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theme/themeOverride4.xml" ContentType="application/vnd.openxmlformats-officedocument.themeOverrid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7" r:id="rId1"/>
  </p:sldMasterIdLst>
  <p:notesMasterIdLst>
    <p:notesMasterId r:id="rId51"/>
  </p:notesMasterIdLst>
  <p:sldIdLst>
    <p:sldId id="256" r:id="rId2"/>
    <p:sldId id="290" r:id="rId3"/>
    <p:sldId id="291" r:id="rId4"/>
    <p:sldId id="293" r:id="rId5"/>
    <p:sldId id="268" r:id="rId6"/>
    <p:sldId id="309" r:id="rId7"/>
    <p:sldId id="270" r:id="rId8"/>
    <p:sldId id="294" r:id="rId9"/>
    <p:sldId id="271" r:id="rId10"/>
    <p:sldId id="295" r:id="rId11"/>
    <p:sldId id="296" r:id="rId12"/>
    <p:sldId id="272" r:id="rId13"/>
    <p:sldId id="297" r:id="rId14"/>
    <p:sldId id="306" r:id="rId15"/>
    <p:sldId id="307" r:id="rId16"/>
    <p:sldId id="308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10" r:id="rId26"/>
    <p:sldId id="311" r:id="rId27"/>
    <p:sldId id="312" r:id="rId28"/>
    <p:sldId id="281" r:id="rId29"/>
    <p:sldId id="283" r:id="rId30"/>
    <p:sldId id="313" r:id="rId31"/>
    <p:sldId id="285" r:id="rId32"/>
    <p:sldId id="286" r:id="rId33"/>
    <p:sldId id="314" r:id="rId34"/>
    <p:sldId id="315" r:id="rId35"/>
    <p:sldId id="288" r:id="rId36"/>
    <p:sldId id="316" r:id="rId37"/>
    <p:sldId id="317" r:id="rId38"/>
    <p:sldId id="318" r:id="rId39"/>
    <p:sldId id="319" r:id="rId40"/>
    <p:sldId id="329" r:id="rId41"/>
    <p:sldId id="320" r:id="rId42"/>
    <p:sldId id="322" r:id="rId43"/>
    <p:sldId id="323" r:id="rId44"/>
    <p:sldId id="324" r:id="rId45"/>
    <p:sldId id="325" r:id="rId46"/>
    <p:sldId id="326" r:id="rId47"/>
    <p:sldId id="327" r:id="rId48"/>
    <p:sldId id="321" r:id="rId49"/>
    <p:sldId id="328" r:id="rId50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87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 Unicode MS" charset="0"/>
      </a:defRPr>
    </a:lvl1pPr>
    <a:lvl2pPr marL="742950" indent="-285750" algn="l" defTabSz="449263" rtl="0" fontAlgn="base" hangingPunct="0">
      <a:lnSpc>
        <a:spcPct val="87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 Unicode MS" charset="0"/>
      </a:defRPr>
    </a:lvl2pPr>
    <a:lvl3pPr marL="1143000" indent="-228600" algn="l" defTabSz="449263" rtl="0" fontAlgn="base" hangingPunct="0">
      <a:lnSpc>
        <a:spcPct val="87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 Unicode MS" charset="0"/>
      </a:defRPr>
    </a:lvl3pPr>
    <a:lvl4pPr marL="1600200" indent="-228600" algn="l" defTabSz="449263" rtl="0" fontAlgn="base" hangingPunct="0">
      <a:lnSpc>
        <a:spcPct val="87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 Unicode MS" charset="0"/>
      </a:defRPr>
    </a:lvl4pPr>
    <a:lvl5pPr marL="2057400" indent="-228600" algn="l" defTabSz="449263" rtl="0" fontAlgn="base" hangingPunct="0">
      <a:lnSpc>
        <a:spcPct val="87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 Unicode MS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 Unicode MS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 Unicode MS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 Unicode MS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 Unicode M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668" y="-10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46084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2863" y="1027113"/>
            <a:ext cx="4929187" cy="36972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1169988" y="5086350"/>
            <a:ext cx="5221287" cy="4102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noProof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/>
          <p:cNvSpPr txBox="1">
            <a:spLocks noChangeArrowheads="1"/>
          </p:cNvSpPr>
          <p:nvPr/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body"/>
          </p:nvPr>
        </p:nvSpPr>
        <p:spPr>
          <a:xfrm>
            <a:off x="1169988" y="5086350"/>
            <a:ext cx="5224462" cy="4106863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1"/>
          <p:cNvSpPr txBox="1">
            <a:spLocks noChangeArrowheads="1"/>
          </p:cNvSpPr>
          <p:nvPr/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body"/>
          </p:nvPr>
        </p:nvSpPr>
        <p:spPr>
          <a:xfrm>
            <a:off x="1169988" y="5086350"/>
            <a:ext cx="5224462" cy="4106863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1"/>
          <p:cNvSpPr txBox="1">
            <a:spLocks noChangeArrowheads="1"/>
          </p:cNvSpPr>
          <p:nvPr/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body"/>
          </p:nvPr>
        </p:nvSpPr>
        <p:spPr>
          <a:xfrm>
            <a:off x="1169988" y="5086350"/>
            <a:ext cx="5224462" cy="4106863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body"/>
          </p:nvPr>
        </p:nvSpPr>
        <p:spPr>
          <a:xfrm>
            <a:off x="1169988" y="5086350"/>
            <a:ext cx="5224462" cy="4106863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1"/>
          <p:cNvSpPr txBox="1">
            <a:spLocks noChangeArrowheads="1"/>
          </p:cNvSpPr>
          <p:nvPr/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body"/>
          </p:nvPr>
        </p:nvSpPr>
        <p:spPr>
          <a:xfrm>
            <a:off x="1169988" y="5086350"/>
            <a:ext cx="5224462" cy="4106863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xfrm>
            <a:off x="4282688" y="10155594"/>
            <a:ext cx="3275206" cy="534505"/>
          </a:xfrm>
          <a:prstGeom prst="rect">
            <a:avLst/>
          </a:prstGeom>
          <a:ln/>
        </p:spPr>
        <p:txBody>
          <a:bodyPr lIns="100237" tIns="50118" rIns="100237" bIns="50118"/>
          <a:lstStyle/>
          <a:p>
            <a:fld id="{AAE66365-B930-4E15-9679-59B78DCF87A4}" type="slidenum">
              <a:rPr lang="fr-FR"/>
              <a:pPr/>
              <a:t>42</a:t>
            </a:fld>
            <a:endParaRPr lang="fr-FR"/>
          </a:p>
        </p:txBody>
      </p:sp>
      <p:sp>
        <p:nvSpPr>
          <p:cNvPr id="849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85900" y="900113"/>
            <a:ext cx="4586288" cy="3438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719121" y="4678633"/>
            <a:ext cx="6117872" cy="503839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100237" tIns="50118" rIns="100237" bIns="50118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xfrm>
            <a:off x="4282688" y="10155594"/>
            <a:ext cx="3275206" cy="534505"/>
          </a:xfrm>
          <a:prstGeom prst="rect">
            <a:avLst/>
          </a:prstGeom>
          <a:ln/>
        </p:spPr>
        <p:txBody>
          <a:bodyPr lIns="100237" tIns="50118" rIns="100237" bIns="50118"/>
          <a:lstStyle/>
          <a:p>
            <a:fld id="{44B04C75-1BBD-4D41-859F-22F57B8E4AF9}" type="slidenum">
              <a:rPr lang="fr-FR"/>
              <a:pPr/>
              <a:t>43</a:t>
            </a:fld>
            <a:endParaRPr lang="fr-FR"/>
          </a:p>
        </p:txBody>
      </p:sp>
      <p:sp>
        <p:nvSpPr>
          <p:cNvPr id="860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2838" y="831850"/>
            <a:ext cx="5337175" cy="40020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1009263" y="5084650"/>
            <a:ext cx="5542931" cy="483281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100237" tIns="50118" rIns="100237" bIns="50118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xfrm>
            <a:off x="4282688" y="10155594"/>
            <a:ext cx="3275206" cy="534505"/>
          </a:xfrm>
          <a:prstGeom prst="rect">
            <a:avLst/>
          </a:prstGeom>
          <a:ln/>
        </p:spPr>
        <p:txBody>
          <a:bodyPr lIns="100237" tIns="50118" rIns="100237" bIns="50118"/>
          <a:lstStyle/>
          <a:p>
            <a:fld id="{44B04C75-1BBD-4D41-859F-22F57B8E4AF9}" type="slidenum">
              <a:rPr lang="fr-FR"/>
              <a:pPr/>
              <a:t>44</a:t>
            </a:fld>
            <a:endParaRPr lang="fr-FR"/>
          </a:p>
        </p:txBody>
      </p:sp>
      <p:sp>
        <p:nvSpPr>
          <p:cNvPr id="860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2838" y="831850"/>
            <a:ext cx="5337175" cy="40020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1009263" y="5084650"/>
            <a:ext cx="5542931" cy="483281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100237" tIns="50118" rIns="100237" bIns="50118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xfrm>
            <a:off x="4282688" y="10155594"/>
            <a:ext cx="3275206" cy="534505"/>
          </a:xfrm>
          <a:prstGeom prst="rect">
            <a:avLst/>
          </a:prstGeom>
          <a:ln/>
        </p:spPr>
        <p:txBody>
          <a:bodyPr lIns="100237" tIns="50118" rIns="100237" bIns="50118"/>
          <a:lstStyle/>
          <a:p>
            <a:fld id="{84418E54-4FD0-489A-AD96-EC5058A2DA73}" type="slidenum">
              <a:rPr lang="fr-FR"/>
              <a:pPr/>
              <a:t>45</a:t>
            </a:fld>
            <a:endParaRPr lang="fr-FR"/>
          </a:p>
        </p:txBody>
      </p:sp>
      <p:sp>
        <p:nvSpPr>
          <p:cNvPr id="870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2838" y="831850"/>
            <a:ext cx="5337175" cy="40020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1009263" y="5084650"/>
            <a:ext cx="5542931" cy="483281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100237" tIns="50118" rIns="100237" bIns="50118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xfrm>
            <a:off x="4282688" y="10155594"/>
            <a:ext cx="3275206" cy="534505"/>
          </a:xfrm>
          <a:prstGeom prst="rect">
            <a:avLst/>
          </a:prstGeom>
          <a:ln/>
        </p:spPr>
        <p:txBody>
          <a:bodyPr lIns="100237" tIns="50118" rIns="100237" bIns="50118"/>
          <a:lstStyle/>
          <a:p>
            <a:fld id="{6CF54B38-F1CD-4B35-961C-D36CF1DCFC56}" type="slidenum">
              <a:rPr lang="fr-FR"/>
              <a:pPr/>
              <a:t>46</a:t>
            </a:fld>
            <a:endParaRPr lang="fr-FR"/>
          </a:p>
        </p:txBody>
      </p:sp>
      <p:sp>
        <p:nvSpPr>
          <p:cNvPr id="880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2838" y="831850"/>
            <a:ext cx="5337175" cy="40020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1009263" y="5084650"/>
            <a:ext cx="5542931" cy="483281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100237" tIns="50118" rIns="100237" bIns="50118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xfrm>
            <a:off x="4282688" y="10155594"/>
            <a:ext cx="3275206" cy="534505"/>
          </a:xfrm>
          <a:prstGeom prst="rect">
            <a:avLst/>
          </a:prstGeom>
          <a:ln/>
        </p:spPr>
        <p:txBody>
          <a:bodyPr lIns="100237" tIns="50118" rIns="100237" bIns="50118"/>
          <a:lstStyle/>
          <a:p>
            <a:fld id="{5B850FF2-8572-412D-814C-C29EE679E088}" type="slidenum">
              <a:rPr lang="fr-FR"/>
              <a:pPr/>
              <a:t>47</a:t>
            </a:fld>
            <a:endParaRPr lang="fr-FR"/>
          </a:p>
        </p:txBody>
      </p:sp>
      <p:sp>
        <p:nvSpPr>
          <p:cNvPr id="890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2838" y="831850"/>
            <a:ext cx="5337175" cy="40020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1009263" y="5084650"/>
            <a:ext cx="5542931" cy="483281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100237" tIns="50118" rIns="100237" bIns="50118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1"/>
          <p:cNvSpPr txBox="1">
            <a:spLocks noChangeArrowheads="1"/>
          </p:cNvSpPr>
          <p:nvPr/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body"/>
          </p:nvPr>
        </p:nvSpPr>
        <p:spPr>
          <a:xfrm>
            <a:off x="1169988" y="5086350"/>
            <a:ext cx="5224462" cy="4106863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1"/>
          <p:cNvSpPr txBox="1">
            <a:spLocks noChangeArrowheads="1"/>
          </p:cNvSpPr>
          <p:nvPr/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body"/>
          </p:nvPr>
        </p:nvSpPr>
        <p:spPr>
          <a:xfrm>
            <a:off x="1169988" y="5086350"/>
            <a:ext cx="5224462" cy="4106863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1"/>
          <p:cNvSpPr txBox="1">
            <a:spLocks noChangeArrowheads="1"/>
          </p:cNvSpPr>
          <p:nvPr/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body"/>
          </p:nvPr>
        </p:nvSpPr>
        <p:spPr>
          <a:xfrm>
            <a:off x="1169988" y="5086350"/>
            <a:ext cx="5224462" cy="4106863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1"/>
          <p:cNvSpPr txBox="1">
            <a:spLocks noChangeArrowheads="1"/>
          </p:cNvSpPr>
          <p:nvPr/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body"/>
          </p:nvPr>
        </p:nvSpPr>
        <p:spPr>
          <a:xfrm>
            <a:off x="1169988" y="5086350"/>
            <a:ext cx="5224462" cy="4106863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1"/>
          <p:cNvSpPr txBox="1">
            <a:spLocks noChangeArrowheads="1"/>
          </p:cNvSpPr>
          <p:nvPr/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body"/>
          </p:nvPr>
        </p:nvSpPr>
        <p:spPr>
          <a:xfrm>
            <a:off x="1169988" y="5086350"/>
            <a:ext cx="5224462" cy="4106863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1"/>
          <p:cNvSpPr txBox="1">
            <a:spLocks noChangeArrowheads="1"/>
          </p:cNvSpPr>
          <p:nvPr/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body"/>
          </p:nvPr>
        </p:nvSpPr>
        <p:spPr>
          <a:xfrm>
            <a:off x="1169988" y="5086350"/>
            <a:ext cx="5224462" cy="4106863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/>
          <p:cNvSpPr txBox="1">
            <a:spLocks noChangeArrowheads="1"/>
          </p:cNvSpPr>
          <p:nvPr/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body"/>
          </p:nvPr>
        </p:nvSpPr>
        <p:spPr>
          <a:xfrm>
            <a:off x="1169988" y="5086350"/>
            <a:ext cx="5224462" cy="4106863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1"/>
          <p:cNvSpPr txBox="1">
            <a:spLocks noChangeArrowheads="1"/>
          </p:cNvSpPr>
          <p:nvPr/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body"/>
          </p:nvPr>
        </p:nvSpPr>
        <p:spPr>
          <a:xfrm>
            <a:off x="1169988" y="5086350"/>
            <a:ext cx="5224462" cy="4106863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rectangle 3"/>
          <p:cNvSpPr/>
          <p:nvPr/>
        </p:nvSpPr>
        <p:spPr>
          <a:xfrm>
            <a:off x="0" y="5141913"/>
            <a:ext cx="10088563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hangingPunct="1">
              <a:defRPr/>
            </a:pPr>
            <a:endParaRPr lang="en-US"/>
          </a:p>
        </p:txBody>
      </p:sp>
      <p:grpSp>
        <p:nvGrpSpPr>
          <p:cNvPr id="5" name="Groupe 15"/>
          <p:cNvGrpSpPr>
            <a:grpSpLocks/>
          </p:cNvGrpSpPr>
          <p:nvPr/>
        </p:nvGrpSpPr>
        <p:grpSpPr bwMode="auto">
          <a:xfrm>
            <a:off x="-4763" y="5459413"/>
            <a:ext cx="10085388" cy="2108200"/>
            <a:chOff x="-3765" y="4832896"/>
            <a:chExt cx="9147765" cy="2032192"/>
          </a:xfrm>
        </p:grpSpPr>
        <p:sp>
          <p:nvSpPr>
            <p:cNvPr id="6" name="Forme libre 5"/>
            <p:cNvSpPr>
              <a:spLocks/>
            </p:cNvSpPr>
            <p:nvPr/>
          </p:nvSpPr>
          <p:spPr bwMode="auto">
            <a:xfrm>
              <a:off x="1688133" y="4832896"/>
              <a:ext cx="7455867" cy="51875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35113" y="5135888"/>
              <a:ext cx="9108887" cy="838585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hangingPunct="1">
                <a:defRPr/>
              </a:pPr>
              <a:endParaRPr lang="en-US"/>
            </a:p>
          </p:txBody>
        </p:sp>
        <p:cxnSp>
          <p:nvCxnSpPr>
            <p:cNvPr id="10" name="Connecteur droit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756047" y="1931918"/>
            <a:ext cx="8568531" cy="2016973"/>
          </a:xfrm>
        </p:spPr>
        <p:txBody>
          <a:bodyPr anchor="b"/>
          <a:lstStyle>
            <a:lvl1pPr algn="r">
              <a:defRPr sz="53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756047" y="3981128"/>
            <a:ext cx="8568531" cy="1322451"/>
          </a:xfrm>
        </p:spPr>
        <p:txBody>
          <a:bodyPr lIns="50397" rIns="50397"/>
          <a:lstStyle>
            <a:lvl1pPr marL="0" marR="70556" indent="0" algn="r">
              <a:buNone/>
              <a:defRPr>
                <a:solidFill>
                  <a:schemeClr val="tx2"/>
                </a:solidFill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  <a:extLst/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11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544213AF-26F6-41FA-8D85-E2C5388D6E58}" type="datetimeFigureOut">
              <a:rPr lang="en-US"/>
              <a:pPr>
                <a:defRPr/>
              </a:pPr>
              <a:t>10/4/2021</a:t>
            </a:fld>
            <a:endParaRPr lang="en-US" dirty="0"/>
          </a:p>
        </p:txBody>
      </p:sp>
      <p:sp>
        <p:nvSpPr>
          <p:cNvPr id="12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A289D2ED-4DB5-45B3-9CE4-2B158835C69C}" type="slidenum">
              <a:rPr lang="en-US"/>
              <a:pPr>
                <a:defRPr/>
              </a:pPr>
              <a:t>‹N°›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4031" y="1632891"/>
            <a:ext cx="9072563" cy="4834831"/>
          </a:xfrm>
        </p:spPr>
        <p:txBody>
          <a:bodyPr vert="eaVert"/>
          <a:lstStyle>
            <a:extLst/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474179-D512-46C4-AAAA-E8A56DC4E0A9}" type="datetime4">
              <a:rPr lang="fr-FR"/>
              <a:pPr>
                <a:defRPr/>
              </a:pPr>
              <a:t>4 octobre 2021</a:t>
            </a:fld>
            <a:endParaRPr lang="fr-FR" dirty="0"/>
          </a:p>
        </p:txBody>
      </p:sp>
      <p:sp>
        <p:nvSpPr>
          <p:cNvPr id="5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Texte du pied de page ici</a:t>
            </a:r>
            <a:endParaRPr lang="fr-FR" dirty="0"/>
          </a:p>
        </p:txBody>
      </p:sp>
      <p:sp>
        <p:nvSpPr>
          <p:cNvPr id="6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74067-9985-443B-9955-E3B4F2C83F34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545049" y="302740"/>
            <a:ext cx="1959537" cy="6164983"/>
          </a:xfrm>
        </p:spPr>
        <p:txBody>
          <a:bodyPr vert="eaVert"/>
          <a:lstStyle>
            <a:extLst/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4031" y="302741"/>
            <a:ext cx="6972432" cy="6164982"/>
          </a:xfrm>
        </p:spPr>
        <p:txBody>
          <a:bodyPr vert="eaVert"/>
          <a:lstStyle>
            <a:extLst/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55DF1D-7676-4F1C-A245-08EF47B19EF8}" type="datetime4">
              <a:rPr lang="fr-FR"/>
              <a:pPr>
                <a:defRPr/>
              </a:pPr>
              <a:t>4 octobre 2021</a:t>
            </a:fld>
            <a:endParaRPr lang="fr-FR" dirty="0"/>
          </a:p>
        </p:txBody>
      </p:sp>
      <p:sp>
        <p:nvSpPr>
          <p:cNvPr id="5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Texte du pied de page ici</a:t>
            </a:r>
            <a:endParaRPr lang="fr-FR" dirty="0"/>
          </a:p>
        </p:txBody>
      </p:sp>
      <p:sp>
        <p:nvSpPr>
          <p:cNvPr id="6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59D1B-F0AB-4C49-BC10-1C8FE5824E16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1363" y="555625"/>
            <a:ext cx="8604250" cy="1258888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marL="71754">
              <a:lnSpc>
                <a:spcPct val="100000"/>
              </a:lnSpc>
              <a:spcBef>
                <a:spcPts val="412"/>
              </a:spcBef>
              <a:defRPr sz="15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fld id="{81D60167-4931-47E6-BA6A-407CBD079E47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032" y="575726"/>
            <a:ext cx="7192946" cy="7122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504032" y="1798923"/>
            <a:ext cx="4448776" cy="4376562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20818" y="1798923"/>
            <a:ext cx="4448776" cy="4376562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0"/>
          </p:nvPr>
        </p:nvSpPr>
        <p:spPr>
          <a:xfrm>
            <a:off x="504032" y="6885955"/>
            <a:ext cx="2341645" cy="514478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idx="11"/>
          </p:nvPr>
        </p:nvSpPr>
        <p:spPr>
          <a:xfrm>
            <a:off x="3447714" y="6885955"/>
            <a:ext cx="3188698" cy="514478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idx="12"/>
          </p:nvPr>
        </p:nvSpPr>
        <p:spPr>
          <a:xfrm>
            <a:off x="7227949" y="6885955"/>
            <a:ext cx="2341645" cy="514478"/>
          </a:xfrm>
        </p:spPr>
        <p:txBody>
          <a:bodyPr/>
          <a:lstStyle>
            <a:lvl1pPr>
              <a:defRPr/>
            </a:lvl1pPr>
          </a:lstStyle>
          <a:p>
            <a:fld id="{FDD6A20A-2188-49F0-B5A5-399DCD69366D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4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01828-EC6D-450E-8721-965D4E4AD611}" type="datetime4">
              <a:rPr lang="fr-FR"/>
              <a:pPr>
                <a:defRPr/>
              </a:pPr>
              <a:t>4 octobre 2021</a:t>
            </a:fld>
            <a:endParaRPr lang="fr-FR" dirty="0"/>
          </a:p>
        </p:txBody>
      </p:sp>
      <p:sp>
        <p:nvSpPr>
          <p:cNvPr id="5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Texte du pied de page ici</a:t>
            </a:r>
            <a:endParaRPr lang="fr-FR" dirty="0"/>
          </a:p>
        </p:txBody>
      </p:sp>
      <p:sp>
        <p:nvSpPr>
          <p:cNvPr id="6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821F18-8E62-4212-AA28-1D5AAB47AD4D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008438" y="3313113"/>
            <a:ext cx="201612" cy="252412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hangingPunct="1"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803650" y="3313113"/>
            <a:ext cx="201613" cy="252412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hangingPunct="1">
              <a:defRPr/>
            </a:pPr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6370" y="1168136"/>
            <a:ext cx="8568531" cy="2015913"/>
          </a:xfrm>
        </p:spPr>
        <p:txBody>
          <a:bodyPr anchor="b"/>
          <a:lstStyle>
            <a:lvl1pPr algn="r">
              <a:buNone/>
              <a:defRPr sz="53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324518" y="3231669"/>
            <a:ext cx="5040313" cy="1603745"/>
          </a:xfrm>
        </p:spPr>
        <p:txBody>
          <a:bodyPr/>
          <a:lstStyle>
            <a:lvl1pPr marL="0" indent="0" algn="l">
              <a:buNone/>
              <a:defRPr sz="2500">
                <a:solidFill>
                  <a:schemeClr val="tx1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C1D6C54-5417-4FEB-8FBD-39BB42797CB9}" type="datetime4">
              <a:rPr lang="fr-FR"/>
              <a:pPr>
                <a:defRPr/>
              </a:pPr>
              <a:t>4 octobre 2021</a:t>
            </a:fld>
            <a:endParaRPr lang="fr-FR" dirty="0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fr-FR"/>
              <a:t>Texte du pied de page ici</a:t>
            </a:r>
            <a:endParaRPr lang="fr-FR" dirty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89CEAAA-3860-486A-A0DE-EDA808986B78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04031" y="1632890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24318" y="1632890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107DF91-8130-465C-9F0C-3E313FE68F2A}" type="datetime4">
              <a:rPr lang="fr-FR"/>
              <a:pPr>
                <a:defRPr/>
              </a:pPr>
              <a:t>4 octobre 2021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fr-FR"/>
              <a:t>Texte du pied de page ici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BB17BDA-1BE9-40D1-8CCB-4143C0D0F71C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031" y="300987"/>
            <a:ext cx="9072563" cy="1259946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4031" y="5963744"/>
            <a:ext cx="4454027" cy="839964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01589" anchor="ctr"/>
          <a:lstStyle>
            <a:lvl1pPr marL="0" indent="0">
              <a:buNone/>
              <a:defRPr sz="2600" b="0">
                <a:solidFill>
                  <a:schemeClr val="bg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5120819" y="5963744"/>
            <a:ext cx="4455776" cy="839964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01589" anchor="ctr"/>
          <a:lstStyle>
            <a:lvl1pPr marL="0" indent="0">
              <a:buNone/>
              <a:defRPr sz="2600" b="0">
                <a:solidFill>
                  <a:schemeClr val="bg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504031" y="1592067"/>
            <a:ext cx="4454027" cy="434506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20818" y="1592067"/>
            <a:ext cx="4455776" cy="434506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1F67608-A396-4719-9A52-B2A64DBB88EA}" type="datetime4">
              <a:rPr lang="fr-FR"/>
              <a:pPr>
                <a:defRPr/>
              </a:pPr>
              <a:t>4 octobre 2021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fr-FR"/>
              <a:t>Texte du pied de page ici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0B762FE-80BB-438A-8688-A810A415FEEE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B6877EE-604D-4F95-9466-D1FC436D244D}" type="datetime4">
              <a:rPr lang="fr-FR"/>
              <a:pPr>
                <a:defRPr/>
              </a:pPr>
              <a:t>4 octobre 2021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fr-FR"/>
              <a:t>Texte du pied de page ici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C96DCC9-6DD9-41FE-80A9-C0CBFB347E48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424B80-FFCA-4AD3-BC67-096C2FE99880}" type="datetime4">
              <a:rPr lang="fr-FR"/>
              <a:pPr>
                <a:defRPr/>
              </a:pPr>
              <a:t>4 octobre 2021</a:t>
            </a:fld>
            <a:endParaRPr lang="fr-FR" dirty="0"/>
          </a:p>
        </p:txBody>
      </p:sp>
      <p:sp>
        <p:nvSpPr>
          <p:cNvPr id="3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Texte du pied de page ici</a:t>
            </a:r>
            <a:endParaRPr lang="fr-FR" dirty="0"/>
          </a:p>
        </p:txBody>
      </p:sp>
      <p:sp>
        <p:nvSpPr>
          <p:cNvPr id="4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79354-0451-492D-8D02-A96DFE82CCC7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8063" y="5375769"/>
            <a:ext cx="8248138" cy="503978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8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872302" y="5903008"/>
            <a:ext cx="4381712" cy="1007957"/>
          </a:xfrm>
        </p:spPr>
        <p:txBody>
          <a:bodyPr/>
          <a:lstStyle>
            <a:lvl1pPr marL="0" indent="0" algn="r">
              <a:buNone/>
              <a:defRPr sz="18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  <a:extLst/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1008063" y="302387"/>
            <a:ext cx="8245951" cy="503978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extLst/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47587AB-B682-41EE-84DD-2216F02711DD}" type="datetime4">
              <a:rPr lang="fr-FR"/>
              <a:pPr>
                <a:defRPr/>
              </a:pPr>
              <a:t>4 octobre 2021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fr-FR"/>
              <a:t>Texte du pied de page ici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2331559-554C-4E1D-BA73-18FBDF070289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e libre 4"/>
          <p:cNvSpPr>
            <a:spLocks/>
          </p:cNvSpPr>
          <p:nvPr/>
        </p:nvSpPr>
        <p:spPr bwMode="auto">
          <a:xfrm>
            <a:off x="550863" y="6553200"/>
            <a:ext cx="5446712" cy="1016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rme libre 5"/>
          <p:cNvSpPr>
            <a:spLocks/>
          </p:cNvSpPr>
          <p:nvPr/>
        </p:nvSpPr>
        <p:spPr bwMode="auto">
          <a:xfrm>
            <a:off x="534988" y="6546850"/>
            <a:ext cx="4068762" cy="10287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Triangle rectangle 6"/>
          <p:cNvSpPr>
            <a:spLocks/>
          </p:cNvSpPr>
          <p:nvPr/>
        </p:nvSpPr>
        <p:spPr bwMode="auto">
          <a:xfrm>
            <a:off x="-6661" y="6383784"/>
            <a:ext cx="3750815" cy="1191457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hangingPunct="1">
              <a:defRPr/>
            </a:pPr>
            <a:endParaRPr lang="en-US"/>
          </a:p>
        </p:txBody>
      </p:sp>
      <p:cxnSp>
        <p:nvCxnSpPr>
          <p:cNvPr id="8" name="Connecteur droit 7"/>
          <p:cNvCxnSpPr/>
          <p:nvPr/>
        </p:nvCxnSpPr>
        <p:spPr>
          <a:xfrm>
            <a:off x="-10183" y="6379910"/>
            <a:ext cx="3754337" cy="1195331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9551988" y="5499100"/>
            <a:ext cx="201612" cy="252413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hangingPunct="1"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9345613" y="5499100"/>
            <a:ext cx="201612" cy="252413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hangingPunct="1">
              <a:defRPr/>
            </a:pP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258129" y="6000343"/>
            <a:ext cx="7896490" cy="714556"/>
          </a:xfrm>
          <a:noFill/>
        </p:spPr>
        <p:txBody>
          <a:bodyPr tIns="0"/>
          <a:lstStyle>
            <a:lvl1pPr marL="0" marR="20159" indent="0" algn="r">
              <a:buNone/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extLst/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52016" y="209405"/>
            <a:ext cx="9576594" cy="4838192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500"/>
            </a:lvl1pPr>
            <a:extLst/>
          </a:lstStyle>
          <a:p>
            <a:pPr lvl="0"/>
            <a:r>
              <a:rPr lang="fr-FR" noProof="0" smtClean="0"/>
              <a:t>Cliquez sur l'icône pour ajouter une image</a:t>
            </a:r>
            <a:endParaRPr lang="en-US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2016" y="5362896"/>
            <a:ext cx="8902603" cy="62024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3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11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4C2586BF-169F-45FE-93A5-14E925ECA028}" type="datetime4">
              <a:rPr lang="fr-FR"/>
              <a:pPr>
                <a:defRPr/>
              </a:pPr>
              <a:t>4 octobre 2021</a:t>
            </a:fld>
            <a:endParaRPr lang="fr-FR" dirty="0"/>
          </a:p>
        </p:txBody>
      </p:sp>
      <p:sp>
        <p:nvSpPr>
          <p:cNvPr id="12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fr-FR"/>
              <a:t>Texte du pied de page ici</a:t>
            </a:r>
            <a:endParaRPr lang="fr-FR" dirty="0"/>
          </a:p>
        </p:txBody>
      </p:sp>
      <p:sp>
        <p:nvSpPr>
          <p:cNvPr id="13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0630A342-FC57-4BE9-8313-5D3F9D7ED3B6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550863" y="6553200"/>
            <a:ext cx="5446712" cy="1016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534988" y="6546850"/>
            <a:ext cx="4068762" cy="10287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661" y="6383784"/>
            <a:ext cx="3750815" cy="1191457"/>
          </a:xfrm>
          <a:prstGeom prst="rtTriangle">
            <a:avLst/>
          </a:prstGeom>
          <a:blipFill>
            <a:blip r:embed="rId16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hangingPunct="1">
              <a:defRPr/>
            </a:pPr>
            <a:endParaRPr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10183" y="6379910"/>
            <a:ext cx="3754337" cy="1195331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503238" y="303213"/>
            <a:ext cx="9074150" cy="1258887"/>
          </a:xfrm>
          <a:prstGeom prst="rect">
            <a:avLst/>
          </a:prstGeom>
        </p:spPr>
        <p:txBody>
          <a:bodyPr vert="horz" lIns="100794" tIns="50397" rIns="100794" bIns="50397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1033" name="Espace réservé du texte 29"/>
          <p:cNvSpPr>
            <a:spLocks noGrp="1"/>
          </p:cNvSpPr>
          <p:nvPr>
            <p:ph type="body" idx="1"/>
          </p:nvPr>
        </p:nvSpPr>
        <p:spPr bwMode="auto">
          <a:xfrm>
            <a:off x="503238" y="1633538"/>
            <a:ext cx="9074150" cy="498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smtClean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7416800" y="7062788"/>
            <a:ext cx="2116138" cy="403225"/>
          </a:xfrm>
          <a:prstGeom prst="rect">
            <a:avLst/>
          </a:prstGeom>
        </p:spPr>
        <p:txBody>
          <a:bodyPr vert="horz" lIns="100794" tIns="50397" rIns="100794" bIns="50397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E33DE283-C21E-4C56-99CF-951841CC1165}" type="datetime4">
              <a:rPr lang="fr-FR"/>
              <a:pPr>
                <a:defRPr/>
              </a:pPr>
              <a:t>4 octobre 2021</a:t>
            </a:fld>
            <a:endParaRPr lang="fr-FR" dirty="0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829175" y="7062788"/>
            <a:ext cx="2590800" cy="403225"/>
          </a:xfrm>
          <a:prstGeom prst="rect">
            <a:avLst/>
          </a:prstGeom>
        </p:spPr>
        <p:txBody>
          <a:bodyPr vert="horz" lIns="100794" tIns="50397" rIns="100794" bIns="50397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fr-FR"/>
              <a:t>Texte du pied de page ici</a:t>
            </a:r>
            <a:endParaRPr lang="fr-FR" dirty="0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9532938" y="7062788"/>
            <a:ext cx="403225" cy="403225"/>
          </a:xfrm>
          <a:prstGeom prst="rect">
            <a:avLst/>
          </a:prstGeom>
        </p:spPr>
        <p:txBody>
          <a:bodyPr vert="horz" lIns="100794" tIns="50397" rIns="100794" bIns="50397" anchor="b"/>
          <a:lstStyle>
            <a:lvl1pPr algn="r" eaLnBrk="1" latinLnBrk="0" hangingPunct="1">
              <a:defRPr kumimoji="0" sz="11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4CC60BBB-5F21-4A80-B760-B0F607F8096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8" r:id="rId2"/>
    <p:sldLayoutId id="2147483733" r:id="rId3"/>
    <p:sldLayoutId id="2147483734" r:id="rId4"/>
    <p:sldLayoutId id="2147483735" r:id="rId5"/>
    <p:sldLayoutId id="2147483736" r:id="rId6"/>
    <p:sldLayoutId id="2147483729" r:id="rId7"/>
    <p:sldLayoutId id="2147483737" r:id="rId8"/>
    <p:sldLayoutId id="2147483738" r:id="rId9"/>
    <p:sldLayoutId id="2147483730" r:id="rId10"/>
    <p:sldLayoutId id="2147483731" r:id="rId11"/>
    <p:sldLayoutId id="2147483739" r:id="rId12"/>
    <p:sldLayoutId id="2147483740" r:id="rId13"/>
    <p:sldLayoutId id="2147483741" r:id="rId14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401638" indent="-280988" algn="l" rtl="0" eaLnBrk="0" fontAlgn="base" hangingPunct="0">
        <a:spcBef>
          <a:spcPts val="438"/>
        </a:spcBef>
        <a:spcAft>
          <a:spcPct val="0"/>
        </a:spcAft>
        <a:buClr>
          <a:schemeClr val="accent1"/>
        </a:buClr>
        <a:buSzPct val="68000"/>
        <a:buFont typeface="Wingdings 3" pitchFamily="16" charset="2"/>
        <a:buChar char="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50825" algn="l" rtl="0" eaLnBrk="0" fontAlgn="base" hangingPunct="0">
        <a:spcBef>
          <a:spcPts val="363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946150" indent="-250825" algn="l" rtl="0" eaLnBrk="0" fontAlgn="base" hangingPunct="0">
        <a:spcBef>
          <a:spcPts val="388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58888" indent="-250825" algn="l" rtl="0" eaLnBrk="0" fontAlgn="base" hangingPunct="0">
        <a:spcBef>
          <a:spcPts val="388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511300" indent="-250825" algn="l" rtl="0" eaLnBrk="0" fontAlgn="base" hangingPunct="0">
        <a:spcBef>
          <a:spcPts val="388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3900" indent="-251986" algn="l" rtl="0" eaLnBrk="1" latinLnBrk="0" hangingPunct="1">
        <a:spcBef>
          <a:spcPts val="386"/>
        </a:spcBef>
        <a:buClr>
          <a:schemeClr val="accent3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015886" indent="-251986" algn="l" rtl="0" eaLnBrk="1" latinLnBrk="0" hangingPunct="1">
        <a:spcBef>
          <a:spcPts val="386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267872" indent="-251986" algn="l" rtl="0" eaLnBrk="1" latinLnBrk="0" hangingPunct="1">
        <a:spcBef>
          <a:spcPts val="386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19858" indent="-251986" algn="l" rtl="0" eaLnBrk="1" latinLnBrk="0" hangingPunct="1">
        <a:spcBef>
          <a:spcPts val="386"/>
        </a:spcBef>
        <a:buClr>
          <a:schemeClr val="accent3"/>
        </a:buClr>
        <a:buFont typeface="Wingdings 2"/>
        <a:buChar char="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ctrTitle"/>
          </p:nvPr>
        </p:nvSpPr>
        <p:spPr>
          <a:xfrm>
            <a:off x="1" y="1331565"/>
            <a:ext cx="10080624" cy="2617327"/>
          </a:xfrm>
        </p:spPr>
        <p:txBody>
          <a:bodyPr/>
          <a:lstStyle/>
          <a:p>
            <a:pPr algn="ctr" eaLnBrk="1" fontAlgn="auto" hangingPunct="1">
              <a:lnSpc>
                <a:spcPct val="117000"/>
              </a:lnSpc>
              <a:spcAft>
                <a:spcPts val="0"/>
              </a:spcAft>
              <a:buSzPct val="4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dirty="0" smtClean="0">
                <a:latin typeface="Calibri" pitchFamily="34" charset="0"/>
                <a:cs typeface="Calibri" pitchFamily="34" charset="0"/>
              </a:rPr>
              <a:t>Conception de BDD</a:t>
            </a:r>
            <a:endParaRPr lang="en-GB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792163" y="6237288"/>
            <a:ext cx="8567737" cy="1322387"/>
          </a:xfrm>
        </p:spPr>
        <p:txBody>
          <a:bodyPr anchor="ctr">
            <a:normAutofit fontScale="47500" lnSpcReduction="20000"/>
          </a:bodyPr>
          <a:lstStyle/>
          <a:p>
            <a:pPr marL="430213" lvl="1" indent="-214313" eaLnBrk="1" fontAlgn="auto" hangingPunct="1">
              <a:lnSpc>
                <a:spcPct val="117000"/>
              </a:lnSpc>
              <a:spcBef>
                <a:spcPts val="357"/>
              </a:spcBef>
              <a:buClrTx/>
              <a:buSzPct val="45000"/>
              <a:buFontTx/>
              <a:buNone/>
              <a:tabLst>
                <a:tab pos="430213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5575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endParaRPr lang="en-GB" sz="3200" dirty="0" smtClean="0">
              <a:latin typeface="Comic Sans MS" pitchFamily="64" charset="0"/>
            </a:endParaRPr>
          </a:p>
          <a:p>
            <a:pPr marL="430213" lvl="1" indent="-214313" eaLnBrk="1" fontAlgn="auto" hangingPunct="1">
              <a:lnSpc>
                <a:spcPct val="117000"/>
              </a:lnSpc>
              <a:spcBef>
                <a:spcPts val="357"/>
              </a:spcBef>
              <a:buClrTx/>
              <a:buSzPct val="45000"/>
              <a:buFontTx/>
              <a:buNone/>
              <a:tabLst>
                <a:tab pos="430213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5575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endParaRPr lang="en-GB" sz="3200" dirty="0" smtClean="0">
              <a:latin typeface="Comic Sans MS" pitchFamily="64" charset="0"/>
            </a:endParaRPr>
          </a:p>
          <a:p>
            <a:pPr marL="430213" lvl="1" indent="-214313" eaLnBrk="1" fontAlgn="auto" hangingPunct="1">
              <a:lnSpc>
                <a:spcPct val="117000"/>
              </a:lnSpc>
              <a:spcBef>
                <a:spcPts val="357"/>
              </a:spcBef>
              <a:buClrTx/>
              <a:buSzPct val="45000"/>
              <a:buFontTx/>
              <a:buNone/>
              <a:tabLst>
                <a:tab pos="430213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5575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endParaRPr lang="en-GB" sz="3200" dirty="0" smtClean="0">
              <a:latin typeface="Comic Sans MS" pitchFamily="64" charset="0"/>
            </a:endParaRPr>
          </a:p>
          <a:p>
            <a:pPr marL="430213" lvl="1" indent="-214313" eaLnBrk="1" fontAlgn="auto" hangingPunct="1">
              <a:lnSpc>
                <a:spcPct val="117000"/>
              </a:lnSpc>
              <a:spcBef>
                <a:spcPts val="357"/>
              </a:spcBef>
              <a:buClrTx/>
              <a:buSzPct val="45000"/>
              <a:buFontTx/>
              <a:buNone/>
              <a:tabLst>
                <a:tab pos="430213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5575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r>
              <a:rPr lang="en-GB" sz="5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BTS SNIR – 2021/2022</a:t>
            </a:r>
            <a:endParaRPr lang="en-GB" sz="51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4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5763" y="684213"/>
            <a:ext cx="1384300" cy="730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24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85000" y="4427538"/>
            <a:ext cx="1733550" cy="719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246" name="AutoShape 7" descr="SQLite — Wikipédia"/>
          <p:cNvSpPr>
            <a:spLocks noChangeAspect="1" noChangeArrowheads="1"/>
          </p:cNvSpPr>
          <p:nvPr/>
        </p:nvSpPr>
        <p:spPr bwMode="auto">
          <a:xfrm>
            <a:off x="155575" y="-12541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247" name="AutoShape 9" descr="SQLite — Wikipédia"/>
          <p:cNvSpPr>
            <a:spLocks noChangeAspect="1" noChangeArrowheads="1"/>
          </p:cNvSpPr>
          <p:nvPr/>
        </p:nvSpPr>
        <p:spPr bwMode="auto">
          <a:xfrm>
            <a:off x="155575" y="-12541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pic>
        <p:nvPicPr>
          <p:cNvPr id="10248" name="Picture 11" descr="SQLite 3.33.0 est disponible avec la prise en charge de « UPDATE FROM »  suivant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84325" y="4284663"/>
            <a:ext cx="1584325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9" name="AutoShape 13" descr="Logo Oracle PNG transparents - StickPNG"/>
          <p:cNvSpPr>
            <a:spLocks noChangeAspect="1" noChangeArrowheads="1"/>
          </p:cNvSpPr>
          <p:nvPr/>
        </p:nvSpPr>
        <p:spPr bwMode="auto">
          <a:xfrm>
            <a:off x="155575" y="-12541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250" name="AutoShape 15" descr="Logo Oracle PNG transparents - StickPNG"/>
          <p:cNvSpPr>
            <a:spLocks noChangeAspect="1" noChangeArrowheads="1"/>
          </p:cNvSpPr>
          <p:nvPr/>
        </p:nvSpPr>
        <p:spPr bwMode="auto">
          <a:xfrm>
            <a:off x="155575" y="-12541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pic>
        <p:nvPicPr>
          <p:cNvPr id="10251" name="Picture 17" descr="Prestation de service informatique en développement - Wemoov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48375" y="1042988"/>
            <a:ext cx="2287588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792" y="323453"/>
            <a:ext cx="10442292" cy="715441"/>
          </a:xfrm>
          <a:prstGeom prst="rect">
            <a:avLst/>
          </a:prstGeom>
        </p:spPr>
        <p:txBody>
          <a:bodyPr vert="horz" wrap="square" lIns="0" tIns="22722" rIns="0" bIns="0" rtlCol="0">
            <a:spAutoFit/>
          </a:bodyPr>
          <a:lstStyle/>
          <a:p>
            <a:pPr marL="23918">
              <a:spcBef>
                <a:spcPts val="179"/>
              </a:spcBef>
            </a:pPr>
            <a:r>
              <a:rPr spc="9" dirty="0"/>
              <a:t>MCD: </a:t>
            </a:r>
            <a:r>
              <a:rPr spc="-75" dirty="0"/>
              <a:t>Notion</a:t>
            </a:r>
            <a:r>
              <a:rPr spc="301" dirty="0"/>
              <a:t> </a:t>
            </a:r>
            <a:r>
              <a:rPr spc="-28" dirty="0"/>
              <a:t>d’Entité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2136" y="1396576"/>
            <a:ext cx="7917953" cy="2477482"/>
          </a:xfrm>
          <a:prstGeom prst="rect">
            <a:avLst/>
          </a:prstGeom>
        </p:spPr>
        <p:txBody>
          <a:bodyPr vert="horz" wrap="square" lIns="0" tIns="63382" rIns="0" bIns="0" rtlCol="0">
            <a:spAutoFit/>
          </a:bodyPr>
          <a:lstStyle/>
          <a:p>
            <a:pPr marL="356377" indent="-333655">
              <a:lnSpc>
                <a:spcPct val="100000"/>
              </a:lnSpc>
              <a:spcBef>
                <a:spcPts val="499"/>
              </a:spcBef>
              <a:buChar char="•"/>
              <a:tabLst>
                <a:tab pos="357573" algn="l"/>
              </a:tabLst>
            </a:pPr>
            <a:r>
              <a:rPr sz="2100" dirty="0">
                <a:solidFill>
                  <a:srgbClr val="22373A"/>
                </a:solidFill>
                <a:latin typeface="+mj-lt"/>
                <a:cs typeface="Arial Black"/>
              </a:rPr>
              <a:t>Une entité regroupe les propriétés relatives à un même sujet, qui a du sens</a:t>
            </a:r>
            <a:endParaRPr sz="2100" dirty="0">
              <a:latin typeface="+mj-lt"/>
              <a:cs typeface="Arial Black"/>
            </a:endParaRPr>
          </a:p>
          <a:p>
            <a:pPr marL="878983" lvl="1" indent="-316912">
              <a:lnSpc>
                <a:spcPct val="100000"/>
              </a:lnSpc>
              <a:spcBef>
                <a:spcPts val="292"/>
              </a:spcBef>
              <a:buChar char="•"/>
              <a:tabLst>
                <a:tab pos="880177" algn="l"/>
              </a:tabLst>
            </a:pPr>
            <a:r>
              <a:rPr sz="1900" dirty="0">
                <a:solidFill>
                  <a:srgbClr val="22373A"/>
                </a:solidFill>
                <a:latin typeface="+mj-lt"/>
                <a:cs typeface="Arial Black"/>
              </a:rPr>
              <a:t>Exemple: une voiture, un individu. . .</a:t>
            </a:r>
            <a:endParaRPr sz="1900" dirty="0">
              <a:latin typeface="+mj-lt"/>
              <a:cs typeface="Arial Black"/>
            </a:endParaRPr>
          </a:p>
          <a:p>
            <a:pPr marL="356377" indent="-333655">
              <a:lnSpc>
                <a:spcPct val="100000"/>
              </a:lnSpc>
              <a:spcBef>
                <a:spcPts val="488"/>
              </a:spcBef>
              <a:buChar char="•"/>
              <a:tabLst>
                <a:tab pos="357573" algn="l"/>
              </a:tabLst>
            </a:pPr>
            <a:r>
              <a:rPr sz="2100" dirty="0">
                <a:solidFill>
                  <a:srgbClr val="22373A"/>
                </a:solidFill>
                <a:latin typeface="+mj-lt"/>
                <a:cs typeface="Arial Black"/>
              </a:rPr>
              <a:t>Comporte un identifiant</a:t>
            </a:r>
            <a:endParaRPr sz="2100" dirty="0">
              <a:latin typeface="+mj-lt"/>
              <a:cs typeface="Arial Black"/>
            </a:endParaRPr>
          </a:p>
          <a:p>
            <a:pPr marL="878983" lvl="1" indent="-316912">
              <a:lnSpc>
                <a:spcPct val="100000"/>
              </a:lnSpc>
              <a:spcBef>
                <a:spcPts val="292"/>
              </a:spcBef>
              <a:buChar char="•"/>
              <a:tabLst>
                <a:tab pos="880177" algn="l"/>
              </a:tabLst>
            </a:pPr>
            <a:r>
              <a:rPr sz="1900" dirty="0">
                <a:solidFill>
                  <a:srgbClr val="22373A"/>
                </a:solidFill>
                <a:latin typeface="+mj-lt"/>
                <a:cs typeface="Arial Black"/>
              </a:rPr>
              <a:t>peut être composé par une seule ou plusieurs propriétés</a:t>
            </a:r>
            <a:endParaRPr sz="1900" dirty="0">
              <a:latin typeface="+mj-lt"/>
              <a:cs typeface="Arial Black"/>
            </a:endParaRPr>
          </a:p>
          <a:p>
            <a:pPr marL="878983" lvl="1" indent="-316912">
              <a:lnSpc>
                <a:spcPct val="100000"/>
              </a:lnSpc>
              <a:spcBef>
                <a:spcPts val="330"/>
              </a:spcBef>
              <a:buChar char="•"/>
              <a:tabLst>
                <a:tab pos="880177" algn="l"/>
              </a:tabLst>
            </a:pPr>
            <a:r>
              <a:rPr sz="1900" dirty="0">
                <a:solidFill>
                  <a:srgbClr val="22373A"/>
                </a:solidFill>
                <a:latin typeface="+mj-lt"/>
                <a:cs typeface="Arial Black"/>
              </a:rPr>
              <a:t>est unique: ne peut être le même pour deux entités</a:t>
            </a:r>
            <a:endParaRPr sz="1900" dirty="0">
              <a:latin typeface="+mj-lt"/>
              <a:cs typeface="Arial Black"/>
            </a:endParaRPr>
          </a:p>
          <a:p>
            <a:pPr marL="356377" indent="-333655">
              <a:lnSpc>
                <a:spcPct val="100000"/>
              </a:lnSpc>
              <a:spcBef>
                <a:spcPts val="478"/>
              </a:spcBef>
              <a:buChar char="•"/>
              <a:tabLst>
                <a:tab pos="357573" algn="l"/>
              </a:tabLst>
            </a:pPr>
            <a:r>
              <a:rPr sz="2100" dirty="0">
                <a:solidFill>
                  <a:srgbClr val="22373A"/>
                </a:solidFill>
                <a:latin typeface="+mj-lt"/>
                <a:cs typeface="Arial Black"/>
              </a:rPr>
              <a:t>Se représente par un rectangle, l’identifiant est souligné</a:t>
            </a:r>
            <a:endParaRPr sz="2100" dirty="0">
              <a:latin typeface="+mj-lt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94005" y="4139877"/>
            <a:ext cx="1082467" cy="13556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744168" y="5652045"/>
            <a:ext cx="2663003" cy="315332"/>
          </a:xfrm>
          <a:prstGeom prst="rect">
            <a:avLst/>
          </a:prstGeom>
        </p:spPr>
        <p:txBody>
          <a:bodyPr vert="horz" wrap="square" lIns="0" tIns="22722" rIns="0" bIns="0" rtlCol="0">
            <a:spAutoFit/>
          </a:bodyPr>
          <a:lstStyle/>
          <a:p>
            <a:pPr marL="23918">
              <a:lnSpc>
                <a:spcPct val="100000"/>
              </a:lnSpc>
              <a:spcBef>
                <a:spcPts val="179"/>
              </a:spcBef>
            </a:pPr>
            <a:r>
              <a:rPr sz="1900" b="1" dirty="0">
                <a:solidFill>
                  <a:srgbClr val="22373A"/>
                </a:solidFill>
                <a:latin typeface="+mj-lt"/>
                <a:cs typeface="Gill Sans MT"/>
              </a:rPr>
              <a:t>Figure 1 – </a:t>
            </a:r>
            <a:r>
              <a:rPr sz="1900" dirty="0">
                <a:solidFill>
                  <a:srgbClr val="22373A"/>
                </a:solidFill>
                <a:latin typeface="+mj-lt"/>
                <a:cs typeface="Arial Black"/>
              </a:rPr>
              <a:t>Entité client</a:t>
            </a:r>
            <a:endParaRPr sz="1900" dirty="0">
              <a:latin typeface="+mj-lt"/>
              <a:cs typeface="Arial Black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9638875" y="7003446"/>
            <a:ext cx="321958" cy="607130"/>
          </a:xfrm>
          <a:prstGeom prst="rect">
            <a:avLst/>
          </a:prstGeom>
        </p:spPr>
        <p:txBody>
          <a:bodyPr vert="horz" wrap="square" lIns="0" tIns="52618" rIns="0" bIns="0" rtlCol="0">
            <a:spAutoFit/>
          </a:bodyPr>
          <a:lstStyle/>
          <a:p>
            <a:pPr marL="71754">
              <a:lnSpc>
                <a:spcPct val="100000"/>
              </a:lnSpc>
              <a:spcBef>
                <a:spcPts val="412"/>
              </a:spcBef>
            </a:pPr>
            <a:r>
              <a:rPr dirty="0"/>
              <a:t>10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1800" y="467469"/>
            <a:ext cx="7704856" cy="715441"/>
          </a:xfrm>
          <a:prstGeom prst="rect">
            <a:avLst/>
          </a:prstGeom>
        </p:spPr>
        <p:txBody>
          <a:bodyPr vert="horz" wrap="square" lIns="0" tIns="22722" rIns="0" bIns="0" rtlCol="0">
            <a:spAutoFit/>
          </a:bodyPr>
          <a:lstStyle/>
          <a:p>
            <a:pPr marL="23918">
              <a:spcBef>
                <a:spcPts val="179"/>
              </a:spcBef>
            </a:pPr>
            <a:r>
              <a:rPr spc="9" dirty="0"/>
              <a:t>MCD: </a:t>
            </a:r>
            <a:r>
              <a:rPr spc="-75" dirty="0"/>
              <a:t>Notion</a:t>
            </a:r>
            <a:r>
              <a:rPr spc="348" dirty="0"/>
              <a:t> </a:t>
            </a:r>
            <a:r>
              <a:rPr spc="-47" dirty="0"/>
              <a:t>d’Association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3808" y="1619597"/>
            <a:ext cx="8679551" cy="2222060"/>
          </a:xfrm>
          <a:prstGeom prst="rect">
            <a:avLst/>
          </a:prstGeom>
        </p:spPr>
        <p:txBody>
          <a:bodyPr vert="horz" wrap="square" lIns="0" tIns="81321" rIns="0" bIns="0" rtlCol="0">
            <a:spAutoFit/>
          </a:bodyPr>
          <a:lstStyle/>
          <a:p>
            <a:pPr marL="356377" indent="-333655">
              <a:lnSpc>
                <a:spcPct val="100000"/>
              </a:lnSpc>
              <a:spcBef>
                <a:spcPts val="640"/>
              </a:spcBef>
              <a:buChar char="•"/>
              <a:tabLst>
                <a:tab pos="357573" algn="l"/>
              </a:tabLst>
            </a:pPr>
            <a:r>
              <a:rPr sz="2100" dirty="0">
                <a:solidFill>
                  <a:srgbClr val="22373A"/>
                </a:solidFill>
                <a:latin typeface="+mj-lt"/>
                <a:cs typeface="Arial Black"/>
              </a:rPr>
              <a:t>Les entités peuvent être liées par des associations</a:t>
            </a:r>
            <a:endParaRPr sz="2100" dirty="0">
              <a:latin typeface="+mj-lt"/>
              <a:cs typeface="Arial Black"/>
            </a:endParaRPr>
          </a:p>
          <a:p>
            <a:pPr marL="356377" marR="9567" indent="-333655">
              <a:lnSpc>
                <a:spcPct val="118000"/>
              </a:lnSpc>
              <a:buChar char="•"/>
              <a:tabLst>
                <a:tab pos="357573" algn="l"/>
              </a:tabLst>
            </a:pPr>
            <a:r>
              <a:rPr sz="2100" dirty="0">
                <a:solidFill>
                  <a:srgbClr val="22373A"/>
                </a:solidFill>
                <a:latin typeface="+mj-lt"/>
                <a:cs typeface="Arial Black"/>
              </a:rPr>
              <a:t>Une association est une représentation abstraite de la mémorisation d’un lien entre  entités</a:t>
            </a:r>
            <a:endParaRPr sz="2100" dirty="0">
              <a:latin typeface="+mj-lt"/>
              <a:cs typeface="Arial Black"/>
            </a:endParaRPr>
          </a:p>
          <a:p>
            <a:pPr marL="356377" indent="-333655">
              <a:lnSpc>
                <a:spcPct val="100000"/>
              </a:lnSpc>
              <a:spcBef>
                <a:spcPts val="443"/>
              </a:spcBef>
              <a:buChar char="•"/>
              <a:tabLst>
                <a:tab pos="357573" algn="l"/>
              </a:tabLst>
            </a:pPr>
            <a:r>
              <a:rPr sz="2100" dirty="0">
                <a:solidFill>
                  <a:srgbClr val="22373A"/>
                </a:solidFill>
                <a:latin typeface="+mj-lt"/>
                <a:cs typeface="Arial Black"/>
              </a:rPr>
              <a:t>Elle est représentée par un cercle entre entités</a:t>
            </a:r>
            <a:endParaRPr sz="2100" dirty="0">
              <a:latin typeface="+mj-lt"/>
              <a:cs typeface="Arial Black"/>
            </a:endParaRPr>
          </a:p>
          <a:p>
            <a:pPr marL="878983" marR="1628808" lvl="1" indent="-316912">
              <a:lnSpc>
                <a:spcPts val="2580"/>
              </a:lnSpc>
              <a:spcBef>
                <a:spcPts val="113"/>
              </a:spcBef>
              <a:buChar char="•"/>
              <a:tabLst>
                <a:tab pos="880177" algn="l"/>
              </a:tabLst>
            </a:pPr>
            <a:r>
              <a:rPr sz="1900" dirty="0">
                <a:solidFill>
                  <a:srgbClr val="22373A"/>
                </a:solidFill>
                <a:latin typeface="+mj-lt"/>
                <a:cs typeface="Arial Black"/>
              </a:rPr>
              <a:t>Exemples: </a:t>
            </a:r>
            <a:r>
              <a:rPr sz="1900" dirty="0">
                <a:solidFill>
                  <a:srgbClr val="22373A"/>
                </a:solidFill>
                <a:latin typeface="+mj-lt"/>
                <a:cs typeface="Courier New"/>
              </a:rPr>
              <a:t>commande</a:t>
            </a:r>
            <a:r>
              <a:rPr sz="1900" dirty="0">
                <a:solidFill>
                  <a:srgbClr val="22373A"/>
                </a:solidFill>
                <a:latin typeface="+mj-lt"/>
                <a:cs typeface="Arial Black"/>
              </a:rPr>
              <a:t>, </a:t>
            </a:r>
            <a:r>
              <a:rPr sz="1900" dirty="0">
                <a:solidFill>
                  <a:srgbClr val="22373A"/>
                </a:solidFill>
                <a:latin typeface="+mj-lt"/>
                <a:cs typeface="Courier New"/>
              </a:rPr>
              <a:t>est_inscrit</a:t>
            </a:r>
            <a:r>
              <a:rPr sz="1900" dirty="0">
                <a:solidFill>
                  <a:srgbClr val="22373A"/>
                </a:solidFill>
                <a:latin typeface="+mj-lt"/>
                <a:cs typeface="Arial Black"/>
              </a:rPr>
              <a:t>, </a:t>
            </a:r>
            <a:r>
              <a:rPr sz="1900" dirty="0">
                <a:solidFill>
                  <a:srgbClr val="22373A"/>
                </a:solidFill>
                <a:latin typeface="+mj-lt"/>
                <a:cs typeface="Courier New"/>
              </a:rPr>
              <a:t>travaille_pour</a:t>
            </a:r>
            <a:r>
              <a:rPr sz="1900" dirty="0">
                <a:solidFill>
                  <a:srgbClr val="22373A"/>
                </a:solidFill>
                <a:latin typeface="+mj-lt"/>
                <a:cs typeface="Arial Black"/>
              </a:rPr>
              <a:t>, </a:t>
            </a:r>
            <a:r>
              <a:rPr sz="1900" dirty="0">
                <a:solidFill>
                  <a:srgbClr val="22373A"/>
                </a:solidFill>
                <a:latin typeface="+mj-lt"/>
                <a:cs typeface="Courier New"/>
              </a:rPr>
              <a:t>est_marie</a:t>
            </a:r>
            <a:r>
              <a:rPr sz="1900" dirty="0">
                <a:solidFill>
                  <a:srgbClr val="22373A"/>
                </a:solidFill>
                <a:latin typeface="+mj-lt"/>
                <a:cs typeface="Arial Black"/>
              </a:rPr>
              <a:t>,  </a:t>
            </a:r>
            <a:r>
              <a:rPr sz="1900" dirty="0">
                <a:solidFill>
                  <a:srgbClr val="22373A"/>
                </a:solidFill>
                <a:latin typeface="+mj-lt"/>
                <a:cs typeface="Courier New"/>
              </a:rPr>
              <a:t>habite_dans</a:t>
            </a:r>
            <a:r>
              <a:rPr sz="1900" dirty="0">
                <a:solidFill>
                  <a:srgbClr val="22373A"/>
                </a:solidFill>
                <a:latin typeface="+mj-lt"/>
                <a:cs typeface="Arial Black"/>
              </a:rPr>
              <a:t>. . . .</a:t>
            </a:r>
            <a:endParaRPr sz="1900" dirty="0">
              <a:latin typeface="+mj-lt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3865" y="4273102"/>
            <a:ext cx="6411603" cy="14509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9638875" y="7003446"/>
            <a:ext cx="321958" cy="330131"/>
          </a:xfrm>
          <a:prstGeom prst="rect">
            <a:avLst/>
          </a:prstGeom>
        </p:spPr>
        <p:txBody>
          <a:bodyPr vert="horz" wrap="square" lIns="0" tIns="52618" rIns="0" bIns="0" rtlCol="0">
            <a:spAutoFit/>
          </a:bodyPr>
          <a:lstStyle/>
          <a:p>
            <a:pPr marL="71754">
              <a:lnSpc>
                <a:spcPct val="100000"/>
              </a:lnSpc>
              <a:spcBef>
                <a:spcPts val="412"/>
              </a:spcBef>
            </a:pPr>
            <a:r>
              <a:rPr dirty="0"/>
              <a:t>11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719832" y="1827213"/>
            <a:ext cx="8609013" cy="5732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marL="214313" indent="-212725">
              <a:lnSpc>
                <a:spcPct val="117000"/>
              </a:lnSpc>
              <a:buClrTx/>
              <a:buSzPct val="45000"/>
              <a:buFontTx/>
              <a:buNone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</a:pPr>
            <a:r>
              <a:rPr lang="en-GB" sz="2600" b="1" u="sng" dirty="0" err="1">
                <a:solidFill>
                  <a:srgbClr val="FF0000"/>
                </a:solidFill>
                <a:latin typeface="+mj-lt"/>
              </a:rPr>
              <a:t>Démarche</a:t>
            </a:r>
            <a:r>
              <a:rPr lang="en-GB" sz="2600" b="1" u="sng" dirty="0">
                <a:solidFill>
                  <a:srgbClr val="FF0000"/>
                </a:solidFill>
                <a:latin typeface="+mj-lt"/>
              </a:rPr>
              <a:t> à </a:t>
            </a:r>
            <a:r>
              <a:rPr lang="en-GB" sz="2600" b="1" u="sng" dirty="0" err="1">
                <a:solidFill>
                  <a:srgbClr val="FF0000"/>
                </a:solidFill>
                <a:latin typeface="+mj-lt"/>
              </a:rPr>
              <a:t>suivre</a:t>
            </a:r>
            <a:r>
              <a:rPr lang="en-GB" sz="2600" b="1" u="sng" dirty="0">
                <a:solidFill>
                  <a:srgbClr val="FF0000"/>
                </a:solidFill>
                <a:latin typeface="+mj-lt"/>
              </a:rPr>
              <a:t> :</a:t>
            </a:r>
          </a:p>
          <a:p>
            <a:pPr marL="214313" indent="-212725">
              <a:lnSpc>
                <a:spcPct val="117000"/>
              </a:lnSpc>
              <a:buClrTx/>
              <a:buSzPct val="45000"/>
              <a:buFontTx/>
              <a:buNone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</a:pPr>
            <a:endParaRPr lang="en-GB" sz="1600" dirty="0">
              <a:solidFill>
                <a:srgbClr val="000000"/>
              </a:solidFill>
              <a:latin typeface="+mj-lt"/>
            </a:endParaRPr>
          </a:p>
          <a:p>
            <a:pPr marL="214313" indent="-212725">
              <a:lnSpc>
                <a:spcPct val="117000"/>
              </a:lnSpc>
              <a:buClrTx/>
              <a:buSzPct val="45000"/>
              <a:buFont typeface="Arial" pitchFamily="34" charset="0"/>
              <a:buChar char="•"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</a:pPr>
            <a:r>
              <a:rPr lang="en-GB" sz="2600" dirty="0" err="1" smtClean="0">
                <a:solidFill>
                  <a:srgbClr val="000000"/>
                </a:solidFill>
                <a:latin typeface="+mj-lt"/>
              </a:rPr>
              <a:t>Déterminer</a:t>
            </a:r>
            <a:r>
              <a:rPr lang="en-GB" sz="26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GB" sz="2600" dirty="0">
                <a:solidFill>
                  <a:srgbClr val="000000"/>
                </a:solidFill>
                <a:latin typeface="+mj-lt"/>
              </a:rPr>
              <a:t>la </a:t>
            </a:r>
            <a:r>
              <a:rPr lang="en-GB" sz="2600" dirty="0" err="1">
                <a:solidFill>
                  <a:srgbClr val="000000"/>
                </a:solidFill>
                <a:latin typeface="+mj-lt"/>
              </a:rPr>
              <a:t>liste</a:t>
            </a:r>
            <a:r>
              <a:rPr lang="en-GB" sz="2600" dirty="0">
                <a:solidFill>
                  <a:srgbClr val="000000"/>
                </a:solidFill>
                <a:latin typeface="+mj-lt"/>
              </a:rPr>
              <a:t> des </a:t>
            </a:r>
            <a:r>
              <a:rPr lang="en-GB" sz="2600" dirty="0" err="1">
                <a:solidFill>
                  <a:srgbClr val="000000"/>
                </a:solidFill>
                <a:latin typeface="+mj-lt"/>
              </a:rPr>
              <a:t>entités</a:t>
            </a:r>
            <a:r>
              <a:rPr lang="en-GB" sz="2600" dirty="0">
                <a:solidFill>
                  <a:srgbClr val="000000"/>
                </a:solidFill>
                <a:latin typeface="+mj-lt"/>
              </a:rPr>
              <a:t> et des associations</a:t>
            </a:r>
          </a:p>
          <a:p>
            <a:pPr marL="214313" indent="-212725">
              <a:lnSpc>
                <a:spcPct val="117000"/>
              </a:lnSpc>
              <a:buClrTx/>
              <a:buSzPct val="45000"/>
              <a:buFont typeface="Arial" pitchFamily="34" charset="0"/>
              <a:buChar char="•"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</a:pPr>
            <a:r>
              <a:rPr lang="en-GB" sz="2600" dirty="0" err="1" smtClean="0">
                <a:solidFill>
                  <a:srgbClr val="000000"/>
                </a:solidFill>
                <a:latin typeface="+mj-lt"/>
              </a:rPr>
              <a:t>Définir</a:t>
            </a:r>
            <a:r>
              <a:rPr lang="en-GB" sz="26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GB" sz="2600" dirty="0">
                <a:solidFill>
                  <a:srgbClr val="000000"/>
                </a:solidFill>
                <a:latin typeface="+mj-lt"/>
              </a:rPr>
              <a:t>les </a:t>
            </a:r>
            <a:r>
              <a:rPr lang="en-GB" sz="2600" dirty="0" err="1">
                <a:solidFill>
                  <a:srgbClr val="000000"/>
                </a:solidFill>
                <a:latin typeface="+mj-lt"/>
              </a:rPr>
              <a:t>attributs</a:t>
            </a:r>
            <a:r>
              <a:rPr lang="en-GB" sz="2600" dirty="0">
                <a:solidFill>
                  <a:srgbClr val="000000"/>
                </a:solidFill>
                <a:latin typeface="+mj-lt"/>
              </a:rPr>
              <a:t> et les </a:t>
            </a:r>
            <a:r>
              <a:rPr lang="en-GB" sz="2600" dirty="0" err="1">
                <a:solidFill>
                  <a:srgbClr val="000000"/>
                </a:solidFill>
                <a:latin typeface="+mj-lt"/>
              </a:rPr>
              <a:t>identifiants</a:t>
            </a:r>
            <a:r>
              <a:rPr lang="en-GB" sz="2600" dirty="0">
                <a:solidFill>
                  <a:srgbClr val="000000"/>
                </a:solidFill>
                <a:latin typeface="+mj-lt"/>
              </a:rPr>
              <a:t> pour </a:t>
            </a:r>
            <a:r>
              <a:rPr lang="en-GB" sz="2600" dirty="0" err="1" smtClean="0">
                <a:solidFill>
                  <a:srgbClr val="000000"/>
                </a:solidFill>
                <a:latin typeface="+mj-lt"/>
              </a:rPr>
              <a:t>chacune</a:t>
            </a:r>
            <a:r>
              <a:rPr lang="en-GB" sz="2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GB" sz="2600" dirty="0" smtClean="0">
                <a:solidFill>
                  <a:srgbClr val="000000"/>
                </a:solidFill>
                <a:latin typeface="+mj-lt"/>
              </a:rPr>
              <a:t>des </a:t>
            </a:r>
            <a:r>
              <a:rPr lang="en-GB" sz="2600" dirty="0" err="1">
                <a:solidFill>
                  <a:srgbClr val="000000"/>
                </a:solidFill>
                <a:latin typeface="+mj-lt"/>
              </a:rPr>
              <a:t>entités</a:t>
            </a:r>
            <a:r>
              <a:rPr lang="en-GB" sz="2600" dirty="0">
                <a:solidFill>
                  <a:srgbClr val="000000"/>
                </a:solidFill>
                <a:latin typeface="+mj-lt"/>
              </a:rPr>
              <a:t> et associations.</a:t>
            </a:r>
          </a:p>
          <a:p>
            <a:pPr marL="214313" indent="-212725">
              <a:lnSpc>
                <a:spcPct val="117000"/>
              </a:lnSpc>
              <a:buClrTx/>
              <a:buSzPct val="45000"/>
              <a:buFont typeface="Arial" pitchFamily="34" charset="0"/>
              <a:buChar char="•"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</a:pPr>
            <a:r>
              <a:rPr lang="en-GB" sz="2600" dirty="0" err="1" smtClean="0">
                <a:solidFill>
                  <a:srgbClr val="000000"/>
                </a:solidFill>
                <a:latin typeface="+mj-lt"/>
              </a:rPr>
              <a:t>Définir</a:t>
            </a:r>
            <a:r>
              <a:rPr lang="en-GB" sz="26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GB" sz="2600" dirty="0">
                <a:solidFill>
                  <a:srgbClr val="000000"/>
                </a:solidFill>
                <a:latin typeface="+mj-lt"/>
              </a:rPr>
              <a:t>les </a:t>
            </a:r>
            <a:r>
              <a:rPr lang="en-GB" sz="2600" b="1" dirty="0" err="1">
                <a:solidFill>
                  <a:srgbClr val="000000"/>
                </a:solidFill>
                <a:latin typeface="+mj-lt"/>
              </a:rPr>
              <a:t>cardinalités</a:t>
            </a:r>
            <a:r>
              <a:rPr lang="en-GB" sz="2600" dirty="0">
                <a:solidFill>
                  <a:srgbClr val="000000"/>
                </a:solidFill>
                <a:latin typeface="+mj-lt"/>
              </a:rPr>
              <a:t> des liens entre </a:t>
            </a:r>
            <a:r>
              <a:rPr lang="en-GB" sz="2600" dirty="0" err="1">
                <a:solidFill>
                  <a:srgbClr val="000000"/>
                </a:solidFill>
                <a:latin typeface="+mj-lt"/>
              </a:rPr>
              <a:t>une</a:t>
            </a:r>
            <a:r>
              <a:rPr lang="en-GB" sz="2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+mj-lt"/>
              </a:rPr>
              <a:t>entité</a:t>
            </a:r>
            <a:r>
              <a:rPr lang="en-GB" sz="2600" dirty="0">
                <a:solidFill>
                  <a:srgbClr val="000000"/>
                </a:solidFill>
                <a:latin typeface="+mj-lt"/>
              </a:rPr>
              <a:t> et </a:t>
            </a:r>
            <a:r>
              <a:rPr lang="en-GB" sz="2600" dirty="0" err="1">
                <a:solidFill>
                  <a:srgbClr val="000000"/>
                </a:solidFill>
                <a:latin typeface="+mj-lt"/>
              </a:rPr>
              <a:t>une</a:t>
            </a:r>
            <a:r>
              <a:rPr lang="en-GB" sz="2600" dirty="0">
                <a:solidFill>
                  <a:srgbClr val="000000"/>
                </a:solidFill>
                <a:latin typeface="+mj-lt"/>
              </a:rPr>
              <a:t> association.</a:t>
            </a:r>
          </a:p>
          <a:p>
            <a:pPr marL="214313" indent="-212725">
              <a:lnSpc>
                <a:spcPct val="117000"/>
              </a:lnSpc>
              <a:buClrTx/>
              <a:buSzPct val="45000"/>
              <a:buFont typeface="Arial" pitchFamily="34" charset="0"/>
              <a:buChar char="•"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</a:pPr>
            <a:r>
              <a:rPr lang="en-GB" sz="2600" dirty="0" err="1" smtClean="0">
                <a:solidFill>
                  <a:srgbClr val="000000"/>
                </a:solidFill>
                <a:latin typeface="+mj-lt"/>
              </a:rPr>
              <a:t>Traduction</a:t>
            </a:r>
            <a:r>
              <a:rPr lang="en-GB" sz="26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GB" sz="2600" dirty="0">
                <a:solidFill>
                  <a:srgbClr val="000000"/>
                </a:solidFill>
                <a:latin typeface="+mj-lt"/>
              </a:rPr>
              <a:t>du MCD en MLDR( </a:t>
            </a:r>
            <a:r>
              <a:rPr lang="en-GB" sz="2600" dirty="0" err="1">
                <a:solidFill>
                  <a:srgbClr val="000000"/>
                </a:solidFill>
                <a:latin typeface="+mj-lt"/>
              </a:rPr>
              <a:t>Modèle</a:t>
            </a:r>
            <a:r>
              <a:rPr lang="en-GB" sz="2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+mj-lt"/>
              </a:rPr>
              <a:t>Logique</a:t>
            </a:r>
            <a:r>
              <a:rPr lang="en-GB" sz="2600" dirty="0">
                <a:solidFill>
                  <a:srgbClr val="000000"/>
                </a:solidFill>
                <a:latin typeface="+mj-lt"/>
              </a:rPr>
              <a:t> de </a:t>
            </a:r>
            <a:r>
              <a:rPr lang="en-GB" sz="2600" dirty="0" err="1">
                <a:solidFill>
                  <a:srgbClr val="000000"/>
                </a:solidFill>
                <a:latin typeface="+mj-lt"/>
              </a:rPr>
              <a:t>Données</a:t>
            </a:r>
            <a:r>
              <a:rPr lang="en-GB" sz="2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+mj-lt"/>
              </a:rPr>
              <a:t>Relationnelles</a:t>
            </a:r>
            <a:r>
              <a:rPr lang="en-GB" sz="2600" dirty="0">
                <a:solidFill>
                  <a:srgbClr val="000000"/>
                </a:solidFill>
                <a:latin typeface="+mj-lt"/>
              </a:rPr>
              <a:t>)</a:t>
            </a:r>
            <a:r>
              <a:rPr lang="ar-SA" sz="2600" dirty="0" err="1">
                <a:solidFill>
                  <a:srgbClr val="000000"/>
                </a:solidFill>
                <a:latin typeface="+mj-lt"/>
              </a:rPr>
              <a:t>‏</a:t>
            </a:r>
            <a:endParaRPr lang="en-GB" sz="2600" dirty="0">
              <a:solidFill>
                <a:srgbClr val="000000"/>
              </a:solidFill>
              <a:latin typeface="+mj-lt"/>
            </a:endParaRPr>
          </a:p>
          <a:p>
            <a:pPr marL="214313" indent="-212725">
              <a:lnSpc>
                <a:spcPct val="117000"/>
              </a:lnSpc>
              <a:buClrTx/>
              <a:buSzPct val="45000"/>
              <a:buFontTx/>
              <a:buNone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</a:pPr>
            <a:endParaRPr lang="en-GB" sz="2600" dirty="0">
              <a:solidFill>
                <a:srgbClr val="000000"/>
              </a:solidFill>
              <a:latin typeface="+mj-lt"/>
            </a:endParaRPr>
          </a:p>
          <a:p>
            <a:pPr marL="214313" indent="-212725">
              <a:lnSpc>
                <a:spcPct val="117000"/>
              </a:lnSpc>
              <a:buClrTx/>
              <a:buSzPct val="45000"/>
              <a:buFontTx/>
              <a:buNone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</a:pPr>
            <a:endParaRPr lang="en-GB" sz="26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431800" y="539477"/>
            <a:ext cx="6625867" cy="715441"/>
          </a:xfrm>
          <a:prstGeom prst="rect">
            <a:avLst/>
          </a:prstGeom>
        </p:spPr>
        <p:txBody>
          <a:bodyPr vert="horz" wrap="square" lIns="0" tIns="22722" rIns="0" bIns="0" rtlCol="0">
            <a:spAutoFit/>
          </a:bodyPr>
          <a:lstStyle/>
          <a:p>
            <a:pPr marL="23918" marR="0" lvl="0" indent="0" algn="l" defTabSz="914400" rtl="0" eaLnBrk="0" fontAlgn="base" latinLnBrk="0" hangingPunct="0">
              <a:lnSpc>
                <a:spcPct val="100000"/>
              </a:lnSpc>
              <a:spcBef>
                <a:spcPts val="179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500" b="1" i="0" u="none" strike="noStrike" kern="1200" cap="none" spc="9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MCD:</a:t>
            </a:r>
            <a:r>
              <a:rPr kumimoji="0" lang="fr-FR" sz="4500" b="1" i="0" u="none" strike="noStrike" kern="1200" cap="none" spc="75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fr-FR" sz="4500" b="1" i="0" u="none" strike="noStrike" kern="1200" cap="none" spc="-66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Généralités</a:t>
            </a:r>
            <a:endParaRPr kumimoji="0" lang="fr-FR" sz="4500" b="1" i="0" u="none" strike="noStrike" kern="1200" cap="none" spc="-66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784" y="395461"/>
            <a:ext cx="6625867" cy="715441"/>
          </a:xfrm>
          <a:prstGeom prst="rect">
            <a:avLst/>
          </a:prstGeom>
        </p:spPr>
        <p:txBody>
          <a:bodyPr vert="horz" wrap="square" lIns="0" tIns="22722" rIns="0" bIns="0" rtlCol="0">
            <a:spAutoFit/>
          </a:bodyPr>
          <a:lstStyle/>
          <a:p>
            <a:pPr marL="23918">
              <a:spcBef>
                <a:spcPts val="179"/>
              </a:spcBef>
            </a:pPr>
            <a:r>
              <a:rPr spc="9" dirty="0"/>
              <a:t>MCD:</a:t>
            </a:r>
            <a:r>
              <a:rPr spc="75" dirty="0"/>
              <a:t> </a:t>
            </a:r>
            <a:r>
              <a:rPr spc="-66" dirty="0" err="1" smtClean="0"/>
              <a:t>Cardinalités</a:t>
            </a:r>
            <a:endParaRPr spc="-66" dirty="0"/>
          </a:p>
        </p:txBody>
      </p:sp>
      <p:sp>
        <p:nvSpPr>
          <p:cNvPr id="3" name="object 3"/>
          <p:cNvSpPr txBox="1"/>
          <p:nvPr/>
        </p:nvSpPr>
        <p:spPr>
          <a:xfrm>
            <a:off x="647824" y="1259557"/>
            <a:ext cx="8682882" cy="2303558"/>
          </a:xfrm>
          <a:prstGeom prst="rect">
            <a:avLst/>
          </a:prstGeom>
        </p:spPr>
        <p:txBody>
          <a:bodyPr vert="horz" wrap="square" lIns="0" tIns="23918" rIns="0" bIns="0" rtlCol="0">
            <a:spAutoFit/>
          </a:bodyPr>
          <a:lstStyle/>
          <a:p>
            <a:pPr marL="356377" marR="279840" indent="-333655">
              <a:lnSpc>
                <a:spcPct val="118000"/>
              </a:lnSpc>
              <a:spcBef>
                <a:spcPts val="188"/>
              </a:spcBef>
              <a:buChar char="•"/>
              <a:tabLst>
                <a:tab pos="357573" algn="l"/>
              </a:tabLst>
            </a:pPr>
            <a:r>
              <a:rPr sz="2100" dirty="0">
                <a:solidFill>
                  <a:srgbClr val="22373A"/>
                </a:solidFill>
                <a:latin typeface="+mj-lt"/>
                <a:cs typeface="Arial Black"/>
              </a:rPr>
              <a:t>Les cardinalités précisent le nombre de fois que l’entité peut intervenir dans une  association.</a:t>
            </a:r>
            <a:endParaRPr sz="2100" dirty="0">
              <a:latin typeface="+mj-lt"/>
              <a:cs typeface="Arial Black"/>
            </a:endParaRPr>
          </a:p>
          <a:p>
            <a:pPr marL="356377" indent="-333655">
              <a:lnSpc>
                <a:spcPct val="100000"/>
              </a:lnSpc>
              <a:spcBef>
                <a:spcPts val="452"/>
              </a:spcBef>
              <a:buChar char="•"/>
              <a:tabLst>
                <a:tab pos="357573" algn="l"/>
              </a:tabLst>
            </a:pPr>
            <a:r>
              <a:rPr sz="2100" dirty="0">
                <a:solidFill>
                  <a:srgbClr val="22373A"/>
                </a:solidFill>
                <a:latin typeface="+mj-lt"/>
                <a:cs typeface="Arial Black"/>
              </a:rPr>
              <a:t>La valeur minimale est 0 ou 1, la valeur maximale est 1 ou n</a:t>
            </a:r>
            <a:endParaRPr sz="2100" dirty="0">
              <a:latin typeface="+mj-lt"/>
              <a:cs typeface="Arial Black"/>
            </a:endParaRPr>
          </a:p>
          <a:p>
            <a:pPr marL="346810" marR="9567" indent="-324088">
              <a:lnSpc>
                <a:spcPct val="118000"/>
              </a:lnSpc>
              <a:buChar char="•"/>
              <a:tabLst>
                <a:tab pos="357573" algn="l"/>
              </a:tabLst>
            </a:pPr>
            <a:r>
              <a:rPr sz="2100" dirty="0">
                <a:solidFill>
                  <a:srgbClr val="22373A"/>
                </a:solidFill>
                <a:latin typeface="+mj-lt"/>
                <a:cs typeface="Arial Black"/>
              </a:rPr>
              <a:t>L’association peut-être hiérarchique (maximum 1 d’un côté, n de l’autre) ou maillée  (maximum n des deux côtés), entre une ou plusieurs entités</a:t>
            </a:r>
            <a:endParaRPr sz="2100" dirty="0">
              <a:latin typeface="+mj-lt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29457" y="3799228"/>
            <a:ext cx="6411603" cy="15999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40112" y="5796061"/>
            <a:ext cx="3805424" cy="315332"/>
          </a:xfrm>
          <a:prstGeom prst="rect">
            <a:avLst/>
          </a:prstGeom>
        </p:spPr>
        <p:txBody>
          <a:bodyPr vert="horz" wrap="square" lIns="0" tIns="22722" rIns="0" bIns="0" rtlCol="0">
            <a:spAutoFit/>
          </a:bodyPr>
          <a:lstStyle/>
          <a:p>
            <a:pPr marL="23918">
              <a:lnSpc>
                <a:spcPct val="100000"/>
              </a:lnSpc>
              <a:spcBef>
                <a:spcPts val="179"/>
              </a:spcBef>
            </a:pPr>
            <a:r>
              <a:rPr sz="1900" b="1" spc="-47" dirty="0">
                <a:solidFill>
                  <a:srgbClr val="22373A"/>
                </a:solidFill>
                <a:latin typeface="Gill Sans MT"/>
                <a:cs typeface="Gill Sans MT"/>
              </a:rPr>
              <a:t>Figure </a:t>
            </a:r>
            <a:r>
              <a:rPr sz="1900" b="1" spc="-9" dirty="0">
                <a:solidFill>
                  <a:srgbClr val="22373A"/>
                </a:solidFill>
                <a:latin typeface="Gill Sans MT"/>
                <a:cs typeface="Gill Sans MT"/>
              </a:rPr>
              <a:t>2 </a:t>
            </a:r>
            <a:r>
              <a:rPr sz="1900" b="1" spc="85" dirty="0">
                <a:solidFill>
                  <a:srgbClr val="22373A"/>
                </a:solidFill>
                <a:latin typeface="Gill Sans MT"/>
                <a:cs typeface="Gill Sans MT"/>
              </a:rPr>
              <a:t>– </a:t>
            </a:r>
            <a:r>
              <a:rPr sz="1900" spc="-301" dirty="0">
                <a:solidFill>
                  <a:srgbClr val="22373A"/>
                </a:solidFill>
                <a:latin typeface="Arial Black"/>
                <a:cs typeface="Arial Black"/>
              </a:rPr>
              <a:t>Association</a:t>
            </a:r>
            <a:r>
              <a:rPr sz="1900" spc="-113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900" spc="-367" dirty="0">
                <a:solidFill>
                  <a:srgbClr val="22373A"/>
                </a:solidFill>
                <a:latin typeface="Arial Black"/>
                <a:cs typeface="Arial Black"/>
              </a:rPr>
              <a:t>commande</a:t>
            </a:r>
            <a:endParaRPr sz="1900" dirty="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9638875" y="7003446"/>
            <a:ext cx="321958" cy="607130"/>
          </a:xfrm>
          <a:prstGeom prst="rect">
            <a:avLst/>
          </a:prstGeom>
        </p:spPr>
        <p:txBody>
          <a:bodyPr vert="horz" wrap="square" lIns="0" tIns="52618" rIns="0" bIns="0" rtlCol="0">
            <a:spAutoFit/>
          </a:bodyPr>
          <a:lstStyle/>
          <a:p>
            <a:pPr marL="71754">
              <a:lnSpc>
                <a:spcPct val="100000"/>
              </a:lnSpc>
              <a:spcBef>
                <a:spcPts val="412"/>
              </a:spcBef>
            </a:pPr>
            <a:r>
              <a:rPr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752475" y="1971675"/>
            <a:ext cx="8788400" cy="5065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marL="214313" indent="-212725" algn="ctr">
              <a:lnSpc>
                <a:spcPct val="117000"/>
              </a:lnSpc>
              <a:buClrTx/>
              <a:buSzPct val="45000"/>
              <a:buFontTx/>
              <a:buNone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</a:pPr>
            <a:r>
              <a:rPr lang="en-GB" sz="2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GB" sz="2600" b="1" dirty="0">
                <a:solidFill>
                  <a:srgbClr val="FF0000"/>
                </a:solidFill>
                <a:latin typeface="+mj-lt"/>
              </a:rPr>
              <a:t>On </a:t>
            </a:r>
            <a:r>
              <a:rPr lang="en-GB" sz="2600" b="1" dirty="0" err="1">
                <a:solidFill>
                  <a:srgbClr val="FF0000"/>
                </a:solidFill>
                <a:latin typeface="+mj-lt"/>
              </a:rPr>
              <a:t>distingue</a:t>
            </a:r>
            <a:r>
              <a:rPr lang="en-GB" sz="2600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GB" sz="2600" b="1" dirty="0" err="1">
                <a:solidFill>
                  <a:srgbClr val="FF0000"/>
                </a:solidFill>
                <a:latin typeface="+mj-lt"/>
              </a:rPr>
              <a:t>trois</a:t>
            </a:r>
            <a:r>
              <a:rPr lang="en-GB" sz="2600" b="1" dirty="0">
                <a:solidFill>
                  <a:srgbClr val="FF0000"/>
                </a:solidFill>
                <a:latin typeface="+mj-lt"/>
              </a:rPr>
              <a:t> types de liaisons entre </a:t>
            </a:r>
            <a:r>
              <a:rPr lang="en-GB" sz="2600" b="1" dirty="0" err="1">
                <a:solidFill>
                  <a:srgbClr val="FF0000"/>
                </a:solidFill>
                <a:latin typeface="+mj-lt"/>
              </a:rPr>
              <a:t>deux</a:t>
            </a:r>
            <a:r>
              <a:rPr lang="en-GB" sz="2600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GB" sz="2600" b="1" dirty="0" err="1">
                <a:solidFill>
                  <a:srgbClr val="FF0000"/>
                </a:solidFill>
                <a:latin typeface="+mj-lt"/>
              </a:rPr>
              <a:t>entités</a:t>
            </a:r>
            <a:r>
              <a:rPr lang="en-GB" sz="2600" b="1" dirty="0">
                <a:solidFill>
                  <a:srgbClr val="FF0000"/>
                </a:solidFill>
                <a:latin typeface="+mj-lt"/>
              </a:rPr>
              <a:t> X et Y participant à </a:t>
            </a:r>
            <a:r>
              <a:rPr lang="en-GB" sz="2600" b="1" dirty="0" err="1">
                <a:solidFill>
                  <a:srgbClr val="FF0000"/>
                </a:solidFill>
                <a:latin typeface="+mj-lt"/>
              </a:rPr>
              <a:t>l'association</a:t>
            </a:r>
            <a:r>
              <a:rPr lang="en-GB" sz="2600" b="1" dirty="0">
                <a:solidFill>
                  <a:srgbClr val="FF0000"/>
                </a:solidFill>
                <a:latin typeface="+mj-lt"/>
              </a:rPr>
              <a:t> :</a:t>
            </a:r>
          </a:p>
          <a:p>
            <a:pPr marL="214313" indent="-212725" algn="ctr">
              <a:lnSpc>
                <a:spcPct val="117000"/>
              </a:lnSpc>
              <a:buClrTx/>
              <a:buSzPct val="45000"/>
              <a:buFontTx/>
              <a:buNone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</a:pPr>
            <a:endParaRPr lang="en-GB" sz="2600" dirty="0">
              <a:solidFill>
                <a:srgbClr val="000000"/>
              </a:solidFill>
              <a:latin typeface="+mj-lt"/>
            </a:endParaRPr>
          </a:p>
          <a:p>
            <a:pPr marL="214313" indent="-212725">
              <a:lnSpc>
                <a:spcPct val="117000"/>
              </a:lnSpc>
              <a:buClrTx/>
              <a:buSzPct val="45000"/>
              <a:buFontTx/>
              <a:buNone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</a:pPr>
            <a:r>
              <a:rPr lang="en-GB" sz="2600" b="1" dirty="0">
                <a:solidFill>
                  <a:srgbClr val="000000"/>
                </a:solidFill>
                <a:latin typeface="+mj-lt"/>
              </a:rPr>
              <a:t>* Liaison de type 1 à 1 :</a:t>
            </a:r>
            <a:r>
              <a:rPr lang="en-GB" sz="2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 marL="214313" indent="-212725">
              <a:lnSpc>
                <a:spcPct val="117000"/>
              </a:lnSpc>
              <a:buClrTx/>
              <a:buSzPct val="45000"/>
              <a:buFontTx/>
              <a:buNone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</a:pPr>
            <a:r>
              <a:rPr lang="en-GB" sz="2600" dirty="0">
                <a:solidFill>
                  <a:srgbClr val="000000"/>
                </a:solidFill>
                <a:latin typeface="+mj-lt"/>
              </a:rPr>
              <a:t>à </a:t>
            </a:r>
            <a:r>
              <a:rPr lang="en-GB" sz="2600" dirty="0" err="1">
                <a:solidFill>
                  <a:srgbClr val="000000"/>
                </a:solidFill>
                <a:latin typeface="+mj-lt"/>
              </a:rPr>
              <a:t>toute</a:t>
            </a:r>
            <a:r>
              <a:rPr lang="en-GB" sz="2600" dirty="0">
                <a:solidFill>
                  <a:srgbClr val="000000"/>
                </a:solidFill>
                <a:latin typeface="+mj-lt"/>
              </a:rPr>
              <a:t> occurrence de X </a:t>
            </a:r>
            <a:r>
              <a:rPr lang="en-GB" sz="2600" dirty="0" err="1">
                <a:solidFill>
                  <a:srgbClr val="000000"/>
                </a:solidFill>
                <a:latin typeface="+mj-lt"/>
              </a:rPr>
              <a:t>correspondant</a:t>
            </a:r>
            <a:r>
              <a:rPr lang="en-GB" sz="2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+mj-lt"/>
              </a:rPr>
              <a:t>une</a:t>
            </a:r>
            <a:r>
              <a:rPr lang="en-GB" sz="2600" dirty="0">
                <a:solidFill>
                  <a:srgbClr val="000000"/>
                </a:solidFill>
                <a:latin typeface="+mj-lt"/>
              </a:rPr>
              <a:t> et </a:t>
            </a:r>
            <a:r>
              <a:rPr lang="en-GB" sz="2600" dirty="0" err="1">
                <a:solidFill>
                  <a:srgbClr val="000000"/>
                </a:solidFill>
                <a:latin typeface="+mj-lt"/>
              </a:rPr>
              <a:t>une</a:t>
            </a:r>
            <a:r>
              <a:rPr lang="en-GB" sz="2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+mj-lt"/>
              </a:rPr>
              <a:t>seule</a:t>
            </a:r>
            <a:r>
              <a:rPr lang="en-GB" sz="2600" dirty="0">
                <a:solidFill>
                  <a:srgbClr val="000000"/>
                </a:solidFill>
                <a:latin typeface="+mj-lt"/>
              </a:rPr>
              <a:t> occurrence de Y et </a:t>
            </a:r>
            <a:r>
              <a:rPr lang="en-GB" sz="2600" dirty="0" err="1">
                <a:solidFill>
                  <a:srgbClr val="000000"/>
                </a:solidFill>
                <a:latin typeface="+mj-lt"/>
              </a:rPr>
              <a:t>réciproquement</a:t>
            </a:r>
            <a:r>
              <a:rPr lang="en-GB" sz="2600" dirty="0">
                <a:solidFill>
                  <a:srgbClr val="000000"/>
                </a:solidFill>
                <a:latin typeface="+mj-lt"/>
              </a:rPr>
              <a:t>. </a:t>
            </a:r>
          </a:p>
          <a:p>
            <a:pPr marL="214313" indent="-212725">
              <a:lnSpc>
                <a:spcPct val="117000"/>
              </a:lnSpc>
              <a:buClrTx/>
              <a:buSzPct val="45000"/>
              <a:buFontTx/>
              <a:buNone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</a:pPr>
            <a:r>
              <a:rPr lang="en-GB" sz="2600" dirty="0">
                <a:solidFill>
                  <a:srgbClr val="000000"/>
                </a:solidFill>
                <a:latin typeface="+mj-lt"/>
              </a:rPr>
              <a:t>  </a:t>
            </a:r>
          </a:p>
          <a:p>
            <a:pPr marL="214313" indent="-212725">
              <a:lnSpc>
                <a:spcPct val="117000"/>
              </a:lnSpc>
              <a:buClrTx/>
              <a:buSzPct val="45000"/>
              <a:buFontTx/>
              <a:buNone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</a:pPr>
            <a:r>
              <a:rPr lang="en-GB" sz="2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GB" sz="2600" i="1" dirty="0">
                <a:solidFill>
                  <a:srgbClr val="000000"/>
                </a:solidFill>
                <a:latin typeface="+mj-lt"/>
              </a:rPr>
              <a:t> Par </a:t>
            </a:r>
            <a:r>
              <a:rPr lang="en-GB" sz="2600" i="1" dirty="0" err="1">
                <a:solidFill>
                  <a:srgbClr val="000000"/>
                </a:solidFill>
                <a:latin typeface="+mj-lt"/>
              </a:rPr>
              <a:t>exemple</a:t>
            </a:r>
            <a:r>
              <a:rPr lang="en-GB" sz="2600" i="1" dirty="0">
                <a:solidFill>
                  <a:srgbClr val="000000"/>
                </a:solidFill>
                <a:latin typeface="+mj-lt"/>
              </a:rPr>
              <a:t> : un </a:t>
            </a:r>
            <a:r>
              <a:rPr lang="en-GB" sz="2600" i="1" dirty="0" err="1">
                <a:solidFill>
                  <a:srgbClr val="000000"/>
                </a:solidFill>
                <a:latin typeface="+mj-lt"/>
              </a:rPr>
              <a:t>homme</a:t>
            </a:r>
            <a:r>
              <a:rPr lang="en-GB" sz="2600" i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GB" sz="2600" i="1" dirty="0" err="1">
                <a:solidFill>
                  <a:srgbClr val="000000"/>
                </a:solidFill>
                <a:latin typeface="+mj-lt"/>
              </a:rPr>
              <a:t>est</a:t>
            </a:r>
            <a:r>
              <a:rPr lang="en-GB" sz="2600" i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GB" sz="2600" i="1" dirty="0" err="1">
                <a:solidFill>
                  <a:srgbClr val="000000"/>
                </a:solidFill>
                <a:latin typeface="+mj-lt"/>
              </a:rPr>
              <a:t>marié</a:t>
            </a:r>
            <a:r>
              <a:rPr lang="en-GB" sz="2600" i="1" dirty="0">
                <a:solidFill>
                  <a:srgbClr val="000000"/>
                </a:solidFill>
                <a:latin typeface="+mj-lt"/>
              </a:rPr>
              <a:t> à </a:t>
            </a:r>
            <a:r>
              <a:rPr lang="en-GB" sz="2600" i="1" dirty="0" err="1">
                <a:solidFill>
                  <a:srgbClr val="000000"/>
                </a:solidFill>
                <a:latin typeface="+mj-lt"/>
              </a:rPr>
              <a:t>une</a:t>
            </a:r>
            <a:r>
              <a:rPr lang="en-GB" sz="2600" i="1" dirty="0">
                <a:solidFill>
                  <a:srgbClr val="000000"/>
                </a:solidFill>
                <a:latin typeface="+mj-lt"/>
              </a:rPr>
              <a:t> femme et </a:t>
            </a:r>
            <a:r>
              <a:rPr lang="en-GB" sz="2600" i="1" dirty="0" err="1">
                <a:solidFill>
                  <a:srgbClr val="000000"/>
                </a:solidFill>
                <a:latin typeface="+mj-lt"/>
              </a:rPr>
              <a:t>réciproquement</a:t>
            </a:r>
            <a:endParaRPr lang="en-GB" sz="2600" i="1" dirty="0">
              <a:solidFill>
                <a:srgbClr val="000000"/>
              </a:solidFill>
              <a:latin typeface="+mj-lt"/>
            </a:endParaRPr>
          </a:p>
          <a:p>
            <a:pPr marL="214313" indent="-212725" algn="ctr">
              <a:lnSpc>
                <a:spcPct val="117000"/>
              </a:lnSpc>
              <a:buClrTx/>
              <a:buSzPct val="45000"/>
              <a:buFontTx/>
              <a:buNone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</a:pPr>
            <a:r>
              <a:rPr lang="en-GB" sz="2600" dirty="0">
                <a:solidFill>
                  <a:srgbClr val="000000"/>
                </a:solidFill>
                <a:latin typeface="+mj-lt"/>
              </a:rPr>
              <a:t>    </a:t>
            </a:r>
          </a:p>
          <a:p>
            <a:pPr marL="214313" indent="-212725" algn="ctr">
              <a:lnSpc>
                <a:spcPct val="117000"/>
              </a:lnSpc>
              <a:buClrTx/>
              <a:buSzPct val="45000"/>
              <a:buFontTx/>
              <a:buNone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</a:pPr>
            <a:endParaRPr lang="en-GB" sz="26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287784" y="395461"/>
            <a:ext cx="6625867" cy="715441"/>
          </a:xfrm>
          <a:prstGeom prst="rect">
            <a:avLst/>
          </a:prstGeom>
        </p:spPr>
        <p:txBody>
          <a:bodyPr vert="horz" wrap="square" lIns="0" tIns="22722" rIns="0" bIns="0" rtlCol="0">
            <a:spAutoFit/>
          </a:bodyPr>
          <a:lstStyle/>
          <a:p>
            <a:pPr marL="23918" marR="0" lvl="0" indent="0" algn="l" defTabSz="914400" rtl="0" eaLnBrk="0" fontAlgn="base" latinLnBrk="0" hangingPunct="0">
              <a:lnSpc>
                <a:spcPct val="100000"/>
              </a:lnSpc>
              <a:spcBef>
                <a:spcPts val="179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500" b="1" i="0" u="none" strike="noStrike" kern="1200" cap="none" spc="9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MCD:</a:t>
            </a:r>
            <a:r>
              <a:rPr kumimoji="0" lang="fr-FR" sz="4500" b="1" i="0" u="none" strike="noStrike" kern="1200" cap="none" spc="75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fr-FR" sz="4500" b="1" i="0" u="none" strike="noStrike" kern="1200" cap="none" spc="-66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Cardinalités</a:t>
            </a:r>
            <a:endParaRPr kumimoji="0" lang="fr-FR" sz="4500" b="1" i="0" u="none" strike="noStrike" kern="1200" cap="none" spc="-66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471613" y="2146300"/>
            <a:ext cx="8609012" cy="4672013"/>
          </a:xfrm>
        </p:spPr>
        <p:txBody>
          <a:bodyPr anchor="ctr"/>
          <a:lstStyle/>
          <a:p>
            <a:pPr marL="430213" lvl="1" indent="-214313" eaLnBrk="1" hangingPunct="1">
              <a:lnSpc>
                <a:spcPct val="117000"/>
              </a:lnSpc>
              <a:buClrTx/>
              <a:buSzPct val="45000"/>
              <a:buFontTx/>
              <a:buNone/>
              <a:tabLst>
                <a:tab pos="430213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5575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en-GB" sz="2600" smtClean="0">
                <a:latin typeface="Comic Sans MS" pitchFamily="64" charset="0"/>
              </a:rPr>
              <a:t>*</a:t>
            </a:r>
            <a:r>
              <a:rPr lang="en-GB" sz="2600" b="1" smtClean="0">
                <a:latin typeface="Comic Sans MS" pitchFamily="64" charset="0"/>
              </a:rPr>
              <a:t> Liaison de type 1 à plusieurs (1 à n) :</a:t>
            </a:r>
            <a:r>
              <a:rPr lang="en-GB" sz="2600" smtClean="0">
                <a:latin typeface="Comic Sans MS" pitchFamily="64" charset="0"/>
              </a:rPr>
              <a:t> </a:t>
            </a:r>
          </a:p>
          <a:p>
            <a:pPr marL="430213" lvl="1" indent="-214313" eaLnBrk="1" hangingPunct="1">
              <a:lnSpc>
                <a:spcPct val="117000"/>
              </a:lnSpc>
              <a:buClrTx/>
              <a:buSzPct val="45000"/>
              <a:buFontTx/>
              <a:buNone/>
              <a:tabLst>
                <a:tab pos="430213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5575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en-GB" sz="2600" smtClean="0">
                <a:latin typeface="Comic Sans MS" pitchFamily="64" charset="0"/>
              </a:rPr>
              <a:t>  à toute occurrence de X correspondant une et plusieurs occurrences de Y et à toute occurrence de Y une seule de X. </a:t>
            </a:r>
          </a:p>
          <a:p>
            <a:pPr marL="430213" lvl="1" indent="-214313" eaLnBrk="1" hangingPunct="1">
              <a:lnSpc>
                <a:spcPct val="117000"/>
              </a:lnSpc>
              <a:buClrTx/>
              <a:buSzPct val="45000"/>
              <a:buFontTx/>
              <a:buNone/>
              <a:tabLst>
                <a:tab pos="430213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5575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endParaRPr lang="en-GB" sz="2600" smtClean="0">
              <a:latin typeface="Comic Sans MS" pitchFamily="64" charset="0"/>
            </a:endParaRPr>
          </a:p>
          <a:p>
            <a:pPr marL="430213" lvl="1" indent="-214313" eaLnBrk="1" hangingPunct="1">
              <a:lnSpc>
                <a:spcPct val="117000"/>
              </a:lnSpc>
              <a:buClrTx/>
              <a:buSzPct val="45000"/>
              <a:buFontTx/>
              <a:buNone/>
              <a:tabLst>
                <a:tab pos="430213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5575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en-GB" sz="2600" smtClean="0">
                <a:latin typeface="Comic Sans MS" pitchFamily="64" charset="0"/>
              </a:rPr>
              <a:t>  </a:t>
            </a:r>
            <a:r>
              <a:rPr lang="en-GB" sz="2600" i="1" smtClean="0">
                <a:latin typeface="Comic Sans MS" pitchFamily="64" charset="0"/>
              </a:rPr>
              <a:t>Exemple : Un "être humain" réside dans un appartement, mais dans un appartement, on peut avoir plusieurs "être humain".</a:t>
            </a:r>
          </a:p>
          <a:p>
            <a:pPr marL="430213" lvl="1" indent="-214313" eaLnBrk="1" hangingPunct="1">
              <a:lnSpc>
                <a:spcPct val="117000"/>
              </a:lnSpc>
              <a:buClrTx/>
              <a:buSzPct val="45000"/>
              <a:buFontTx/>
              <a:buNone/>
              <a:tabLst>
                <a:tab pos="430213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5575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en-GB" sz="2600" smtClean="0">
                <a:latin typeface="Comic Sans MS" pitchFamily="64" charset="0"/>
              </a:rPr>
              <a:t>    </a:t>
            </a:r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287784" y="395461"/>
            <a:ext cx="6625867" cy="715441"/>
          </a:xfrm>
          <a:prstGeom prst="rect">
            <a:avLst/>
          </a:prstGeom>
        </p:spPr>
        <p:txBody>
          <a:bodyPr vert="horz" wrap="square" lIns="0" tIns="22722" rIns="0" bIns="0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23918" marR="0" lvl="0" indent="0" algn="l" defTabSz="914400" rtl="0" eaLnBrk="0" fontAlgn="base" latinLnBrk="0" hangingPunct="0">
              <a:lnSpc>
                <a:spcPct val="100000"/>
              </a:lnSpc>
              <a:spcBef>
                <a:spcPts val="179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500" b="1" i="0" u="none" strike="noStrike" kern="1200" cap="none" spc="9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MCD:</a:t>
            </a:r>
            <a:r>
              <a:rPr kumimoji="0" lang="fr-FR" sz="4500" b="1" i="0" u="none" strike="noStrike" kern="1200" cap="none" spc="75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fr-FR" sz="4500" b="1" i="0" u="none" strike="noStrike" kern="1200" cap="none" spc="-66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Cardinalités</a:t>
            </a:r>
            <a:endParaRPr kumimoji="0" lang="fr-FR" sz="4500" b="1" i="0" u="none" strike="noStrike" kern="1200" cap="none" spc="-66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007864" y="1907629"/>
            <a:ext cx="8609012" cy="4672013"/>
          </a:xfrm>
        </p:spPr>
        <p:txBody>
          <a:bodyPr anchor="ctr"/>
          <a:lstStyle/>
          <a:p>
            <a:pPr marL="430213" lvl="1" indent="-214313" algn="ctr" eaLnBrk="1" hangingPunct="1">
              <a:lnSpc>
                <a:spcPct val="117000"/>
              </a:lnSpc>
              <a:buClrTx/>
              <a:buSzPct val="45000"/>
              <a:buFontTx/>
              <a:buNone/>
              <a:tabLst>
                <a:tab pos="430213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5575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en-GB" sz="2600" b="1" dirty="0" smtClean="0">
                <a:latin typeface="+mj-lt"/>
              </a:rPr>
              <a:t>* Liaison de type </a:t>
            </a:r>
            <a:r>
              <a:rPr lang="en-GB" sz="2600" b="1" dirty="0" err="1" smtClean="0">
                <a:latin typeface="+mj-lt"/>
              </a:rPr>
              <a:t>plusieurs</a:t>
            </a:r>
            <a:r>
              <a:rPr lang="en-GB" sz="2600" b="1" dirty="0" smtClean="0">
                <a:latin typeface="+mj-lt"/>
              </a:rPr>
              <a:t> à </a:t>
            </a:r>
            <a:r>
              <a:rPr lang="en-GB" sz="2600" b="1" dirty="0" err="1" smtClean="0">
                <a:latin typeface="+mj-lt"/>
              </a:rPr>
              <a:t>plusieurs</a:t>
            </a:r>
            <a:r>
              <a:rPr lang="en-GB" sz="2600" b="1" dirty="0" smtClean="0">
                <a:latin typeface="+mj-lt"/>
              </a:rPr>
              <a:t> (n à m) :</a:t>
            </a:r>
            <a:r>
              <a:rPr lang="en-GB" sz="2600" dirty="0" smtClean="0">
                <a:latin typeface="+mj-lt"/>
              </a:rPr>
              <a:t> </a:t>
            </a:r>
          </a:p>
          <a:p>
            <a:pPr marL="430213" lvl="1" indent="-214313" eaLnBrk="1" hangingPunct="1">
              <a:lnSpc>
                <a:spcPct val="117000"/>
              </a:lnSpc>
              <a:buClrTx/>
              <a:buSzPct val="45000"/>
              <a:buFontTx/>
              <a:buNone/>
              <a:tabLst>
                <a:tab pos="430213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5575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en-GB" sz="2600" dirty="0" smtClean="0">
                <a:latin typeface="+mj-lt"/>
              </a:rPr>
              <a:t>  à </a:t>
            </a:r>
            <a:r>
              <a:rPr lang="en-GB" sz="2600" dirty="0" err="1" smtClean="0">
                <a:latin typeface="+mj-lt"/>
              </a:rPr>
              <a:t>toute</a:t>
            </a:r>
            <a:r>
              <a:rPr lang="en-GB" sz="2600" dirty="0" smtClean="0">
                <a:latin typeface="+mj-lt"/>
              </a:rPr>
              <a:t> occurrence de X </a:t>
            </a:r>
            <a:r>
              <a:rPr lang="en-GB" sz="2600" dirty="0" err="1" smtClean="0">
                <a:latin typeface="+mj-lt"/>
              </a:rPr>
              <a:t>correspondant</a:t>
            </a:r>
            <a:r>
              <a:rPr lang="en-GB" sz="2600" dirty="0" smtClean="0">
                <a:latin typeface="+mj-lt"/>
              </a:rPr>
              <a:t> </a:t>
            </a:r>
            <a:r>
              <a:rPr lang="en-GB" sz="2600" dirty="0" err="1" smtClean="0">
                <a:latin typeface="+mj-lt"/>
              </a:rPr>
              <a:t>une</a:t>
            </a:r>
            <a:r>
              <a:rPr lang="en-GB" sz="2600" dirty="0" smtClean="0">
                <a:latin typeface="+mj-lt"/>
              </a:rPr>
              <a:t> et  </a:t>
            </a:r>
            <a:r>
              <a:rPr lang="en-GB" sz="2600" dirty="0" err="1" smtClean="0">
                <a:latin typeface="+mj-lt"/>
              </a:rPr>
              <a:t>plusieurs</a:t>
            </a:r>
            <a:r>
              <a:rPr lang="en-GB" sz="2600" dirty="0" smtClean="0">
                <a:latin typeface="+mj-lt"/>
              </a:rPr>
              <a:t> occurrences de Y et </a:t>
            </a:r>
            <a:r>
              <a:rPr lang="en-GB" sz="2600" dirty="0" err="1" smtClean="0">
                <a:latin typeface="+mj-lt"/>
              </a:rPr>
              <a:t>réciproquement</a:t>
            </a:r>
            <a:r>
              <a:rPr lang="en-GB" sz="2600" dirty="0" smtClean="0">
                <a:latin typeface="+mj-lt"/>
              </a:rPr>
              <a:t>. </a:t>
            </a:r>
          </a:p>
          <a:p>
            <a:pPr marL="430213" lvl="1" indent="-214313" eaLnBrk="1" hangingPunct="1">
              <a:lnSpc>
                <a:spcPct val="117000"/>
              </a:lnSpc>
              <a:buClrTx/>
              <a:buSzPct val="45000"/>
              <a:buFontTx/>
              <a:buNone/>
              <a:tabLst>
                <a:tab pos="430213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5575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endParaRPr lang="en-GB" sz="2600" dirty="0" smtClean="0">
              <a:latin typeface="+mj-lt"/>
            </a:endParaRPr>
          </a:p>
          <a:p>
            <a:pPr marL="430213" lvl="1" indent="-214313" eaLnBrk="1" hangingPunct="1">
              <a:lnSpc>
                <a:spcPct val="117000"/>
              </a:lnSpc>
              <a:buClrTx/>
              <a:buSzPct val="45000"/>
              <a:buFontTx/>
              <a:buNone/>
              <a:tabLst>
                <a:tab pos="430213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5575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en-GB" sz="2600" dirty="0" smtClean="0">
                <a:latin typeface="+mj-lt"/>
              </a:rPr>
              <a:t>   </a:t>
            </a:r>
            <a:r>
              <a:rPr lang="en-GB" sz="2600" i="1" dirty="0" err="1" smtClean="0">
                <a:latin typeface="+mj-lt"/>
              </a:rPr>
              <a:t>Exemple</a:t>
            </a:r>
            <a:r>
              <a:rPr lang="en-GB" sz="2600" i="1" dirty="0" smtClean="0">
                <a:latin typeface="+mj-lt"/>
              </a:rPr>
              <a:t> : Un "</a:t>
            </a:r>
            <a:r>
              <a:rPr lang="en-GB" sz="2600" i="1" dirty="0" err="1" smtClean="0">
                <a:latin typeface="+mj-lt"/>
              </a:rPr>
              <a:t>être</a:t>
            </a:r>
            <a:r>
              <a:rPr lang="en-GB" sz="2600" i="1" dirty="0" smtClean="0">
                <a:latin typeface="+mj-lt"/>
              </a:rPr>
              <a:t> </a:t>
            </a:r>
            <a:r>
              <a:rPr lang="en-GB" sz="2600" i="1" dirty="0" err="1" smtClean="0">
                <a:latin typeface="+mj-lt"/>
              </a:rPr>
              <a:t>humain</a:t>
            </a:r>
            <a:r>
              <a:rPr lang="en-GB" sz="2600" i="1" dirty="0" smtClean="0">
                <a:latin typeface="+mj-lt"/>
              </a:rPr>
              <a:t>" </a:t>
            </a:r>
            <a:r>
              <a:rPr lang="en-GB" sz="2600" i="1" dirty="0" err="1" smtClean="0">
                <a:latin typeface="+mj-lt"/>
              </a:rPr>
              <a:t>peut</a:t>
            </a:r>
            <a:r>
              <a:rPr lang="en-GB" sz="2600" i="1" dirty="0" smtClean="0">
                <a:latin typeface="+mj-lt"/>
              </a:rPr>
              <a:t> </a:t>
            </a:r>
            <a:r>
              <a:rPr lang="en-GB" sz="2600" i="1" dirty="0" err="1" smtClean="0">
                <a:latin typeface="+mj-lt"/>
              </a:rPr>
              <a:t>posséder</a:t>
            </a:r>
            <a:r>
              <a:rPr lang="en-GB" sz="2600" i="1" dirty="0" smtClean="0">
                <a:latin typeface="+mj-lt"/>
              </a:rPr>
              <a:t> </a:t>
            </a:r>
            <a:r>
              <a:rPr lang="en-GB" sz="2600" i="1" dirty="0" err="1" smtClean="0">
                <a:latin typeface="+mj-lt"/>
              </a:rPr>
              <a:t>plusieurs</a:t>
            </a:r>
            <a:r>
              <a:rPr lang="en-GB" sz="2600" i="1" dirty="0" smtClean="0">
                <a:latin typeface="+mj-lt"/>
              </a:rPr>
              <a:t> </a:t>
            </a:r>
            <a:r>
              <a:rPr lang="en-GB" sz="2600" i="1" dirty="0" err="1" smtClean="0">
                <a:latin typeface="+mj-lt"/>
              </a:rPr>
              <a:t>appartements</a:t>
            </a:r>
            <a:r>
              <a:rPr lang="en-GB" sz="2600" i="1" dirty="0" smtClean="0">
                <a:latin typeface="+mj-lt"/>
              </a:rPr>
              <a:t> et un </a:t>
            </a:r>
            <a:r>
              <a:rPr lang="en-GB" sz="2600" i="1" dirty="0" err="1" smtClean="0">
                <a:latin typeface="+mj-lt"/>
              </a:rPr>
              <a:t>appartement</a:t>
            </a:r>
            <a:r>
              <a:rPr lang="en-GB" sz="2600" i="1" dirty="0" smtClean="0">
                <a:latin typeface="+mj-lt"/>
              </a:rPr>
              <a:t> </a:t>
            </a:r>
            <a:r>
              <a:rPr lang="en-GB" sz="2600" i="1" dirty="0" err="1" smtClean="0">
                <a:latin typeface="+mj-lt"/>
              </a:rPr>
              <a:t>peut</a:t>
            </a:r>
            <a:r>
              <a:rPr lang="en-GB" sz="2600" i="1" dirty="0" smtClean="0">
                <a:latin typeface="+mj-lt"/>
              </a:rPr>
              <a:t> </a:t>
            </a:r>
            <a:r>
              <a:rPr lang="en-GB" sz="2600" i="1" dirty="0" err="1" smtClean="0">
                <a:latin typeface="+mj-lt"/>
              </a:rPr>
              <a:t>être</a:t>
            </a:r>
            <a:r>
              <a:rPr lang="en-GB" sz="2600" i="1" dirty="0" smtClean="0">
                <a:latin typeface="+mj-lt"/>
              </a:rPr>
              <a:t> </a:t>
            </a:r>
            <a:r>
              <a:rPr lang="en-GB" sz="2600" i="1" dirty="0" err="1" smtClean="0">
                <a:latin typeface="+mj-lt"/>
              </a:rPr>
              <a:t>possédé</a:t>
            </a:r>
            <a:r>
              <a:rPr lang="en-GB" sz="2600" i="1" dirty="0" smtClean="0">
                <a:latin typeface="+mj-lt"/>
              </a:rPr>
              <a:t> par </a:t>
            </a:r>
            <a:r>
              <a:rPr lang="en-GB" sz="2600" i="1" dirty="0" err="1" smtClean="0">
                <a:latin typeface="+mj-lt"/>
              </a:rPr>
              <a:t>plusieurs</a:t>
            </a:r>
            <a:r>
              <a:rPr lang="en-GB" sz="2600" i="1" dirty="0" smtClean="0">
                <a:latin typeface="+mj-lt"/>
              </a:rPr>
              <a:t> "</a:t>
            </a:r>
            <a:r>
              <a:rPr lang="en-GB" sz="2600" i="1" dirty="0" err="1" smtClean="0">
                <a:latin typeface="+mj-lt"/>
              </a:rPr>
              <a:t>être</a:t>
            </a:r>
            <a:r>
              <a:rPr lang="en-GB" sz="2600" i="1" dirty="0" smtClean="0">
                <a:latin typeface="+mj-lt"/>
              </a:rPr>
              <a:t> </a:t>
            </a:r>
            <a:r>
              <a:rPr lang="en-GB" sz="2600" i="1" dirty="0" err="1" smtClean="0">
                <a:latin typeface="+mj-lt"/>
              </a:rPr>
              <a:t>humain</a:t>
            </a:r>
            <a:r>
              <a:rPr lang="en-GB" sz="2600" i="1" dirty="0" smtClean="0">
                <a:latin typeface="+mj-lt"/>
              </a:rPr>
              <a:t>".</a:t>
            </a:r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287784" y="395461"/>
            <a:ext cx="6625867" cy="715441"/>
          </a:xfrm>
          <a:prstGeom prst="rect">
            <a:avLst/>
          </a:prstGeom>
        </p:spPr>
        <p:txBody>
          <a:bodyPr vert="horz" wrap="square" lIns="0" tIns="22722" rIns="0" bIns="0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23918" marR="0" lvl="0" indent="0" algn="l" defTabSz="914400" rtl="0" eaLnBrk="0" fontAlgn="base" latinLnBrk="0" hangingPunct="0">
              <a:lnSpc>
                <a:spcPct val="100000"/>
              </a:lnSpc>
              <a:spcBef>
                <a:spcPts val="179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500" b="1" i="0" u="none" strike="noStrike" kern="1200" cap="none" spc="9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MCD:</a:t>
            </a:r>
            <a:r>
              <a:rPr kumimoji="0" lang="fr-FR" sz="4500" b="1" i="0" u="none" strike="noStrike" kern="1200" cap="none" spc="75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fr-FR" sz="4500" b="1" i="0" u="none" strike="noStrike" kern="1200" cap="none" spc="-66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Cardinalités</a:t>
            </a:r>
            <a:endParaRPr kumimoji="0" lang="fr-FR" sz="4500" b="1" i="0" u="none" strike="noStrike" kern="1200" cap="none" spc="-66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4645" y="160362"/>
            <a:ext cx="2865429" cy="730830"/>
          </a:xfrm>
          <a:prstGeom prst="rect">
            <a:avLst/>
          </a:prstGeom>
        </p:spPr>
        <p:txBody>
          <a:bodyPr vert="horz" wrap="square" lIns="0" tIns="22722" rIns="0" bIns="0" rtlCol="0">
            <a:spAutoFit/>
          </a:bodyPr>
          <a:lstStyle/>
          <a:p>
            <a:pPr marL="23918">
              <a:lnSpc>
                <a:spcPct val="100000"/>
              </a:lnSpc>
              <a:spcBef>
                <a:spcPts val="179"/>
              </a:spcBef>
            </a:pPr>
            <a:r>
              <a:rPr sz="2300" b="1" spc="9" dirty="0">
                <a:solidFill>
                  <a:srgbClr val="F9F9F9"/>
                </a:solidFill>
                <a:latin typeface="Gill Sans MT"/>
                <a:cs typeface="Gill Sans MT"/>
              </a:rPr>
              <a:t>MCD: </a:t>
            </a:r>
            <a:r>
              <a:rPr sz="2300" b="1" spc="-94" dirty="0">
                <a:solidFill>
                  <a:srgbClr val="F9F9F9"/>
                </a:solidFill>
                <a:latin typeface="Gill Sans MT"/>
                <a:cs typeface="Gill Sans MT"/>
              </a:rPr>
              <a:t>Autres</a:t>
            </a:r>
            <a:r>
              <a:rPr sz="2300" b="1" spc="292" dirty="0">
                <a:solidFill>
                  <a:srgbClr val="F9F9F9"/>
                </a:solidFill>
                <a:latin typeface="Gill Sans MT"/>
                <a:cs typeface="Gill Sans MT"/>
              </a:rPr>
              <a:t> </a:t>
            </a:r>
            <a:r>
              <a:rPr sz="2300" b="1" spc="-94" dirty="0">
                <a:solidFill>
                  <a:srgbClr val="F9F9F9"/>
                </a:solidFill>
                <a:latin typeface="Gill Sans MT"/>
                <a:cs typeface="Gill Sans MT"/>
              </a:rPr>
              <a:t>exemples</a:t>
            </a:r>
            <a:endParaRPr sz="23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87829" y="2543837"/>
            <a:ext cx="6294840" cy="17799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07407" y="4632878"/>
            <a:ext cx="3257328" cy="607719"/>
          </a:xfrm>
          <a:prstGeom prst="rect">
            <a:avLst/>
          </a:prstGeom>
        </p:spPr>
        <p:txBody>
          <a:bodyPr vert="horz" wrap="square" lIns="0" tIns="22722" rIns="0" bIns="0" rtlCol="0">
            <a:spAutoFit/>
          </a:bodyPr>
          <a:lstStyle/>
          <a:p>
            <a:pPr marL="23918">
              <a:lnSpc>
                <a:spcPct val="100000"/>
              </a:lnSpc>
              <a:spcBef>
                <a:spcPts val="179"/>
              </a:spcBef>
            </a:pPr>
            <a:r>
              <a:rPr sz="1900" b="1" spc="-47" dirty="0">
                <a:solidFill>
                  <a:srgbClr val="22373A"/>
                </a:solidFill>
                <a:latin typeface="Gill Sans MT"/>
                <a:cs typeface="Gill Sans MT"/>
              </a:rPr>
              <a:t>Figure </a:t>
            </a:r>
            <a:r>
              <a:rPr sz="1900" b="1" spc="-9" dirty="0">
                <a:solidFill>
                  <a:srgbClr val="22373A"/>
                </a:solidFill>
                <a:latin typeface="Gill Sans MT"/>
                <a:cs typeface="Gill Sans MT"/>
              </a:rPr>
              <a:t>3 </a:t>
            </a:r>
            <a:r>
              <a:rPr sz="1900" b="1" spc="85" dirty="0">
                <a:solidFill>
                  <a:srgbClr val="22373A"/>
                </a:solidFill>
                <a:latin typeface="Gill Sans MT"/>
                <a:cs typeface="Gill Sans MT"/>
              </a:rPr>
              <a:t>– </a:t>
            </a:r>
            <a:r>
              <a:rPr sz="1900" spc="-301" dirty="0">
                <a:solidFill>
                  <a:srgbClr val="22373A"/>
                </a:solidFill>
                <a:latin typeface="Arial Black"/>
                <a:cs typeface="Arial Black"/>
              </a:rPr>
              <a:t>Association</a:t>
            </a:r>
            <a:r>
              <a:rPr sz="1900" spc="-132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900" spc="-235" dirty="0">
                <a:solidFill>
                  <a:srgbClr val="22373A"/>
                </a:solidFill>
                <a:latin typeface="Arial Black"/>
                <a:cs typeface="Arial Black"/>
              </a:rPr>
              <a:t>est_inscrit</a:t>
            </a:r>
            <a:endParaRPr sz="1900" dirty="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9532938" y="7182049"/>
            <a:ext cx="403225" cy="283964"/>
          </a:xfrm>
          <a:prstGeom prst="rect">
            <a:avLst/>
          </a:prstGeom>
        </p:spPr>
        <p:txBody>
          <a:bodyPr vert="horz" wrap="square" lIns="0" tIns="52618" rIns="0" bIns="0" rtlCol="0">
            <a:spAutoFit/>
          </a:bodyPr>
          <a:lstStyle/>
          <a:p>
            <a:r>
              <a:rPr dirty="0"/>
              <a:t>13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4645" y="160362"/>
            <a:ext cx="2865429" cy="730830"/>
          </a:xfrm>
          <a:prstGeom prst="rect">
            <a:avLst/>
          </a:prstGeom>
        </p:spPr>
        <p:txBody>
          <a:bodyPr vert="horz" wrap="square" lIns="0" tIns="22722" rIns="0" bIns="0" rtlCol="0">
            <a:spAutoFit/>
          </a:bodyPr>
          <a:lstStyle/>
          <a:p>
            <a:pPr marL="23918">
              <a:lnSpc>
                <a:spcPct val="100000"/>
              </a:lnSpc>
              <a:spcBef>
                <a:spcPts val="179"/>
              </a:spcBef>
            </a:pPr>
            <a:r>
              <a:rPr sz="2300" b="1" spc="9" dirty="0">
                <a:solidFill>
                  <a:srgbClr val="F9F9F9"/>
                </a:solidFill>
                <a:latin typeface="Gill Sans MT"/>
                <a:cs typeface="Gill Sans MT"/>
              </a:rPr>
              <a:t>MCD: </a:t>
            </a:r>
            <a:r>
              <a:rPr sz="2300" b="1" spc="-94" dirty="0">
                <a:solidFill>
                  <a:srgbClr val="F9F9F9"/>
                </a:solidFill>
                <a:latin typeface="Gill Sans MT"/>
                <a:cs typeface="Gill Sans MT"/>
              </a:rPr>
              <a:t>Autres</a:t>
            </a:r>
            <a:r>
              <a:rPr sz="2300" b="1" spc="292" dirty="0">
                <a:solidFill>
                  <a:srgbClr val="F9F9F9"/>
                </a:solidFill>
                <a:latin typeface="Gill Sans MT"/>
                <a:cs typeface="Gill Sans MT"/>
              </a:rPr>
              <a:t> </a:t>
            </a:r>
            <a:r>
              <a:rPr sz="2300" b="1" spc="-94" dirty="0">
                <a:solidFill>
                  <a:srgbClr val="F9F9F9"/>
                </a:solidFill>
                <a:latin typeface="Gill Sans MT"/>
                <a:cs typeface="Gill Sans MT"/>
              </a:rPr>
              <a:t>exemples</a:t>
            </a:r>
            <a:endParaRPr sz="23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87829" y="2543837"/>
            <a:ext cx="6294840" cy="17799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07407" y="4632878"/>
            <a:ext cx="3257328" cy="607719"/>
          </a:xfrm>
          <a:prstGeom prst="rect">
            <a:avLst/>
          </a:prstGeom>
        </p:spPr>
        <p:txBody>
          <a:bodyPr vert="horz" wrap="square" lIns="0" tIns="22722" rIns="0" bIns="0" rtlCol="0">
            <a:spAutoFit/>
          </a:bodyPr>
          <a:lstStyle/>
          <a:p>
            <a:pPr marL="23918">
              <a:lnSpc>
                <a:spcPct val="100000"/>
              </a:lnSpc>
              <a:spcBef>
                <a:spcPts val="179"/>
              </a:spcBef>
            </a:pPr>
            <a:r>
              <a:rPr sz="1900" b="1" spc="-47" dirty="0">
                <a:solidFill>
                  <a:srgbClr val="22373A"/>
                </a:solidFill>
                <a:latin typeface="Gill Sans MT"/>
                <a:cs typeface="Gill Sans MT"/>
              </a:rPr>
              <a:t>Figure </a:t>
            </a:r>
            <a:r>
              <a:rPr sz="1900" b="1" spc="-9" dirty="0">
                <a:solidFill>
                  <a:srgbClr val="22373A"/>
                </a:solidFill>
                <a:latin typeface="Gill Sans MT"/>
                <a:cs typeface="Gill Sans MT"/>
              </a:rPr>
              <a:t>4 </a:t>
            </a:r>
            <a:r>
              <a:rPr sz="1900" b="1" spc="85" dirty="0">
                <a:solidFill>
                  <a:srgbClr val="22373A"/>
                </a:solidFill>
                <a:latin typeface="Gill Sans MT"/>
                <a:cs typeface="Gill Sans MT"/>
              </a:rPr>
              <a:t>– </a:t>
            </a:r>
            <a:r>
              <a:rPr sz="1900" spc="-301" dirty="0">
                <a:solidFill>
                  <a:srgbClr val="22373A"/>
                </a:solidFill>
                <a:latin typeface="Arial Black"/>
                <a:cs typeface="Arial Black"/>
              </a:rPr>
              <a:t>Association</a:t>
            </a:r>
            <a:r>
              <a:rPr sz="1900" spc="-132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900" spc="-235" dirty="0">
                <a:solidFill>
                  <a:srgbClr val="22373A"/>
                </a:solidFill>
                <a:latin typeface="Arial Black"/>
                <a:cs typeface="Arial Black"/>
              </a:rPr>
              <a:t>est_inscrit</a:t>
            </a:r>
            <a:endParaRPr sz="1900" dirty="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9532938" y="7182049"/>
            <a:ext cx="403225" cy="283964"/>
          </a:xfrm>
          <a:prstGeom prst="rect">
            <a:avLst/>
          </a:prstGeom>
        </p:spPr>
        <p:txBody>
          <a:bodyPr vert="horz" wrap="square" lIns="0" tIns="52618" rIns="0" bIns="0" rtlCol="0">
            <a:spAutoFit/>
          </a:bodyPr>
          <a:lstStyle/>
          <a:p>
            <a:r>
              <a:rPr dirty="0"/>
              <a:t>14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4645" y="160362"/>
            <a:ext cx="2865429" cy="730830"/>
          </a:xfrm>
          <a:prstGeom prst="rect">
            <a:avLst/>
          </a:prstGeom>
        </p:spPr>
        <p:txBody>
          <a:bodyPr vert="horz" wrap="square" lIns="0" tIns="22722" rIns="0" bIns="0" rtlCol="0">
            <a:spAutoFit/>
          </a:bodyPr>
          <a:lstStyle/>
          <a:p>
            <a:pPr marL="23918">
              <a:lnSpc>
                <a:spcPct val="100000"/>
              </a:lnSpc>
              <a:spcBef>
                <a:spcPts val="179"/>
              </a:spcBef>
            </a:pPr>
            <a:r>
              <a:rPr sz="2300" b="1" spc="9" dirty="0">
                <a:solidFill>
                  <a:srgbClr val="F9F9F9"/>
                </a:solidFill>
                <a:latin typeface="Gill Sans MT"/>
                <a:cs typeface="Gill Sans MT"/>
              </a:rPr>
              <a:t>MCD: </a:t>
            </a:r>
            <a:r>
              <a:rPr sz="2300" b="1" spc="-94" dirty="0">
                <a:solidFill>
                  <a:srgbClr val="F9F9F9"/>
                </a:solidFill>
                <a:latin typeface="Gill Sans MT"/>
                <a:cs typeface="Gill Sans MT"/>
              </a:rPr>
              <a:t>Autres</a:t>
            </a:r>
            <a:r>
              <a:rPr sz="2300" b="1" spc="292" dirty="0">
                <a:solidFill>
                  <a:srgbClr val="F9F9F9"/>
                </a:solidFill>
                <a:latin typeface="Gill Sans MT"/>
                <a:cs typeface="Gill Sans MT"/>
              </a:rPr>
              <a:t> </a:t>
            </a:r>
            <a:r>
              <a:rPr sz="2300" b="1" spc="-94" dirty="0">
                <a:solidFill>
                  <a:srgbClr val="F9F9F9"/>
                </a:solidFill>
                <a:latin typeface="Gill Sans MT"/>
                <a:cs typeface="Gill Sans MT"/>
              </a:rPr>
              <a:t>exemples</a:t>
            </a:r>
            <a:endParaRPr sz="23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36986" y="2533811"/>
            <a:ext cx="4396527" cy="1799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35362" y="4642904"/>
            <a:ext cx="3200709" cy="607719"/>
          </a:xfrm>
          <a:prstGeom prst="rect">
            <a:avLst/>
          </a:prstGeom>
        </p:spPr>
        <p:txBody>
          <a:bodyPr vert="horz" wrap="square" lIns="0" tIns="22722" rIns="0" bIns="0" rtlCol="0">
            <a:spAutoFit/>
          </a:bodyPr>
          <a:lstStyle/>
          <a:p>
            <a:pPr marL="23918">
              <a:lnSpc>
                <a:spcPct val="100000"/>
              </a:lnSpc>
              <a:spcBef>
                <a:spcPts val="179"/>
              </a:spcBef>
            </a:pPr>
            <a:r>
              <a:rPr sz="1900" b="1" spc="-47" dirty="0">
                <a:solidFill>
                  <a:srgbClr val="22373A"/>
                </a:solidFill>
                <a:latin typeface="Gill Sans MT"/>
                <a:cs typeface="Gill Sans MT"/>
              </a:rPr>
              <a:t>Figure </a:t>
            </a:r>
            <a:r>
              <a:rPr sz="1900" b="1" spc="-9" dirty="0">
                <a:solidFill>
                  <a:srgbClr val="22373A"/>
                </a:solidFill>
                <a:latin typeface="Gill Sans MT"/>
                <a:cs typeface="Gill Sans MT"/>
              </a:rPr>
              <a:t>5 </a:t>
            </a:r>
            <a:r>
              <a:rPr sz="1900" b="1" spc="85" dirty="0">
                <a:solidFill>
                  <a:srgbClr val="22373A"/>
                </a:solidFill>
                <a:latin typeface="Gill Sans MT"/>
                <a:cs typeface="Gill Sans MT"/>
              </a:rPr>
              <a:t>– </a:t>
            </a:r>
            <a:r>
              <a:rPr sz="1900" spc="-301" dirty="0">
                <a:solidFill>
                  <a:srgbClr val="22373A"/>
                </a:solidFill>
                <a:latin typeface="Arial Black"/>
                <a:cs typeface="Arial Black"/>
              </a:rPr>
              <a:t>Association</a:t>
            </a:r>
            <a:r>
              <a:rPr sz="1900" spc="-122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900" spc="-264" dirty="0">
                <a:solidFill>
                  <a:srgbClr val="22373A"/>
                </a:solidFill>
                <a:latin typeface="Arial Black"/>
                <a:cs typeface="Arial Black"/>
              </a:rPr>
              <a:t>est_marie</a:t>
            </a:r>
            <a:endParaRPr sz="1900" dirty="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9532938" y="7182049"/>
            <a:ext cx="403225" cy="283964"/>
          </a:xfrm>
          <a:prstGeom prst="rect">
            <a:avLst/>
          </a:prstGeom>
        </p:spPr>
        <p:txBody>
          <a:bodyPr vert="horz" wrap="square" lIns="0" tIns="52618" rIns="0" bIns="0" rtlCol="0">
            <a:spAutoFit/>
          </a:bodyPr>
          <a:lstStyle/>
          <a:p>
            <a:r>
              <a:rPr dirty="0"/>
              <a:t>15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776" y="323453"/>
            <a:ext cx="7129923" cy="715441"/>
          </a:xfrm>
          <a:prstGeom prst="rect">
            <a:avLst/>
          </a:prstGeom>
        </p:spPr>
        <p:txBody>
          <a:bodyPr vert="horz" wrap="square" lIns="0" tIns="22722" rIns="0" bIns="0" rtlCol="0">
            <a:spAutoFit/>
          </a:bodyPr>
          <a:lstStyle/>
          <a:p>
            <a:pPr marL="23918">
              <a:spcBef>
                <a:spcPts val="179"/>
              </a:spcBef>
            </a:pPr>
            <a:r>
              <a:rPr spc="-75" dirty="0"/>
              <a:t>Généralités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9638875" y="7003446"/>
            <a:ext cx="321958" cy="330131"/>
          </a:xfrm>
          <a:prstGeom prst="rect">
            <a:avLst/>
          </a:prstGeom>
        </p:spPr>
        <p:txBody>
          <a:bodyPr vert="horz" wrap="square" lIns="0" tIns="52618" rIns="0" bIns="0" rtlCol="0">
            <a:spAutoFit/>
          </a:bodyPr>
          <a:lstStyle/>
          <a:p>
            <a:pPr marL="71754">
              <a:lnSpc>
                <a:spcPct val="100000"/>
              </a:lnSpc>
              <a:spcBef>
                <a:spcPts val="412"/>
              </a:spcBef>
            </a:pPr>
            <a:r>
              <a:rPr dirty="0"/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7191" y="1438413"/>
            <a:ext cx="8023423" cy="4373900"/>
          </a:xfrm>
          <a:prstGeom prst="rect">
            <a:avLst/>
          </a:prstGeom>
        </p:spPr>
        <p:txBody>
          <a:bodyPr vert="horz" wrap="square" lIns="0" tIns="84909" rIns="0" bIns="0" rtlCol="0">
            <a:spAutoFit/>
          </a:bodyPr>
          <a:lstStyle/>
          <a:p>
            <a:pPr marL="23918">
              <a:lnSpc>
                <a:spcPct val="100000"/>
              </a:lnSpc>
              <a:spcBef>
                <a:spcPts val="669"/>
              </a:spcBef>
            </a:pPr>
            <a:r>
              <a:rPr sz="2100" b="1" dirty="0">
                <a:solidFill>
                  <a:srgbClr val="22373A"/>
                </a:solidFill>
                <a:latin typeface="+mj-lt"/>
                <a:cs typeface="Gill Sans MT"/>
              </a:rPr>
              <a:t>Intérêts d’un Système de Gestion de Base de Données (SGBD)</a:t>
            </a:r>
            <a:endParaRPr sz="2100" dirty="0">
              <a:latin typeface="+mj-lt"/>
              <a:cs typeface="Gill Sans MT"/>
            </a:endParaRPr>
          </a:p>
          <a:p>
            <a:pPr marL="545328" indent="-334851">
              <a:lnSpc>
                <a:spcPct val="100000"/>
              </a:lnSpc>
              <a:spcBef>
                <a:spcPts val="471"/>
              </a:spcBef>
              <a:buChar char="•"/>
              <a:tabLst>
                <a:tab pos="546524" algn="l"/>
              </a:tabLst>
            </a:pPr>
            <a:r>
              <a:rPr sz="2100" dirty="0">
                <a:solidFill>
                  <a:srgbClr val="22373A"/>
                </a:solidFill>
                <a:latin typeface="+mj-lt"/>
                <a:cs typeface="Arial Black"/>
              </a:rPr>
              <a:t>Assure la persistance des données</a:t>
            </a:r>
            <a:endParaRPr sz="2100" dirty="0">
              <a:latin typeface="+mj-lt"/>
              <a:cs typeface="Arial Black"/>
            </a:endParaRPr>
          </a:p>
          <a:p>
            <a:pPr marL="545328" indent="-334851">
              <a:lnSpc>
                <a:spcPct val="100000"/>
              </a:lnSpc>
              <a:spcBef>
                <a:spcPts val="452"/>
              </a:spcBef>
              <a:buChar char="•"/>
              <a:tabLst>
                <a:tab pos="546524" algn="l"/>
              </a:tabLst>
            </a:pPr>
            <a:r>
              <a:rPr sz="2100" dirty="0">
                <a:solidFill>
                  <a:srgbClr val="22373A"/>
                </a:solidFill>
                <a:latin typeface="+mj-lt"/>
                <a:cs typeface="Arial Black"/>
              </a:rPr>
              <a:t>Structure l’information</a:t>
            </a:r>
            <a:endParaRPr sz="2100" dirty="0">
              <a:latin typeface="+mj-lt"/>
              <a:cs typeface="Arial Black"/>
            </a:endParaRPr>
          </a:p>
          <a:p>
            <a:pPr marL="545328" indent="-334851">
              <a:lnSpc>
                <a:spcPct val="100000"/>
              </a:lnSpc>
              <a:spcBef>
                <a:spcPts val="443"/>
              </a:spcBef>
              <a:buChar char="•"/>
              <a:tabLst>
                <a:tab pos="546524" algn="l"/>
              </a:tabLst>
            </a:pPr>
            <a:r>
              <a:rPr sz="2100" dirty="0">
                <a:solidFill>
                  <a:srgbClr val="22373A"/>
                </a:solidFill>
                <a:latin typeface="+mj-lt"/>
                <a:cs typeface="Arial Black"/>
              </a:rPr>
              <a:t>Permet de trouver rapidement une information</a:t>
            </a:r>
            <a:endParaRPr sz="2100" dirty="0">
              <a:latin typeface="+mj-lt"/>
              <a:cs typeface="Arial Black"/>
            </a:endParaRPr>
          </a:p>
          <a:p>
            <a:pPr marL="545328" indent="-334851">
              <a:lnSpc>
                <a:spcPct val="100000"/>
              </a:lnSpc>
              <a:spcBef>
                <a:spcPts val="452"/>
              </a:spcBef>
              <a:buChar char="•"/>
              <a:tabLst>
                <a:tab pos="546524" algn="l"/>
              </a:tabLst>
            </a:pPr>
            <a:r>
              <a:rPr sz="2100" dirty="0">
                <a:solidFill>
                  <a:srgbClr val="22373A"/>
                </a:solidFill>
                <a:latin typeface="+mj-lt"/>
                <a:cs typeface="Arial Black"/>
              </a:rPr>
              <a:t>Multi-utilisateurs</a:t>
            </a:r>
            <a:endParaRPr sz="2100" dirty="0">
              <a:latin typeface="+mj-lt"/>
              <a:cs typeface="Arial Black"/>
            </a:endParaRPr>
          </a:p>
          <a:p>
            <a:pPr marL="545328" indent="-334851">
              <a:lnSpc>
                <a:spcPct val="100000"/>
              </a:lnSpc>
              <a:spcBef>
                <a:spcPts val="452"/>
              </a:spcBef>
              <a:buChar char="•"/>
              <a:tabLst>
                <a:tab pos="546524" algn="l"/>
              </a:tabLst>
            </a:pPr>
            <a:r>
              <a:rPr sz="2100" dirty="0">
                <a:solidFill>
                  <a:srgbClr val="22373A"/>
                </a:solidFill>
                <a:latin typeface="+mj-lt"/>
                <a:cs typeface="Arial Black"/>
              </a:rPr>
              <a:t>Sécurise les données</a:t>
            </a:r>
            <a:endParaRPr sz="2100" dirty="0">
              <a:latin typeface="+mj-lt"/>
              <a:cs typeface="Arial Black"/>
            </a:endParaRPr>
          </a:p>
          <a:p>
            <a:pPr marL="1066739" lvl="1" indent="-316912">
              <a:lnSpc>
                <a:spcPct val="100000"/>
              </a:lnSpc>
              <a:spcBef>
                <a:spcPts val="282"/>
              </a:spcBef>
              <a:buChar char="•"/>
              <a:tabLst>
                <a:tab pos="1067935" algn="l"/>
              </a:tabLst>
            </a:pPr>
            <a:r>
              <a:rPr sz="1900" dirty="0">
                <a:solidFill>
                  <a:srgbClr val="22373A"/>
                </a:solidFill>
                <a:latin typeface="+mj-lt"/>
                <a:cs typeface="Arial Black"/>
              </a:rPr>
              <a:t>Filtre les données qu’un groupe d’utilisateurs peut voir</a:t>
            </a:r>
            <a:endParaRPr sz="1900" dirty="0">
              <a:latin typeface="+mj-lt"/>
              <a:cs typeface="Arial Black"/>
            </a:endParaRPr>
          </a:p>
          <a:p>
            <a:pPr marL="1066739" lvl="1" indent="-316912">
              <a:lnSpc>
                <a:spcPct val="100000"/>
              </a:lnSpc>
              <a:spcBef>
                <a:spcPts val="330"/>
              </a:spcBef>
              <a:buChar char="•"/>
              <a:tabLst>
                <a:tab pos="1067935" algn="l"/>
              </a:tabLst>
            </a:pPr>
            <a:r>
              <a:rPr sz="1900" dirty="0">
                <a:solidFill>
                  <a:srgbClr val="22373A"/>
                </a:solidFill>
                <a:latin typeface="+mj-lt"/>
                <a:cs typeface="Arial Black"/>
              </a:rPr>
              <a:t>Centralise la sauvegarde et la mise à jour des données</a:t>
            </a:r>
            <a:endParaRPr sz="1900" dirty="0">
              <a:latin typeface="+mj-lt"/>
              <a:cs typeface="Arial Black"/>
            </a:endParaRPr>
          </a:p>
          <a:p>
            <a:pPr marL="545328" indent="-334851">
              <a:lnSpc>
                <a:spcPct val="100000"/>
              </a:lnSpc>
              <a:spcBef>
                <a:spcPts val="490"/>
              </a:spcBef>
              <a:buChar char="•"/>
              <a:tabLst>
                <a:tab pos="546524" algn="l"/>
              </a:tabLst>
            </a:pPr>
            <a:r>
              <a:rPr sz="2100" dirty="0">
                <a:solidFill>
                  <a:srgbClr val="22373A"/>
                </a:solidFill>
                <a:latin typeface="+mj-lt"/>
                <a:cs typeface="Arial Black"/>
              </a:rPr>
              <a:t>Maintient la cohérence des données</a:t>
            </a:r>
            <a:endParaRPr sz="2100" dirty="0">
              <a:latin typeface="+mj-lt"/>
              <a:cs typeface="Arial Black"/>
            </a:endParaRPr>
          </a:p>
          <a:p>
            <a:pPr marL="1066739" lvl="1" indent="-316912">
              <a:lnSpc>
                <a:spcPct val="100000"/>
              </a:lnSpc>
              <a:spcBef>
                <a:spcPts val="292"/>
              </a:spcBef>
              <a:buChar char="•"/>
              <a:tabLst>
                <a:tab pos="1067935" algn="l"/>
              </a:tabLst>
            </a:pPr>
            <a:r>
              <a:rPr sz="1900" dirty="0">
                <a:solidFill>
                  <a:srgbClr val="22373A"/>
                </a:solidFill>
                <a:latin typeface="+mj-lt"/>
                <a:cs typeface="Arial Black"/>
              </a:rPr>
              <a:t>Non redondance</a:t>
            </a:r>
            <a:endParaRPr sz="1900" dirty="0">
              <a:latin typeface="+mj-lt"/>
              <a:cs typeface="Arial Black"/>
            </a:endParaRPr>
          </a:p>
          <a:p>
            <a:pPr marL="1066739" marR="9567" lvl="1" indent="-316912">
              <a:lnSpc>
                <a:spcPct val="114599"/>
              </a:lnSpc>
              <a:buChar char="•"/>
              <a:tabLst>
                <a:tab pos="1067935" algn="l"/>
              </a:tabLst>
            </a:pPr>
            <a:r>
              <a:rPr sz="1900" dirty="0">
                <a:solidFill>
                  <a:srgbClr val="22373A"/>
                </a:solidFill>
                <a:latin typeface="+mj-lt"/>
                <a:cs typeface="Arial Black"/>
              </a:rPr>
              <a:t>Contrôle de l’intégrité des données (lors de la saisie, de la mise à jour, de la  suppression)</a:t>
            </a:r>
            <a:endParaRPr sz="1900" dirty="0">
              <a:latin typeface="+mj-lt"/>
              <a:cs typeface="Arial Black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4645" y="160362"/>
            <a:ext cx="2865429" cy="730830"/>
          </a:xfrm>
          <a:prstGeom prst="rect">
            <a:avLst/>
          </a:prstGeom>
        </p:spPr>
        <p:txBody>
          <a:bodyPr vert="horz" wrap="square" lIns="0" tIns="22722" rIns="0" bIns="0" rtlCol="0">
            <a:spAutoFit/>
          </a:bodyPr>
          <a:lstStyle/>
          <a:p>
            <a:pPr marL="23918">
              <a:lnSpc>
                <a:spcPct val="100000"/>
              </a:lnSpc>
              <a:spcBef>
                <a:spcPts val="179"/>
              </a:spcBef>
            </a:pPr>
            <a:r>
              <a:rPr sz="2300" b="1" spc="9" dirty="0">
                <a:solidFill>
                  <a:srgbClr val="F9F9F9"/>
                </a:solidFill>
                <a:latin typeface="Gill Sans MT"/>
                <a:cs typeface="Gill Sans MT"/>
              </a:rPr>
              <a:t>MCD: </a:t>
            </a:r>
            <a:r>
              <a:rPr sz="2300" b="1" spc="-94" dirty="0">
                <a:solidFill>
                  <a:srgbClr val="F9F9F9"/>
                </a:solidFill>
                <a:latin typeface="Gill Sans MT"/>
                <a:cs typeface="Gill Sans MT"/>
              </a:rPr>
              <a:t>Autres</a:t>
            </a:r>
            <a:r>
              <a:rPr sz="2300" b="1" spc="292" dirty="0">
                <a:solidFill>
                  <a:srgbClr val="F9F9F9"/>
                </a:solidFill>
                <a:latin typeface="Gill Sans MT"/>
                <a:cs typeface="Gill Sans MT"/>
              </a:rPr>
              <a:t> </a:t>
            </a:r>
            <a:r>
              <a:rPr sz="2300" b="1" spc="-94" dirty="0">
                <a:solidFill>
                  <a:srgbClr val="F9F9F9"/>
                </a:solidFill>
                <a:latin typeface="Gill Sans MT"/>
                <a:cs typeface="Gill Sans MT"/>
              </a:rPr>
              <a:t>exemples</a:t>
            </a:r>
            <a:endParaRPr sz="23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36986" y="2493808"/>
            <a:ext cx="4396527" cy="1879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35362" y="4682902"/>
            <a:ext cx="3200709" cy="607719"/>
          </a:xfrm>
          <a:prstGeom prst="rect">
            <a:avLst/>
          </a:prstGeom>
        </p:spPr>
        <p:txBody>
          <a:bodyPr vert="horz" wrap="square" lIns="0" tIns="22722" rIns="0" bIns="0" rtlCol="0">
            <a:spAutoFit/>
          </a:bodyPr>
          <a:lstStyle/>
          <a:p>
            <a:pPr marL="23918">
              <a:lnSpc>
                <a:spcPct val="100000"/>
              </a:lnSpc>
              <a:spcBef>
                <a:spcPts val="179"/>
              </a:spcBef>
            </a:pPr>
            <a:r>
              <a:rPr sz="1900" b="1" spc="-47" dirty="0">
                <a:solidFill>
                  <a:srgbClr val="22373A"/>
                </a:solidFill>
                <a:latin typeface="Gill Sans MT"/>
                <a:cs typeface="Gill Sans MT"/>
              </a:rPr>
              <a:t>Figure </a:t>
            </a:r>
            <a:r>
              <a:rPr sz="1900" b="1" spc="-9" dirty="0">
                <a:solidFill>
                  <a:srgbClr val="22373A"/>
                </a:solidFill>
                <a:latin typeface="Gill Sans MT"/>
                <a:cs typeface="Gill Sans MT"/>
              </a:rPr>
              <a:t>6 </a:t>
            </a:r>
            <a:r>
              <a:rPr sz="1900" b="1" spc="85" dirty="0">
                <a:solidFill>
                  <a:srgbClr val="22373A"/>
                </a:solidFill>
                <a:latin typeface="Gill Sans MT"/>
                <a:cs typeface="Gill Sans MT"/>
              </a:rPr>
              <a:t>– </a:t>
            </a:r>
            <a:r>
              <a:rPr sz="1900" spc="-301" dirty="0">
                <a:solidFill>
                  <a:srgbClr val="22373A"/>
                </a:solidFill>
                <a:latin typeface="Arial Black"/>
                <a:cs typeface="Arial Black"/>
              </a:rPr>
              <a:t>Association</a:t>
            </a:r>
            <a:r>
              <a:rPr sz="1900" spc="-122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900" spc="-264" dirty="0">
                <a:solidFill>
                  <a:srgbClr val="22373A"/>
                </a:solidFill>
                <a:latin typeface="Arial Black"/>
                <a:cs typeface="Arial Black"/>
              </a:rPr>
              <a:t>est_marie</a:t>
            </a:r>
            <a:endParaRPr sz="1900" dirty="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9532938" y="7182049"/>
            <a:ext cx="403225" cy="283964"/>
          </a:xfrm>
          <a:prstGeom prst="rect">
            <a:avLst/>
          </a:prstGeom>
        </p:spPr>
        <p:txBody>
          <a:bodyPr vert="horz" wrap="square" lIns="0" tIns="52618" rIns="0" bIns="0" rtlCol="0">
            <a:spAutoFit/>
          </a:bodyPr>
          <a:lstStyle/>
          <a:p>
            <a:r>
              <a:rPr dirty="0"/>
              <a:t>16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4645" y="160362"/>
            <a:ext cx="2865429" cy="730830"/>
          </a:xfrm>
          <a:prstGeom prst="rect">
            <a:avLst/>
          </a:prstGeom>
        </p:spPr>
        <p:txBody>
          <a:bodyPr vert="horz" wrap="square" lIns="0" tIns="22722" rIns="0" bIns="0" rtlCol="0">
            <a:spAutoFit/>
          </a:bodyPr>
          <a:lstStyle/>
          <a:p>
            <a:pPr marL="23918">
              <a:lnSpc>
                <a:spcPct val="100000"/>
              </a:lnSpc>
              <a:spcBef>
                <a:spcPts val="179"/>
              </a:spcBef>
            </a:pPr>
            <a:r>
              <a:rPr sz="2300" b="1" spc="9" dirty="0">
                <a:solidFill>
                  <a:srgbClr val="F9F9F9"/>
                </a:solidFill>
                <a:latin typeface="Gill Sans MT"/>
                <a:cs typeface="Gill Sans MT"/>
              </a:rPr>
              <a:t>MCD: </a:t>
            </a:r>
            <a:r>
              <a:rPr sz="2300" b="1" spc="-94" dirty="0">
                <a:solidFill>
                  <a:srgbClr val="F9F9F9"/>
                </a:solidFill>
                <a:latin typeface="Gill Sans MT"/>
                <a:cs typeface="Gill Sans MT"/>
              </a:rPr>
              <a:t>Autres</a:t>
            </a:r>
            <a:r>
              <a:rPr sz="2300" b="1" spc="292" dirty="0">
                <a:solidFill>
                  <a:srgbClr val="F9F9F9"/>
                </a:solidFill>
                <a:latin typeface="Gill Sans MT"/>
                <a:cs typeface="Gill Sans MT"/>
              </a:rPr>
              <a:t> </a:t>
            </a:r>
            <a:r>
              <a:rPr sz="2300" b="1" spc="-94" dirty="0">
                <a:solidFill>
                  <a:srgbClr val="F9F9F9"/>
                </a:solidFill>
                <a:latin typeface="Gill Sans MT"/>
                <a:cs typeface="Gill Sans MT"/>
              </a:rPr>
              <a:t>exemples</a:t>
            </a:r>
            <a:endParaRPr sz="23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95374" y="2533828"/>
            <a:ext cx="4479750" cy="17999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63775" y="4642904"/>
            <a:ext cx="3343925" cy="607719"/>
          </a:xfrm>
          <a:prstGeom prst="rect">
            <a:avLst/>
          </a:prstGeom>
        </p:spPr>
        <p:txBody>
          <a:bodyPr vert="horz" wrap="square" lIns="0" tIns="22722" rIns="0" bIns="0" rtlCol="0">
            <a:spAutoFit/>
          </a:bodyPr>
          <a:lstStyle/>
          <a:p>
            <a:pPr marL="23918">
              <a:lnSpc>
                <a:spcPct val="100000"/>
              </a:lnSpc>
              <a:spcBef>
                <a:spcPts val="179"/>
              </a:spcBef>
            </a:pPr>
            <a:r>
              <a:rPr sz="1900" b="1" spc="-47" dirty="0">
                <a:solidFill>
                  <a:srgbClr val="22373A"/>
                </a:solidFill>
                <a:latin typeface="Gill Sans MT"/>
                <a:cs typeface="Gill Sans MT"/>
              </a:rPr>
              <a:t>Figure </a:t>
            </a:r>
            <a:r>
              <a:rPr sz="1900" b="1" spc="-9" dirty="0">
                <a:solidFill>
                  <a:srgbClr val="22373A"/>
                </a:solidFill>
                <a:latin typeface="Gill Sans MT"/>
                <a:cs typeface="Gill Sans MT"/>
              </a:rPr>
              <a:t>7 </a:t>
            </a:r>
            <a:r>
              <a:rPr sz="1900" b="1" spc="85" dirty="0">
                <a:solidFill>
                  <a:srgbClr val="22373A"/>
                </a:solidFill>
                <a:latin typeface="Gill Sans MT"/>
                <a:cs typeface="Gill Sans MT"/>
              </a:rPr>
              <a:t>– </a:t>
            </a:r>
            <a:r>
              <a:rPr sz="1900" spc="-301" dirty="0">
                <a:solidFill>
                  <a:srgbClr val="22373A"/>
                </a:solidFill>
                <a:latin typeface="Arial Black"/>
                <a:cs typeface="Arial Black"/>
              </a:rPr>
              <a:t>Association</a:t>
            </a:r>
            <a:r>
              <a:rPr sz="1900" spc="-16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900" spc="-264" dirty="0">
                <a:solidFill>
                  <a:srgbClr val="22373A"/>
                </a:solidFill>
                <a:latin typeface="Arial Black"/>
                <a:cs typeface="Arial Black"/>
              </a:rPr>
              <a:t>est_divorce</a:t>
            </a:r>
            <a:endParaRPr sz="1900" dirty="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9532938" y="7182049"/>
            <a:ext cx="403225" cy="283964"/>
          </a:xfrm>
          <a:prstGeom prst="rect">
            <a:avLst/>
          </a:prstGeom>
        </p:spPr>
        <p:txBody>
          <a:bodyPr vert="horz" wrap="square" lIns="0" tIns="52618" rIns="0" bIns="0" rtlCol="0">
            <a:spAutoFit/>
          </a:bodyPr>
          <a:lstStyle/>
          <a:p>
            <a:r>
              <a:rPr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4645" y="160362"/>
            <a:ext cx="2865429" cy="730830"/>
          </a:xfrm>
          <a:prstGeom prst="rect">
            <a:avLst/>
          </a:prstGeom>
        </p:spPr>
        <p:txBody>
          <a:bodyPr vert="horz" wrap="square" lIns="0" tIns="22722" rIns="0" bIns="0" rtlCol="0">
            <a:spAutoFit/>
          </a:bodyPr>
          <a:lstStyle/>
          <a:p>
            <a:pPr marL="23918">
              <a:lnSpc>
                <a:spcPct val="100000"/>
              </a:lnSpc>
              <a:spcBef>
                <a:spcPts val="179"/>
              </a:spcBef>
            </a:pPr>
            <a:r>
              <a:rPr sz="2300" b="1" spc="9" dirty="0">
                <a:solidFill>
                  <a:srgbClr val="F9F9F9"/>
                </a:solidFill>
                <a:latin typeface="Gill Sans MT"/>
                <a:cs typeface="Gill Sans MT"/>
              </a:rPr>
              <a:t>MCD: </a:t>
            </a:r>
            <a:r>
              <a:rPr sz="2300" b="1" spc="-94" dirty="0">
                <a:solidFill>
                  <a:srgbClr val="F9F9F9"/>
                </a:solidFill>
                <a:latin typeface="Gill Sans MT"/>
                <a:cs typeface="Gill Sans MT"/>
              </a:rPr>
              <a:t>Autres</a:t>
            </a:r>
            <a:r>
              <a:rPr sz="2300" b="1" spc="292" dirty="0">
                <a:solidFill>
                  <a:srgbClr val="F9F9F9"/>
                </a:solidFill>
                <a:latin typeface="Gill Sans MT"/>
                <a:cs typeface="Gill Sans MT"/>
              </a:rPr>
              <a:t> </a:t>
            </a:r>
            <a:r>
              <a:rPr sz="2300" b="1" spc="-94" dirty="0">
                <a:solidFill>
                  <a:srgbClr val="F9F9F9"/>
                </a:solidFill>
                <a:latin typeface="Gill Sans MT"/>
                <a:cs typeface="Gill Sans MT"/>
              </a:rPr>
              <a:t>exemples</a:t>
            </a:r>
            <a:endParaRPr sz="23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95374" y="2493828"/>
            <a:ext cx="4479750" cy="1879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63775" y="4682902"/>
            <a:ext cx="3343925" cy="607719"/>
          </a:xfrm>
          <a:prstGeom prst="rect">
            <a:avLst/>
          </a:prstGeom>
        </p:spPr>
        <p:txBody>
          <a:bodyPr vert="horz" wrap="square" lIns="0" tIns="22722" rIns="0" bIns="0" rtlCol="0">
            <a:spAutoFit/>
          </a:bodyPr>
          <a:lstStyle/>
          <a:p>
            <a:pPr marL="23918">
              <a:lnSpc>
                <a:spcPct val="100000"/>
              </a:lnSpc>
              <a:spcBef>
                <a:spcPts val="179"/>
              </a:spcBef>
            </a:pPr>
            <a:r>
              <a:rPr sz="1900" b="1" spc="-47" dirty="0">
                <a:solidFill>
                  <a:srgbClr val="22373A"/>
                </a:solidFill>
                <a:latin typeface="Gill Sans MT"/>
                <a:cs typeface="Gill Sans MT"/>
              </a:rPr>
              <a:t>Figure </a:t>
            </a:r>
            <a:r>
              <a:rPr sz="1900" b="1" spc="-9" dirty="0">
                <a:solidFill>
                  <a:srgbClr val="22373A"/>
                </a:solidFill>
                <a:latin typeface="Gill Sans MT"/>
                <a:cs typeface="Gill Sans MT"/>
              </a:rPr>
              <a:t>8 </a:t>
            </a:r>
            <a:r>
              <a:rPr sz="1900" b="1" spc="85" dirty="0">
                <a:solidFill>
                  <a:srgbClr val="22373A"/>
                </a:solidFill>
                <a:latin typeface="Gill Sans MT"/>
                <a:cs typeface="Gill Sans MT"/>
              </a:rPr>
              <a:t>– </a:t>
            </a:r>
            <a:r>
              <a:rPr sz="1900" spc="-301" dirty="0">
                <a:solidFill>
                  <a:srgbClr val="22373A"/>
                </a:solidFill>
                <a:latin typeface="Arial Black"/>
                <a:cs typeface="Arial Black"/>
              </a:rPr>
              <a:t>Association</a:t>
            </a:r>
            <a:r>
              <a:rPr sz="1900" spc="-16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900" spc="-264" dirty="0">
                <a:solidFill>
                  <a:srgbClr val="22373A"/>
                </a:solidFill>
                <a:latin typeface="Arial Black"/>
                <a:cs typeface="Arial Black"/>
              </a:rPr>
              <a:t>est_divorce</a:t>
            </a:r>
            <a:endParaRPr sz="1900" dirty="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9532938" y="7182049"/>
            <a:ext cx="403225" cy="283964"/>
          </a:xfrm>
          <a:prstGeom prst="rect">
            <a:avLst/>
          </a:prstGeom>
        </p:spPr>
        <p:txBody>
          <a:bodyPr vert="horz" wrap="square" lIns="0" tIns="52618" rIns="0" bIns="0" rtlCol="0">
            <a:spAutoFit/>
          </a:bodyPr>
          <a:lstStyle/>
          <a:p>
            <a:r>
              <a:rPr dirty="0"/>
              <a:t>18</a:t>
            </a: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4645" y="160362"/>
            <a:ext cx="2865429" cy="730830"/>
          </a:xfrm>
          <a:prstGeom prst="rect">
            <a:avLst/>
          </a:prstGeom>
        </p:spPr>
        <p:txBody>
          <a:bodyPr vert="horz" wrap="square" lIns="0" tIns="22722" rIns="0" bIns="0" rtlCol="0">
            <a:spAutoFit/>
          </a:bodyPr>
          <a:lstStyle/>
          <a:p>
            <a:pPr marL="23918">
              <a:lnSpc>
                <a:spcPct val="100000"/>
              </a:lnSpc>
              <a:spcBef>
                <a:spcPts val="179"/>
              </a:spcBef>
            </a:pPr>
            <a:r>
              <a:rPr sz="2300" b="1" spc="9" dirty="0">
                <a:solidFill>
                  <a:srgbClr val="F9F9F9"/>
                </a:solidFill>
                <a:latin typeface="Gill Sans MT"/>
                <a:cs typeface="Gill Sans MT"/>
              </a:rPr>
              <a:t>MCD: </a:t>
            </a:r>
            <a:r>
              <a:rPr sz="2300" b="1" spc="-94" dirty="0">
                <a:solidFill>
                  <a:srgbClr val="F9F9F9"/>
                </a:solidFill>
                <a:latin typeface="Gill Sans MT"/>
                <a:cs typeface="Gill Sans MT"/>
              </a:rPr>
              <a:t>Autres</a:t>
            </a:r>
            <a:r>
              <a:rPr sz="2300" b="1" spc="292" dirty="0">
                <a:solidFill>
                  <a:srgbClr val="F9F9F9"/>
                </a:solidFill>
                <a:latin typeface="Gill Sans MT"/>
                <a:cs typeface="Gill Sans MT"/>
              </a:rPr>
              <a:t> </a:t>
            </a:r>
            <a:r>
              <a:rPr sz="2300" b="1" spc="-94" dirty="0">
                <a:solidFill>
                  <a:srgbClr val="F9F9F9"/>
                </a:solidFill>
                <a:latin typeface="Gill Sans MT"/>
                <a:cs typeface="Gill Sans MT"/>
              </a:rPr>
              <a:t>exemples</a:t>
            </a:r>
            <a:endParaRPr sz="23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38362" y="1063901"/>
            <a:ext cx="7593775" cy="4739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92662" y="6112815"/>
            <a:ext cx="3285083" cy="607719"/>
          </a:xfrm>
          <a:prstGeom prst="rect">
            <a:avLst/>
          </a:prstGeom>
        </p:spPr>
        <p:txBody>
          <a:bodyPr vert="horz" wrap="square" lIns="0" tIns="22722" rIns="0" bIns="0" rtlCol="0">
            <a:spAutoFit/>
          </a:bodyPr>
          <a:lstStyle/>
          <a:p>
            <a:pPr marL="23918">
              <a:lnSpc>
                <a:spcPct val="100000"/>
              </a:lnSpc>
              <a:spcBef>
                <a:spcPts val="179"/>
              </a:spcBef>
            </a:pPr>
            <a:r>
              <a:rPr sz="1900" b="1" spc="-47" dirty="0">
                <a:solidFill>
                  <a:srgbClr val="22373A"/>
                </a:solidFill>
                <a:latin typeface="Gill Sans MT"/>
                <a:cs typeface="Gill Sans MT"/>
              </a:rPr>
              <a:t>Figure </a:t>
            </a:r>
            <a:r>
              <a:rPr sz="1900" b="1" spc="-9" dirty="0">
                <a:solidFill>
                  <a:srgbClr val="22373A"/>
                </a:solidFill>
                <a:latin typeface="Gill Sans MT"/>
                <a:cs typeface="Gill Sans MT"/>
              </a:rPr>
              <a:t>9 </a:t>
            </a:r>
            <a:r>
              <a:rPr sz="1900" b="1" spc="85" dirty="0">
                <a:solidFill>
                  <a:srgbClr val="22373A"/>
                </a:solidFill>
                <a:latin typeface="Gill Sans MT"/>
                <a:cs typeface="Gill Sans MT"/>
              </a:rPr>
              <a:t>– </a:t>
            </a:r>
            <a:r>
              <a:rPr sz="1900" spc="-301" dirty="0">
                <a:solidFill>
                  <a:srgbClr val="22373A"/>
                </a:solidFill>
                <a:latin typeface="Arial Black"/>
                <a:cs typeface="Arial Black"/>
              </a:rPr>
              <a:t>Association</a:t>
            </a:r>
            <a:r>
              <a:rPr sz="1900" spc="-104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900" spc="-311" dirty="0">
                <a:solidFill>
                  <a:srgbClr val="22373A"/>
                </a:solidFill>
                <a:latin typeface="Arial Black"/>
                <a:cs typeface="Arial Black"/>
              </a:rPr>
              <a:t>reservation</a:t>
            </a:r>
            <a:endParaRPr sz="1900" dirty="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9532938" y="7182049"/>
            <a:ext cx="403225" cy="283964"/>
          </a:xfrm>
          <a:prstGeom prst="rect">
            <a:avLst/>
          </a:prstGeom>
        </p:spPr>
        <p:txBody>
          <a:bodyPr vert="horz" wrap="square" lIns="0" tIns="52618" rIns="0" bIns="0" rtlCol="0">
            <a:spAutoFit/>
          </a:bodyPr>
          <a:lstStyle/>
          <a:p>
            <a:r>
              <a:rPr dirty="0"/>
              <a:t>19</a:t>
            </a: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4645" y="160362"/>
            <a:ext cx="2865429" cy="730830"/>
          </a:xfrm>
          <a:prstGeom prst="rect">
            <a:avLst/>
          </a:prstGeom>
        </p:spPr>
        <p:txBody>
          <a:bodyPr vert="horz" wrap="square" lIns="0" tIns="22722" rIns="0" bIns="0" rtlCol="0">
            <a:spAutoFit/>
          </a:bodyPr>
          <a:lstStyle/>
          <a:p>
            <a:pPr marL="23918">
              <a:lnSpc>
                <a:spcPct val="100000"/>
              </a:lnSpc>
              <a:spcBef>
                <a:spcPts val="179"/>
              </a:spcBef>
            </a:pPr>
            <a:r>
              <a:rPr sz="2300" b="1" spc="9" dirty="0">
                <a:solidFill>
                  <a:srgbClr val="F9F9F9"/>
                </a:solidFill>
                <a:latin typeface="Gill Sans MT"/>
                <a:cs typeface="Gill Sans MT"/>
              </a:rPr>
              <a:t>MCD: </a:t>
            </a:r>
            <a:r>
              <a:rPr sz="2300" b="1" spc="-94" dirty="0">
                <a:solidFill>
                  <a:srgbClr val="F9F9F9"/>
                </a:solidFill>
                <a:latin typeface="Gill Sans MT"/>
                <a:cs typeface="Gill Sans MT"/>
              </a:rPr>
              <a:t>Autres</a:t>
            </a:r>
            <a:r>
              <a:rPr sz="2300" b="1" spc="292" dirty="0">
                <a:solidFill>
                  <a:srgbClr val="F9F9F9"/>
                </a:solidFill>
                <a:latin typeface="Gill Sans MT"/>
                <a:cs typeface="Gill Sans MT"/>
              </a:rPr>
              <a:t> </a:t>
            </a:r>
            <a:r>
              <a:rPr sz="2300" b="1" spc="-94" dirty="0">
                <a:solidFill>
                  <a:srgbClr val="F9F9F9"/>
                </a:solidFill>
                <a:latin typeface="Gill Sans MT"/>
                <a:cs typeface="Gill Sans MT"/>
              </a:rPr>
              <a:t>exemples</a:t>
            </a:r>
            <a:endParaRPr sz="23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38362" y="1063901"/>
            <a:ext cx="7593775" cy="4739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31846" y="6112815"/>
            <a:ext cx="3407205" cy="607719"/>
          </a:xfrm>
          <a:prstGeom prst="rect">
            <a:avLst/>
          </a:prstGeom>
        </p:spPr>
        <p:txBody>
          <a:bodyPr vert="horz" wrap="square" lIns="0" tIns="22722" rIns="0" bIns="0" rtlCol="0">
            <a:spAutoFit/>
          </a:bodyPr>
          <a:lstStyle/>
          <a:p>
            <a:pPr marL="23918">
              <a:lnSpc>
                <a:spcPct val="100000"/>
              </a:lnSpc>
              <a:spcBef>
                <a:spcPts val="179"/>
              </a:spcBef>
            </a:pPr>
            <a:r>
              <a:rPr sz="1900" b="1" spc="-47" dirty="0">
                <a:solidFill>
                  <a:srgbClr val="22373A"/>
                </a:solidFill>
                <a:latin typeface="Gill Sans MT"/>
                <a:cs typeface="Gill Sans MT"/>
              </a:rPr>
              <a:t>Figure </a:t>
            </a:r>
            <a:r>
              <a:rPr sz="1900" b="1" spc="-9" dirty="0">
                <a:solidFill>
                  <a:srgbClr val="22373A"/>
                </a:solidFill>
                <a:latin typeface="Gill Sans MT"/>
                <a:cs typeface="Gill Sans MT"/>
              </a:rPr>
              <a:t>10 </a:t>
            </a:r>
            <a:r>
              <a:rPr sz="1900" b="1" spc="85" dirty="0">
                <a:solidFill>
                  <a:srgbClr val="22373A"/>
                </a:solidFill>
                <a:latin typeface="Gill Sans MT"/>
                <a:cs typeface="Gill Sans MT"/>
              </a:rPr>
              <a:t>– </a:t>
            </a:r>
            <a:r>
              <a:rPr sz="1900" spc="-301" dirty="0">
                <a:solidFill>
                  <a:srgbClr val="22373A"/>
                </a:solidFill>
                <a:latin typeface="Arial Black"/>
                <a:cs typeface="Arial Black"/>
              </a:rPr>
              <a:t>Association</a:t>
            </a:r>
            <a:r>
              <a:rPr sz="1900" spc="-94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900" spc="-311" dirty="0">
                <a:solidFill>
                  <a:srgbClr val="22373A"/>
                </a:solidFill>
                <a:latin typeface="Arial Black"/>
                <a:cs typeface="Arial Black"/>
              </a:rPr>
              <a:t>reservation</a:t>
            </a:r>
            <a:endParaRPr sz="1900" dirty="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9532938" y="7182049"/>
            <a:ext cx="403225" cy="283964"/>
          </a:xfrm>
          <a:prstGeom prst="rect">
            <a:avLst/>
          </a:prstGeom>
        </p:spPr>
        <p:txBody>
          <a:bodyPr vert="horz" wrap="square" lIns="0" tIns="52618" rIns="0" bIns="0" rtlCol="0">
            <a:spAutoFit/>
          </a:bodyPr>
          <a:lstStyle/>
          <a:p>
            <a:r>
              <a:rPr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400" dirty="0" smtClean="0"/>
              <a:t>MLDR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 dirty="0" smtClean="0"/>
              <a:t> </a:t>
            </a:r>
            <a:r>
              <a:rPr lang="en-GB" sz="2400" dirty="0" err="1" smtClean="0"/>
              <a:t>Modèle</a:t>
            </a:r>
            <a:r>
              <a:rPr lang="en-GB" sz="2400" dirty="0" smtClean="0"/>
              <a:t> </a:t>
            </a:r>
            <a:r>
              <a:rPr lang="en-GB" sz="2400" dirty="0" err="1" smtClean="0"/>
              <a:t>Logique</a:t>
            </a:r>
            <a:r>
              <a:rPr lang="en-GB" sz="2400" dirty="0" smtClean="0"/>
              <a:t> de </a:t>
            </a:r>
            <a:r>
              <a:rPr lang="en-GB" sz="2400" dirty="0" err="1" smtClean="0"/>
              <a:t>Données</a:t>
            </a:r>
            <a:r>
              <a:rPr lang="en-GB" sz="2400" dirty="0" smtClean="0"/>
              <a:t> </a:t>
            </a:r>
            <a:r>
              <a:rPr lang="en-GB" sz="2400" dirty="0" err="1" smtClean="0"/>
              <a:t>Relationnelles</a:t>
            </a:r>
            <a:endParaRPr lang="fr-F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44" y="20632"/>
            <a:ext cx="6337835" cy="715441"/>
          </a:xfrm>
          <a:prstGeom prst="rect">
            <a:avLst/>
          </a:prstGeom>
        </p:spPr>
        <p:txBody>
          <a:bodyPr vert="horz" wrap="square" lIns="0" tIns="22722" rIns="0" bIns="0" rtlCol="0">
            <a:spAutoFit/>
          </a:bodyPr>
          <a:lstStyle/>
          <a:p>
            <a:pPr marL="23918">
              <a:spcBef>
                <a:spcPts val="179"/>
              </a:spcBef>
            </a:pPr>
            <a:r>
              <a:rPr spc="-28" dirty="0"/>
              <a:t>Modèle</a:t>
            </a:r>
            <a:r>
              <a:rPr spc="104" dirty="0"/>
              <a:t> </a:t>
            </a:r>
            <a:r>
              <a:rPr spc="-56" dirty="0"/>
              <a:t>Relationnel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9638875" y="7003446"/>
            <a:ext cx="321958" cy="607130"/>
          </a:xfrm>
          <a:prstGeom prst="rect">
            <a:avLst/>
          </a:prstGeom>
        </p:spPr>
        <p:txBody>
          <a:bodyPr vert="horz" wrap="square" lIns="0" tIns="52618" rIns="0" bIns="0" rtlCol="0">
            <a:spAutoFit/>
          </a:bodyPr>
          <a:lstStyle/>
          <a:p>
            <a:pPr marL="71754">
              <a:lnSpc>
                <a:spcPct val="100000"/>
              </a:lnSpc>
              <a:spcBef>
                <a:spcPts val="412"/>
              </a:spcBef>
            </a:pPr>
            <a:r>
              <a:rPr dirty="0"/>
              <a:t>21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7192" y="2086837"/>
            <a:ext cx="8771698" cy="3542037"/>
          </a:xfrm>
          <a:prstGeom prst="rect">
            <a:avLst/>
          </a:prstGeom>
        </p:spPr>
        <p:txBody>
          <a:bodyPr vert="horz" wrap="square" lIns="0" tIns="81321" rIns="0" bIns="0" rtlCol="0">
            <a:spAutoFit/>
          </a:bodyPr>
          <a:lstStyle/>
          <a:p>
            <a:pPr marL="545328" indent="-334851">
              <a:lnSpc>
                <a:spcPct val="100000"/>
              </a:lnSpc>
              <a:spcBef>
                <a:spcPts val="640"/>
              </a:spcBef>
              <a:buChar char="•"/>
              <a:tabLst>
                <a:tab pos="546524" algn="l"/>
              </a:tabLst>
            </a:pPr>
            <a:r>
              <a:rPr sz="2100" dirty="0">
                <a:solidFill>
                  <a:srgbClr val="22373A"/>
                </a:solidFill>
                <a:latin typeface="+mj-lt"/>
                <a:cs typeface="Arial Black"/>
              </a:rPr>
              <a:t>La traduction concrète du MCD dépend du modèle de la base</a:t>
            </a:r>
            <a:endParaRPr sz="2100" dirty="0">
              <a:latin typeface="+mj-lt"/>
              <a:cs typeface="Arial Black"/>
            </a:endParaRPr>
          </a:p>
          <a:p>
            <a:pPr marL="545328" indent="-334851">
              <a:lnSpc>
                <a:spcPct val="100000"/>
              </a:lnSpc>
              <a:spcBef>
                <a:spcPts val="443"/>
              </a:spcBef>
              <a:buChar char="•"/>
              <a:tabLst>
                <a:tab pos="546524" algn="l"/>
              </a:tabLst>
            </a:pPr>
            <a:r>
              <a:rPr sz="2100" dirty="0">
                <a:solidFill>
                  <a:srgbClr val="22373A"/>
                </a:solidFill>
                <a:latin typeface="+mj-lt"/>
                <a:cs typeface="Arial Black"/>
              </a:rPr>
              <a:t>Dans le cas d’une base de données relationnelle, on obtient un modèle relationnel</a:t>
            </a:r>
            <a:endParaRPr sz="2100" dirty="0">
              <a:latin typeface="+mj-lt"/>
              <a:cs typeface="Arial Black"/>
            </a:endParaRPr>
          </a:p>
          <a:p>
            <a:pPr marL="23918">
              <a:lnSpc>
                <a:spcPct val="100000"/>
              </a:lnSpc>
              <a:spcBef>
                <a:spcPts val="1573"/>
              </a:spcBef>
            </a:pPr>
            <a:r>
              <a:rPr sz="2100" b="1" dirty="0">
                <a:solidFill>
                  <a:srgbClr val="22373A"/>
                </a:solidFill>
                <a:latin typeface="+mj-lt"/>
                <a:cs typeface="Gill Sans MT"/>
              </a:rPr>
              <a:t>Principe</a:t>
            </a:r>
            <a:endParaRPr sz="2100" dirty="0">
              <a:latin typeface="+mj-lt"/>
              <a:cs typeface="Gill Sans MT"/>
            </a:endParaRPr>
          </a:p>
          <a:p>
            <a:pPr marL="545328" indent="-334851">
              <a:lnSpc>
                <a:spcPct val="100000"/>
              </a:lnSpc>
              <a:spcBef>
                <a:spcPts val="478"/>
              </a:spcBef>
              <a:buChar char="•"/>
              <a:tabLst>
                <a:tab pos="546524" algn="l"/>
              </a:tabLst>
            </a:pPr>
            <a:r>
              <a:rPr sz="2100" dirty="0">
                <a:solidFill>
                  <a:srgbClr val="22373A"/>
                </a:solidFill>
                <a:latin typeface="+mj-lt"/>
                <a:cs typeface="Arial Black"/>
              </a:rPr>
              <a:t>Données sous forme de tables</a:t>
            </a:r>
            <a:endParaRPr sz="2100" dirty="0">
              <a:latin typeface="+mj-lt"/>
              <a:cs typeface="Arial Black"/>
            </a:endParaRPr>
          </a:p>
          <a:p>
            <a:pPr marL="545328" indent="-334851">
              <a:lnSpc>
                <a:spcPct val="100000"/>
              </a:lnSpc>
              <a:spcBef>
                <a:spcPts val="452"/>
              </a:spcBef>
              <a:buChar char="•"/>
              <a:tabLst>
                <a:tab pos="546524" algn="l"/>
              </a:tabLst>
            </a:pPr>
            <a:r>
              <a:rPr sz="2100" dirty="0">
                <a:solidFill>
                  <a:srgbClr val="22373A"/>
                </a:solidFill>
                <a:latin typeface="+mj-lt"/>
                <a:cs typeface="Arial Black"/>
              </a:rPr>
              <a:t>Chaque table et chaque colonne (ou attribut) porte un nom</a:t>
            </a:r>
            <a:endParaRPr sz="2100" dirty="0">
              <a:latin typeface="+mj-lt"/>
              <a:cs typeface="Arial Black"/>
            </a:endParaRPr>
          </a:p>
          <a:p>
            <a:pPr marL="545328" indent="-334851">
              <a:lnSpc>
                <a:spcPct val="100000"/>
              </a:lnSpc>
              <a:spcBef>
                <a:spcPts val="443"/>
              </a:spcBef>
              <a:buChar char="•"/>
              <a:tabLst>
                <a:tab pos="546524" algn="l"/>
              </a:tabLst>
            </a:pPr>
            <a:r>
              <a:rPr sz="2100" dirty="0">
                <a:solidFill>
                  <a:srgbClr val="22373A"/>
                </a:solidFill>
                <a:latin typeface="+mj-lt"/>
                <a:cs typeface="Arial Black"/>
              </a:rPr>
              <a:t>Chaque attribut est typé</a:t>
            </a:r>
            <a:endParaRPr sz="2100" dirty="0">
              <a:latin typeface="+mj-lt"/>
              <a:cs typeface="Arial Black"/>
            </a:endParaRPr>
          </a:p>
          <a:p>
            <a:pPr marL="545328" indent="-334851">
              <a:lnSpc>
                <a:spcPct val="100000"/>
              </a:lnSpc>
              <a:spcBef>
                <a:spcPts val="452"/>
              </a:spcBef>
              <a:buChar char="•"/>
              <a:tabLst>
                <a:tab pos="546524" algn="l"/>
              </a:tabLst>
            </a:pPr>
            <a:r>
              <a:rPr sz="2100" dirty="0">
                <a:solidFill>
                  <a:srgbClr val="22373A"/>
                </a:solidFill>
                <a:latin typeface="+mj-lt"/>
                <a:cs typeface="Arial Black"/>
              </a:rPr>
              <a:t>Chaque ligne représente un enregistrement</a:t>
            </a:r>
            <a:endParaRPr sz="2100" dirty="0">
              <a:latin typeface="+mj-lt"/>
              <a:cs typeface="Arial Black"/>
            </a:endParaRPr>
          </a:p>
          <a:p>
            <a:pPr marL="545328" indent="-334851">
              <a:lnSpc>
                <a:spcPct val="100000"/>
              </a:lnSpc>
              <a:spcBef>
                <a:spcPts val="443"/>
              </a:spcBef>
              <a:buChar char="•"/>
              <a:tabLst>
                <a:tab pos="546524" algn="l"/>
              </a:tabLst>
            </a:pPr>
            <a:r>
              <a:rPr sz="2100" dirty="0">
                <a:solidFill>
                  <a:srgbClr val="22373A"/>
                </a:solidFill>
                <a:latin typeface="+mj-lt"/>
                <a:cs typeface="Arial Black"/>
              </a:rPr>
              <a:t>Pas de lien physique entre les tables</a:t>
            </a:r>
            <a:endParaRPr sz="2100" dirty="0">
              <a:latin typeface="+mj-lt"/>
              <a:cs typeface="Arial Black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1800" y="323453"/>
            <a:ext cx="7922011" cy="1407938"/>
          </a:xfrm>
          <a:prstGeom prst="rect">
            <a:avLst/>
          </a:prstGeom>
        </p:spPr>
        <p:txBody>
          <a:bodyPr vert="horz" wrap="square" lIns="0" tIns="22722" rIns="0" bIns="0" rtlCol="0">
            <a:spAutoFit/>
          </a:bodyPr>
          <a:lstStyle/>
          <a:p>
            <a:pPr marL="23918">
              <a:spcBef>
                <a:spcPts val="179"/>
              </a:spcBef>
            </a:pPr>
            <a:r>
              <a:rPr spc="-19" dirty="0"/>
              <a:t>Passage </a:t>
            </a:r>
            <a:r>
              <a:rPr spc="-56" dirty="0"/>
              <a:t>du </a:t>
            </a:r>
            <a:r>
              <a:rPr dirty="0"/>
              <a:t>MCD </a:t>
            </a:r>
            <a:r>
              <a:rPr spc="-38" dirty="0"/>
              <a:t>au </a:t>
            </a:r>
            <a:r>
              <a:rPr spc="-28" dirty="0"/>
              <a:t>Modèle</a:t>
            </a:r>
            <a:r>
              <a:rPr spc="-169" dirty="0"/>
              <a:t> </a:t>
            </a:r>
            <a:r>
              <a:rPr spc="-56" dirty="0"/>
              <a:t>Relationnel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9638875" y="7003446"/>
            <a:ext cx="321958" cy="607130"/>
          </a:xfrm>
          <a:prstGeom prst="rect">
            <a:avLst/>
          </a:prstGeom>
        </p:spPr>
        <p:txBody>
          <a:bodyPr vert="horz" wrap="square" lIns="0" tIns="52618" rIns="0" bIns="0" rtlCol="0">
            <a:spAutoFit/>
          </a:bodyPr>
          <a:lstStyle/>
          <a:p>
            <a:pPr marL="71754">
              <a:lnSpc>
                <a:spcPct val="100000"/>
              </a:lnSpc>
              <a:spcBef>
                <a:spcPts val="412"/>
              </a:spcBef>
            </a:pPr>
            <a:r>
              <a:rPr dirty="0"/>
              <a:t>22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7192" y="2214833"/>
            <a:ext cx="8856073" cy="3641520"/>
          </a:xfrm>
          <a:prstGeom prst="rect">
            <a:avLst/>
          </a:prstGeom>
        </p:spPr>
        <p:txBody>
          <a:bodyPr vert="horz" wrap="square" lIns="0" tIns="84909" rIns="0" bIns="0" rtlCol="0">
            <a:spAutoFit/>
          </a:bodyPr>
          <a:lstStyle/>
          <a:p>
            <a:pPr marL="23918">
              <a:lnSpc>
                <a:spcPct val="100000"/>
              </a:lnSpc>
              <a:spcBef>
                <a:spcPts val="669"/>
              </a:spcBef>
            </a:pPr>
            <a:r>
              <a:rPr sz="2100" b="1" dirty="0">
                <a:solidFill>
                  <a:srgbClr val="22373A"/>
                </a:solidFill>
                <a:latin typeface="+mj-lt"/>
                <a:cs typeface="Gill Sans MT"/>
              </a:rPr>
              <a:t>Principe</a:t>
            </a:r>
            <a:endParaRPr sz="2100" dirty="0">
              <a:latin typeface="+mj-lt"/>
              <a:cs typeface="Gill Sans MT"/>
            </a:endParaRPr>
          </a:p>
          <a:p>
            <a:pPr marL="545328" indent="-334851">
              <a:lnSpc>
                <a:spcPct val="100000"/>
              </a:lnSpc>
              <a:spcBef>
                <a:spcPts val="471"/>
              </a:spcBef>
              <a:buChar char="•"/>
              <a:tabLst>
                <a:tab pos="546524" algn="l"/>
              </a:tabLst>
            </a:pPr>
            <a:r>
              <a:rPr sz="2100" dirty="0">
                <a:solidFill>
                  <a:srgbClr val="22373A"/>
                </a:solidFill>
                <a:latin typeface="+mj-lt"/>
                <a:cs typeface="Arial Black"/>
              </a:rPr>
              <a:t>Chaque entité devient une table</a:t>
            </a:r>
            <a:endParaRPr sz="2100" dirty="0">
              <a:latin typeface="+mj-lt"/>
              <a:cs typeface="Arial Black"/>
            </a:endParaRPr>
          </a:p>
          <a:p>
            <a:pPr marL="545328" indent="-334851">
              <a:lnSpc>
                <a:spcPct val="100000"/>
              </a:lnSpc>
              <a:spcBef>
                <a:spcPts val="452"/>
              </a:spcBef>
              <a:buChar char="•"/>
              <a:tabLst>
                <a:tab pos="546524" algn="l"/>
              </a:tabLst>
            </a:pPr>
            <a:r>
              <a:rPr sz="2100" dirty="0">
                <a:solidFill>
                  <a:srgbClr val="22373A"/>
                </a:solidFill>
                <a:latin typeface="+mj-lt"/>
                <a:cs typeface="Arial Black"/>
              </a:rPr>
              <a:t>Chaque propriété d’une entité devient un attribut</a:t>
            </a:r>
            <a:endParaRPr sz="2100" dirty="0">
              <a:latin typeface="+mj-lt"/>
              <a:cs typeface="Arial Black"/>
            </a:endParaRPr>
          </a:p>
          <a:p>
            <a:pPr marL="545328" indent="-334851">
              <a:lnSpc>
                <a:spcPct val="100000"/>
              </a:lnSpc>
              <a:spcBef>
                <a:spcPts val="443"/>
              </a:spcBef>
              <a:buChar char="•"/>
              <a:tabLst>
                <a:tab pos="546524" algn="l"/>
              </a:tabLst>
            </a:pPr>
            <a:r>
              <a:rPr sz="2100" dirty="0">
                <a:solidFill>
                  <a:srgbClr val="22373A"/>
                </a:solidFill>
                <a:latin typeface="+mj-lt"/>
                <a:cs typeface="Arial Black"/>
              </a:rPr>
              <a:t>L’identifiant d’une entité devient la clé primaire de la table (Primary Key)</a:t>
            </a:r>
            <a:endParaRPr sz="2100" dirty="0">
              <a:latin typeface="+mj-lt"/>
              <a:cs typeface="Arial Black"/>
            </a:endParaRPr>
          </a:p>
          <a:p>
            <a:pPr marL="23918">
              <a:lnSpc>
                <a:spcPct val="100000"/>
              </a:lnSpc>
              <a:spcBef>
                <a:spcPts val="2269"/>
              </a:spcBef>
            </a:pPr>
            <a:r>
              <a:rPr sz="2100" b="1" dirty="0">
                <a:solidFill>
                  <a:srgbClr val="22373A"/>
                </a:solidFill>
                <a:latin typeface="+mj-lt"/>
                <a:cs typeface="Gill Sans MT"/>
              </a:rPr>
              <a:t>Lien hiérarchique</a:t>
            </a:r>
            <a:endParaRPr sz="2100" dirty="0">
              <a:latin typeface="+mj-lt"/>
              <a:cs typeface="Gill Sans MT"/>
            </a:endParaRPr>
          </a:p>
          <a:p>
            <a:pPr marL="545328" marR="9567" indent="-333655">
              <a:lnSpc>
                <a:spcPct val="118000"/>
              </a:lnSpc>
              <a:spcBef>
                <a:spcPts val="113"/>
              </a:spcBef>
              <a:buChar char="•"/>
              <a:tabLst>
                <a:tab pos="546524" algn="l"/>
              </a:tabLst>
            </a:pPr>
            <a:r>
              <a:rPr sz="2100" dirty="0">
                <a:solidFill>
                  <a:srgbClr val="22373A"/>
                </a:solidFill>
                <a:latin typeface="+mj-lt"/>
                <a:cs typeface="Arial Black"/>
              </a:rPr>
              <a:t>Une association (0-n)-(0-1) (lien hiérarchique) se traduit par la migration de la clé  primaire côté n vers une clé étrangère (Foreign Key) côté 1</a:t>
            </a:r>
            <a:endParaRPr sz="2100" dirty="0">
              <a:latin typeface="+mj-lt"/>
              <a:cs typeface="Arial Black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741363" y="549275"/>
            <a:ext cx="8609012" cy="1274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marL="23918" eaLnBrk="0">
              <a:lnSpc>
                <a:spcPct val="117000"/>
              </a:lnSpc>
              <a:spcBef>
                <a:spcPts val="179"/>
              </a:spcBef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500" b="1" spc="9" dirty="0" err="1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Règles</a:t>
            </a:r>
            <a:r>
              <a:rPr lang="en-GB" sz="4500" b="1" spc="9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de passage </a:t>
            </a:r>
            <a:br>
              <a:rPr lang="en-GB" sz="4500" b="1" spc="9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GB" sz="4500" b="1" spc="9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MCD </a:t>
            </a:r>
            <a:r>
              <a:rPr lang="en-GB" sz="4500" b="1" spc="9" dirty="0" err="1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vers</a:t>
            </a:r>
            <a:r>
              <a:rPr lang="en-GB" sz="4500" b="1" spc="9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MLDR</a:t>
            </a:r>
            <a:endParaRPr lang="en-GB" sz="4500" b="1" spc="9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571500" y="2160588"/>
            <a:ext cx="8609013" cy="46720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marL="214313" indent="-212725" algn="ctr">
              <a:lnSpc>
                <a:spcPct val="117000"/>
              </a:lnSpc>
              <a:buClrTx/>
              <a:buSzPct val="45000"/>
              <a:buFontTx/>
              <a:buNone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</a:pPr>
            <a:r>
              <a:rPr lang="en-GB" sz="2600" b="1" dirty="0">
                <a:solidFill>
                  <a:srgbClr val="FF0000"/>
                </a:solidFill>
                <a:latin typeface="+mj-lt"/>
              </a:rPr>
              <a:t>REGLE n°1 : TOUTE ENTITE DEVIENT UNE RELATION</a:t>
            </a:r>
            <a:r>
              <a:rPr lang="en-GB" sz="26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GB" sz="2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+mj-lt"/>
              </a:rPr>
              <a:t>dans</a:t>
            </a:r>
            <a:r>
              <a:rPr lang="en-GB" sz="2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+mj-lt"/>
              </a:rPr>
              <a:t>laquelle</a:t>
            </a:r>
            <a:r>
              <a:rPr lang="en-GB" sz="2600" dirty="0">
                <a:solidFill>
                  <a:srgbClr val="000000"/>
                </a:solidFill>
                <a:latin typeface="+mj-lt"/>
              </a:rPr>
              <a:t> :</a:t>
            </a:r>
          </a:p>
          <a:p>
            <a:pPr marL="214313" indent="-212725" algn="ctr">
              <a:lnSpc>
                <a:spcPct val="117000"/>
              </a:lnSpc>
              <a:buClrTx/>
              <a:buSzPct val="45000"/>
              <a:buFontTx/>
              <a:buNone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</a:pPr>
            <a:endParaRPr lang="en-GB" sz="2600" dirty="0">
              <a:solidFill>
                <a:srgbClr val="000000"/>
              </a:solidFill>
              <a:latin typeface="+mj-lt"/>
            </a:endParaRPr>
          </a:p>
          <a:p>
            <a:pPr marL="214313" indent="-212725">
              <a:lnSpc>
                <a:spcPct val="117000"/>
              </a:lnSpc>
              <a:buClrTx/>
              <a:buSzPct val="45000"/>
              <a:buFontTx/>
              <a:buNone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</a:pPr>
            <a:r>
              <a:rPr lang="en-GB" sz="2600" dirty="0">
                <a:solidFill>
                  <a:srgbClr val="000000"/>
                </a:solidFill>
                <a:latin typeface="+mj-lt"/>
              </a:rPr>
              <a:t>- les </a:t>
            </a:r>
            <a:r>
              <a:rPr lang="en-GB" sz="2600" dirty="0" err="1">
                <a:solidFill>
                  <a:srgbClr val="000000"/>
                </a:solidFill>
                <a:latin typeface="+mj-lt"/>
              </a:rPr>
              <a:t>attributs</a:t>
            </a:r>
            <a:r>
              <a:rPr lang="en-GB" sz="2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+mj-lt"/>
              </a:rPr>
              <a:t>traduisent</a:t>
            </a:r>
            <a:r>
              <a:rPr lang="en-GB" sz="2600" dirty="0">
                <a:solidFill>
                  <a:srgbClr val="000000"/>
                </a:solidFill>
                <a:latin typeface="+mj-lt"/>
              </a:rPr>
              <a:t> les </a:t>
            </a:r>
            <a:r>
              <a:rPr lang="en-GB" sz="2600" dirty="0" err="1">
                <a:solidFill>
                  <a:srgbClr val="000000"/>
                </a:solidFill>
                <a:latin typeface="+mj-lt"/>
              </a:rPr>
              <a:t>propriétés</a:t>
            </a:r>
            <a:r>
              <a:rPr lang="en-GB" sz="2600" dirty="0">
                <a:solidFill>
                  <a:srgbClr val="000000"/>
                </a:solidFill>
                <a:latin typeface="+mj-lt"/>
              </a:rPr>
              <a:t> de </a:t>
            </a:r>
            <a:r>
              <a:rPr lang="en-GB" sz="2600" dirty="0" err="1">
                <a:solidFill>
                  <a:srgbClr val="000000"/>
                </a:solidFill>
                <a:latin typeface="+mj-lt"/>
              </a:rPr>
              <a:t>l'entité</a:t>
            </a:r>
            <a:endParaRPr lang="en-GB" sz="2600" dirty="0">
              <a:solidFill>
                <a:srgbClr val="000000"/>
              </a:solidFill>
              <a:latin typeface="+mj-lt"/>
            </a:endParaRPr>
          </a:p>
          <a:p>
            <a:pPr marL="214313" indent="-212725">
              <a:lnSpc>
                <a:spcPct val="117000"/>
              </a:lnSpc>
              <a:buClrTx/>
              <a:buSzPct val="45000"/>
              <a:buFontTx/>
              <a:buNone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</a:pPr>
            <a:endParaRPr lang="en-GB" sz="2600" dirty="0">
              <a:solidFill>
                <a:srgbClr val="000000"/>
              </a:solidFill>
              <a:latin typeface="+mj-lt"/>
            </a:endParaRPr>
          </a:p>
          <a:p>
            <a:pPr marL="214313" indent="-212725">
              <a:lnSpc>
                <a:spcPct val="117000"/>
              </a:lnSpc>
              <a:buClrTx/>
              <a:buSzPct val="45000"/>
              <a:buFontTx/>
              <a:buNone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</a:pPr>
            <a:r>
              <a:rPr lang="en-GB" sz="2600" dirty="0">
                <a:solidFill>
                  <a:srgbClr val="000000"/>
                </a:solidFill>
                <a:latin typeface="+mj-lt"/>
              </a:rPr>
              <a:t>- la </a:t>
            </a:r>
            <a:r>
              <a:rPr lang="en-GB" sz="2600" dirty="0" err="1">
                <a:solidFill>
                  <a:srgbClr val="000000"/>
                </a:solidFill>
                <a:latin typeface="+mj-lt"/>
              </a:rPr>
              <a:t>clé</a:t>
            </a:r>
            <a:r>
              <a:rPr lang="en-GB" sz="2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+mj-lt"/>
              </a:rPr>
              <a:t>primaire</a:t>
            </a:r>
            <a:r>
              <a:rPr lang="en-GB" sz="2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+mj-lt"/>
              </a:rPr>
              <a:t>traduit</a:t>
            </a:r>
            <a:r>
              <a:rPr lang="en-GB" sz="2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+mj-lt"/>
              </a:rPr>
              <a:t>l'identifiant</a:t>
            </a:r>
            <a:r>
              <a:rPr lang="en-GB" sz="2600" dirty="0">
                <a:solidFill>
                  <a:srgbClr val="000000"/>
                </a:solidFill>
                <a:latin typeface="+mj-lt"/>
              </a:rPr>
              <a:t> de </a:t>
            </a:r>
            <a:r>
              <a:rPr lang="en-GB" sz="2600" dirty="0" err="1">
                <a:solidFill>
                  <a:srgbClr val="000000"/>
                </a:solidFill>
                <a:latin typeface="+mj-lt"/>
              </a:rPr>
              <a:t>l'entité</a:t>
            </a:r>
            <a:r>
              <a:rPr lang="en-GB" sz="2600" dirty="0">
                <a:solidFill>
                  <a:srgbClr val="000000"/>
                </a:solidFill>
                <a:latin typeface="+mj-lt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571500" y="2160588"/>
            <a:ext cx="8609013" cy="46720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marL="214313" indent="-212725" algn="ctr">
              <a:lnSpc>
                <a:spcPct val="117000"/>
              </a:lnSpc>
              <a:buClrTx/>
              <a:buSzPct val="45000"/>
              <a:buFontTx/>
              <a:buNone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</a:pPr>
            <a:r>
              <a:rPr lang="en-GB" sz="2600" b="1" dirty="0">
                <a:solidFill>
                  <a:srgbClr val="FF0000"/>
                </a:solidFill>
                <a:latin typeface="+mj-lt"/>
              </a:rPr>
              <a:t>REGLE n°2 : UNE ASSOCIATION DE DIMENSION 2 AVEC CARDINALITE 1,1 SE REECRIT EN :</a:t>
            </a:r>
          </a:p>
          <a:p>
            <a:pPr marL="214313" indent="-212725" algn="ctr">
              <a:lnSpc>
                <a:spcPct val="117000"/>
              </a:lnSpc>
              <a:buClrTx/>
              <a:buSzPct val="45000"/>
              <a:buFontTx/>
              <a:buNone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</a:pPr>
            <a:endParaRPr lang="en-GB" sz="2600" b="1" dirty="0">
              <a:solidFill>
                <a:srgbClr val="FF0000"/>
              </a:solidFill>
              <a:latin typeface="+mj-lt"/>
            </a:endParaRPr>
          </a:p>
          <a:p>
            <a:pPr marL="214313" indent="-212725" algn="ctr">
              <a:lnSpc>
                <a:spcPct val="117000"/>
              </a:lnSpc>
              <a:buClrTx/>
              <a:buSzPct val="45000"/>
              <a:buFontTx/>
              <a:buNone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</a:pPr>
            <a:r>
              <a:rPr lang="en-GB" sz="2600" dirty="0">
                <a:solidFill>
                  <a:srgbClr val="000000"/>
                </a:solidFill>
                <a:latin typeface="+mj-lt"/>
              </a:rPr>
              <a:t>- </a:t>
            </a:r>
            <a:r>
              <a:rPr lang="en-GB" sz="2600" dirty="0" err="1">
                <a:solidFill>
                  <a:srgbClr val="000000"/>
                </a:solidFill>
                <a:latin typeface="+mj-lt"/>
              </a:rPr>
              <a:t>portant</a:t>
            </a:r>
            <a:r>
              <a:rPr lang="en-GB" sz="2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+mj-lt"/>
              </a:rPr>
              <a:t>dans</a:t>
            </a:r>
            <a:r>
              <a:rPr lang="en-GB" sz="2600" dirty="0">
                <a:solidFill>
                  <a:srgbClr val="000000"/>
                </a:solidFill>
                <a:latin typeface="+mj-lt"/>
              </a:rPr>
              <a:t> la </a:t>
            </a:r>
            <a:r>
              <a:rPr lang="en-GB" sz="26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relation </a:t>
            </a:r>
            <a:r>
              <a:rPr lang="en-GB" sz="2600" b="1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fille</a:t>
            </a:r>
            <a:r>
              <a:rPr lang="en-GB" sz="2600" dirty="0">
                <a:solidFill>
                  <a:srgbClr val="000000"/>
                </a:solidFill>
                <a:latin typeface="+mj-lt"/>
              </a:rPr>
              <a:t> la </a:t>
            </a:r>
            <a:r>
              <a:rPr lang="en-GB" sz="2600" dirty="0" err="1">
                <a:solidFill>
                  <a:srgbClr val="000000"/>
                </a:solidFill>
                <a:latin typeface="+mj-lt"/>
              </a:rPr>
              <a:t>clé</a:t>
            </a:r>
            <a:r>
              <a:rPr lang="en-GB" sz="2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+mj-lt"/>
              </a:rPr>
              <a:t>primaire</a:t>
            </a:r>
            <a:r>
              <a:rPr lang="en-GB" sz="2600" dirty="0">
                <a:solidFill>
                  <a:srgbClr val="000000"/>
                </a:solidFill>
                <a:latin typeface="+mj-lt"/>
              </a:rPr>
              <a:t> de la </a:t>
            </a:r>
            <a:r>
              <a:rPr lang="en-GB" sz="26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relation </a:t>
            </a:r>
            <a:r>
              <a:rPr lang="en-GB" sz="2600" b="1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mère</a:t>
            </a:r>
            <a:r>
              <a:rPr lang="en-GB" sz="2600" b="1" dirty="0">
                <a:solidFill>
                  <a:srgbClr val="2323DC"/>
                </a:solidFill>
                <a:latin typeface="+mj-lt"/>
              </a:rPr>
              <a:t>.</a:t>
            </a:r>
          </a:p>
          <a:p>
            <a:pPr marL="214313" indent="-212725" algn="ctr">
              <a:lnSpc>
                <a:spcPct val="117000"/>
              </a:lnSpc>
              <a:buClrTx/>
              <a:buSzPct val="45000"/>
              <a:buFontTx/>
              <a:buNone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</a:pPr>
            <a:endParaRPr lang="en-GB" sz="2600" dirty="0">
              <a:solidFill>
                <a:srgbClr val="000000"/>
              </a:solidFill>
              <a:latin typeface="+mj-lt"/>
            </a:endParaRPr>
          </a:p>
          <a:p>
            <a:pPr marL="214313" indent="-212725" algn="ctr">
              <a:lnSpc>
                <a:spcPct val="117000"/>
              </a:lnSpc>
              <a:buClrTx/>
              <a:buSzPct val="45000"/>
              <a:buFontTx/>
              <a:buNone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</a:pPr>
            <a:endParaRPr lang="en-GB" sz="2600" dirty="0">
              <a:solidFill>
                <a:srgbClr val="000000"/>
              </a:solidFill>
              <a:latin typeface="+mj-lt"/>
            </a:endParaRPr>
          </a:p>
          <a:p>
            <a:pPr marL="214313" indent="-212725" algn="ctr">
              <a:lnSpc>
                <a:spcPct val="117000"/>
              </a:lnSpc>
              <a:buClrTx/>
              <a:buSzPct val="45000"/>
              <a:buFontTx/>
              <a:buNone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</a:pPr>
            <a:r>
              <a:rPr lang="en-GB" sz="2600" dirty="0">
                <a:solidFill>
                  <a:srgbClr val="000000"/>
                </a:solidFill>
                <a:latin typeface="+mj-lt"/>
              </a:rPr>
              <a:t>- </a:t>
            </a:r>
            <a:r>
              <a:rPr lang="en-GB" sz="2600" dirty="0" err="1">
                <a:solidFill>
                  <a:srgbClr val="000000"/>
                </a:solidFill>
                <a:latin typeface="+mj-lt"/>
              </a:rPr>
              <a:t>l'attribut</a:t>
            </a:r>
            <a:r>
              <a:rPr lang="en-GB" sz="2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+mj-lt"/>
              </a:rPr>
              <a:t>ainsi</a:t>
            </a:r>
            <a:r>
              <a:rPr lang="en-GB" sz="2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+mj-lt"/>
              </a:rPr>
              <a:t>ajouté</a:t>
            </a:r>
            <a:r>
              <a:rPr lang="en-GB" sz="2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+mj-lt"/>
              </a:rPr>
              <a:t>s'appelle</a:t>
            </a:r>
            <a:r>
              <a:rPr lang="en-GB" sz="2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GB" sz="2600" b="1" dirty="0" err="1">
                <a:solidFill>
                  <a:srgbClr val="FF0000"/>
                </a:solidFill>
                <a:latin typeface="+mj-lt"/>
              </a:rPr>
              <a:t>clé</a:t>
            </a:r>
            <a:r>
              <a:rPr lang="en-GB" sz="2600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GB" sz="2600" b="1" dirty="0" err="1">
                <a:solidFill>
                  <a:srgbClr val="FF0000"/>
                </a:solidFill>
                <a:latin typeface="+mj-lt"/>
              </a:rPr>
              <a:t>étrangère</a:t>
            </a:r>
            <a:r>
              <a:rPr lang="en-GB" sz="2600" dirty="0">
                <a:solidFill>
                  <a:srgbClr val="000000"/>
                </a:solidFill>
                <a:latin typeface="+mj-lt"/>
              </a:rPr>
              <a:t>. </a:t>
            </a: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741363" y="549275"/>
            <a:ext cx="8609012" cy="1274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marL="23918" eaLnBrk="0">
              <a:lnSpc>
                <a:spcPct val="117000"/>
              </a:lnSpc>
              <a:spcBef>
                <a:spcPts val="179"/>
              </a:spcBef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500" b="1" spc="9" dirty="0" err="1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Règles</a:t>
            </a:r>
            <a:r>
              <a:rPr lang="en-GB" sz="4500" b="1" spc="9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de passage </a:t>
            </a:r>
            <a:br>
              <a:rPr lang="en-GB" sz="4500" b="1" spc="9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GB" sz="4500" b="1" spc="9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MCD </a:t>
            </a:r>
            <a:r>
              <a:rPr lang="en-GB" sz="4500" b="1" spc="9" dirty="0" err="1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vers</a:t>
            </a:r>
            <a:r>
              <a:rPr lang="en-GB" sz="4500" b="1" spc="9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MLDR</a:t>
            </a:r>
            <a:endParaRPr lang="en-GB" sz="4500" b="1" spc="9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792" y="323453"/>
            <a:ext cx="5041691" cy="715441"/>
          </a:xfrm>
          <a:prstGeom prst="rect">
            <a:avLst/>
          </a:prstGeom>
        </p:spPr>
        <p:txBody>
          <a:bodyPr vert="horz" wrap="square" lIns="0" tIns="22722" rIns="0" bIns="0" rtlCol="0">
            <a:spAutoFit/>
          </a:bodyPr>
          <a:lstStyle/>
          <a:p>
            <a:pPr marL="23918">
              <a:spcBef>
                <a:spcPts val="179"/>
              </a:spcBef>
            </a:pPr>
            <a:r>
              <a:rPr spc="-75" dirty="0"/>
              <a:t>Généralités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9638875" y="7003446"/>
            <a:ext cx="321958" cy="330131"/>
          </a:xfrm>
          <a:prstGeom prst="rect">
            <a:avLst/>
          </a:prstGeom>
        </p:spPr>
        <p:txBody>
          <a:bodyPr vert="horz" wrap="square" lIns="0" tIns="52618" rIns="0" bIns="0" rtlCol="0">
            <a:spAutoFit/>
          </a:bodyPr>
          <a:lstStyle/>
          <a:p>
            <a:pPr marL="71754">
              <a:lnSpc>
                <a:spcPct val="100000"/>
              </a:lnSpc>
              <a:spcBef>
                <a:spcPts val="412"/>
              </a:spcBef>
            </a:pPr>
            <a:r>
              <a:rPr dirty="0"/>
              <a:t>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7192" y="1661045"/>
            <a:ext cx="8274328" cy="4346488"/>
          </a:xfrm>
          <a:prstGeom prst="rect">
            <a:avLst/>
          </a:prstGeom>
        </p:spPr>
        <p:txBody>
          <a:bodyPr vert="horz" wrap="square" lIns="0" tIns="95672" rIns="0" bIns="0" rtlCol="0">
            <a:spAutoFit/>
          </a:bodyPr>
          <a:lstStyle/>
          <a:p>
            <a:pPr marL="23918">
              <a:lnSpc>
                <a:spcPct val="100000"/>
              </a:lnSpc>
              <a:spcBef>
                <a:spcPts val="753"/>
              </a:spcBef>
            </a:pPr>
            <a:r>
              <a:rPr sz="2100" b="1" dirty="0">
                <a:solidFill>
                  <a:srgbClr val="22373A"/>
                </a:solidFill>
                <a:latin typeface="+mj-lt"/>
                <a:cs typeface="Gill Sans MT"/>
              </a:rPr>
              <a:t>Type de SGBD</a:t>
            </a:r>
            <a:endParaRPr sz="2100" dirty="0">
              <a:latin typeface="+mj-lt"/>
              <a:cs typeface="Gill Sans MT"/>
            </a:endParaRPr>
          </a:p>
          <a:p>
            <a:pPr marL="545328" indent="-334851">
              <a:lnSpc>
                <a:spcPct val="100000"/>
              </a:lnSpc>
              <a:spcBef>
                <a:spcPts val="556"/>
              </a:spcBef>
              <a:buChar char="•"/>
              <a:tabLst>
                <a:tab pos="546524" algn="l"/>
              </a:tabLst>
            </a:pPr>
            <a:r>
              <a:rPr sz="2100" dirty="0">
                <a:solidFill>
                  <a:srgbClr val="22373A"/>
                </a:solidFill>
                <a:latin typeface="+mj-lt"/>
                <a:cs typeface="Arial Black"/>
              </a:rPr>
              <a:t>Bases hiérarchiques (structure arborescente) ou réseau (structure de graphe)</a:t>
            </a:r>
            <a:endParaRPr sz="2100" dirty="0">
              <a:latin typeface="+mj-lt"/>
              <a:cs typeface="Arial Black"/>
            </a:endParaRPr>
          </a:p>
          <a:p>
            <a:pPr marL="1066739" lvl="1" indent="-316912">
              <a:lnSpc>
                <a:spcPct val="100000"/>
              </a:lnSpc>
              <a:spcBef>
                <a:spcPts val="292"/>
              </a:spcBef>
              <a:buChar char="•"/>
              <a:tabLst>
                <a:tab pos="1067935" algn="l"/>
              </a:tabLst>
            </a:pPr>
            <a:r>
              <a:rPr sz="1900" dirty="0">
                <a:solidFill>
                  <a:srgbClr val="22373A"/>
                </a:solidFill>
                <a:latin typeface="+mj-lt"/>
                <a:cs typeface="Arial Black"/>
              </a:rPr>
              <a:t>navigation entre les données</a:t>
            </a:r>
            <a:endParaRPr sz="1900" dirty="0">
              <a:latin typeface="+mj-lt"/>
              <a:cs typeface="Arial Black"/>
            </a:endParaRPr>
          </a:p>
          <a:p>
            <a:pPr marL="545328" indent="-334851">
              <a:lnSpc>
                <a:spcPct val="100000"/>
              </a:lnSpc>
              <a:spcBef>
                <a:spcPts val="490"/>
              </a:spcBef>
              <a:buChar char="•"/>
              <a:tabLst>
                <a:tab pos="546524" algn="l"/>
              </a:tabLst>
            </a:pPr>
            <a:r>
              <a:rPr sz="2100" dirty="0">
                <a:solidFill>
                  <a:srgbClr val="22373A"/>
                </a:solidFill>
                <a:latin typeface="+mj-lt"/>
                <a:cs typeface="Arial Black"/>
              </a:rPr>
              <a:t>Bases relationnelles</a:t>
            </a:r>
            <a:endParaRPr sz="2100" dirty="0">
              <a:latin typeface="+mj-lt"/>
              <a:cs typeface="Arial Black"/>
            </a:endParaRPr>
          </a:p>
          <a:p>
            <a:pPr marL="1066739" lvl="1" indent="-316912">
              <a:lnSpc>
                <a:spcPct val="100000"/>
              </a:lnSpc>
              <a:spcBef>
                <a:spcPts val="292"/>
              </a:spcBef>
              <a:buChar char="•"/>
              <a:tabLst>
                <a:tab pos="1067935" algn="l"/>
              </a:tabLst>
            </a:pPr>
            <a:r>
              <a:rPr sz="1900" dirty="0">
                <a:solidFill>
                  <a:srgbClr val="22373A"/>
                </a:solidFill>
                <a:latin typeface="+mj-lt"/>
                <a:cs typeface="Arial Black"/>
              </a:rPr>
              <a:t>Données sous forme de table, langage SQL</a:t>
            </a:r>
            <a:endParaRPr sz="1900" dirty="0">
              <a:latin typeface="+mj-lt"/>
              <a:cs typeface="Arial Black"/>
            </a:endParaRPr>
          </a:p>
          <a:p>
            <a:pPr marL="545328" indent="-334851">
              <a:lnSpc>
                <a:spcPct val="100000"/>
              </a:lnSpc>
              <a:spcBef>
                <a:spcPts val="488"/>
              </a:spcBef>
              <a:buChar char="•"/>
              <a:tabLst>
                <a:tab pos="546524" algn="l"/>
              </a:tabLst>
            </a:pPr>
            <a:r>
              <a:rPr sz="2100" dirty="0">
                <a:solidFill>
                  <a:srgbClr val="22373A"/>
                </a:solidFill>
                <a:latin typeface="+mj-lt"/>
                <a:cs typeface="Arial Black"/>
              </a:rPr>
              <a:t>Bases déductives</a:t>
            </a:r>
            <a:endParaRPr sz="2100" dirty="0">
              <a:latin typeface="+mj-lt"/>
              <a:cs typeface="Arial Black"/>
            </a:endParaRPr>
          </a:p>
          <a:p>
            <a:pPr marL="1066739" lvl="1" indent="-316912">
              <a:lnSpc>
                <a:spcPct val="100000"/>
              </a:lnSpc>
              <a:spcBef>
                <a:spcPts val="282"/>
              </a:spcBef>
              <a:buChar char="•"/>
              <a:tabLst>
                <a:tab pos="1067935" algn="l"/>
              </a:tabLst>
            </a:pPr>
            <a:r>
              <a:rPr sz="1900" dirty="0">
                <a:solidFill>
                  <a:srgbClr val="22373A"/>
                </a:solidFill>
                <a:latin typeface="+mj-lt"/>
                <a:cs typeface="Arial Black"/>
              </a:rPr>
              <a:t>Intégration d’ensemble de règles, langage DATALOG</a:t>
            </a:r>
            <a:endParaRPr sz="1900" dirty="0">
              <a:latin typeface="+mj-lt"/>
              <a:cs typeface="Arial Black"/>
            </a:endParaRPr>
          </a:p>
          <a:p>
            <a:pPr marL="545328" indent="-334851">
              <a:lnSpc>
                <a:spcPct val="100000"/>
              </a:lnSpc>
              <a:spcBef>
                <a:spcPts val="490"/>
              </a:spcBef>
              <a:buChar char="•"/>
              <a:tabLst>
                <a:tab pos="546524" algn="l"/>
              </a:tabLst>
            </a:pPr>
            <a:r>
              <a:rPr sz="2100" dirty="0">
                <a:solidFill>
                  <a:srgbClr val="22373A"/>
                </a:solidFill>
                <a:latin typeface="+mj-lt"/>
                <a:cs typeface="Arial Black"/>
              </a:rPr>
              <a:t>Bases objet</a:t>
            </a:r>
            <a:endParaRPr sz="2100" dirty="0">
              <a:latin typeface="+mj-lt"/>
              <a:cs typeface="Arial Black"/>
            </a:endParaRPr>
          </a:p>
          <a:p>
            <a:pPr marL="1066739" lvl="1" indent="-316912">
              <a:lnSpc>
                <a:spcPct val="100000"/>
              </a:lnSpc>
              <a:spcBef>
                <a:spcPts val="292"/>
              </a:spcBef>
              <a:buChar char="•"/>
              <a:tabLst>
                <a:tab pos="1067935" algn="l"/>
              </a:tabLst>
            </a:pPr>
            <a:r>
              <a:rPr sz="1900" dirty="0">
                <a:solidFill>
                  <a:srgbClr val="22373A"/>
                </a:solidFill>
                <a:latin typeface="+mj-lt"/>
                <a:cs typeface="Arial Black"/>
              </a:rPr>
              <a:t>Données sous forme d’objets</a:t>
            </a:r>
            <a:endParaRPr sz="1900" dirty="0">
              <a:latin typeface="+mj-lt"/>
              <a:cs typeface="Arial Black"/>
            </a:endParaRPr>
          </a:p>
          <a:p>
            <a:pPr marL="545328" indent="-334851">
              <a:lnSpc>
                <a:spcPct val="100000"/>
              </a:lnSpc>
              <a:spcBef>
                <a:spcPts val="490"/>
              </a:spcBef>
              <a:buChar char="•"/>
              <a:tabLst>
                <a:tab pos="546524" algn="l"/>
              </a:tabLst>
            </a:pPr>
            <a:r>
              <a:rPr sz="2100" dirty="0">
                <a:solidFill>
                  <a:srgbClr val="22373A"/>
                </a:solidFill>
                <a:latin typeface="+mj-lt"/>
                <a:cs typeface="Arial Black"/>
              </a:rPr>
              <a:t>Bases noSQL</a:t>
            </a:r>
            <a:endParaRPr sz="2100" dirty="0">
              <a:latin typeface="+mj-lt"/>
              <a:cs typeface="Arial Black"/>
            </a:endParaRPr>
          </a:p>
          <a:p>
            <a:pPr marL="1066739" lvl="1" indent="-316912">
              <a:lnSpc>
                <a:spcPct val="100000"/>
              </a:lnSpc>
              <a:spcBef>
                <a:spcPts val="292"/>
              </a:spcBef>
              <a:buChar char="•"/>
              <a:tabLst>
                <a:tab pos="1067935" algn="l"/>
              </a:tabLst>
            </a:pPr>
            <a:r>
              <a:rPr sz="1900" dirty="0">
                <a:solidFill>
                  <a:srgbClr val="22373A"/>
                </a:solidFill>
                <a:latin typeface="+mj-lt"/>
                <a:cs typeface="Arial Black"/>
              </a:rPr>
              <a:t>Pas de structuration des données</a:t>
            </a:r>
            <a:endParaRPr sz="1900" dirty="0">
              <a:latin typeface="+mj-lt"/>
              <a:cs typeface="Arial Black"/>
            </a:endParaRP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46" y="20632"/>
            <a:ext cx="5401730" cy="715441"/>
          </a:xfrm>
          <a:prstGeom prst="rect">
            <a:avLst/>
          </a:prstGeom>
        </p:spPr>
        <p:txBody>
          <a:bodyPr vert="horz" wrap="square" lIns="0" tIns="22722" rIns="0" bIns="0" rtlCol="0">
            <a:spAutoFit/>
          </a:bodyPr>
          <a:lstStyle/>
          <a:p>
            <a:pPr marL="23918">
              <a:spcBef>
                <a:spcPts val="179"/>
              </a:spcBef>
            </a:pPr>
            <a:r>
              <a:rPr spc="-75" dirty="0"/>
              <a:t>Lien</a:t>
            </a:r>
            <a:r>
              <a:rPr spc="85" dirty="0"/>
              <a:t> </a:t>
            </a:r>
            <a:r>
              <a:rPr spc="-85" dirty="0"/>
              <a:t>hiérarchique</a:t>
            </a:r>
          </a:p>
        </p:txBody>
      </p:sp>
      <p:sp>
        <p:nvSpPr>
          <p:cNvPr id="3" name="object 3"/>
          <p:cNvSpPr/>
          <p:nvPr/>
        </p:nvSpPr>
        <p:spPr>
          <a:xfrm>
            <a:off x="1887829" y="990758"/>
            <a:ext cx="6294840" cy="17799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46591" y="3079796"/>
            <a:ext cx="3379450" cy="607719"/>
          </a:xfrm>
          <a:prstGeom prst="rect">
            <a:avLst/>
          </a:prstGeom>
        </p:spPr>
        <p:txBody>
          <a:bodyPr vert="horz" wrap="square" lIns="0" tIns="22722" rIns="0" bIns="0" rtlCol="0">
            <a:spAutoFit/>
          </a:bodyPr>
          <a:lstStyle/>
          <a:p>
            <a:pPr marL="23918">
              <a:lnSpc>
                <a:spcPct val="100000"/>
              </a:lnSpc>
              <a:spcBef>
                <a:spcPts val="179"/>
              </a:spcBef>
            </a:pPr>
            <a:r>
              <a:rPr sz="1900" b="1" spc="-47" dirty="0">
                <a:solidFill>
                  <a:srgbClr val="22373A"/>
                </a:solidFill>
                <a:latin typeface="Gill Sans MT"/>
                <a:cs typeface="Gill Sans MT"/>
              </a:rPr>
              <a:t>Figure </a:t>
            </a:r>
            <a:r>
              <a:rPr sz="1900" b="1" spc="-9" dirty="0">
                <a:solidFill>
                  <a:srgbClr val="22373A"/>
                </a:solidFill>
                <a:latin typeface="Gill Sans MT"/>
                <a:cs typeface="Gill Sans MT"/>
              </a:rPr>
              <a:t>11 </a:t>
            </a:r>
            <a:r>
              <a:rPr sz="1900" b="1" spc="85" dirty="0">
                <a:solidFill>
                  <a:srgbClr val="22373A"/>
                </a:solidFill>
                <a:latin typeface="Gill Sans MT"/>
                <a:cs typeface="Gill Sans MT"/>
              </a:rPr>
              <a:t>– </a:t>
            </a:r>
            <a:r>
              <a:rPr sz="1900" spc="-301" dirty="0">
                <a:solidFill>
                  <a:srgbClr val="22373A"/>
                </a:solidFill>
                <a:latin typeface="Arial Black"/>
                <a:cs typeface="Arial Black"/>
              </a:rPr>
              <a:t>Association</a:t>
            </a:r>
            <a:r>
              <a:rPr sz="1900" spc="-132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900" spc="-235" dirty="0">
                <a:solidFill>
                  <a:srgbClr val="22373A"/>
                </a:solidFill>
                <a:latin typeface="Arial Black"/>
                <a:cs typeface="Arial Black"/>
              </a:rPr>
              <a:t>est_inscrit</a:t>
            </a:r>
            <a:endParaRPr sz="1900" dirty="0">
              <a:latin typeface="Arial Black"/>
              <a:cs typeface="Arial Bl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71258" y="3816956"/>
            <a:ext cx="6527982" cy="20599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64682" y="6185983"/>
            <a:ext cx="4740558" cy="607719"/>
          </a:xfrm>
          <a:prstGeom prst="rect">
            <a:avLst/>
          </a:prstGeom>
        </p:spPr>
        <p:txBody>
          <a:bodyPr vert="horz" wrap="square" lIns="0" tIns="22722" rIns="0" bIns="0" rtlCol="0">
            <a:spAutoFit/>
          </a:bodyPr>
          <a:lstStyle/>
          <a:p>
            <a:pPr marL="23918">
              <a:lnSpc>
                <a:spcPct val="100000"/>
              </a:lnSpc>
              <a:spcBef>
                <a:spcPts val="179"/>
              </a:spcBef>
            </a:pPr>
            <a:r>
              <a:rPr sz="1900" b="1" spc="-47" dirty="0">
                <a:solidFill>
                  <a:srgbClr val="22373A"/>
                </a:solidFill>
                <a:latin typeface="Gill Sans MT"/>
                <a:cs typeface="Gill Sans MT"/>
              </a:rPr>
              <a:t>Figure </a:t>
            </a:r>
            <a:r>
              <a:rPr sz="1900" b="1" spc="-9" dirty="0">
                <a:solidFill>
                  <a:srgbClr val="22373A"/>
                </a:solidFill>
                <a:latin typeface="Gill Sans MT"/>
                <a:cs typeface="Gill Sans MT"/>
              </a:rPr>
              <a:t>12 </a:t>
            </a:r>
            <a:r>
              <a:rPr sz="1900" b="1" spc="85" dirty="0">
                <a:solidFill>
                  <a:srgbClr val="22373A"/>
                </a:solidFill>
                <a:latin typeface="Gill Sans MT"/>
                <a:cs typeface="Gill Sans MT"/>
              </a:rPr>
              <a:t>– </a:t>
            </a:r>
            <a:r>
              <a:rPr sz="1900" spc="-292" dirty="0">
                <a:solidFill>
                  <a:srgbClr val="22373A"/>
                </a:solidFill>
                <a:latin typeface="Arial Black"/>
                <a:cs typeface="Arial Black"/>
              </a:rPr>
              <a:t>Modèle </a:t>
            </a:r>
            <a:r>
              <a:rPr sz="1900" spc="-273" dirty="0">
                <a:solidFill>
                  <a:srgbClr val="22373A"/>
                </a:solidFill>
                <a:latin typeface="Arial Black"/>
                <a:cs typeface="Arial Black"/>
              </a:rPr>
              <a:t>Relationnel-Lien</a:t>
            </a:r>
            <a:r>
              <a:rPr sz="1900" spc="-169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900" spc="-301" dirty="0">
                <a:solidFill>
                  <a:srgbClr val="22373A"/>
                </a:solidFill>
                <a:latin typeface="Arial Black"/>
                <a:cs typeface="Arial Black"/>
              </a:rPr>
              <a:t>Hiérarchique</a:t>
            </a:r>
            <a:endParaRPr sz="1900" dirty="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9638875" y="7003446"/>
            <a:ext cx="321958" cy="607130"/>
          </a:xfrm>
          <a:prstGeom prst="rect">
            <a:avLst/>
          </a:prstGeom>
        </p:spPr>
        <p:txBody>
          <a:bodyPr vert="horz" wrap="square" lIns="0" tIns="52618" rIns="0" bIns="0" rtlCol="0">
            <a:spAutoFit/>
          </a:bodyPr>
          <a:lstStyle/>
          <a:p>
            <a:pPr marL="71754">
              <a:lnSpc>
                <a:spcPct val="100000"/>
              </a:lnSpc>
              <a:spcBef>
                <a:spcPts val="412"/>
              </a:spcBef>
            </a:pPr>
            <a:r>
              <a:rPr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571500" y="1987550"/>
            <a:ext cx="9148763" cy="4672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marL="214313" indent="-212725">
              <a:lnSpc>
                <a:spcPct val="117000"/>
              </a:lnSpc>
              <a:buClrTx/>
              <a:buSzPct val="45000"/>
              <a:buFontTx/>
              <a:buNone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</a:pPr>
            <a:r>
              <a:rPr lang="en-GB" sz="2600" b="1" dirty="0" err="1">
                <a:solidFill>
                  <a:srgbClr val="2300DC"/>
                </a:solidFill>
                <a:latin typeface="+mj-lt"/>
              </a:rPr>
              <a:t>Cas</a:t>
            </a:r>
            <a:r>
              <a:rPr lang="en-GB" sz="2600" b="1" dirty="0">
                <a:solidFill>
                  <a:srgbClr val="2300DC"/>
                </a:solidFill>
                <a:latin typeface="+mj-lt"/>
              </a:rPr>
              <a:t> </a:t>
            </a:r>
            <a:r>
              <a:rPr lang="en-GB" sz="2600" b="1" dirty="0" err="1">
                <a:solidFill>
                  <a:srgbClr val="2300DC"/>
                </a:solidFill>
                <a:latin typeface="+mj-lt"/>
              </a:rPr>
              <a:t>particulier</a:t>
            </a:r>
            <a:r>
              <a:rPr lang="en-GB" sz="2600" b="1" dirty="0">
                <a:solidFill>
                  <a:srgbClr val="2300DC"/>
                </a:solidFill>
                <a:latin typeface="+mj-lt"/>
              </a:rPr>
              <a:t> de la </a:t>
            </a:r>
            <a:r>
              <a:rPr lang="en-GB" sz="2600" b="1" dirty="0" err="1">
                <a:solidFill>
                  <a:srgbClr val="2300DC"/>
                </a:solidFill>
                <a:latin typeface="+mj-lt"/>
              </a:rPr>
              <a:t>cardinalité</a:t>
            </a:r>
            <a:r>
              <a:rPr lang="en-GB" sz="2600" b="1" dirty="0">
                <a:solidFill>
                  <a:srgbClr val="2300DC"/>
                </a:solidFill>
                <a:latin typeface="+mj-lt"/>
              </a:rPr>
              <a:t> 0,1 :</a:t>
            </a:r>
          </a:p>
          <a:p>
            <a:pPr marL="214313" indent="-212725">
              <a:lnSpc>
                <a:spcPct val="117000"/>
              </a:lnSpc>
              <a:buClrTx/>
              <a:buSzPct val="45000"/>
              <a:buFontTx/>
              <a:buNone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</a:pPr>
            <a:endParaRPr lang="en-GB" sz="2600" b="1" dirty="0">
              <a:solidFill>
                <a:srgbClr val="FF0000"/>
              </a:solidFill>
              <a:latin typeface="+mj-lt"/>
            </a:endParaRPr>
          </a:p>
          <a:p>
            <a:pPr marL="214313" indent="-212725">
              <a:lnSpc>
                <a:spcPct val="117000"/>
              </a:lnSpc>
              <a:buClrTx/>
              <a:buSzPct val="45000"/>
              <a:buFontTx/>
              <a:buNone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</a:pPr>
            <a:endParaRPr lang="en-GB" sz="2600" b="1" dirty="0">
              <a:solidFill>
                <a:srgbClr val="FF0000"/>
              </a:solidFill>
              <a:latin typeface="+mj-lt"/>
            </a:endParaRPr>
          </a:p>
          <a:p>
            <a:pPr marL="214313" indent="-212725">
              <a:lnSpc>
                <a:spcPct val="117000"/>
              </a:lnSpc>
              <a:buClrTx/>
              <a:buSzPct val="45000"/>
              <a:buFontTx/>
              <a:buNone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</a:pPr>
            <a:r>
              <a:rPr lang="en-GB" sz="2600" b="1" dirty="0">
                <a:solidFill>
                  <a:srgbClr val="000000"/>
                </a:solidFill>
                <a:latin typeface="+mj-lt"/>
              </a:rPr>
              <a:t> La </a:t>
            </a:r>
            <a:r>
              <a:rPr lang="en-GB" sz="2600" b="1" dirty="0" err="1">
                <a:solidFill>
                  <a:srgbClr val="000000"/>
                </a:solidFill>
                <a:latin typeface="+mj-lt"/>
              </a:rPr>
              <a:t>même</a:t>
            </a:r>
            <a:r>
              <a:rPr lang="en-GB" sz="26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GB" sz="2600" b="1" dirty="0" err="1">
                <a:solidFill>
                  <a:srgbClr val="000000"/>
                </a:solidFill>
                <a:latin typeface="+mj-lt"/>
              </a:rPr>
              <a:t>règle</a:t>
            </a:r>
            <a:r>
              <a:rPr lang="en-GB" sz="26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GB" sz="2600" b="1" dirty="0" err="1">
                <a:solidFill>
                  <a:srgbClr val="000000"/>
                </a:solidFill>
                <a:latin typeface="+mj-lt"/>
              </a:rPr>
              <a:t>s'applique</a:t>
            </a:r>
            <a:r>
              <a:rPr lang="en-GB" sz="2600" b="1" dirty="0">
                <a:solidFill>
                  <a:srgbClr val="000000"/>
                </a:solidFill>
                <a:latin typeface="+mj-lt"/>
              </a:rPr>
              <a:t>. </a:t>
            </a:r>
            <a:r>
              <a:rPr lang="en-GB" sz="2600" b="1" dirty="0" err="1">
                <a:solidFill>
                  <a:srgbClr val="000000"/>
                </a:solidFill>
                <a:latin typeface="+mj-lt"/>
              </a:rPr>
              <a:t>Cependant</a:t>
            </a:r>
            <a:r>
              <a:rPr lang="en-GB" sz="2600" b="1" dirty="0">
                <a:solidFill>
                  <a:srgbClr val="000000"/>
                </a:solidFill>
                <a:latin typeface="+mj-lt"/>
              </a:rPr>
              <a:t> la </a:t>
            </a:r>
            <a:r>
              <a:rPr lang="en-GB" sz="2600" b="1" dirty="0" err="1">
                <a:solidFill>
                  <a:srgbClr val="000000"/>
                </a:solidFill>
                <a:latin typeface="+mj-lt"/>
              </a:rPr>
              <a:t>clé</a:t>
            </a:r>
            <a:r>
              <a:rPr lang="en-GB" sz="26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GB" sz="2600" b="1" dirty="0" err="1">
                <a:solidFill>
                  <a:srgbClr val="000000"/>
                </a:solidFill>
                <a:latin typeface="+mj-lt"/>
              </a:rPr>
              <a:t>étrangère</a:t>
            </a:r>
            <a:r>
              <a:rPr lang="en-GB" sz="26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GB" sz="2600" b="1" dirty="0" err="1">
                <a:solidFill>
                  <a:srgbClr val="000000"/>
                </a:solidFill>
                <a:latin typeface="+mj-lt"/>
              </a:rPr>
              <a:t>pourra</a:t>
            </a:r>
            <a:r>
              <a:rPr lang="en-GB" sz="26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GB" sz="2600" b="1" dirty="0" err="1">
                <a:solidFill>
                  <a:srgbClr val="000000"/>
                </a:solidFill>
                <a:latin typeface="+mj-lt"/>
              </a:rPr>
              <a:t>avoir</a:t>
            </a:r>
            <a:r>
              <a:rPr lang="en-GB" sz="26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GB" sz="2600" b="1" dirty="0" err="1">
                <a:solidFill>
                  <a:srgbClr val="000000"/>
                </a:solidFill>
                <a:latin typeface="+mj-lt"/>
              </a:rPr>
              <a:t>une</a:t>
            </a:r>
            <a:r>
              <a:rPr lang="en-GB" sz="2600" b="1" dirty="0">
                <a:solidFill>
                  <a:srgbClr val="000000"/>
                </a:solidFill>
                <a:latin typeface="+mj-lt"/>
              </a:rPr>
              <a:t> "</a:t>
            </a:r>
            <a:r>
              <a:rPr lang="en-GB" sz="2600" b="1" dirty="0" err="1">
                <a:solidFill>
                  <a:srgbClr val="000000"/>
                </a:solidFill>
                <a:latin typeface="+mj-lt"/>
              </a:rPr>
              <a:t>valeur</a:t>
            </a:r>
            <a:r>
              <a:rPr lang="en-GB" sz="26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GB" sz="2600" b="1" dirty="0" err="1">
                <a:solidFill>
                  <a:srgbClr val="000000"/>
                </a:solidFill>
                <a:latin typeface="+mj-lt"/>
              </a:rPr>
              <a:t>nulle</a:t>
            </a:r>
            <a:r>
              <a:rPr lang="en-GB" sz="2600" b="1" dirty="0">
                <a:solidFill>
                  <a:srgbClr val="000000"/>
                </a:solidFill>
                <a:latin typeface="+mj-lt"/>
              </a:rPr>
              <a:t>" : </a:t>
            </a:r>
            <a:r>
              <a:rPr lang="en-GB" sz="2600" b="1" dirty="0" err="1">
                <a:solidFill>
                  <a:srgbClr val="000000"/>
                </a:solidFill>
                <a:latin typeface="+mj-lt"/>
              </a:rPr>
              <a:t>si</a:t>
            </a:r>
            <a:r>
              <a:rPr lang="en-GB" sz="2600" b="1" dirty="0">
                <a:solidFill>
                  <a:srgbClr val="000000"/>
                </a:solidFill>
                <a:latin typeface="+mj-lt"/>
              </a:rPr>
              <a:t> un </a:t>
            </a:r>
            <a:r>
              <a:rPr lang="en-GB" sz="2600" b="1" dirty="0" err="1">
                <a:solidFill>
                  <a:srgbClr val="000000"/>
                </a:solidFill>
                <a:latin typeface="+mj-lt"/>
              </a:rPr>
              <a:t>employé</a:t>
            </a:r>
            <a:r>
              <a:rPr lang="en-GB" sz="26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GB" sz="2600" b="1" dirty="0" err="1">
                <a:solidFill>
                  <a:srgbClr val="000000"/>
                </a:solidFill>
                <a:latin typeface="+mj-lt"/>
              </a:rPr>
              <a:t>peut</a:t>
            </a:r>
            <a:r>
              <a:rPr lang="en-GB" sz="2600" b="1" dirty="0">
                <a:solidFill>
                  <a:srgbClr val="000000"/>
                </a:solidFill>
                <a:latin typeface="+mj-lt"/>
              </a:rPr>
              <a:t> ne pas </a:t>
            </a:r>
            <a:r>
              <a:rPr lang="en-GB" sz="2600" b="1" dirty="0" err="1">
                <a:solidFill>
                  <a:srgbClr val="000000"/>
                </a:solidFill>
                <a:latin typeface="+mj-lt"/>
              </a:rPr>
              <a:t>travailler</a:t>
            </a:r>
            <a:r>
              <a:rPr lang="en-GB" sz="26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GB" sz="2600" b="1" dirty="0" err="1">
                <a:solidFill>
                  <a:srgbClr val="000000"/>
                </a:solidFill>
                <a:latin typeface="+mj-lt"/>
              </a:rPr>
              <a:t>dans</a:t>
            </a:r>
            <a:r>
              <a:rPr lang="en-GB" sz="2600" b="1" dirty="0">
                <a:solidFill>
                  <a:srgbClr val="000000"/>
                </a:solidFill>
                <a:latin typeface="+mj-lt"/>
              </a:rPr>
              <a:t> un service, </a:t>
            </a:r>
            <a:r>
              <a:rPr lang="en-GB" sz="2600" b="1" dirty="0" err="1">
                <a:solidFill>
                  <a:srgbClr val="000000"/>
                </a:solidFill>
                <a:latin typeface="+mj-lt"/>
              </a:rPr>
              <a:t>alors</a:t>
            </a:r>
            <a:r>
              <a:rPr lang="en-GB" sz="26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GB" sz="2600" b="1" dirty="0" err="1">
                <a:solidFill>
                  <a:srgbClr val="000000"/>
                </a:solidFill>
                <a:latin typeface="+mj-lt"/>
              </a:rPr>
              <a:t>il</a:t>
            </a:r>
            <a:r>
              <a:rPr lang="en-GB" sz="2600" b="1" dirty="0">
                <a:solidFill>
                  <a:srgbClr val="000000"/>
                </a:solidFill>
                <a:latin typeface="+mj-lt"/>
              </a:rPr>
              <a:t> se </a:t>
            </a:r>
            <a:r>
              <a:rPr lang="en-GB" sz="2600" b="1" dirty="0" err="1">
                <a:solidFill>
                  <a:srgbClr val="000000"/>
                </a:solidFill>
                <a:latin typeface="+mj-lt"/>
              </a:rPr>
              <a:t>peut</a:t>
            </a:r>
            <a:r>
              <a:rPr lang="en-GB" sz="26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GB" sz="2600" b="1" dirty="0" err="1">
                <a:solidFill>
                  <a:srgbClr val="000000"/>
                </a:solidFill>
                <a:latin typeface="+mj-lt"/>
              </a:rPr>
              <a:t>que</a:t>
            </a:r>
            <a:r>
              <a:rPr lang="en-GB" sz="2600" b="1" dirty="0">
                <a:solidFill>
                  <a:srgbClr val="000000"/>
                </a:solidFill>
                <a:latin typeface="+mj-lt"/>
              </a:rPr>
              <a:t> #CDSERV </a:t>
            </a:r>
            <a:r>
              <a:rPr lang="en-GB" sz="2600" b="1" dirty="0" err="1">
                <a:solidFill>
                  <a:srgbClr val="000000"/>
                </a:solidFill>
                <a:latin typeface="+mj-lt"/>
              </a:rPr>
              <a:t>n'ait</a:t>
            </a:r>
            <a:r>
              <a:rPr lang="en-GB" sz="2600" b="1" dirty="0">
                <a:solidFill>
                  <a:srgbClr val="000000"/>
                </a:solidFill>
                <a:latin typeface="+mj-lt"/>
              </a:rPr>
              <a:t> pas de </a:t>
            </a:r>
            <a:r>
              <a:rPr lang="en-GB" sz="2600" b="1" dirty="0" err="1">
                <a:solidFill>
                  <a:srgbClr val="000000"/>
                </a:solidFill>
                <a:latin typeface="+mj-lt"/>
              </a:rPr>
              <a:t>valeur</a:t>
            </a:r>
            <a:r>
              <a:rPr lang="en-GB" sz="2600" b="1" dirty="0">
                <a:solidFill>
                  <a:srgbClr val="000000"/>
                </a:solidFill>
                <a:latin typeface="+mj-lt"/>
              </a:rPr>
              <a:t>.</a:t>
            </a:r>
          </a:p>
          <a:p>
            <a:pPr marL="214313" indent="-212725">
              <a:lnSpc>
                <a:spcPct val="117000"/>
              </a:lnSpc>
              <a:buClrTx/>
              <a:buSzPct val="45000"/>
              <a:buFontTx/>
              <a:buNone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</a:pPr>
            <a:endParaRPr lang="en-GB" sz="26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741363" y="549275"/>
            <a:ext cx="8609012" cy="1274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marL="23918" eaLnBrk="0">
              <a:lnSpc>
                <a:spcPct val="117000"/>
              </a:lnSpc>
              <a:spcBef>
                <a:spcPts val="179"/>
              </a:spcBef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500" b="1" spc="9" dirty="0" err="1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Règles</a:t>
            </a:r>
            <a:r>
              <a:rPr lang="en-GB" sz="4500" b="1" spc="9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de passage </a:t>
            </a:r>
            <a:br>
              <a:rPr lang="en-GB" sz="4500" b="1" spc="9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GB" sz="4500" b="1" spc="9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MCD </a:t>
            </a:r>
            <a:r>
              <a:rPr lang="en-GB" sz="4500" b="1" spc="9" dirty="0" err="1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vers</a:t>
            </a:r>
            <a:r>
              <a:rPr lang="en-GB" sz="4500" b="1" spc="9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MLDR</a:t>
            </a:r>
            <a:endParaRPr lang="en-GB" sz="4500" b="1" spc="9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571500" y="2160588"/>
            <a:ext cx="9148763" cy="46720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marL="214313" indent="-212725" algn="ctr">
              <a:lnSpc>
                <a:spcPct val="117000"/>
              </a:lnSpc>
              <a:buClrTx/>
              <a:buSzPct val="45000"/>
              <a:buFontTx/>
              <a:buNone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</a:pPr>
            <a:r>
              <a:rPr lang="en-GB" sz="2600" b="1" dirty="0">
                <a:solidFill>
                  <a:srgbClr val="FF0000"/>
                </a:solidFill>
                <a:latin typeface="+mj-lt"/>
              </a:rPr>
              <a:t>REGLE n°3: UNE ASSOCIATION DE DIMENSION 2 AVEC CARDINALITES PLUSIEURS A PLUSIEURS</a:t>
            </a:r>
          </a:p>
          <a:p>
            <a:pPr marL="214313" indent="-212725" algn="ctr">
              <a:lnSpc>
                <a:spcPct val="117000"/>
              </a:lnSpc>
              <a:buClrTx/>
              <a:buSzPct val="45000"/>
              <a:buFontTx/>
              <a:buNone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</a:pPr>
            <a:r>
              <a:rPr lang="en-GB" sz="2600" b="1" dirty="0">
                <a:solidFill>
                  <a:srgbClr val="000000"/>
                </a:solidFill>
                <a:latin typeface="+mj-lt"/>
              </a:rPr>
              <a:t>SE REECRIT EN :</a:t>
            </a:r>
          </a:p>
          <a:p>
            <a:pPr marL="214313" indent="-212725">
              <a:lnSpc>
                <a:spcPct val="117000"/>
              </a:lnSpc>
              <a:buClrTx/>
              <a:buSzPct val="45000"/>
              <a:buFontTx/>
              <a:buNone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</a:pPr>
            <a:r>
              <a:rPr lang="en-GB" sz="2600" dirty="0">
                <a:solidFill>
                  <a:srgbClr val="000000"/>
                </a:solidFill>
                <a:latin typeface="+mj-lt"/>
              </a:rPr>
              <a:t>- </a:t>
            </a:r>
            <a:r>
              <a:rPr lang="en-GB" sz="2600" dirty="0" err="1">
                <a:solidFill>
                  <a:srgbClr val="000000"/>
                </a:solidFill>
                <a:latin typeface="+mj-lt"/>
              </a:rPr>
              <a:t>créant</a:t>
            </a:r>
            <a:r>
              <a:rPr lang="en-GB" sz="2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+mj-lt"/>
              </a:rPr>
              <a:t>une</a:t>
            </a:r>
            <a:r>
              <a:rPr lang="en-GB" sz="2600" dirty="0">
                <a:solidFill>
                  <a:srgbClr val="000000"/>
                </a:solidFill>
                <a:latin typeface="+mj-lt"/>
              </a:rPr>
              <a:t> relation </a:t>
            </a:r>
            <a:r>
              <a:rPr lang="en-GB" sz="2600" dirty="0" err="1">
                <a:solidFill>
                  <a:srgbClr val="000000"/>
                </a:solidFill>
                <a:latin typeface="+mj-lt"/>
              </a:rPr>
              <a:t>particulière</a:t>
            </a:r>
            <a:r>
              <a:rPr lang="en-GB" sz="2600" dirty="0">
                <a:solidFill>
                  <a:srgbClr val="000000"/>
                </a:solidFill>
                <a:latin typeface="+mj-lt"/>
              </a:rPr>
              <a:t> qui </a:t>
            </a:r>
            <a:r>
              <a:rPr lang="en-GB" sz="2600" dirty="0" err="1">
                <a:solidFill>
                  <a:srgbClr val="000000"/>
                </a:solidFill>
                <a:latin typeface="+mj-lt"/>
              </a:rPr>
              <a:t>contient</a:t>
            </a:r>
            <a:r>
              <a:rPr lang="en-GB" sz="2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+mj-lt"/>
              </a:rPr>
              <a:t>comme</a:t>
            </a:r>
            <a:r>
              <a:rPr lang="en-GB" sz="2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+mj-lt"/>
              </a:rPr>
              <a:t>attributs</a:t>
            </a:r>
            <a:r>
              <a:rPr lang="en-GB" sz="2600" dirty="0">
                <a:solidFill>
                  <a:srgbClr val="000000"/>
                </a:solidFill>
                <a:latin typeface="+mj-lt"/>
              </a:rPr>
              <a:t> les </a:t>
            </a:r>
            <a:r>
              <a:rPr lang="en-GB" sz="2600" dirty="0" err="1">
                <a:solidFill>
                  <a:srgbClr val="000000"/>
                </a:solidFill>
                <a:latin typeface="+mj-lt"/>
              </a:rPr>
              <a:t>identifiants</a:t>
            </a:r>
            <a:r>
              <a:rPr lang="en-GB" sz="2600" dirty="0">
                <a:solidFill>
                  <a:srgbClr val="000000"/>
                </a:solidFill>
                <a:latin typeface="+mj-lt"/>
              </a:rPr>
              <a:t> des 2 </a:t>
            </a:r>
            <a:r>
              <a:rPr lang="en-GB" sz="2600" dirty="0" err="1">
                <a:solidFill>
                  <a:srgbClr val="000000"/>
                </a:solidFill>
                <a:latin typeface="+mj-lt"/>
              </a:rPr>
              <a:t>entités</a:t>
            </a:r>
            <a:r>
              <a:rPr lang="en-GB" sz="2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+mj-lt"/>
              </a:rPr>
              <a:t>associées</a:t>
            </a:r>
            <a:endParaRPr lang="en-GB" sz="2600" dirty="0">
              <a:solidFill>
                <a:srgbClr val="000000"/>
              </a:solidFill>
              <a:latin typeface="+mj-lt"/>
            </a:endParaRPr>
          </a:p>
          <a:p>
            <a:pPr marL="214313" indent="-212725">
              <a:lnSpc>
                <a:spcPct val="117000"/>
              </a:lnSpc>
              <a:buClrTx/>
              <a:buSzPct val="45000"/>
              <a:buFontTx/>
              <a:buNone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</a:pPr>
            <a:r>
              <a:rPr lang="en-GB" sz="2600" dirty="0">
                <a:solidFill>
                  <a:srgbClr val="000000"/>
                </a:solidFill>
                <a:latin typeface="+mj-lt"/>
              </a:rPr>
              <a:t>- </a:t>
            </a:r>
            <a:r>
              <a:rPr lang="en-GB" sz="2600" dirty="0" err="1">
                <a:solidFill>
                  <a:srgbClr val="000000"/>
                </a:solidFill>
                <a:latin typeface="+mj-lt"/>
              </a:rPr>
              <a:t>ces</a:t>
            </a:r>
            <a:r>
              <a:rPr lang="en-GB" sz="2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+mj-lt"/>
              </a:rPr>
              <a:t>attributs</a:t>
            </a:r>
            <a:r>
              <a:rPr lang="en-GB" sz="2600" dirty="0">
                <a:solidFill>
                  <a:srgbClr val="000000"/>
                </a:solidFill>
                <a:latin typeface="+mj-lt"/>
              </a:rPr>
              <a:t> constituent à </a:t>
            </a:r>
            <a:r>
              <a:rPr lang="en-GB" sz="2600" dirty="0" err="1">
                <a:solidFill>
                  <a:srgbClr val="000000"/>
                </a:solidFill>
                <a:latin typeface="+mj-lt"/>
              </a:rPr>
              <a:t>eux</a:t>
            </a:r>
            <a:r>
              <a:rPr lang="en-GB" sz="2600" dirty="0">
                <a:solidFill>
                  <a:srgbClr val="000000"/>
                </a:solidFill>
                <a:latin typeface="+mj-lt"/>
              </a:rPr>
              <a:t> 2 la </a:t>
            </a:r>
            <a:r>
              <a:rPr lang="en-GB" sz="2600" dirty="0" err="1">
                <a:solidFill>
                  <a:srgbClr val="000000"/>
                </a:solidFill>
                <a:latin typeface="+mj-lt"/>
              </a:rPr>
              <a:t>clé</a:t>
            </a:r>
            <a:r>
              <a:rPr lang="en-GB" sz="2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+mj-lt"/>
              </a:rPr>
              <a:t>primaire</a:t>
            </a:r>
            <a:r>
              <a:rPr lang="en-GB" sz="2600" dirty="0">
                <a:solidFill>
                  <a:srgbClr val="000000"/>
                </a:solidFill>
                <a:latin typeface="+mj-lt"/>
              </a:rPr>
              <a:t> de la relation</a:t>
            </a:r>
          </a:p>
          <a:p>
            <a:pPr marL="214313" indent="-212725">
              <a:lnSpc>
                <a:spcPct val="117000"/>
              </a:lnSpc>
              <a:buClrTx/>
              <a:buSzPct val="45000"/>
              <a:buFontTx/>
              <a:buNone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</a:pPr>
            <a:r>
              <a:rPr lang="en-GB" sz="2600" dirty="0">
                <a:solidFill>
                  <a:srgbClr val="000000"/>
                </a:solidFill>
                <a:latin typeface="+mj-lt"/>
              </a:rPr>
              <a:t>- </a:t>
            </a:r>
            <a:r>
              <a:rPr lang="en-GB" sz="2600" dirty="0" err="1">
                <a:solidFill>
                  <a:srgbClr val="000000"/>
                </a:solidFill>
                <a:latin typeface="+mj-lt"/>
              </a:rPr>
              <a:t>ils</a:t>
            </a:r>
            <a:r>
              <a:rPr lang="en-GB" sz="2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+mj-lt"/>
              </a:rPr>
              <a:t>sont</a:t>
            </a:r>
            <a:r>
              <a:rPr lang="en-GB" sz="2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+mj-lt"/>
              </a:rPr>
              <a:t>individuellement</a:t>
            </a:r>
            <a:r>
              <a:rPr lang="en-GB" sz="2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+mj-lt"/>
              </a:rPr>
              <a:t>clés</a:t>
            </a:r>
            <a:r>
              <a:rPr lang="en-GB" sz="2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+mj-lt"/>
              </a:rPr>
              <a:t>étrangères</a:t>
            </a:r>
            <a:endParaRPr lang="en-GB" sz="2600" dirty="0">
              <a:solidFill>
                <a:srgbClr val="000000"/>
              </a:solidFill>
              <a:latin typeface="+mj-lt"/>
            </a:endParaRPr>
          </a:p>
          <a:p>
            <a:pPr marL="214313" indent="-212725">
              <a:lnSpc>
                <a:spcPct val="117000"/>
              </a:lnSpc>
              <a:buClrTx/>
              <a:buSzPct val="45000"/>
              <a:buFontTx/>
              <a:buNone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</a:pPr>
            <a:r>
              <a:rPr lang="en-GB" sz="2600" dirty="0">
                <a:solidFill>
                  <a:srgbClr val="000000"/>
                </a:solidFill>
                <a:latin typeface="+mj-lt"/>
              </a:rPr>
              <a:t>- </a:t>
            </a:r>
            <a:r>
              <a:rPr lang="en-GB" sz="2600" dirty="0" err="1">
                <a:solidFill>
                  <a:srgbClr val="000000"/>
                </a:solidFill>
                <a:latin typeface="+mj-lt"/>
              </a:rPr>
              <a:t>ajoutant</a:t>
            </a:r>
            <a:r>
              <a:rPr lang="en-GB" sz="2600" dirty="0">
                <a:solidFill>
                  <a:srgbClr val="000000"/>
                </a:solidFill>
                <a:latin typeface="+mj-lt"/>
              </a:rPr>
              <a:t> la </a:t>
            </a:r>
            <a:r>
              <a:rPr lang="en-GB" sz="2600" dirty="0" err="1">
                <a:solidFill>
                  <a:srgbClr val="000000"/>
                </a:solidFill>
                <a:latin typeface="+mj-lt"/>
              </a:rPr>
              <a:t>ou</a:t>
            </a:r>
            <a:r>
              <a:rPr lang="en-GB" sz="2600" dirty="0">
                <a:solidFill>
                  <a:srgbClr val="000000"/>
                </a:solidFill>
                <a:latin typeface="+mj-lt"/>
              </a:rPr>
              <a:t> les </a:t>
            </a:r>
            <a:r>
              <a:rPr lang="en-GB" sz="2600" dirty="0" err="1">
                <a:solidFill>
                  <a:srgbClr val="000000"/>
                </a:solidFill>
                <a:latin typeface="+mj-lt"/>
              </a:rPr>
              <a:t>éventuelles</a:t>
            </a:r>
            <a:r>
              <a:rPr lang="en-GB" sz="2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+mj-lt"/>
              </a:rPr>
              <a:t>propriétés</a:t>
            </a:r>
            <a:r>
              <a:rPr lang="en-GB" sz="2600" dirty="0">
                <a:solidFill>
                  <a:srgbClr val="000000"/>
                </a:solidFill>
                <a:latin typeface="+mj-lt"/>
              </a:rPr>
              <a:t> de </a:t>
            </a:r>
            <a:r>
              <a:rPr lang="en-GB" sz="2600" dirty="0" err="1">
                <a:solidFill>
                  <a:srgbClr val="000000"/>
                </a:solidFill>
                <a:latin typeface="+mj-lt"/>
              </a:rPr>
              <a:t>l'association</a:t>
            </a:r>
            <a:r>
              <a:rPr lang="en-GB" sz="2600" dirty="0">
                <a:solidFill>
                  <a:srgbClr val="000000"/>
                </a:solidFill>
                <a:latin typeface="+mj-lt"/>
              </a:rPr>
              <a:t> à </a:t>
            </a:r>
            <a:r>
              <a:rPr lang="en-GB" sz="2600" dirty="0" err="1">
                <a:solidFill>
                  <a:srgbClr val="000000"/>
                </a:solidFill>
                <a:latin typeface="+mj-lt"/>
              </a:rPr>
              <a:t>cette</a:t>
            </a:r>
            <a:r>
              <a:rPr lang="en-GB" sz="2600" dirty="0">
                <a:solidFill>
                  <a:srgbClr val="000000"/>
                </a:solidFill>
                <a:latin typeface="+mj-lt"/>
              </a:rPr>
              <a:t> relation.</a:t>
            </a: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741363" y="549275"/>
            <a:ext cx="8609012" cy="1274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marL="23918" eaLnBrk="0">
              <a:lnSpc>
                <a:spcPct val="117000"/>
              </a:lnSpc>
              <a:spcBef>
                <a:spcPts val="179"/>
              </a:spcBef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500" b="1" spc="9" dirty="0" err="1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Règles</a:t>
            </a:r>
            <a:r>
              <a:rPr lang="en-GB" sz="4500" b="1" spc="9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de passage </a:t>
            </a:r>
            <a:br>
              <a:rPr lang="en-GB" sz="4500" b="1" spc="9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GB" sz="4500" b="1" spc="9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MCD </a:t>
            </a:r>
            <a:r>
              <a:rPr lang="en-GB" sz="4500" b="1" spc="9" dirty="0" err="1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vers</a:t>
            </a:r>
            <a:r>
              <a:rPr lang="en-GB" sz="4500" b="1" spc="9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MLDR</a:t>
            </a:r>
            <a:endParaRPr lang="en-GB" sz="4500" b="1" spc="9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7192" y="1659711"/>
            <a:ext cx="8638474" cy="1943394"/>
          </a:xfrm>
          <a:prstGeom prst="rect">
            <a:avLst/>
          </a:prstGeom>
        </p:spPr>
        <p:txBody>
          <a:bodyPr vert="horz" wrap="square" lIns="0" tIns="95672" rIns="0" bIns="0" rtlCol="0">
            <a:spAutoFit/>
          </a:bodyPr>
          <a:lstStyle/>
          <a:p>
            <a:pPr marL="23918">
              <a:lnSpc>
                <a:spcPct val="100000"/>
              </a:lnSpc>
              <a:spcBef>
                <a:spcPts val="753"/>
              </a:spcBef>
            </a:pPr>
            <a:r>
              <a:rPr sz="2100" b="1" spc="-75" dirty="0">
                <a:solidFill>
                  <a:srgbClr val="22373A"/>
                </a:solidFill>
                <a:latin typeface="Gill Sans MT"/>
                <a:cs typeface="Gill Sans MT"/>
              </a:rPr>
              <a:t>Lien</a:t>
            </a:r>
            <a:r>
              <a:rPr sz="2100" b="1" spc="160" dirty="0">
                <a:solidFill>
                  <a:srgbClr val="22373A"/>
                </a:solidFill>
                <a:latin typeface="Gill Sans MT"/>
                <a:cs typeface="Gill Sans MT"/>
              </a:rPr>
              <a:t> </a:t>
            </a:r>
            <a:r>
              <a:rPr sz="2100" b="1" spc="-19" dirty="0">
                <a:solidFill>
                  <a:srgbClr val="22373A"/>
                </a:solidFill>
                <a:latin typeface="Gill Sans MT"/>
                <a:cs typeface="Gill Sans MT"/>
              </a:rPr>
              <a:t>Maillé</a:t>
            </a:r>
            <a:endParaRPr sz="2100" dirty="0">
              <a:latin typeface="Gill Sans MT"/>
              <a:cs typeface="Gill Sans MT"/>
            </a:endParaRPr>
          </a:p>
          <a:p>
            <a:pPr marL="545328" marR="9567" indent="-333655">
              <a:lnSpc>
                <a:spcPct val="118000"/>
              </a:lnSpc>
              <a:spcBef>
                <a:spcPts val="113"/>
              </a:spcBef>
              <a:buChar char="•"/>
              <a:tabLst>
                <a:tab pos="546524" algn="l"/>
              </a:tabLst>
            </a:pPr>
            <a:r>
              <a:rPr sz="2100" dirty="0">
                <a:solidFill>
                  <a:srgbClr val="22373A"/>
                </a:solidFill>
                <a:latin typeface="+mj-lt"/>
                <a:cs typeface="Arial Black"/>
              </a:rPr>
              <a:t>Une association maillée (0-n)-(0-n) donne lieu à la création d’une nouvelle table  dont la clé primaire est l’union des clés primaires des entités qu’elle relie. Ces  attributs sont aussi des clés étrangères.</a:t>
            </a:r>
            <a:endParaRPr sz="2100" dirty="0">
              <a:latin typeface="+mj-lt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29457" y="3549771"/>
            <a:ext cx="6411603" cy="15999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34289" y="5458869"/>
            <a:ext cx="3403876" cy="607719"/>
          </a:xfrm>
          <a:prstGeom prst="rect">
            <a:avLst/>
          </a:prstGeom>
        </p:spPr>
        <p:txBody>
          <a:bodyPr vert="horz" wrap="square" lIns="0" tIns="22722" rIns="0" bIns="0" rtlCol="0">
            <a:spAutoFit/>
          </a:bodyPr>
          <a:lstStyle/>
          <a:p>
            <a:pPr marL="23918">
              <a:lnSpc>
                <a:spcPct val="100000"/>
              </a:lnSpc>
              <a:spcBef>
                <a:spcPts val="179"/>
              </a:spcBef>
            </a:pPr>
            <a:r>
              <a:rPr sz="1900" b="1" spc="-47" dirty="0">
                <a:solidFill>
                  <a:srgbClr val="22373A"/>
                </a:solidFill>
                <a:latin typeface="Gill Sans MT"/>
                <a:cs typeface="Gill Sans MT"/>
              </a:rPr>
              <a:t>Figure </a:t>
            </a:r>
            <a:r>
              <a:rPr sz="1900" b="1" spc="-9" dirty="0">
                <a:solidFill>
                  <a:srgbClr val="22373A"/>
                </a:solidFill>
                <a:latin typeface="Gill Sans MT"/>
                <a:cs typeface="Gill Sans MT"/>
              </a:rPr>
              <a:t>13 </a:t>
            </a:r>
            <a:r>
              <a:rPr sz="1900" b="1" spc="85" dirty="0">
                <a:solidFill>
                  <a:srgbClr val="22373A"/>
                </a:solidFill>
                <a:latin typeface="Gill Sans MT"/>
                <a:cs typeface="Gill Sans MT"/>
              </a:rPr>
              <a:t>– </a:t>
            </a:r>
            <a:r>
              <a:rPr sz="1900" spc="-301" dirty="0">
                <a:solidFill>
                  <a:srgbClr val="22373A"/>
                </a:solidFill>
                <a:latin typeface="Arial Black"/>
                <a:cs typeface="Arial Black"/>
              </a:rPr>
              <a:t>Association</a:t>
            </a:r>
            <a:r>
              <a:rPr sz="1900" spc="-104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900" spc="-367" dirty="0">
                <a:solidFill>
                  <a:srgbClr val="22373A"/>
                </a:solidFill>
                <a:latin typeface="Arial Black"/>
                <a:cs typeface="Arial Black"/>
              </a:rPr>
              <a:t>commande</a:t>
            </a:r>
            <a:endParaRPr sz="1900" dirty="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9638875" y="7003446"/>
            <a:ext cx="321958" cy="607130"/>
          </a:xfrm>
          <a:prstGeom prst="rect">
            <a:avLst/>
          </a:prstGeom>
        </p:spPr>
        <p:txBody>
          <a:bodyPr vert="horz" wrap="square" lIns="0" tIns="52618" rIns="0" bIns="0" rtlCol="0">
            <a:spAutoFit/>
          </a:bodyPr>
          <a:lstStyle/>
          <a:p>
            <a:pPr marL="71754">
              <a:lnSpc>
                <a:spcPct val="100000"/>
              </a:lnSpc>
              <a:spcBef>
                <a:spcPts val="412"/>
              </a:spcBef>
            </a:pPr>
            <a:r>
              <a:rPr dirty="0"/>
              <a:t>24</a:t>
            </a:r>
          </a:p>
        </p:txBody>
      </p:sp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647824" y="323453"/>
            <a:ext cx="8609012" cy="1274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marL="23918" eaLnBrk="0">
              <a:lnSpc>
                <a:spcPct val="117000"/>
              </a:lnSpc>
              <a:spcBef>
                <a:spcPts val="179"/>
              </a:spcBef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500" b="1" spc="9" dirty="0" err="1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Règles</a:t>
            </a:r>
            <a:r>
              <a:rPr lang="en-GB" sz="4500" b="1" spc="9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de passage </a:t>
            </a:r>
            <a:br>
              <a:rPr lang="en-GB" sz="4500" b="1" spc="9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GB" sz="4500" b="1" spc="9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MCD </a:t>
            </a:r>
            <a:r>
              <a:rPr lang="en-GB" sz="4500" b="1" spc="9" dirty="0" err="1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vers</a:t>
            </a:r>
            <a:r>
              <a:rPr lang="en-GB" sz="4500" b="1" spc="9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MLDR</a:t>
            </a:r>
            <a:endParaRPr lang="en-GB" sz="4500" b="1" spc="9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4646" y="160362"/>
            <a:ext cx="1386641" cy="730830"/>
          </a:xfrm>
          <a:prstGeom prst="rect">
            <a:avLst/>
          </a:prstGeom>
        </p:spPr>
        <p:txBody>
          <a:bodyPr vert="horz" wrap="square" lIns="0" tIns="22722" rIns="0" bIns="0" rtlCol="0">
            <a:spAutoFit/>
          </a:bodyPr>
          <a:lstStyle/>
          <a:p>
            <a:pPr marL="23918">
              <a:lnSpc>
                <a:spcPct val="100000"/>
              </a:lnSpc>
              <a:spcBef>
                <a:spcPts val="179"/>
              </a:spcBef>
            </a:pPr>
            <a:r>
              <a:rPr sz="2300" b="1" spc="-75" dirty="0">
                <a:solidFill>
                  <a:srgbClr val="F9F9F9"/>
                </a:solidFill>
                <a:latin typeface="Gill Sans MT"/>
                <a:cs typeface="Gill Sans MT"/>
              </a:rPr>
              <a:t>Lien</a:t>
            </a:r>
            <a:r>
              <a:rPr sz="2300" b="1" spc="75" dirty="0">
                <a:solidFill>
                  <a:srgbClr val="F9F9F9"/>
                </a:solidFill>
                <a:latin typeface="Gill Sans MT"/>
                <a:cs typeface="Gill Sans MT"/>
              </a:rPr>
              <a:t> </a:t>
            </a:r>
            <a:r>
              <a:rPr sz="2300" b="1" spc="-19" dirty="0">
                <a:solidFill>
                  <a:srgbClr val="F9F9F9"/>
                </a:solidFill>
                <a:latin typeface="Gill Sans MT"/>
                <a:cs typeface="Gill Sans MT"/>
              </a:rPr>
              <a:t>Maillé</a:t>
            </a:r>
            <a:endParaRPr sz="23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95828" y="1523881"/>
            <a:ext cx="5478842" cy="3819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62082" y="5652834"/>
            <a:ext cx="4145491" cy="607719"/>
          </a:xfrm>
          <a:prstGeom prst="rect">
            <a:avLst/>
          </a:prstGeom>
        </p:spPr>
        <p:txBody>
          <a:bodyPr vert="horz" wrap="square" lIns="0" tIns="22722" rIns="0" bIns="0" rtlCol="0">
            <a:spAutoFit/>
          </a:bodyPr>
          <a:lstStyle/>
          <a:p>
            <a:pPr marL="23918">
              <a:lnSpc>
                <a:spcPct val="100000"/>
              </a:lnSpc>
              <a:spcBef>
                <a:spcPts val="179"/>
              </a:spcBef>
            </a:pPr>
            <a:r>
              <a:rPr sz="1900" b="1" spc="-47" dirty="0">
                <a:solidFill>
                  <a:srgbClr val="22373A"/>
                </a:solidFill>
                <a:latin typeface="Gill Sans MT"/>
                <a:cs typeface="Gill Sans MT"/>
              </a:rPr>
              <a:t>Figure </a:t>
            </a:r>
            <a:r>
              <a:rPr sz="1900" b="1" spc="-9" dirty="0">
                <a:solidFill>
                  <a:srgbClr val="22373A"/>
                </a:solidFill>
                <a:latin typeface="Gill Sans MT"/>
                <a:cs typeface="Gill Sans MT"/>
              </a:rPr>
              <a:t>14 </a:t>
            </a:r>
            <a:r>
              <a:rPr sz="1900" b="1" spc="85" dirty="0">
                <a:solidFill>
                  <a:srgbClr val="22373A"/>
                </a:solidFill>
                <a:latin typeface="Gill Sans MT"/>
                <a:cs typeface="Gill Sans MT"/>
              </a:rPr>
              <a:t>– </a:t>
            </a:r>
            <a:r>
              <a:rPr sz="1900" spc="-292" dirty="0">
                <a:solidFill>
                  <a:srgbClr val="22373A"/>
                </a:solidFill>
                <a:latin typeface="Arial Black"/>
                <a:cs typeface="Arial Black"/>
              </a:rPr>
              <a:t>Modèle </a:t>
            </a:r>
            <a:r>
              <a:rPr sz="1900" spc="-273" dirty="0">
                <a:solidFill>
                  <a:srgbClr val="22373A"/>
                </a:solidFill>
                <a:latin typeface="Arial Black"/>
                <a:cs typeface="Arial Black"/>
              </a:rPr>
              <a:t>Relationnel-Lien</a:t>
            </a:r>
            <a:r>
              <a:rPr sz="1900" spc="-169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900" spc="-245" dirty="0">
                <a:solidFill>
                  <a:srgbClr val="22373A"/>
                </a:solidFill>
                <a:latin typeface="Arial Black"/>
                <a:cs typeface="Arial Black"/>
              </a:rPr>
              <a:t>Maillé</a:t>
            </a:r>
            <a:endParaRPr sz="1900" dirty="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9532938" y="7182049"/>
            <a:ext cx="403225" cy="283964"/>
          </a:xfrm>
          <a:prstGeom prst="rect">
            <a:avLst/>
          </a:prstGeom>
        </p:spPr>
        <p:txBody>
          <a:bodyPr vert="horz" wrap="square" lIns="0" tIns="52618" rIns="0" bIns="0" rtlCol="0">
            <a:spAutoFit/>
          </a:bodyPr>
          <a:lstStyle/>
          <a:p>
            <a:r>
              <a:rPr dirty="0"/>
              <a:t>25</a:t>
            </a: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573088" y="2160588"/>
            <a:ext cx="9148762" cy="46720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marL="214313" indent="-212725" algn="ctr">
              <a:lnSpc>
                <a:spcPct val="117000"/>
              </a:lnSpc>
              <a:buClrTx/>
              <a:buSzPct val="45000"/>
              <a:buFontTx/>
              <a:buNone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</a:pPr>
            <a:r>
              <a:rPr lang="en-GB" sz="2600" b="1" dirty="0">
                <a:solidFill>
                  <a:srgbClr val="FF0000"/>
                </a:solidFill>
                <a:latin typeface="+mj-lt"/>
              </a:rPr>
              <a:t>REGLE n°4: UNE ASSOCIATION DE DIMENSION SUPERIEURE A 2 SE REECRIT SELON LA REGLE 3 </a:t>
            </a:r>
          </a:p>
          <a:p>
            <a:pPr marL="214313" indent="-212725" algn="ctr">
              <a:lnSpc>
                <a:spcPct val="117000"/>
              </a:lnSpc>
              <a:buClrTx/>
              <a:buSzPct val="45000"/>
              <a:buFontTx/>
              <a:buNone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</a:pPr>
            <a:endParaRPr lang="en-GB" sz="26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741363" y="549275"/>
            <a:ext cx="8609012" cy="1274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marL="23918" eaLnBrk="0">
              <a:lnSpc>
                <a:spcPct val="117000"/>
              </a:lnSpc>
              <a:spcBef>
                <a:spcPts val="179"/>
              </a:spcBef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500" b="1" spc="9" dirty="0" err="1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Règles</a:t>
            </a:r>
            <a:r>
              <a:rPr lang="en-GB" sz="4500" b="1" spc="9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de passage </a:t>
            </a:r>
            <a:br>
              <a:rPr lang="en-GB" sz="4500" b="1" spc="9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GB" sz="4500" b="1" spc="9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MCD </a:t>
            </a:r>
            <a:r>
              <a:rPr lang="en-GB" sz="4500" b="1" spc="9" dirty="0" err="1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vers</a:t>
            </a:r>
            <a:r>
              <a:rPr lang="en-GB" sz="4500" b="1" spc="9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MLDR</a:t>
            </a:r>
            <a:endParaRPr lang="en-GB" sz="4500" b="1" spc="9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4645" y="160362"/>
            <a:ext cx="2030558" cy="730830"/>
          </a:xfrm>
          <a:prstGeom prst="rect">
            <a:avLst/>
          </a:prstGeom>
        </p:spPr>
        <p:txBody>
          <a:bodyPr vert="horz" wrap="square" lIns="0" tIns="22722" rIns="0" bIns="0" rtlCol="0">
            <a:spAutoFit/>
          </a:bodyPr>
          <a:lstStyle/>
          <a:p>
            <a:pPr marL="23918">
              <a:lnSpc>
                <a:spcPct val="100000"/>
              </a:lnSpc>
              <a:spcBef>
                <a:spcPts val="179"/>
              </a:spcBef>
            </a:pPr>
            <a:r>
              <a:rPr sz="2300" b="1" spc="-94" dirty="0">
                <a:solidFill>
                  <a:srgbClr val="F9F9F9"/>
                </a:solidFill>
                <a:latin typeface="Gill Sans MT"/>
                <a:cs typeface="Gill Sans MT"/>
              </a:rPr>
              <a:t>Autres</a:t>
            </a:r>
            <a:r>
              <a:rPr sz="2300" b="1" spc="85" dirty="0">
                <a:solidFill>
                  <a:srgbClr val="F9F9F9"/>
                </a:solidFill>
                <a:latin typeface="Gill Sans MT"/>
                <a:cs typeface="Gill Sans MT"/>
              </a:rPr>
              <a:t> </a:t>
            </a:r>
            <a:r>
              <a:rPr sz="2300" b="1" spc="-94" dirty="0">
                <a:solidFill>
                  <a:srgbClr val="F9F9F9"/>
                </a:solidFill>
                <a:latin typeface="Gill Sans MT"/>
                <a:cs typeface="Gill Sans MT"/>
              </a:rPr>
              <a:t>exemples</a:t>
            </a:r>
            <a:endParaRPr sz="23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36986" y="889557"/>
            <a:ext cx="4396527" cy="1879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74545" y="3078650"/>
            <a:ext cx="3322832" cy="607719"/>
          </a:xfrm>
          <a:prstGeom prst="rect">
            <a:avLst/>
          </a:prstGeom>
        </p:spPr>
        <p:txBody>
          <a:bodyPr vert="horz" wrap="square" lIns="0" tIns="22722" rIns="0" bIns="0" rtlCol="0">
            <a:spAutoFit/>
          </a:bodyPr>
          <a:lstStyle/>
          <a:p>
            <a:pPr marL="23918">
              <a:lnSpc>
                <a:spcPct val="100000"/>
              </a:lnSpc>
              <a:spcBef>
                <a:spcPts val="179"/>
              </a:spcBef>
            </a:pPr>
            <a:r>
              <a:rPr sz="1900" b="1" spc="-47" dirty="0">
                <a:solidFill>
                  <a:srgbClr val="22373A"/>
                </a:solidFill>
                <a:latin typeface="Gill Sans MT"/>
                <a:cs typeface="Gill Sans MT"/>
              </a:rPr>
              <a:t>Figure </a:t>
            </a:r>
            <a:r>
              <a:rPr sz="1900" b="1" spc="-9" dirty="0">
                <a:solidFill>
                  <a:srgbClr val="22373A"/>
                </a:solidFill>
                <a:latin typeface="Gill Sans MT"/>
                <a:cs typeface="Gill Sans MT"/>
              </a:rPr>
              <a:t>15 </a:t>
            </a:r>
            <a:r>
              <a:rPr sz="1900" b="1" spc="85" dirty="0">
                <a:solidFill>
                  <a:srgbClr val="22373A"/>
                </a:solidFill>
                <a:latin typeface="Gill Sans MT"/>
                <a:cs typeface="Gill Sans MT"/>
              </a:rPr>
              <a:t>– </a:t>
            </a:r>
            <a:r>
              <a:rPr sz="1900" spc="-301" dirty="0">
                <a:solidFill>
                  <a:srgbClr val="22373A"/>
                </a:solidFill>
                <a:latin typeface="Arial Black"/>
                <a:cs typeface="Arial Black"/>
              </a:rPr>
              <a:t>Association</a:t>
            </a:r>
            <a:r>
              <a:rPr sz="1900" spc="-122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900" spc="-264" dirty="0">
                <a:solidFill>
                  <a:srgbClr val="22373A"/>
                </a:solidFill>
                <a:latin typeface="Arial Black"/>
                <a:cs typeface="Arial Black"/>
              </a:rPr>
              <a:t>est_marie</a:t>
            </a:r>
            <a:endParaRPr sz="1900" dirty="0">
              <a:latin typeface="Arial Black"/>
              <a:cs typeface="Arial Bl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44784" y="3815783"/>
            <a:ext cx="2980949" cy="26799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10161" y="6763925"/>
            <a:ext cx="3850177" cy="645154"/>
          </a:xfrm>
          <a:prstGeom prst="rect">
            <a:avLst/>
          </a:prstGeom>
        </p:spPr>
        <p:txBody>
          <a:bodyPr vert="horz" wrap="square" lIns="0" tIns="59795" rIns="0" bIns="0" rtlCol="0">
            <a:spAutoFit/>
          </a:bodyPr>
          <a:lstStyle/>
          <a:p>
            <a:pPr marL="23918">
              <a:lnSpc>
                <a:spcPct val="100000"/>
              </a:lnSpc>
              <a:spcBef>
                <a:spcPts val="471"/>
              </a:spcBef>
            </a:pPr>
            <a:r>
              <a:rPr sz="1900" b="1" spc="-47" dirty="0">
                <a:solidFill>
                  <a:srgbClr val="22373A"/>
                </a:solidFill>
                <a:latin typeface="Gill Sans MT"/>
                <a:cs typeface="Gill Sans MT"/>
              </a:rPr>
              <a:t>Figure </a:t>
            </a:r>
            <a:r>
              <a:rPr sz="1900" b="1" spc="-9" dirty="0">
                <a:solidFill>
                  <a:srgbClr val="22373A"/>
                </a:solidFill>
                <a:latin typeface="Gill Sans MT"/>
                <a:cs typeface="Gill Sans MT"/>
              </a:rPr>
              <a:t>16 </a:t>
            </a:r>
            <a:r>
              <a:rPr sz="1900" b="1" spc="85" dirty="0">
                <a:solidFill>
                  <a:srgbClr val="22373A"/>
                </a:solidFill>
                <a:latin typeface="Gill Sans MT"/>
                <a:cs typeface="Gill Sans MT"/>
              </a:rPr>
              <a:t>– </a:t>
            </a:r>
            <a:r>
              <a:rPr sz="1900" spc="-292" dirty="0">
                <a:solidFill>
                  <a:srgbClr val="22373A"/>
                </a:solidFill>
                <a:latin typeface="Arial Black"/>
                <a:cs typeface="Arial Black"/>
              </a:rPr>
              <a:t>Modèle Relationnel</a:t>
            </a:r>
            <a:r>
              <a:rPr sz="1900" spc="-122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900" spc="-339" dirty="0">
                <a:solidFill>
                  <a:srgbClr val="22373A"/>
                </a:solidFill>
                <a:latin typeface="Arial Black"/>
                <a:cs typeface="Arial Black"/>
              </a:rPr>
              <a:t>mariage</a:t>
            </a:r>
            <a:endParaRPr sz="1900" dirty="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9532938" y="7182049"/>
            <a:ext cx="403225" cy="283964"/>
          </a:xfrm>
          <a:prstGeom prst="rect">
            <a:avLst/>
          </a:prstGeom>
        </p:spPr>
        <p:txBody>
          <a:bodyPr vert="horz" wrap="square" lIns="0" tIns="52618" rIns="0" bIns="0" rtlCol="0">
            <a:spAutoFit/>
          </a:bodyPr>
          <a:lstStyle/>
          <a:p>
            <a:r>
              <a:rPr dirty="0"/>
              <a:t>26</a:t>
            </a:r>
          </a:p>
        </p:txBody>
      </p:sp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143768" y="-108595"/>
            <a:ext cx="8609012" cy="1274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marL="23918" eaLnBrk="0">
              <a:lnSpc>
                <a:spcPct val="117000"/>
              </a:lnSpc>
              <a:spcBef>
                <a:spcPts val="179"/>
              </a:spcBef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500" b="1" spc="9" dirty="0" err="1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Autre</a:t>
            </a:r>
            <a:r>
              <a:rPr lang="en-GB" sz="4500" b="1" spc="9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GB" sz="4500" b="1" spc="9" dirty="0" err="1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Exemple</a:t>
            </a:r>
            <a:endParaRPr lang="en-GB" sz="4500" b="1" spc="9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4645" y="160362"/>
            <a:ext cx="2030558" cy="730830"/>
          </a:xfrm>
          <a:prstGeom prst="rect">
            <a:avLst/>
          </a:prstGeom>
        </p:spPr>
        <p:txBody>
          <a:bodyPr vert="horz" wrap="square" lIns="0" tIns="22722" rIns="0" bIns="0" rtlCol="0">
            <a:spAutoFit/>
          </a:bodyPr>
          <a:lstStyle/>
          <a:p>
            <a:pPr marL="23918">
              <a:lnSpc>
                <a:spcPct val="100000"/>
              </a:lnSpc>
              <a:spcBef>
                <a:spcPts val="179"/>
              </a:spcBef>
            </a:pPr>
            <a:r>
              <a:rPr sz="2300" b="1" spc="-94" dirty="0">
                <a:solidFill>
                  <a:srgbClr val="F9F9F9"/>
                </a:solidFill>
                <a:latin typeface="Gill Sans MT"/>
                <a:cs typeface="Gill Sans MT"/>
              </a:rPr>
              <a:t>Autres</a:t>
            </a:r>
            <a:r>
              <a:rPr sz="2300" b="1" spc="85" dirty="0">
                <a:solidFill>
                  <a:srgbClr val="F9F9F9"/>
                </a:solidFill>
                <a:latin typeface="Gill Sans MT"/>
                <a:cs typeface="Gill Sans MT"/>
              </a:rPr>
              <a:t> </a:t>
            </a:r>
            <a:r>
              <a:rPr sz="2300" b="1" spc="-94" dirty="0">
                <a:solidFill>
                  <a:srgbClr val="F9F9F9"/>
                </a:solidFill>
                <a:latin typeface="Gill Sans MT"/>
                <a:cs typeface="Gill Sans MT"/>
              </a:rPr>
              <a:t>exemples</a:t>
            </a:r>
            <a:endParaRPr sz="23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95374" y="970668"/>
            <a:ext cx="4479750" cy="1879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02958" y="3159768"/>
            <a:ext cx="3466047" cy="607719"/>
          </a:xfrm>
          <a:prstGeom prst="rect">
            <a:avLst/>
          </a:prstGeom>
        </p:spPr>
        <p:txBody>
          <a:bodyPr vert="horz" wrap="square" lIns="0" tIns="22722" rIns="0" bIns="0" rtlCol="0">
            <a:spAutoFit/>
          </a:bodyPr>
          <a:lstStyle/>
          <a:p>
            <a:pPr marL="23918">
              <a:lnSpc>
                <a:spcPct val="100000"/>
              </a:lnSpc>
              <a:spcBef>
                <a:spcPts val="179"/>
              </a:spcBef>
            </a:pPr>
            <a:r>
              <a:rPr sz="1900" b="1" spc="-47" dirty="0">
                <a:solidFill>
                  <a:srgbClr val="22373A"/>
                </a:solidFill>
                <a:latin typeface="Gill Sans MT"/>
                <a:cs typeface="Gill Sans MT"/>
              </a:rPr>
              <a:t>Figure </a:t>
            </a:r>
            <a:r>
              <a:rPr sz="1900" b="1" spc="-9" dirty="0">
                <a:solidFill>
                  <a:srgbClr val="22373A"/>
                </a:solidFill>
                <a:latin typeface="Gill Sans MT"/>
                <a:cs typeface="Gill Sans MT"/>
              </a:rPr>
              <a:t>17 </a:t>
            </a:r>
            <a:r>
              <a:rPr sz="1900" b="1" spc="85" dirty="0">
                <a:solidFill>
                  <a:srgbClr val="22373A"/>
                </a:solidFill>
                <a:latin typeface="Gill Sans MT"/>
                <a:cs typeface="Gill Sans MT"/>
              </a:rPr>
              <a:t>– </a:t>
            </a:r>
            <a:r>
              <a:rPr sz="1900" spc="-301" dirty="0">
                <a:solidFill>
                  <a:srgbClr val="22373A"/>
                </a:solidFill>
                <a:latin typeface="Arial Black"/>
                <a:cs typeface="Arial Black"/>
              </a:rPr>
              <a:t>Association</a:t>
            </a:r>
            <a:r>
              <a:rPr sz="1900" spc="-16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900" spc="-264" dirty="0">
                <a:solidFill>
                  <a:srgbClr val="22373A"/>
                </a:solidFill>
                <a:latin typeface="Arial Black"/>
                <a:cs typeface="Arial Black"/>
              </a:rPr>
              <a:t>est_divorce</a:t>
            </a:r>
            <a:endParaRPr sz="1900" dirty="0">
              <a:latin typeface="Arial Black"/>
              <a:cs typeface="Arial Bl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96634" y="3896906"/>
            <a:ext cx="7877269" cy="20000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47043" y="6206037"/>
            <a:ext cx="3775794" cy="607719"/>
          </a:xfrm>
          <a:prstGeom prst="rect">
            <a:avLst/>
          </a:prstGeom>
        </p:spPr>
        <p:txBody>
          <a:bodyPr vert="horz" wrap="square" lIns="0" tIns="22722" rIns="0" bIns="0" rtlCol="0">
            <a:spAutoFit/>
          </a:bodyPr>
          <a:lstStyle/>
          <a:p>
            <a:pPr marL="23918">
              <a:lnSpc>
                <a:spcPct val="100000"/>
              </a:lnSpc>
              <a:spcBef>
                <a:spcPts val="179"/>
              </a:spcBef>
            </a:pPr>
            <a:r>
              <a:rPr sz="1900" b="1" spc="-47" dirty="0">
                <a:solidFill>
                  <a:srgbClr val="22373A"/>
                </a:solidFill>
                <a:latin typeface="Gill Sans MT"/>
                <a:cs typeface="Gill Sans MT"/>
              </a:rPr>
              <a:t>Figure </a:t>
            </a:r>
            <a:r>
              <a:rPr sz="1900" b="1" spc="-9" dirty="0">
                <a:solidFill>
                  <a:srgbClr val="22373A"/>
                </a:solidFill>
                <a:latin typeface="Gill Sans MT"/>
                <a:cs typeface="Gill Sans MT"/>
              </a:rPr>
              <a:t>18 </a:t>
            </a:r>
            <a:r>
              <a:rPr sz="1900" b="1" spc="85" dirty="0">
                <a:solidFill>
                  <a:srgbClr val="22373A"/>
                </a:solidFill>
                <a:latin typeface="Gill Sans MT"/>
                <a:cs typeface="Gill Sans MT"/>
              </a:rPr>
              <a:t>– </a:t>
            </a:r>
            <a:r>
              <a:rPr sz="1900" spc="-292" dirty="0">
                <a:solidFill>
                  <a:srgbClr val="22373A"/>
                </a:solidFill>
                <a:latin typeface="Arial Black"/>
                <a:cs typeface="Arial Black"/>
              </a:rPr>
              <a:t>Modèle Relationnel</a:t>
            </a:r>
            <a:r>
              <a:rPr sz="1900" spc="-16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900" spc="-320" dirty="0">
                <a:solidFill>
                  <a:srgbClr val="22373A"/>
                </a:solidFill>
                <a:latin typeface="Arial Black"/>
                <a:cs typeface="Arial Black"/>
              </a:rPr>
              <a:t>divorce</a:t>
            </a:r>
            <a:endParaRPr sz="1900" dirty="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9532938" y="7182049"/>
            <a:ext cx="403225" cy="283964"/>
          </a:xfrm>
          <a:prstGeom prst="rect">
            <a:avLst/>
          </a:prstGeom>
        </p:spPr>
        <p:txBody>
          <a:bodyPr vert="horz" wrap="square" lIns="0" tIns="52618" rIns="0" bIns="0" rtlCol="0">
            <a:spAutoFit/>
          </a:bodyPr>
          <a:lstStyle/>
          <a:p>
            <a:r>
              <a:rPr dirty="0"/>
              <a:t>27</a:t>
            </a:r>
          </a:p>
        </p:txBody>
      </p:sp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143768" y="-108595"/>
            <a:ext cx="8609012" cy="1274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marL="23918" eaLnBrk="0">
              <a:lnSpc>
                <a:spcPct val="117000"/>
              </a:lnSpc>
              <a:spcBef>
                <a:spcPts val="179"/>
              </a:spcBef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500" b="1" spc="9" dirty="0" err="1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Autre</a:t>
            </a:r>
            <a:r>
              <a:rPr lang="en-GB" sz="4500" b="1" spc="9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GB" sz="4500" b="1" spc="9" dirty="0" err="1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Exemple</a:t>
            </a:r>
            <a:endParaRPr lang="en-GB" sz="4500" b="1" spc="9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4645" y="160362"/>
            <a:ext cx="2030558" cy="730830"/>
          </a:xfrm>
          <a:prstGeom prst="rect">
            <a:avLst/>
          </a:prstGeom>
        </p:spPr>
        <p:txBody>
          <a:bodyPr vert="horz" wrap="square" lIns="0" tIns="22722" rIns="0" bIns="0" rtlCol="0">
            <a:spAutoFit/>
          </a:bodyPr>
          <a:lstStyle/>
          <a:p>
            <a:pPr marL="23918">
              <a:lnSpc>
                <a:spcPct val="100000"/>
              </a:lnSpc>
              <a:spcBef>
                <a:spcPts val="179"/>
              </a:spcBef>
            </a:pPr>
            <a:r>
              <a:rPr sz="2300" b="1" spc="-94" dirty="0">
                <a:solidFill>
                  <a:srgbClr val="F9F9F9"/>
                </a:solidFill>
                <a:latin typeface="Gill Sans MT"/>
                <a:cs typeface="Gill Sans MT"/>
              </a:rPr>
              <a:t>Autres</a:t>
            </a:r>
            <a:r>
              <a:rPr sz="2300" b="1" spc="85" dirty="0">
                <a:solidFill>
                  <a:srgbClr val="F9F9F9"/>
                </a:solidFill>
                <a:latin typeface="Gill Sans MT"/>
                <a:cs typeface="Gill Sans MT"/>
              </a:rPr>
              <a:t> </a:t>
            </a:r>
            <a:r>
              <a:rPr sz="2300" b="1" spc="-94" dirty="0">
                <a:solidFill>
                  <a:srgbClr val="F9F9F9"/>
                </a:solidFill>
                <a:latin typeface="Gill Sans MT"/>
                <a:cs typeface="Gill Sans MT"/>
              </a:rPr>
              <a:t>exemples</a:t>
            </a:r>
            <a:endParaRPr sz="23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38362" y="1063901"/>
            <a:ext cx="7593775" cy="4739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74409" y="6112815"/>
            <a:ext cx="2722213" cy="607719"/>
          </a:xfrm>
          <a:prstGeom prst="rect">
            <a:avLst/>
          </a:prstGeom>
        </p:spPr>
        <p:txBody>
          <a:bodyPr vert="horz" wrap="square" lIns="0" tIns="22722" rIns="0" bIns="0" rtlCol="0">
            <a:spAutoFit/>
          </a:bodyPr>
          <a:lstStyle/>
          <a:p>
            <a:pPr marL="23918">
              <a:lnSpc>
                <a:spcPct val="100000"/>
              </a:lnSpc>
              <a:spcBef>
                <a:spcPts val="179"/>
              </a:spcBef>
            </a:pPr>
            <a:r>
              <a:rPr sz="1900" b="1" spc="-47" dirty="0">
                <a:solidFill>
                  <a:srgbClr val="22373A"/>
                </a:solidFill>
                <a:latin typeface="Gill Sans MT"/>
                <a:cs typeface="Gill Sans MT"/>
              </a:rPr>
              <a:t>Figure </a:t>
            </a:r>
            <a:r>
              <a:rPr sz="1900" b="1" spc="-9" dirty="0">
                <a:solidFill>
                  <a:srgbClr val="22373A"/>
                </a:solidFill>
                <a:latin typeface="Gill Sans MT"/>
                <a:cs typeface="Gill Sans MT"/>
              </a:rPr>
              <a:t>19 </a:t>
            </a:r>
            <a:r>
              <a:rPr sz="1900" b="1" spc="85" dirty="0">
                <a:solidFill>
                  <a:srgbClr val="22373A"/>
                </a:solidFill>
                <a:latin typeface="Gill Sans MT"/>
                <a:cs typeface="Gill Sans MT"/>
              </a:rPr>
              <a:t>– </a:t>
            </a:r>
            <a:r>
              <a:rPr sz="1900" spc="-179" dirty="0">
                <a:solidFill>
                  <a:srgbClr val="22373A"/>
                </a:solidFill>
                <a:latin typeface="Arial Black"/>
                <a:cs typeface="Arial Black"/>
              </a:rPr>
              <a:t>MCD</a:t>
            </a:r>
            <a:r>
              <a:rPr sz="1900" spc="-151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900" spc="-311" dirty="0">
                <a:solidFill>
                  <a:srgbClr val="22373A"/>
                </a:solidFill>
                <a:latin typeface="Arial Black"/>
                <a:cs typeface="Arial Black"/>
              </a:rPr>
              <a:t>Categorie</a:t>
            </a:r>
            <a:endParaRPr sz="1900" dirty="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9532938" y="7182049"/>
            <a:ext cx="403225" cy="283964"/>
          </a:xfrm>
          <a:prstGeom prst="rect">
            <a:avLst/>
          </a:prstGeom>
        </p:spPr>
        <p:txBody>
          <a:bodyPr vert="horz" wrap="square" lIns="0" tIns="52618" rIns="0" bIns="0" rtlCol="0">
            <a:spAutoFit/>
          </a:bodyPr>
          <a:lstStyle/>
          <a:p>
            <a:r>
              <a:rPr dirty="0"/>
              <a:t>28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143768" y="-108595"/>
            <a:ext cx="8609012" cy="1274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marL="23918" eaLnBrk="0">
              <a:lnSpc>
                <a:spcPct val="117000"/>
              </a:lnSpc>
              <a:spcBef>
                <a:spcPts val="179"/>
              </a:spcBef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500" b="1" spc="9" dirty="0" err="1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Autre</a:t>
            </a:r>
            <a:r>
              <a:rPr lang="en-GB" sz="4500" b="1" spc="9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GB" sz="4500" b="1" spc="9" dirty="0" err="1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Exemple</a:t>
            </a:r>
            <a:endParaRPr lang="en-GB" sz="4500" b="1" spc="9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4645" y="160362"/>
            <a:ext cx="2030558" cy="730830"/>
          </a:xfrm>
          <a:prstGeom prst="rect">
            <a:avLst/>
          </a:prstGeom>
        </p:spPr>
        <p:txBody>
          <a:bodyPr vert="horz" wrap="square" lIns="0" tIns="22722" rIns="0" bIns="0" rtlCol="0">
            <a:spAutoFit/>
          </a:bodyPr>
          <a:lstStyle/>
          <a:p>
            <a:pPr marL="23918">
              <a:lnSpc>
                <a:spcPct val="100000"/>
              </a:lnSpc>
              <a:spcBef>
                <a:spcPts val="179"/>
              </a:spcBef>
            </a:pPr>
            <a:r>
              <a:rPr sz="2300" b="1" spc="-94" dirty="0">
                <a:solidFill>
                  <a:srgbClr val="F9F9F9"/>
                </a:solidFill>
                <a:latin typeface="Gill Sans MT"/>
                <a:cs typeface="Gill Sans MT"/>
              </a:rPr>
              <a:t>Autres</a:t>
            </a:r>
            <a:r>
              <a:rPr sz="2300" b="1" spc="85" dirty="0">
                <a:solidFill>
                  <a:srgbClr val="F9F9F9"/>
                </a:solidFill>
                <a:latin typeface="Gill Sans MT"/>
                <a:cs typeface="Gill Sans MT"/>
              </a:rPr>
              <a:t> </a:t>
            </a:r>
            <a:r>
              <a:rPr sz="2300" b="1" spc="-94" dirty="0">
                <a:solidFill>
                  <a:srgbClr val="F9F9F9"/>
                </a:solidFill>
                <a:latin typeface="Gill Sans MT"/>
                <a:cs typeface="Gill Sans MT"/>
              </a:rPr>
              <a:t>exemples</a:t>
            </a:r>
            <a:endParaRPr sz="23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1807" y="1053833"/>
            <a:ext cx="8026912" cy="47598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36133" y="6122866"/>
            <a:ext cx="3997834" cy="607719"/>
          </a:xfrm>
          <a:prstGeom prst="rect">
            <a:avLst/>
          </a:prstGeom>
        </p:spPr>
        <p:txBody>
          <a:bodyPr vert="horz" wrap="square" lIns="0" tIns="22722" rIns="0" bIns="0" rtlCol="0">
            <a:spAutoFit/>
          </a:bodyPr>
          <a:lstStyle/>
          <a:p>
            <a:pPr marL="23918">
              <a:lnSpc>
                <a:spcPct val="100000"/>
              </a:lnSpc>
              <a:spcBef>
                <a:spcPts val="179"/>
              </a:spcBef>
            </a:pPr>
            <a:r>
              <a:rPr sz="1900" b="1" spc="-47" dirty="0">
                <a:solidFill>
                  <a:srgbClr val="22373A"/>
                </a:solidFill>
                <a:latin typeface="Gill Sans MT"/>
                <a:cs typeface="Gill Sans MT"/>
              </a:rPr>
              <a:t>Figure </a:t>
            </a:r>
            <a:r>
              <a:rPr sz="1900" b="1" spc="-9" dirty="0">
                <a:solidFill>
                  <a:srgbClr val="22373A"/>
                </a:solidFill>
                <a:latin typeface="Gill Sans MT"/>
                <a:cs typeface="Gill Sans MT"/>
              </a:rPr>
              <a:t>20 </a:t>
            </a:r>
            <a:r>
              <a:rPr sz="1900" b="1" spc="85" dirty="0">
                <a:solidFill>
                  <a:srgbClr val="22373A"/>
                </a:solidFill>
                <a:latin typeface="Gill Sans MT"/>
                <a:cs typeface="Gill Sans MT"/>
              </a:rPr>
              <a:t>– </a:t>
            </a:r>
            <a:r>
              <a:rPr sz="1900" spc="-292" dirty="0">
                <a:solidFill>
                  <a:srgbClr val="22373A"/>
                </a:solidFill>
                <a:latin typeface="Arial Black"/>
                <a:cs typeface="Arial Black"/>
              </a:rPr>
              <a:t>Modèle Relationnel</a:t>
            </a:r>
            <a:r>
              <a:rPr sz="1900" spc="-151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900" spc="-311" dirty="0">
                <a:solidFill>
                  <a:srgbClr val="22373A"/>
                </a:solidFill>
                <a:latin typeface="Arial Black"/>
                <a:cs typeface="Arial Black"/>
              </a:rPr>
              <a:t>Categorie</a:t>
            </a:r>
            <a:endParaRPr sz="1900" dirty="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9532938" y="7182049"/>
            <a:ext cx="403225" cy="283964"/>
          </a:xfrm>
          <a:prstGeom prst="rect">
            <a:avLst/>
          </a:prstGeom>
        </p:spPr>
        <p:txBody>
          <a:bodyPr vert="horz" wrap="square" lIns="0" tIns="52618" rIns="0" bIns="0" rtlCol="0">
            <a:spAutoFit/>
          </a:bodyPr>
          <a:lstStyle/>
          <a:p>
            <a:r>
              <a:rPr dirty="0"/>
              <a:t>29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143768" y="-108595"/>
            <a:ext cx="8609012" cy="1274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marL="23918" eaLnBrk="0">
              <a:lnSpc>
                <a:spcPct val="117000"/>
              </a:lnSpc>
              <a:spcBef>
                <a:spcPts val="179"/>
              </a:spcBef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500" b="1" spc="9" dirty="0" err="1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Autre</a:t>
            </a:r>
            <a:r>
              <a:rPr lang="en-GB" sz="4500" b="1" spc="9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GB" sz="4500" b="1" spc="9" dirty="0" err="1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Exemple</a:t>
            </a:r>
            <a:endParaRPr lang="en-GB" sz="4500" b="1" spc="9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792" y="395461"/>
            <a:ext cx="4465627" cy="715441"/>
          </a:xfrm>
          <a:prstGeom prst="rect">
            <a:avLst/>
          </a:prstGeom>
        </p:spPr>
        <p:txBody>
          <a:bodyPr vert="horz" wrap="square" lIns="0" tIns="22722" rIns="0" bIns="0" rtlCol="0">
            <a:spAutoFit/>
          </a:bodyPr>
          <a:lstStyle/>
          <a:p>
            <a:pPr marL="23918">
              <a:spcBef>
                <a:spcPts val="179"/>
              </a:spcBef>
            </a:pPr>
            <a:r>
              <a:rPr spc="-56" dirty="0"/>
              <a:t>Analyse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9638875" y="7003446"/>
            <a:ext cx="321958" cy="330131"/>
          </a:xfrm>
          <a:prstGeom prst="rect">
            <a:avLst/>
          </a:prstGeom>
        </p:spPr>
        <p:txBody>
          <a:bodyPr vert="horz" wrap="square" lIns="0" tIns="52618" rIns="0" bIns="0" rtlCol="0">
            <a:spAutoFit/>
          </a:bodyPr>
          <a:lstStyle/>
          <a:p>
            <a:pPr marL="71754">
              <a:lnSpc>
                <a:spcPct val="100000"/>
              </a:lnSpc>
              <a:spcBef>
                <a:spcPts val="412"/>
              </a:spcBef>
            </a:pPr>
            <a:r>
              <a:rPr dirty="0"/>
              <a:t>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7191" y="1747842"/>
            <a:ext cx="8517462" cy="4858958"/>
          </a:xfrm>
          <a:prstGeom prst="rect">
            <a:avLst/>
          </a:prstGeom>
        </p:spPr>
        <p:txBody>
          <a:bodyPr vert="horz" wrap="square" lIns="0" tIns="21526" rIns="0" bIns="0" rtlCol="0">
            <a:spAutoFit/>
          </a:bodyPr>
          <a:lstStyle/>
          <a:p>
            <a:pPr marL="545328" indent="-334851">
              <a:lnSpc>
                <a:spcPct val="100000"/>
              </a:lnSpc>
              <a:spcBef>
                <a:spcPts val="169"/>
              </a:spcBef>
              <a:buChar char="•"/>
              <a:tabLst>
                <a:tab pos="546524" algn="l"/>
              </a:tabLst>
            </a:pPr>
            <a:r>
              <a:rPr sz="2100" dirty="0">
                <a:solidFill>
                  <a:srgbClr val="22373A"/>
                </a:solidFill>
                <a:latin typeface="+mj-lt"/>
                <a:cs typeface="Arial Black"/>
              </a:rPr>
              <a:t>Travail préalable à la création de la base de données</a:t>
            </a:r>
            <a:endParaRPr sz="2100" dirty="0">
              <a:latin typeface="+mj-lt"/>
              <a:cs typeface="Arial Black"/>
            </a:endParaRPr>
          </a:p>
          <a:p>
            <a:pPr marL="545328" indent="-334851">
              <a:lnSpc>
                <a:spcPct val="100000"/>
              </a:lnSpc>
              <a:spcBef>
                <a:spcPts val="1723"/>
              </a:spcBef>
              <a:buChar char="•"/>
              <a:tabLst>
                <a:tab pos="546524" algn="l"/>
              </a:tabLst>
            </a:pPr>
            <a:r>
              <a:rPr sz="2100" dirty="0">
                <a:solidFill>
                  <a:srgbClr val="22373A"/>
                </a:solidFill>
                <a:latin typeface="+mj-lt"/>
                <a:cs typeface="Arial Black"/>
              </a:rPr>
              <a:t>Travail </a:t>
            </a:r>
            <a:r>
              <a:rPr sz="2100" b="1" dirty="0">
                <a:solidFill>
                  <a:srgbClr val="22373A"/>
                </a:solidFill>
                <a:latin typeface="+mj-lt"/>
                <a:cs typeface="Arial Black"/>
              </a:rPr>
              <a:t>Complexe</a:t>
            </a:r>
            <a:r>
              <a:rPr sz="2100" dirty="0">
                <a:solidFill>
                  <a:srgbClr val="22373A"/>
                </a:solidFill>
                <a:latin typeface="+mj-lt"/>
                <a:cs typeface="Arial Black"/>
              </a:rPr>
              <a:t> et </a:t>
            </a:r>
            <a:r>
              <a:rPr sz="2100" b="1" dirty="0">
                <a:solidFill>
                  <a:srgbClr val="22373A"/>
                </a:solidFill>
                <a:latin typeface="+mj-lt"/>
                <a:cs typeface="Arial Black"/>
              </a:rPr>
              <a:t>Difficile</a:t>
            </a:r>
            <a:endParaRPr sz="2100" b="1" dirty="0">
              <a:latin typeface="+mj-lt"/>
              <a:cs typeface="Arial Black"/>
            </a:endParaRPr>
          </a:p>
          <a:p>
            <a:pPr marL="545328" indent="-334851">
              <a:lnSpc>
                <a:spcPct val="100000"/>
              </a:lnSpc>
              <a:spcBef>
                <a:spcPts val="1723"/>
              </a:spcBef>
              <a:buChar char="•"/>
              <a:tabLst>
                <a:tab pos="546524" algn="l"/>
              </a:tabLst>
            </a:pPr>
            <a:r>
              <a:rPr sz="2100" dirty="0">
                <a:solidFill>
                  <a:srgbClr val="22373A"/>
                </a:solidFill>
                <a:latin typeface="+mj-lt"/>
                <a:cs typeface="Arial Black"/>
              </a:rPr>
              <a:t>Déterminer les informations qui sont nécessaires à l’application</a:t>
            </a:r>
            <a:endParaRPr sz="2100" dirty="0">
              <a:latin typeface="+mj-lt"/>
              <a:cs typeface="Arial Black"/>
            </a:endParaRPr>
          </a:p>
          <a:p>
            <a:pPr marL="1066739" lvl="1" indent="-316912">
              <a:lnSpc>
                <a:spcPct val="100000"/>
              </a:lnSpc>
              <a:spcBef>
                <a:spcPts val="1573"/>
              </a:spcBef>
              <a:buChar char="•"/>
              <a:tabLst>
                <a:tab pos="1067935" algn="l"/>
              </a:tabLst>
            </a:pPr>
            <a:r>
              <a:rPr sz="1900" dirty="0">
                <a:solidFill>
                  <a:srgbClr val="22373A"/>
                </a:solidFill>
                <a:latin typeface="+mj-lt"/>
                <a:cs typeface="Arial Black"/>
              </a:rPr>
              <a:t>gestion de la paie, des congés, du stock</a:t>
            </a:r>
            <a:endParaRPr sz="1900" dirty="0">
              <a:latin typeface="+mj-lt"/>
              <a:cs typeface="Arial Black"/>
            </a:endParaRPr>
          </a:p>
          <a:p>
            <a:pPr marL="1066739" lvl="1" indent="-316912">
              <a:lnSpc>
                <a:spcPct val="100000"/>
              </a:lnSpc>
              <a:spcBef>
                <a:spcPts val="330"/>
              </a:spcBef>
              <a:buChar char="•"/>
              <a:tabLst>
                <a:tab pos="1067935" algn="l"/>
              </a:tabLst>
            </a:pPr>
            <a:r>
              <a:rPr sz="1900" dirty="0">
                <a:solidFill>
                  <a:srgbClr val="22373A"/>
                </a:solidFill>
                <a:latin typeface="+mj-lt"/>
                <a:cs typeface="Arial Black"/>
              </a:rPr>
              <a:t>application web</a:t>
            </a:r>
            <a:endParaRPr sz="1900" dirty="0">
              <a:latin typeface="+mj-lt"/>
              <a:cs typeface="Arial Black"/>
            </a:endParaRPr>
          </a:p>
          <a:p>
            <a:pPr marL="23918">
              <a:lnSpc>
                <a:spcPct val="100000"/>
              </a:lnSpc>
              <a:spcBef>
                <a:spcPts val="1610"/>
              </a:spcBef>
            </a:pPr>
            <a:r>
              <a:rPr sz="2100" b="1" dirty="0">
                <a:solidFill>
                  <a:srgbClr val="22373A"/>
                </a:solidFill>
                <a:latin typeface="+mj-lt"/>
                <a:cs typeface="Gill Sans MT"/>
              </a:rPr>
              <a:t>Dictionnaire de données</a:t>
            </a:r>
            <a:endParaRPr sz="2100" dirty="0">
              <a:latin typeface="+mj-lt"/>
              <a:cs typeface="Gill Sans MT"/>
            </a:endParaRPr>
          </a:p>
          <a:p>
            <a:pPr marL="545328" indent="-334851">
              <a:lnSpc>
                <a:spcPct val="100000"/>
              </a:lnSpc>
              <a:spcBef>
                <a:spcPts val="471"/>
              </a:spcBef>
              <a:buChar char="•"/>
              <a:tabLst>
                <a:tab pos="546524" algn="l"/>
              </a:tabLst>
            </a:pPr>
            <a:r>
              <a:rPr sz="2100" dirty="0">
                <a:solidFill>
                  <a:srgbClr val="22373A"/>
                </a:solidFill>
                <a:latin typeface="+mj-lt"/>
                <a:cs typeface="Arial Black"/>
              </a:rPr>
              <a:t>Parmi toutes les informations, on repère les données élémentaires ou propriétés</a:t>
            </a:r>
            <a:endParaRPr sz="2100" dirty="0">
              <a:latin typeface="+mj-lt"/>
              <a:cs typeface="Arial Black"/>
            </a:endParaRPr>
          </a:p>
          <a:p>
            <a:pPr marL="1066739" lvl="1" indent="-316912">
              <a:lnSpc>
                <a:spcPct val="100000"/>
              </a:lnSpc>
              <a:spcBef>
                <a:spcPts val="292"/>
              </a:spcBef>
              <a:buChar char="•"/>
              <a:tabLst>
                <a:tab pos="1067935" algn="l"/>
              </a:tabLst>
            </a:pPr>
            <a:r>
              <a:rPr sz="1900" dirty="0">
                <a:solidFill>
                  <a:srgbClr val="22373A"/>
                </a:solidFill>
                <a:latin typeface="+mj-lt"/>
                <a:cs typeface="Arial Black"/>
              </a:rPr>
              <a:t>niveau de granularité dépend du contexte (adresse, client,. . . )</a:t>
            </a:r>
            <a:endParaRPr sz="1900" dirty="0">
              <a:latin typeface="+mj-lt"/>
              <a:cs typeface="Arial Black"/>
            </a:endParaRPr>
          </a:p>
          <a:p>
            <a:pPr marL="545328" indent="-334851">
              <a:lnSpc>
                <a:spcPct val="100000"/>
              </a:lnSpc>
              <a:spcBef>
                <a:spcPts val="490"/>
              </a:spcBef>
              <a:buChar char="•"/>
              <a:tabLst>
                <a:tab pos="546524" algn="l"/>
              </a:tabLst>
            </a:pPr>
            <a:r>
              <a:rPr sz="2100" dirty="0">
                <a:solidFill>
                  <a:srgbClr val="22373A"/>
                </a:solidFill>
                <a:latin typeface="+mj-lt"/>
                <a:cs typeface="Arial Black"/>
              </a:rPr>
              <a:t>Le dictionnaire de données représente l’ensemble des données élémentaires</a:t>
            </a:r>
            <a:endParaRPr sz="2100" dirty="0">
              <a:latin typeface="+mj-lt"/>
              <a:cs typeface="Arial Black"/>
            </a:endParaRP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400" dirty="0" smtClean="0"/>
              <a:t>SQL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 dirty="0" smtClean="0"/>
              <a:t> ET </a:t>
            </a:r>
            <a:r>
              <a:rPr lang="en-GB" sz="2400" dirty="0" err="1" smtClean="0"/>
              <a:t>maintenant</a:t>
            </a:r>
            <a:r>
              <a:rPr lang="en-GB" sz="2400" dirty="0" smtClean="0"/>
              <a:t> ?</a:t>
            </a:r>
            <a:endParaRPr lang="fr-FR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752280" y="2195661"/>
            <a:ext cx="4824536" cy="30997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 en SQL ?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Si on reprend l’exemple: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Nous pouvons l’écrire sous la forme:</a:t>
            </a:r>
          </a:p>
          <a:p>
            <a:pPr lvl="1"/>
            <a:r>
              <a:rPr lang="fr-FR" dirty="0" smtClean="0"/>
              <a:t>CLIENT(</a:t>
            </a:r>
            <a:r>
              <a:rPr lang="fr-FR" u="sng" dirty="0" err="1" smtClean="0"/>
              <a:t>id_client</a:t>
            </a:r>
            <a:r>
              <a:rPr lang="fr-FR" dirty="0" err="1" smtClean="0"/>
              <a:t>,nom,prenom,mail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PRODUIT(</a:t>
            </a:r>
            <a:r>
              <a:rPr lang="fr-FR" u="sng" dirty="0" err="1" smtClean="0"/>
              <a:t>id_produit</a:t>
            </a:r>
            <a:r>
              <a:rPr lang="fr-FR" dirty="0" err="1" smtClean="0"/>
              <a:t>,libelle,couleur,prix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COMMANDE(</a:t>
            </a:r>
            <a:r>
              <a:rPr lang="fr-FR" u="dashLong" dirty="0" err="1" smtClean="0"/>
              <a:t>id_client</a:t>
            </a:r>
            <a:r>
              <a:rPr lang="fr-FR" dirty="0" smtClean="0"/>
              <a:t>,</a:t>
            </a:r>
            <a:r>
              <a:rPr lang="fr-FR" u="dashLong" dirty="0" err="1" smtClean="0"/>
              <a:t>id_produit</a:t>
            </a:r>
            <a:r>
              <a:rPr lang="fr-FR" dirty="0" err="1" smtClean="0"/>
              <a:t>,quantite</a:t>
            </a:r>
            <a:r>
              <a:rPr lang="fr-FR" dirty="0" smtClean="0"/>
              <a:t>)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3240112" y="5940077"/>
            <a:ext cx="30243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6D70EDE-97B5-4DE8-8C20-C43F96A41993}" type="slidenum">
              <a:rPr lang="fr-FR"/>
              <a:pPr/>
              <a:t>42</a:t>
            </a:fld>
            <a:endParaRPr lang="fr-FR"/>
          </a:p>
        </p:txBody>
      </p:sp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504031" y="575726"/>
            <a:ext cx="7198197" cy="717469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493472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</a:tabLst>
            </a:pPr>
            <a:r>
              <a:rPr lang="fr-FR" dirty="0"/>
              <a:t>Types de données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4032" y="1798922"/>
            <a:ext cx="9070813" cy="4381812"/>
          </a:xfrm>
          <a:ln/>
        </p:spPr>
        <p:txBody>
          <a:bodyPr/>
          <a:lstStyle/>
          <a:p>
            <a:pPr marL="367479" indent="-367479" hangingPunct="1">
              <a:lnSpc>
                <a:spcPct val="90000"/>
              </a:lnSpc>
              <a:spcBef>
                <a:spcPts val="772"/>
              </a:spcBef>
              <a:buClr>
                <a:srgbClr val="3333CC"/>
              </a:buClr>
              <a:buSzPct val="60000"/>
              <a:buFont typeface="Wingdings" pitchFamily="2" charset="2"/>
              <a:buChar char=""/>
              <a:tabLst>
                <a:tab pos="367479" algn="l"/>
                <a:tab pos="482973" algn="l"/>
                <a:tab pos="978195" algn="l"/>
                <a:tab pos="1473417" algn="l"/>
                <a:tab pos="1968639" algn="l"/>
                <a:tab pos="2463861" algn="l"/>
                <a:tab pos="2959084" algn="l"/>
                <a:tab pos="3454305" algn="l"/>
                <a:tab pos="3949528" algn="l"/>
                <a:tab pos="4444749" algn="l"/>
                <a:tab pos="4939972" algn="l"/>
                <a:tab pos="5435193" algn="l"/>
                <a:tab pos="5930416" algn="l"/>
                <a:tab pos="6425637" algn="l"/>
                <a:tab pos="6920860" algn="l"/>
                <a:tab pos="7416081" algn="l"/>
                <a:tab pos="7911304" algn="l"/>
                <a:tab pos="8406526" algn="l"/>
                <a:tab pos="8901748" algn="l"/>
                <a:tab pos="9396970" algn="l"/>
                <a:tab pos="9892192" algn="l"/>
              </a:tabLst>
            </a:pPr>
            <a:r>
              <a:rPr lang="fr-FR" dirty="0"/>
              <a:t>Une base de données contient des </a:t>
            </a:r>
            <a:r>
              <a:rPr lang="fr-FR" b="1" dirty="0"/>
              <a:t>tables</a:t>
            </a:r>
          </a:p>
          <a:p>
            <a:pPr marL="367479" indent="-367479" hangingPunct="1">
              <a:lnSpc>
                <a:spcPct val="90000"/>
              </a:lnSpc>
              <a:spcBef>
                <a:spcPts val="772"/>
              </a:spcBef>
              <a:buClr>
                <a:srgbClr val="3333CC"/>
              </a:buClr>
              <a:buSzPct val="60000"/>
              <a:buFont typeface="Wingdings" pitchFamily="2" charset="2"/>
              <a:buChar char=""/>
              <a:tabLst>
                <a:tab pos="367479" algn="l"/>
                <a:tab pos="482973" algn="l"/>
                <a:tab pos="978195" algn="l"/>
                <a:tab pos="1473417" algn="l"/>
                <a:tab pos="1968639" algn="l"/>
                <a:tab pos="2463861" algn="l"/>
                <a:tab pos="2959084" algn="l"/>
                <a:tab pos="3454305" algn="l"/>
                <a:tab pos="3949528" algn="l"/>
                <a:tab pos="4444749" algn="l"/>
                <a:tab pos="4939972" algn="l"/>
                <a:tab pos="5435193" algn="l"/>
                <a:tab pos="5930416" algn="l"/>
                <a:tab pos="6425637" algn="l"/>
                <a:tab pos="6920860" algn="l"/>
                <a:tab pos="7416081" algn="l"/>
                <a:tab pos="7911304" algn="l"/>
                <a:tab pos="8406526" algn="l"/>
                <a:tab pos="8901748" algn="l"/>
                <a:tab pos="9396970" algn="l"/>
                <a:tab pos="9892192" algn="l"/>
              </a:tabLst>
            </a:pPr>
            <a:r>
              <a:rPr lang="fr-FR" dirty="0"/>
              <a:t>Une table est organisée en </a:t>
            </a:r>
            <a:r>
              <a:rPr lang="fr-FR" b="1" dirty="0"/>
              <a:t>colonnes</a:t>
            </a:r>
          </a:p>
          <a:p>
            <a:pPr marL="367479" indent="-367479" hangingPunct="1">
              <a:lnSpc>
                <a:spcPct val="90000"/>
              </a:lnSpc>
              <a:spcBef>
                <a:spcPts val="772"/>
              </a:spcBef>
              <a:buClr>
                <a:srgbClr val="3333CC"/>
              </a:buClr>
              <a:buSzPct val="60000"/>
              <a:buFont typeface="Wingdings" pitchFamily="2" charset="2"/>
              <a:buChar char=""/>
              <a:tabLst>
                <a:tab pos="367479" algn="l"/>
                <a:tab pos="482973" algn="l"/>
                <a:tab pos="978195" algn="l"/>
                <a:tab pos="1473417" algn="l"/>
                <a:tab pos="1968639" algn="l"/>
                <a:tab pos="2463861" algn="l"/>
                <a:tab pos="2959084" algn="l"/>
                <a:tab pos="3454305" algn="l"/>
                <a:tab pos="3949528" algn="l"/>
                <a:tab pos="4444749" algn="l"/>
                <a:tab pos="4939972" algn="l"/>
                <a:tab pos="5435193" algn="l"/>
                <a:tab pos="5930416" algn="l"/>
                <a:tab pos="6425637" algn="l"/>
                <a:tab pos="6920860" algn="l"/>
                <a:tab pos="7416081" algn="l"/>
                <a:tab pos="7911304" algn="l"/>
                <a:tab pos="8406526" algn="l"/>
                <a:tab pos="8901748" algn="l"/>
                <a:tab pos="9396970" algn="l"/>
                <a:tab pos="9892192" algn="l"/>
              </a:tabLst>
            </a:pPr>
            <a:r>
              <a:rPr lang="fr-FR" dirty="0"/>
              <a:t>Une colonne stocke des </a:t>
            </a:r>
            <a:r>
              <a:rPr lang="fr-FR" b="1" dirty="0"/>
              <a:t>données </a:t>
            </a:r>
          </a:p>
          <a:p>
            <a:pPr marL="370979" indent="-367479" hangingPunct="1">
              <a:lnSpc>
                <a:spcPct val="90000"/>
              </a:lnSpc>
              <a:spcBef>
                <a:spcPts val="772"/>
              </a:spcBef>
              <a:buClrTx/>
              <a:buSzPct val="60000"/>
              <a:buNone/>
              <a:tabLst>
                <a:tab pos="367479" algn="l"/>
                <a:tab pos="482973" algn="l"/>
                <a:tab pos="978195" algn="l"/>
                <a:tab pos="1473417" algn="l"/>
                <a:tab pos="1968639" algn="l"/>
                <a:tab pos="2463861" algn="l"/>
                <a:tab pos="2959084" algn="l"/>
                <a:tab pos="3454305" algn="l"/>
                <a:tab pos="3949528" algn="l"/>
                <a:tab pos="4444749" algn="l"/>
                <a:tab pos="4939972" algn="l"/>
                <a:tab pos="5435193" algn="l"/>
                <a:tab pos="5930416" algn="l"/>
                <a:tab pos="6425637" algn="l"/>
                <a:tab pos="6920860" algn="l"/>
                <a:tab pos="7416081" algn="l"/>
                <a:tab pos="7911304" algn="l"/>
                <a:tab pos="8406526" algn="l"/>
                <a:tab pos="8901748" algn="l"/>
                <a:tab pos="9396970" algn="l"/>
                <a:tab pos="9892192" algn="l"/>
              </a:tabLst>
            </a:pPr>
            <a:endParaRPr lang="fr-FR" dirty="0"/>
          </a:p>
          <a:p>
            <a:pPr marL="367479" indent="-367479" hangingPunct="1">
              <a:lnSpc>
                <a:spcPct val="90000"/>
              </a:lnSpc>
              <a:spcBef>
                <a:spcPts val="772"/>
              </a:spcBef>
              <a:buClr>
                <a:srgbClr val="3333CC"/>
              </a:buClr>
              <a:buSzPct val="60000"/>
              <a:buFont typeface="Wingdings" pitchFamily="2" charset="2"/>
              <a:buChar char=""/>
              <a:tabLst>
                <a:tab pos="367479" algn="l"/>
                <a:tab pos="482973" algn="l"/>
                <a:tab pos="978195" algn="l"/>
                <a:tab pos="1473417" algn="l"/>
                <a:tab pos="1968639" algn="l"/>
                <a:tab pos="2463861" algn="l"/>
                <a:tab pos="2959084" algn="l"/>
                <a:tab pos="3454305" algn="l"/>
                <a:tab pos="3949528" algn="l"/>
                <a:tab pos="4444749" algn="l"/>
                <a:tab pos="4939972" algn="l"/>
                <a:tab pos="5435193" algn="l"/>
                <a:tab pos="5930416" algn="l"/>
                <a:tab pos="6425637" algn="l"/>
                <a:tab pos="6920860" algn="l"/>
                <a:tab pos="7416081" algn="l"/>
                <a:tab pos="7911304" algn="l"/>
                <a:tab pos="8406526" algn="l"/>
                <a:tab pos="8901748" algn="l"/>
                <a:tab pos="9396970" algn="l"/>
                <a:tab pos="9892192" algn="l"/>
              </a:tabLst>
            </a:pPr>
            <a:r>
              <a:rPr lang="fr-FR" dirty="0"/>
              <a:t>Les données sont séparées en plusieurs </a:t>
            </a:r>
            <a:r>
              <a:rPr lang="fr-FR" b="1" dirty="0"/>
              <a:t>types </a:t>
            </a:r>
            <a:r>
              <a:rPr lang="fr-FR" dirty="0"/>
              <a:t>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001993F-33AB-48AA-824D-7BBB292AAD50}" type="slidenum">
              <a:rPr lang="fr-FR"/>
              <a:pPr/>
              <a:t>43</a:t>
            </a:fld>
            <a:endParaRPr lang="fr-FR"/>
          </a:p>
        </p:txBody>
      </p:sp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218765" y="316737"/>
            <a:ext cx="8591282" cy="923960"/>
          </a:xfrm>
          <a:ln/>
        </p:spPr>
        <p:txBody>
          <a:bodyPr lIns="99207" tIns="51588" rIns="99207" bIns="51588" anchor="b">
            <a:normAutofit fontScale="90000"/>
          </a:bodyPr>
          <a:lstStyle/>
          <a:p>
            <a:pPr hangingPunct="1">
              <a:tabLst>
                <a:tab pos="0" algn="l"/>
                <a:tab pos="493472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</a:tabLst>
            </a:pPr>
            <a:r>
              <a:rPr lang="en-US" dirty="0"/>
              <a:t>Type des </a:t>
            </a:r>
            <a:r>
              <a:rPr lang="en-US" dirty="0" err="1"/>
              <a:t>colonnes</a:t>
            </a:r>
            <a:r>
              <a:rPr lang="en-US" dirty="0"/>
              <a:t> (en </a:t>
            </a:r>
            <a:r>
              <a:rPr lang="en-US" dirty="0" err="1"/>
              <a:t>MySQL</a:t>
            </a:r>
            <a:r>
              <a:rPr lang="en-US" dirty="0"/>
              <a:t>)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1019" y="1664180"/>
            <a:ext cx="9396333" cy="5666256"/>
          </a:xfrm>
          <a:ln/>
        </p:spPr>
        <p:txBody>
          <a:bodyPr lIns="100794" tIns="50397" rIns="100794" bIns="50397"/>
          <a:lstStyle/>
          <a:p>
            <a:pPr marL="367479" indent="-367479" hangingPunct="1">
              <a:lnSpc>
                <a:spcPct val="90000"/>
              </a:lnSpc>
              <a:spcBef>
                <a:spcPts val="772"/>
              </a:spcBef>
              <a:buClr>
                <a:srgbClr val="3333CC"/>
              </a:buClr>
              <a:buSzPct val="60000"/>
              <a:buFont typeface="Wingdings" pitchFamily="2" charset="2"/>
              <a:buChar char=""/>
              <a:tabLst>
                <a:tab pos="367479" algn="l"/>
                <a:tab pos="482973" algn="l"/>
                <a:tab pos="978195" algn="l"/>
                <a:tab pos="1473417" algn="l"/>
                <a:tab pos="1968639" algn="l"/>
                <a:tab pos="2463861" algn="l"/>
                <a:tab pos="2959084" algn="l"/>
                <a:tab pos="3454305" algn="l"/>
                <a:tab pos="3949528" algn="l"/>
                <a:tab pos="4444749" algn="l"/>
                <a:tab pos="4939972" algn="l"/>
                <a:tab pos="5435193" algn="l"/>
                <a:tab pos="5930416" algn="l"/>
                <a:tab pos="6425637" algn="l"/>
                <a:tab pos="6920860" algn="l"/>
                <a:tab pos="7416081" algn="l"/>
                <a:tab pos="7911304" algn="l"/>
                <a:tab pos="8406526" algn="l"/>
                <a:tab pos="8901748" algn="l"/>
                <a:tab pos="9396970" algn="l"/>
                <a:tab pos="9892192" algn="l"/>
              </a:tabLst>
            </a:pPr>
            <a:r>
              <a:rPr lang="fr-FR" dirty="0"/>
              <a:t>Numériques</a:t>
            </a:r>
          </a:p>
          <a:p>
            <a:pPr marL="808454" lvl="1" indent="-304483" hangingPunct="1">
              <a:lnSpc>
                <a:spcPct val="90000"/>
              </a:lnSpc>
              <a:spcBef>
                <a:spcPts val="551"/>
              </a:spcBef>
              <a:buClr>
                <a:srgbClr val="FF0000"/>
              </a:buClr>
              <a:buSzPct val="55000"/>
              <a:buFont typeface="Wingdings" pitchFamily="2" charset="2"/>
              <a:buChar char=""/>
              <a:tabLst>
                <a:tab pos="367479" algn="l"/>
                <a:tab pos="482973" algn="l"/>
                <a:tab pos="978195" algn="l"/>
                <a:tab pos="1473417" algn="l"/>
                <a:tab pos="1968639" algn="l"/>
                <a:tab pos="2463861" algn="l"/>
                <a:tab pos="2959084" algn="l"/>
                <a:tab pos="3454305" algn="l"/>
                <a:tab pos="3949528" algn="l"/>
                <a:tab pos="4444749" algn="l"/>
                <a:tab pos="4939972" algn="l"/>
                <a:tab pos="5435193" algn="l"/>
                <a:tab pos="5930416" algn="l"/>
                <a:tab pos="6425637" algn="l"/>
                <a:tab pos="6920860" algn="l"/>
                <a:tab pos="7416081" algn="l"/>
                <a:tab pos="7911304" algn="l"/>
                <a:tab pos="8406526" algn="l"/>
                <a:tab pos="8901748" algn="l"/>
                <a:tab pos="9396970" algn="l"/>
                <a:tab pos="9892192" algn="l"/>
              </a:tabLst>
            </a:pPr>
            <a:r>
              <a:rPr lang="fr-FR" dirty="0"/>
              <a:t>NUMERIC : idem DECIMAL</a:t>
            </a:r>
          </a:p>
          <a:p>
            <a:pPr marL="808454" lvl="1" indent="-304483" hangingPunct="1">
              <a:lnSpc>
                <a:spcPct val="90000"/>
              </a:lnSpc>
              <a:spcBef>
                <a:spcPts val="551"/>
              </a:spcBef>
              <a:buClr>
                <a:srgbClr val="FF0000"/>
              </a:buClr>
              <a:buSzPct val="55000"/>
              <a:buFont typeface="Wingdings" pitchFamily="2" charset="2"/>
              <a:buChar char=""/>
              <a:tabLst>
                <a:tab pos="367479" algn="l"/>
                <a:tab pos="482973" algn="l"/>
                <a:tab pos="978195" algn="l"/>
                <a:tab pos="1473417" algn="l"/>
                <a:tab pos="1968639" algn="l"/>
                <a:tab pos="2463861" algn="l"/>
                <a:tab pos="2959084" algn="l"/>
                <a:tab pos="3454305" algn="l"/>
                <a:tab pos="3949528" algn="l"/>
                <a:tab pos="4444749" algn="l"/>
                <a:tab pos="4939972" algn="l"/>
                <a:tab pos="5435193" algn="l"/>
                <a:tab pos="5930416" algn="l"/>
                <a:tab pos="6425637" algn="l"/>
                <a:tab pos="6920860" algn="l"/>
                <a:tab pos="7416081" algn="l"/>
                <a:tab pos="7911304" algn="l"/>
                <a:tab pos="8406526" algn="l"/>
                <a:tab pos="8901748" algn="l"/>
                <a:tab pos="9396970" algn="l"/>
                <a:tab pos="9892192" algn="l"/>
              </a:tabLst>
            </a:pPr>
            <a:r>
              <a:rPr lang="fr-FR" dirty="0"/>
              <a:t>DECIMAL. Possibilité DECIMAL(M,D) M chiffre au total</a:t>
            </a:r>
          </a:p>
          <a:p>
            <a:pPr marL="808454" lvl="1" indent="-304483" hangingPunct="1">
              <a:lnSpc>
                <a:spcPct val="90000"/>
              </a:lnSpc>
              <a:spcBef>
                <a:spcPts val="551"/>
              </a:spcBef>
              <a:buClr>
                <a:srgbClr val="FF0000"/>
              </a:buClr>
              <a:buSzPct val="55000"/>
              <a:buFont typeface="Wingdings" pitchFamily="2" charset="2"/>
              <a:buChar char=""/>
              <a:tabLst>
                <a:tab pos="367479" algn="l"/>
                <a:tab pos="482973" algn="l"/>
                <a:tab pos="978195" algn="l"/>
                <a:tab pos="1473417" algn="l"/>
                <a:tab pos="1968639" algn="l"/>
                <a:tab pos="2463861" algn="l"/>
                <a:tab pos="2959084" algn="l"/>
                <a:tab pos="3454305" algn="l"/>
                <a:tab pos="3949528" algn="l"/>
                <a:tab pos="4444749" algn="l"/>
                <a:tab pos="4939972" algn="l"/>
                <a:tab pos="5435193" algn="l"/>
                <a:tab pos="5930416" algn="l"/>
                <a:tab pos="6425637" algn="l"/>
                <a:tab pos="6920860" algn="l"/>
                <a:tab pos="7416081" algn="l"/>
                <a:tab pos="7911304" algn="l"/>
                <a:tab pos="8406526" algn="l"/>
                <a:tab pos="8901748" algn="l"/>
                <a:tab pos="9396970" algn="l"/>
                <a:tab pos="9892192" algn="l"/>
              </a:tabLst>
            </a:pPr>
            <a:r>
              <a:rPr lang="fr-FR" dirty="0"/>
              <a:t>INTEGER</a:t>
            </a:r>
          </a:p>
          <a:p>
            <a:pPr lvl="2" hangingPunct="1">
              <a:lnSpc>
                <a:spcPct val="90000"/>
              </a:lnSpc>
              <a:spcBef>
                <a:spcPts val="441"/>
              </a:spcBef>
              <a:buClr>
                <a:srgbClr val="3333CC"/>
              </a:buClr>
              <a:buSzPct val="50000"/>
              <a:buFont typeface="Wingdings" pitchFamily="2" charset="2"/>
              <a:buChar char=""/>
              <a:tabLst>
                <a:tab pos="367479" algn="l"/>
                <a:tab pos="482973" algn="l"/>
                <a:tab pos="978195" algn="l"/>
                <a:tab pos="1473417" algn="l"/>
                <a:tab pos="1968639" algn="l"/>
                <a:tab pos="2463861" algn="l"/>
                <a:tab pos="2959084" algn="l"/>
                <a:tab pos="3454305" algn="l"/>
                <a:tab pos="3949528" algn="l"/>
                <a:tab pos="4444749" algn="l"/>
                <a:tab pos="4939972" algn="l"/>
                <a:tab pos="5435193" algn="l"/>
                <a:tab pos="5930416" algn="l"/>
                <a:tab pos="6425637" algn="l"/>
                <a:tab pos="6920860" algn="l"/>
                <a:tab pos="7416081" algn="l"/>
                <a:tab pos="7911304" algn="l"/>
                <a:tab pos="8406526" algn="l"/>
                <a:tab pos="8901748" algn="l"/>
                <a:tab pos="9396970" algn="l"/>
                <a:tab pos="9892192" algn="l"/>
              </a:tabLst>
            </a:pPr>
            <a:r>
              <a:rPr lang="fr-FR" dirty="0"/>
              <a:t>TINYINT 	1 octet 	 (de -128 à 127)</a:t>
            </a:r>
          </a:p>
          <a:p>
            <a:pPr lvl="2" hangingPunct="1">
              <a:lnSpc>
                <a:spcPct val="90000"/>
              </a:lnSpc>
              <a:spcBef>
                <a:spcPts val="441"/>
              </a:spcBef>
              <a:buClr>
                <a:srgbClr val="3333CC"/>
              </a:buClr>
              <a:buSzPct val="50000"/>
              <a:buFont typeface="Wingdings" pitchFamily="2" charset="2"/>
              <a:buChar char=""/>
              <a:tabLst>
                <a:tab pos="367479" algn="l"/>
                <a:tab pos="482973" algn="l"/>
                <a:tab pos="978195" algn="l"/>
                <a:tab pos="1473417" algn="l"/>
                <a:tab pos="1968639" algn="l"/>
                <a:tab pos="2463861" algn="l"/>
                <a:tab pos="2959084" algn="l"/>
                <a:tab pos="3454305" algn="l"/>
                <a:tab pos="3949528" algn="l"/>
                <a:tab pos="4444749" algn="l"/>
                <a:tab pos="4939972" algn="l"/>
                <a:tab pos="5435193" algn="l"/>
                <a:tab pos="5930416" algn="l"/>
                <a:tab pos="6425637" algn="l"/>
                <a:tab pos="6920860" algn="l"/>
                <a:tab pos="7416081" algn="l"/>
                <a:tab pos="7911304" algn="l"/>
                <a:tab pos="8406526" algn="l"/>
                <a:tab pos="8901748" algn="l"/>
                <a:tab pos="9396970" algn="l"/>
                <a:tab pos="9892192" algn="l"/>
              </a:tabLst>
            </a:pPr>
            <a:r>
              <a:rPr lang="fr-FR" dirty="0"/>
              <a:t>SMALLINT 	2 octets  	(de -32768 à 32767</a:t>
            </a:r>
          </a:p>
          <a:p>
            <a:pPr lvl="2" hangingPunct="1">
              <a:lnSpc>
                <a:spcPct val="90000"/>
              </a:lnSpc>
              <a:spcBef>
                <a:spcPts val="441"/>
              </a:spcBef>
              <a:buClr>
                <a:srgbClr val="3333CC"/>
              </a:buClr>
              <a:buSzPct val="50000"/>
              <a:buFont typeface="Wingdings" pitchFamily="2" charset="2"/>
              <a:buChar char=""/>
              <a:tabLst>
                <a:tab pos="367479" algn="l"/>
                <a:tab pos="482973" algn="l"/>
                <a:tab pos="978195" algn="l"/>
                <a:tab pos="1473417" algn="l"/>
                <a:tab pos="1968639" algn="l"/>
                <a:tab pos="2463861" algn="l"/>
                <a:tab pos="2959084" algn="l"/>
                <a:tab pos="3454305" algn="l"/>
                <a:tab pos="3949528" algn="l"/>
                <a:tab pos="4444749" algn="l"/>
                <a:tab pos="4939972" algn="l"/>
                <a:tab pos="5435193" algn="l"/>
                <a:tab pos="5930416" algn="l"/>
                <a:tab pos="6425637" algn="l"/>
                <a:tab pos="6920860" algn="l"/>
                <a:tab pos="7416081" algn="l"/>
                <a:tab pos="7911304" algn="l"/>
                <a:tab pos="8406526" algn="l"/>
                <a:tab pos="8901748" algn="l"/>
                <a:tab pos="9396970" algn="l"/>
                <a:tab pos="9892192" algn="l"/>
              </a:tabLst>
            </a:pPr>
            <a:r>
              <a:rPr lang="fr-FR" dirty="0"/>
              <a:t>MEDIUMINT 	3  octets 	(de -8388608 à 8388607)</a:t>
            </a:r>
          </a:p>
          <a:p>
            <a:pPr lvl="2" hangingPunct="1">
              <a:lnSpc>
                <a:spcPct val="90000"/>
              </a:lnSpc>
              <a:spcBef>
                <a:spcPts val="441"/>
              </a:spcBef>
              <a:buClr>
                <a:srgbClr val="3333CC"/>
              </a:buClr>
              <a:buSzPct val="50000"/>
              <a:buFont typeface="Wingdings" pitchFamily="2" charset="2"/>
              <a:buChar char=""/>
              <a:tabLst>
                <a:tab pos="367479" algn="l"/>
                <a:tab pos="482973" algn="l"/>
                <a:tab pos="978195" algn="l"/>
                <a:tab pos="1473417" algn="l"/>
                <a:tab pos="1968639" algn="l"/>
                <a:tab pos="2463861" algn="l"/>
                <a:tab pos="2959084" algn="l"/>
                <a:tab pos="3454305" algn="l"/>
                <a:tab pos="3949528" algn="l"/>
                <a:tab pos="4444749" algn="l"/>
                <a:tab pos="4939972" algn="l"/>
                <a:tab pos="5435193" algn="l"/>
                <a:tab pos="5930416" algn="l"/>
                <a:tab pos="6425637" algn="l"/>
                <a:tab pos="6920860" algn="l"/>
                <a:tab pos="7416081" algn="l"/>
                <a:tab pos="7911304" algn="l"/>
                <a:tab pos="8406526" algn="l"/>
                <a:tab pos="8901748" algn="l"/>
                <a:tab pos="9396970" algn="l"/>
                <a:tab pos="9892192" algn="l"/>
              </a:tabLst>
            </a:pPr>
            <a:r>
              <a:rPr lang="fr-FR" dirty="0"/>
              <a:t>INT 		4 octets  	(de -2147483648 à 2147483647)</a:t>
            </a:r>
          </a:p>
          <a:p>
            <a:pPr lvl="2" hangingPunct="1">
              <a:lnSpc>
                <a:spcPct val="90000"/>
              </a:lnSpc>
              <a:spcBef>
                <a:spcPts val="441"/>
              </a:spcBef>
              <a:buClr>
                <a:srgbClr val="3333CC"/>
              </a:buClr>
              <a:buSzPct val="50000"/>
              <a:buFont typeface="Wingdings" pitchFamily="2" charset="2"/>
              <a:buChar char=""/>
              <a:tabLst>
                <a:tab pos="367479" algn="l"/>
                <a:tab pos="482973" algn="l"/>
                <a:tab pos="978195" algn="l"/>
                <a:tab pos="1473417" algn="l"/>
                <a:tab pos="1968639" algn="l"/>
                <a:tab pos="2463861" algn="l"/>
                <a:tab pos="2959084" algn="l"/>
                <a:tab pos="3454305" algn="l"/>
                <a:tab pos="3949528" algn="l"/>
                <a:tab pos="4444749" algn="l"/>
                <a:tab pos="4939972" algn="l"/>
                <a:tab pos="5435193" algn="l"/>
                <a:tab pos="5930416" algn="l"/>
                <a:tab pos="6425637" algn="l"/>
                <a:tab pos="6920860" algn="l"/>
                <a:tab pos="7416081" algn="l"/>
                <a:tab pos="7911304" algn="l"/>
                <a:tab pos="8406526" algn="l"/>
                <a:tab pos="8901748" algn="l"/>
                <a:tab pos="9396970" algn="l"/>
                <a:tab pos="9892192" algn="l"/>
              </a:tabLst>
            </a:pPr>
            <a:r>
              <a:rPr lang="fr-FR" dirty="0"/>
              <a:t>BIGINT 	8 octets  	(de -9223372036854775808 à 9223372036854775807)</a:t>
            </a:r>
          </a:p>
          <a:p>
            <a:pPr lvl="2" hangingPunct="1">
              <a:lnSpc>
                <a:spcPct val="90000"/>
              </a:lnSpc>
              <a:spcBef>
                <a:spcPts val="441"/>
              </a:spcBef>
              <a:buClr>
                <a:srgbClr val="3333CC"/>
              </a:buClr>
              <a:buSzPct val="50000"/>
              <a:buFont typeface="Wingdings" pitchFamily="2" charset="2"/>
              <a:buChar char=""/>
              <a:tabLst>
                <a:tab pos="367479" algn="l"/>
                <a:tab pos="482973" algn="l"/>
                <a:tab pos="978195" algn="l"/>
                <a:tab pos="1473417" algn="l"/>
                <a:tab pos="1968639" algn="l"/>
                <a:tab pos="2463861" algn="l"/>
                <a:tab pos="2959084" algn="l"/>
                <a:tab pos="3454305" algn="l"/>
                <a:tab pos="3949528" algn="l"/>
                <a:tab pos="4444749" algn="l"/>
                <a:tab pos="4939972" algn="l"/>
                <a:tab pos="5435193" algn="l"/>
                <a:tab pos="5930416" algn="l"/>
                <a:tab pos="6425637" algn="l"/>
                <a:tab pos="6920860" algn="l"/>
                <a:tab pos="7416081" algn="l"/>
                <a:tab pos="7911304" algn="l"/>
                <a:tab pos="8406526" algn="l"/>
                <a:tab pos="8901748" algn="l"/>
                <a:tab pos="9396970" algn="l"/>
                <a:tab pos="9892192" algn="l"/>
              </a:tabLst>
            </a:pPr>
            <a:r>
              <a:rPr lang="fr-FR" dirty="0"/>
              <a:t>Possibilité de donner la taille de l’affichage : INT(6) =&gt; 674 s’affiche 000674</a:t>
            </a:r>
          </a:p>
          <a:p>
            <a:pPr lvl="2" hangingPunct="1">
              <a:lnSpc>
                <a:spcPct val="90000"/>
              </a:lnSpc>
              <a:spcBef>
                <a:spcPts val="441"/>
              </a:spcBef>
              <a:buClr>
                <a:srgbClr val="3333CC"/>
              </a:buClr>
              <a:buSzPct val="50000"/>
              <a:buFont typeface="Wingdings" pitchFamily="2" charset="2"/>
              <a:buChar char=""/>
              <a:tabLst>
                <a:tab pos="367479" algn="l"/>
                <a:tab pos="482973" algn="l"/>
                <a:tab pos="978195" algn="l"/>
                <a:tab pos="1473417" algn="l"/>
                <a:tab pos="1968639" algn="l"/>
                <a:tab pos="2463861" algn="l"/>
                <a:tab pos="2959084" algn="l"/>
                <a:tab pos="3454305" algn="l"/>
                <a:tab pos="3949528" algn="l"/>
                <a:tab pos="4444749" algn="l"/>
                <a:tab pos="4939972" algn="l"/>
                <a:tab pos="5435193" algn="l"/>
                <a:tab pos="5930416" algn="l"/>
                <a:tab pos="6425637" algn="l"/>
                <a:tab pos="6920860" algn="l"/>
                <a:tab pos="7416081" algn="l"/>
                <a:tab pos="7911304" algn="l"/>
                <a:tab pos="8406526" algn="l"/>
                <a:tab pos="8901748" algn="l"/>
                <a:tab pos="9396970" algn="l"/>
                <a:tab pos="9892192" algn="l"/>
              </a:tabLst>
            </a:pPr>
            <a:r>
              <a:rPr lang="fr-FR" dirty="0"/>
              <a:t>Possibilité de spécifier UNSIGNED</a:t>
            </a:r>
          </a:p>
          <a:p>
            <a:pPr lvl="3" hangingPunct="1">
              <a:lnSpc>
                <a:spcPct val="90000"/>
              </a:lnSpc>
              <a:spcBef>
                <a:spcPts val="386"/>
              </a:spcBef>
              <a:buClr>
                <a:srgbClr val="FFCF01"/>
              </a:buClr>
              <a:buSzPct val="55000"/>
              <a:buFont typeface="Wingdings" pitchFamily="2" charset="2"/>
              <a:buChar char=""/>
              <a:tabLst>
                <a:tab pos="367479" algn="l"/>
                <a:tab pos="482973" algn="l"/>
                <a:tab pos="978195" algn="l"/>
                <a:tab pos="1473417" algn="l"/>
                <a:tab pos="1968639" algn="l"/>
                <a:tab pos="2463861" algn="l"/>
                <a:tab pos="2959084" algn="l"/>
                <a:tab pos="3454305" algn="l"/>
                <a:tab pos="3949528" algn="l"/>
                <a:tab pos="4444749" algn="l"/>
                <a:tab pos="4939972" algn="l"/>
                <a:tab pos="5435193" algn="l"/>
                <a:tab pos="5930416" algn="l"/>
                <a:tab pos="6425637" algn="l"/>
                <a:tab pos="6920860" algn="l"/>
                <a:tab pos="7416081" algn="l"/>
                <a:tab pos="7911304" algn="l"/>
                <a:tab pos="8406526" algn="l"/>
                <a:tab pos="8901748" algn="l"/>
                <a:tab pos="9396970" algn="l"/>
                <a:tab pos="9892192" algn="l"/>
              </a:tabLst>
            </a:pPr>
            <a:r>
              <a:rPr lang="fr-FR" sz="1500" dirty="0"/>
              <a:t>INT UNSIGNED =&gt; de 0 à 4294967296</a:t>
            </a:r>
          </a:p>
          <a:p>
            <a:pPr marL="808454" lvl="1" indent="-304483" hangingPunct="1">
              <a:lnSpc>
                <a:spcPct val="90000"/>
              </a:lnSpc>
              <a:spcBef>
                <a:spcPts val="551"/>
              </a:spcBef>
              <a:buClr>
                <a:srgbClr val="FF0000"/>
              </a:buClr>
              <a:buSzPct val="55000"/>
              <a:buFont typeface="Wingdings" pitchFamily="2" charset="2"/>
              <a:buChar char=""/>
              <a:tabLst>
                <a:tab pos="367479" algn="l"/>
                <a:tab pos="482973" algn="l"/>
                <a:tab pos="978195" algn="l"/>
                <a:tab pos="1473417" algn="l"/>
                <a:tab pos="1968639" algn="l"/>
                <a:tab pos="2463861" algn="l"/>
                <a:tab pos="2959084" algn="l"/>
                <a:tab pos="3454305" algn="l"/>
                <a:tab pos="3949528" algn="l"/>
                <a:tab pos="4444749" algn="l"/>
                <a:tab pos="4939972" algn="l"/>
                <a:tab pos="5435193" algn="l"/>
                <a:tab pos="5930416" algn="l"/>
                <a:tab pos="6425637" algn="l"/>
                <a:tab pos="6920860" algn="l"/>
                <a:tab pos="7416081" algn="l"/>
                <a:tab pos="7911304" algn="l"/>
                <a:tab pos="8406526" algn="l"/>
                <a:tab pos="8901748" algn="l"/>
                <a:tab pos="9396970" algn="l"/>
                <a:tab pos="9892192" algn="l"/>
              </a:tabLst>
            </a:pPr>
            <a:r>
              <a:rPr lang="fr-FR" dirty="0"/>
              <a:t>FLOAT : 4 octets par défaut. Possibilité d’écrire FLOAT(P)</a:t>
            </a:r>
          </a:p>
          <a:p>
            <a:pPr marL="808454" lvl="1" indent="-304483" hangingPunct="1">
              <a:lnSpc>
                <a:spcPct val="90000"/>
              </a:lnSpc>
              <a:spcBef>
                <a:spcPts val="551"/>
              </a:spcBef>
              <a:buClr>
                <a:srgbClr val="FF0000"/>
              </a:buClr>
              <a:buSzPct val="55000"/>
              <a:buFont typeface="Wingdings" pitchFamily="2" charset="2"/>
              <a:buChar char=""/>
              <a:tabLst>
                <a:tab pos="367479" algn="l"/>
                <a:tab pos="482973" algn="l"/>
                <a:tab pos="978195" algn="l"/>
                <a:tab pos="1473417" algn="l"/>
                <a:tab pos="1968639" algn="l"/>
                <a:tab pos="2463861" algn="l"/>
                <a:tab pos="2959084" algn="l"/>
                <a:tab pos="3454305" algn="l"/>
                <a:tab pos="3949528" algn="l"/>
                <a:tab pos="4444749" algn="l"/>
                <a:tab pos="4939972" algn="l"/>
                <a:tab pos="5435193" algn="l"/>
                <a:tab pos="5930416" algn="l"/>
                <a:tab pos="6425637" algn="l"/>
                <a:tab pos="6920860" algn="l"/>
                <a:tab pos="7416081" algn="l"/>
                <a:tab pos="7911304" algn="l"/>
                <a:tab pos="8406526" algn="l"/>
                <a:tab pos="8901748" algn="l"/>
                <a:tab pos="9396970" algn="l"/>
                <a:tab pos="9892192" algn="l"/>
              </a:tabLst>
            </a:pPr>
            <a:r>
              <a:rPr lang="fr-FR" dirty="0"/>
              <a:t>REAL : 8 octets</a:t>
            </a:r>
          </a:p>
          <a:p>
            <a:pPr marL="808454" lvl="1" indent="-304483" hangingPunct="1">
              <a:lnSpc>
                <a:spcPct val="90000"/>
              </a:lnSpc>
              <a:spcBef>
                <a:spcPts val="551"/>
              </a:spcBef>
              <a:buClr>
                <a:srgbClr val="FF0000"/>
              </a:buClr>
              <a:buSzPct val="55000"/>
              <a:buFont typeface="Wingdings" pitchFamily="2" charset="2"/>
              <a:buChar char=""/>
              <a:tabLst>
                <a:tab pos="367479" algn="l"/>
                <a:tab pos="482973" algn="l"/>
                <a:tab pos="978195" algn="l"/>
                <a:tab pos="1473417" algn="l"/>
                <a:tab pos="1968639" algn="l"/>
                <a:tab pos="2463861" algn="l"/>
                <a:tab pos="2959084" algn="l"/>
                <a:tab pos="3454305" algn="l"/>
                <a:tab pos="3949528" algn="l"/>
                <a:tab pos="4444749" algn="l"/>
                <a:tab pos="4939972" algn="l"/>
                <a:tab pos="5435193" algn="l"/>
                <a:tab pos="5930416" algn="l"/>
                <a:tab pos="6425637" algn="l"/>
                <a:tab pos="6920860" algn="l"/>
                <a:tab pos="7416081" algn="l"/>
                <a:tab pos="7911304" algn="l"/>
                <a:tab pos="8406526" algn="l"/>
                <a:tab pos="8901748" algn="l"/>
                <a:tab pos="9396970" algn="l"/>
                <a:tab pos="9892192" algn="l"/>
              </a:tabLst>
            </a:pPr>
            <a:r>
              <a:rPr lang="fr-FR" dirty="0"/>
              <a:t>DOUBLE PRECISION : 8 octets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001993F-33AB-48AA-824D-7BBB292AAD50}" type="slidenum">
              <a:rPr lang="fr-FR"/>
              <a:pPr/>
              <a:t>44</a:t>
            </a:fld>
            <a:endParaRPr lang="fr-FR"/>
          </a:p>
        </p:txBody>
      </p:sp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218765" y="316737"/>
            <a:ext cx="8591282" cy="923960"/>
          </a:xfrm>
          <a:ln/>
        </p:spPr>
        <p:txBody>
          <a:bodyPr lIns="99207" tIns="51588" rIns="99207" bIns="51588" anchor="b">
            <a:normAutofit fontScale="90000"/>
          </a:bodyPr>
          <a:lstStyle/>
          <a:p>
            <a:pPr hangingPunct="1">
              <a:tabLst>
                <a:tab pos="0" algn="l"/>
                <a:tab pos="493472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</a:tabLst>
            </a:pPr>
            <a:r>
              <a:rPr lang="en-US" dirty="0"/>
              <a:t>Type des </a:t>
            </a:r>
            <a:r>
              <a:rPr lang="en-US" dirty="0" err="1"/>
              <a:t>colonnes</a:t>
            </a:r>
            <a:r>
              <a:rPr lang="en-US" dirty="0"/>
              <a:t> (en </a:t>
            </a:r>
            <a:r>
              <a:rPr lang="en-US" dirty="0" err="1"/>
              <a:t>MySQL</a:t>
            </a:r>
            <a:r>
              <a:rPr lang="en-US" dirty="0"/>
              <a:t>)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1019" y="1664180"/>
            <a:ext cx="9396333" cy="5666256"/>
          </a:xfrm>
          <a:ln/>
        </p:spPr>
        <p:txBody>
          <a:bodyPr lIns="100794" tIns="50397" rIns="100794" bIns="50397"/>
          <a:lstStyle/>
          <a:p>
            <a:pPr marL="367479" indent="-367479" hangingPunct="1">
              <a:lnSpc>
                <a:spcPct val="90000"/>
              </a:lnSpc>
              <a:spcBef>
                <a:spcPts val="772"/>
              </a:spcBef>
              <a:buClr>
                <a:srgbClr val="3333CC"/>
              </a:buClr>
              <a:buSzPct val="60000"/>
              <a:buFont typeface="Wingdings" pitchFamily="2" charset="2"/>
              <a:buChar char=""/>
              <a:tabLst>
                <a:tab pos="367479" algn="l"/>
                <a:tab pos="482973" algn="l"/>
                <a:tab pos="978195" algn="l"/>
                <a:tab pos="1473417" algn="l"/>
                <a:tab pos="1968639" algn="l"/>
                <a:tab pos="2463861" algn="l"/>
                <a:tab pos="2959084" algn="l"/>
                <a:tab pos="3454305" algn="l"/>
                <a:tab pos="3949528" algn="l"/>
                <a:tab pos="4444749" algn="l"/>
                <a:tab pos="4939972" algn="l"/>
                <a:tab pos="5435193" algn="l"/>
                <a:tab pos="5930416" algn="l"/>
                <a:tab pos="6425637" algn="l"/>
                <a:tab pos="6920860" algn="l"/>
                <a:tab pos="7416081" algn="l"/>
                <a:tab pos="7911304" algn="l"/>
                <a:tab pos="8406526" algn="l"/>
                <a:tab pos="8901748" algn="l"/>
                <a:tab pos="9396970" algn="l"/>
                <a:tab pos="9892192" algn="l"/>
              </a:tabLst>
            </a:pPr>
            <a:r>
              <a:rPr lang="fr-FR" dirty="0" smtClean="0"/>
              <a:t>Numériques</a:t>
            </a:r>
            <a:endParaRPr lang="fr-FR" sz="1500" dirty="0"/>
          </a:p>
          <a:p>
            <a:pPr marL="808454" lvl="1" indent="-304483" hangingPunct="1">
              <a:lnSpc>
                <a:spcPct val="90000"/>
              </a:lnSpc>
              <a:spcBef>
                <a:spcPts val="551"/>
              </a:spcBef>
              <a:buClr>
                <a:srgbClr val="FF0000"/>
              </a:buClr>
              <a:buSzPct val="55000"/>
              <a:buFont typeface="Wingdings" pitchFamily="2" charset="2"/>
              <a:buChar char=""/>
              <a:tabLst>
                <a:tab pos="367479" algn="l"/>
                <a:tab pos="482973" algn="l"/>
                <a:tab pos="978195" algn="l"/>
                <a:tab pos="1473417" algn="l"/>
                <a:tab pos="1968639" algn="l"/>
                <a:tab pos="2463861" algn="l"/>
                <a:tab pos="2959084" algn="l"/>
                <a:tab pos="3454305" algn="l"/>
                <a:tab pos="3949528" algn="l"/>
                <a:tab pos="4444749" algn="l"/>
                <a:tab pos="4939972" algn="l"/>
                <a:tab pos="5435193" algn="l"/>
                <a:tab pos="5930416" algn="l"/>
                <a:tab pos="6425637" algn="l"/>
                <a:tab pos="6920860" algn="l"/>
                <a:tab pos="7416081" algn="l"/>
                <a:tab pos="7911304" algn="l"/>
                <a:tab pos="8406526" algn="l"/>
                <a:tab pos="8901748" algn="l"/>
                <a:tab pos="9396970" algn="l"/>
                <a:tab pos="9892192" algn="l"/>
              </a:tabLst>
            </a:pPr>
            <a:r>
              <a:rPr lang="fr-FR" dirty="0"/>
              <a:t>FLOAT : 4 octets par défaut. Possibilité d’écrire FLOAT(P)</a:t>
            </a:r>
          </a:p>
          <a:p>
            <a:pPr marL="808454" lvl="1" indent="-304483" hangingPunct="1">
              <a:lnSpc>
                <a:spcPct val="90000"/>
              </a:lnSpc>
              <a:spcBef>
                <a:spcPts val="551"/>
              </a:spcBef>
              <a:buClr>
                <a:srgbClr val="FF0000"/>
              </a:buClr>
              <a:buSzPct val="55000"/>
              <a:buFont typeface="Wingdings" pitchFamily="2" charset="2"/>
              <a:buChar char=""/>
              <a:tabLst>
                <a:tab pos="367479" algn="l"/>
                <a:tab pos="482973" algn="l"/>
                <a:tab pos="978195" algn="l"/>
                <a:tab pos="1473417" algn="l"/>
                <a:tab pos="1968639" algn="l"/>
                <a:tab pos="2463861" algn="l"/>
                <a:tab pos="2959084" algn="l"/>
                <a:tab pos="3454305" algn="l"/>
                <a:tab pos="3949528" algn="l"/>
                <a:tab pos="4444749" algn="l"/>
                <a:tab pos="4939972" algn="l"/>
                <a:tab pos="5435193" algn="l"/>
                <a:tab pos="5930416" algn="l"/>
                <a:tab pos="6425637" algn="l"/>
                <a:tab pos="6920860" algn="l"/>
                <a:tab pos="7416081" algn="l"/>
                <a:tab pos="7911304" algn="l"/>
                <a:tab pos="8406526" algn="l"/>
                <a:tab pos="8901748" algn="l"/>
                <a:tab pos="9396970" algn="l"/>
                <a:tab pos="9892192" algn="l"/>
              </a:tabLst>
            </a:pPr>
            <a:r>
              <a:rPr lang="fr-FR" dirty="0"/>
              <a:t>REAL : 8 octets</a:t>
            </a:r>
          </a:p>
          <a:p>
            <a:pPr marL="808454" lvl="1" indent="-304483" hangingPunct="1">
              <a:lnSpc>
                <a:spcPct val="90000"/>
              </a:lnSpc>
              <a:spcBef>
                <a:spcPts val="551"/>
              </a:spcBef>
              <a:buClr>
                <a:srgbClr val="FF0000"/>
              </a:buClr>
              <a:buSzPct val="55000"/>
              <a:buFont typeface="Wingdings" pitchFamily="2" charset="2"/>
              <a:buChar char=""/>
              <a:tabLst>
                <a:tab pos="367479" algn="l"/>
                <a:tab pos="482973" algn="l"/>
                <a:tab pos="978195" algn="l"/>
                <a:tab pos="1473417" algn="l"/>
                <a:tab pos="1968639" algn="l"/>
                <a:tab pos="2463861" algn="l"/>
                <a:tab pos="2959084" algn="l"/>
                <a:tab pos="3454305" algn="l"/>
                <a:tab pos="3949528" algn="l"/>
                <a:tab pos="4444749" algn="l"/>
                <a:tab pos="4939972" algn="l"/>
                <a:tab pos="5435193" algn="l"/>
                <a:tab pos="5930416" algn="l"/>
                <a:tab pos="6425637" algn="l"/>
                <a:tab pos="6920860" algn="l"/>
                <a:tab pos="7416081" algn="l"/>
                <a:tab pos="7911304" algn="l"/>
                <a:tab pos="8406526" algn="l"/>
                <a:tab pos="8901748" algn="l"/>
                <a:tab pos="9396970" algn="l"/>
                <a:tab pos="9892192" algn="l"/>
              </a:tabLst>
            </a:pPr>
            <a:r>
              <a:rPr lang="fr-FR" dirty="0"/>
              <a:t>DOUBLE PRECISION : 8 octets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1D1F7C7-60E3-4A84-B475-3C9E89F43B41}" type="slidenum">
              <a:rPr lang="fr-FR"/>
              <a:pPr/>
              <a:t>45</a:t>
            </a:fld>
            <a:endParaRPr lang="fr-FR"/>
          </a:p>
        </p:txBody>
      </p:sp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215776" y="251445"/>
            <a:ext cx="8591282" cy="923960"/>
          </a:xfrm>
          <a:ln/>
        </p:spPr>
        <p:txBody>
          <a:bodyPr lIns="99207" tIns="51588" rIns="99207" bIns="51588" anchor="b">
            <a:normAutofit fontScale="90000"/>
          </a:bodyPr>
          <a:lstStyle/>
          <a:p>
            <a:pPr hangingPunct="1">
              <a:tabLst>
                <a:tab pos="0" algn="l"/>
                <a:tab pos="493472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</a:tabLst>
            </a:pPr>
            <a:r>
              <a:rPr lang="en-US" dirty="0"/>
              <a:t>Type des </a:t>
            </a:r>
            <a:r>
              <a:rPr lang="en-US" dirty="0" err="1"/>
              <a:t>colonnes</a:t>
            </a:r>
            <a:r>
              <a:rPr lang="en-US" dirty="0"/>
              <a:t> (en </a:t>
            </a:r>
            <a:r>
              <a:rPr lang="en-US" dirty="0" err="1"/>
              <a:t>MySQL</a:t>
            </a:r>
            <a:r>
              <a:rPr lang="en-US" dirty="0"/>
              <a:t>)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5856" y="1115541"/>
            <a:ext cx="9396333" cy="5666256"/>
          </a:xfrm>
          <a:ln/>
        </p:spPr>
        <p:txBody>
          <a:bodyPr lIns="100794" tIns="50397" rIns="100794" bIns="50397"/>
          <a:lstStyle/>
          <a:p>
            <a:pPr marL="367479" indent="-367479" hangingPunct="1">
              <a:lnSpc>
                <a:spcPct val="90000"/>
              </a:lnSpc>
              <a:spcBef>
                <a:spcPts val="772"/>
              </a:spcBef>
              <a:buClr>
                <a:srgbClr val="3333CC"/>
              </a:buClr>
              <a:buSzPct val="60000"/>
              <a:buFont typeface="Wingdings" pitchFamily="2" charset="2"/>
              <a:buChar char=""/>
              <a:tabLst>
                <a:tab pos="367479" algn="l"/>
                <a:tab pos="482973" algn="l"/>
                <a:tab pos="978195" algn="l"/>
                <a:tab pos="1473417" algn="l"/>
                <a:tab pos="1968639" algn="l"/>
                <a:tab pos="2463861" algn="l"/>
                <a:tab pos="2959084" algn="l"/>
                <a:tab pos="3454305" algn="l"/>
                <a:tab pos="3949528" algn="l"/>
                <a:tab pos="4444749" algn="l"/>
                <a:tab pos="4939972" algn="l"/>
                <a:tab pos="5435193" algn="l"/>
                <a:tab pos="5930416" algn="l"/>
                <a:tab pos="6425637" algn="l"/>
                <a:tab pos="6920860" algn="l"/>
                <a:tab pos="7416081" algn="l"/>
                <a:tab pos="7911304" algn="l"/>
                <a:tab pos="8406526" algn="l"/>
                <a:tab pos="8901748" algn="l"/>
                <a:tab pos="9396970" algn="l"/>
                <a:tab pos="9892192" algn="l"/>
              </a:tabLst>
            </a:pPr>
            <a:r>
              <a:rPr lang="fr-FR" dirty="0"/>
              <a:t>Date et Heure</a:t>
            </a:r>
          </a:p>
          <a:p>
            <a:pPr marL="808454" lvl="1" indent="-304483" hangingPunct="1">
              <a:lnSpc>
                <a:spcPct val="90000"/>
              </a:lnSpc>
              <a:spcBef>
                <a:spcPts val="551"/>
              </a:spcBef>
              <a:buClr>
                <a:srgbClr val="FF0000"/>
              </a:buClr>
              <a:buSzPct val="55000"/>
              <a:buFont typeface="Wingdings" pitchFamily="2" charset="2"/>
              <a:buChar char=""/>
              <a:tabLst>
                <a:tab pos="367479" algn="l"/>
                <a:tab pos="482973" algn="l"/>
                <a:tab pos="978195" algn="l"/>
                <a:tab pos="1473417" algn="l"/>
                <a:tab pos="1968639" algn="l"/>
                <a:tab pos="2463861" algn="l"/>
                <a:tab pos="2959084" algn="l"/>
                <a:tab pos="3454305" algn="l"/>
                <a:tab pos="3949528" algn="l"/>
                <a:tab pos="4444749" algn="l"/>
                <a:tab pos="4939972" algn="l"/>
                <a:tab pos="5435193" algn="l"/>
                <a:tab pos="5930416" algn="l"/>
                <a:tab pos="6425637" algn="l"/>
                <a:tab pos="6920860" algn="l"/>
                <a:tab pos="7416081" algn="l"/>
                <a:tab pos="7911304" algn="l"/>
                <a:tab pos="8406526" algn="l"/>
                <a:tab pos="8901748" algn="l"/>
                <a:tab pos="9396970" algn="l"/>
                <a:tab pos="9892192" algn="l"/>
              </a:tabLst>
            </a:pPr>
            <a:r>
              <a:rPr lang="fr-FR" dirty="0"/>
              <a:t>DATETIME</a:t>
            </a:r>
          </a:p>
          <a:p>
            <a:pPr lvl="2" hangingPunct="1">
              <a:lnSpc>
                <a:spcPct val="90000"/>
              </a:lnSpc>
              <a:spcBef>
                <a:spcPts val="441"/>
              </a:spcBef>
              <a:buClr>
                <a:srgbClr val="3333CC"/>
              </a:buClr>
              <a:buSzPct val="50000"/>
              <a:buFont typeface="Wingdings" pitchFamily="2" charset="2"/>
              <a:buChar char=""/>
              <a:tabLst>
                <a:tab pos="367479" algn="l"/>
                <a:tab pos="482973" algn="l"/>
                <a:tab pos="978195" algn="l"/>
                <a:tab pos="1473417" algn="l"/>
                <a:tab pos="1968639" algn="l"/>
                <a:tab pos="2463861" algn="l"/>
                <a:tab pos="2959084" algn="l"/>
                <a:tab pos="3454305" algn="l"/>
                <a:tab pos="3949528" algn="l"/>
                <a:tab pos="4444749" algn="l"/>
                <a:tab pos="4939972" algn="l"/>
                <a:tab pos="5435193" algn="l"/>
                <a:tab pos="5930416" algn="l"/>
                <a:tab pos="6425637" algn="l"/>
                <a:tab pos="6920860" algn="l"/>
                <a:tab pos="7416081" algn="l"/>
                <a:tab pos="7911304" algn="l"/>
                <a:tab pos="8406526" algn="l"/>
                <a:tab pos="8901748" algn="l"/>
                <a:tab pos="9396970" algn="l"/>
                <a:tab pos="9892192" algn="l"/>
              </a:tabLst>
            </a:pPr>
            <a:r>
              <a:rPr lang="fr-FR" dirty="0"/>
              <a:t>AAAA-MM-JJ HH:MM:SS</a:t>
            </a:r>
          </a:p>
          <a:p>
            <a:pPr lvl="2" hangingPunct="1">
              <a:lnSpc>
                <a:spcPct val="90000"/>
              </a:lnSpc>
              <a:spcBef>
                <a:spcPts val="441"/>
              </a:spcBef>
              <a:buClr>
                <a:srgbClr val="3333CC"/>
              </a:buClr>
              <a:buSzPct val="50000"/>
              <a:buFont typeface="Wingdings" pitchFamily="2" charset="2"/>
              <a:buChar char=""/>
              <a:tabLst>
                <a:tab pos="367479" algn="l"/>
                <a:tab pos="482973" algn="l"/>
                <a:tab pos="978195" algn="l"/>
                <a:tab pos="1473417" algn="l"/>
                <a:tab pos="1968639" algn="l"/>
                <a:tab pos="2463861" algn="l"/>
                <a:tab pos="2959084" algn="l"/>
                <a:tab pos="3454305" algn="l"/>
                <a:tab pos="3949528" algn="l"/>
                <a:tab pos="4444749" algn="l"/>
                <a:tab pos="4939972" algn="l"/>
                <a:tab pos="5435193" algn="l"/>
                <a:tab pos="5930416" algn="l"/>
                <a:tab pos="6425637" algn="l"/>
                <a:tab pos="6920860" algn="l"/>
                <a:tab pos="7416081" algn="l"/>
                <a:tab pos="7911304" algn="l"/>
                <a:tab pos="8406526" algn="l"/>
                <a:tab pos="8901748" algn="l"/>
                <a:tab pos="9396970" algn="l"/>
                <a:tab pos="9892192" algn="l"/>
              </a:tabLst>
            </a:pPr>
            <a:r>
              <a:rPr lang="fr-FR" dirty="0"/>
              <a:t>de 1000-01-01 00:00:00  à '9999-12-31 23:59:59</a:t>
            </a:r>
          </a:p>
          <a:p>
            <a:pPr marL="808454" lvl="1" indent="-304483" hangingPunct="1">
              <a:lnSpc>
                <a:spcPct val="90000"/>
              </a:lnSpc>
              <a:spcBef>
                <a:spcPts val="551"/>
              </a:spcBef>
              <a:buClr>
                <a:srgbClr val="FF0000"/>
              </a:buClr>
              <a:buSzPct val="55000"/>
              <a:buFont typeface="Wingdings" pitchFamily="2" charset="2"/>
              <a:buChar char=""/>
              <a:tabLst>
                <a:tab pos="367479" algn="l"/>
                <a:tab pos="482973" algn="l"/>
                <a:tab pos="978195" algn="l"/>
                <a:tab pos="1473417" algn="l"/>
                <a:tab pos="1968639" algn="l"/>
                <a:tab pos="2463861" algn="l"/>
                <a:tab pos="2959084" algn="l"/>
                <a:tab pos="3454305" algn="l"/>
                <a:tab pos="3949528" algn="l"/>
                <a:tab pos="4444749" algn="l"/>
                <a:tab pos="4939972" algn="l"/>
                <a:tab pos="5435193" algn="l"/>
                <a:tab pos="5930416" algn="l"/>
                <a:tab pos="6425637" algn="l"/>
                <a:tab pos="6920860" algn="l"/>
                <a:tab pos="7416081" algn="l"/>
                <a:tab pos="7911304" algn="l"/>
                <a:tab pos="8406526" algn="l"/>
                <a:tab pos="8901748" algn="l"/>
                <a:tab pos="9396970" algn="l"/>
                <a:tab pos="9892192" algn="l"/>
              </a:tabLst>
            </a:pPr>
            <a:r>
              <a:rPr lang="fr-FR" dirty="0"/>
              <a:t>DATE</a:t>
            </a:r>
          </a:p>
          <a:p>
            <a:pPr lvl="2" hangingPunct="1">
              <a:lnSpc>
                <a:spcPct val="90000"/>
              </a:lnSpc>
              <a:spcBef>
                <a:spcPts val="441"/>
              </a:spcBef>
              <a:buClr>
                <a:srgbClr val="3333CC"/>
              </a:buClr>
              <a:buSzPct val="50000"/>
              <a:buFont typeface="Wingdings" pitchFamily="2" charset="2"/>
              <a:buChar char=""/>
              <a:tabLst>
                <a:tab pos="367479" algn="l"/>
                <a:tab pos="482973" algn="l"/>
                <a:tab pos="978195" algn="l"/>
                <a:tab pos="1473417" algn="l"/>
                <a:tab pos="1968639" algn="l"/>
                <a:tab pos="2463861" algn="l"/>
                <a:tab pos="2959084" algn="l"/>
                <a:tab pos="3454305" algn="l"/>
                <a:tab pos="3949528" algn="l"/>
                <a:tab pos="4444749" algn="l"/>
                <a:tab pos="4939972" algn="l"/>
                <a:tab pos="5435193" algn="l"/>
                <a:tab pos="5930416" algn="l"/>
                <a:tab pos="6425637" algn="l"/>
                <a:tab pos="6920860" algn="l"/>
                <a:tab pos="7416081" algn="l"/>
                <a:tab pos="7911304" algn="l"/>
                <a:tab pos="8406526" algn="l"/>
                <a:tab pos="8901748" algn="l"/>
                <a:tab pos="9396970" algn="l"/>
                <a:tab pos="9892192" algn="l"/>
              </a:tabLst>
            </a:pPr>
            <a:r>
              <a:rPr lang="fr-FR" dirty="0"/>
              <a:t>AAAA-MM-JJ  </a:t>
            </a:r>
          </a:p>
          <a:p>
            <a:pPr lvl="2" hangingPunct="1">
              <a:lnSpc>
                <a:spcPct val="90000"/>
              </a:lnSpc>
              <a:spcBef>
                <a:spcPts val="441"/>
              </a:spcBef>
              <a:buClr>
                <a:srgbClr val="3333CC"/>
              </a:buClr>
              <a:buSzPct val="50000"/>
              <a:buFont typeface="Wingdings" pitchFamily="2" charset="2"/>
              <a:buChar char=""/>
              <a:tabLst>
                <a:tab pos="367479" algn="l"/>
                <a:tab pos="482973" algn="l"/>
                <a:tab pos="978195" algn="l"/>
                <a:tab pos="1473417" algn="l"/>
                <a:tab pos="1968639" algn="l"/>
                <a:tab pos="2463861" algn="l"/>
                <a:tab pos="2959084" algn="l"/>
                <a:tab pos="3454305" algn="l"/>
                <a:tab pos="3949528" algn="l"/>
                <a:tab pos="4444749" algn="l"/>
                <a:tab pos="4939972" algn="l"/>
                <a:tab pos="5435193" algn="l"/>
                <a:tab pos="5930416" algn="l"/>
                <a:tab pos="6425637" algn="l"/>
                <a:tab pos="6920860" algn="l"/>
                <a:tab pos="7416081" algn="l"/>
                <a:tab pos="7911304" algn="l"/>
                <a:tab pos="8406526" algn="l"/>
                <a:tab pos="8901748" algn="l"/>
                <a:tab pos="9396970" algn="l"/>
                <a:tab pos="9892192" algn="l"/>
              </a:tabLst>
            </a:pPr>
            <a:r>
              <a:rPr lang="fr-FR" dirty="0"/>
              <a:t>de 1000-01-01 à 9999-12-31</a:t>
            </a:r>
          </a:p>
          <a:p>
            <a:pPr marL="808454" lvl="1" indent="-304483" hangingPunct="1">
              <a:lnSpc>
                <a:spcPct val="90000"/>
              </a:lnSpc>
              <a:spcBef>
                <a:spcPts val="551"/>
              </a:spcBef>
              <a:buClr>
                <a:srgbClr val="FF0000"/>
              </a:buClr>
              <a:buSzPct val="55000"/>
              <a:buFont typeface="Wingdings" pitchFamily="2" charset="2"/>
              <a:buChar char=""/>
              <a:tabLst>
                <a:tab pos="367479" algn="l"/>
                <a:tab pos="482973" algn="l"/>
                <a:tab pos="978195" algn="l"/>
                <a:tab pos="1473417" algn="l"/>
                <a:tab pos="1968639" algn="l"/>
                <a:tab pos="2463861" algn="l"/>
                <a:tab pos="2959084" algn="l"/>
                <a:tab pos="3454305" algn="l"/>
                <a:tab pos="3949528" algn="l"/>
                <a:tab pos="4444749" algn="l"/>
                <a:tab pos="4939972" algn="l"/>
                <a:tab pos="5435193" algn="l"/>
                <a:tab pos="5930416" algn="l"/>
                <a:tab pos="6425637" algn="l"/>
                <a:tab pos="6920860" algn="l"/>
                <a:tab pos="7416081" algn="l"/>
                <a:tab pos="7911304" algn="l"/>
                <a:tab pos="8406526" algn="l"/>
                <a:tab pos="8901748" algn="l"/>
                <a:tab pos="9396970" algn="l"/>
                <a:tab pos="9892192" algn="l"/>
              </a:tabLst>
            </a:pPr>
            <a:r>
              <a:rPr lang="fr-FR" dirty="0"/>
              <a:t>TIMESTAMP</a:t>
            </a:r>
          </a:p>
          <a:p>
            <a:pPr lvl="2" hangingPunct="1">
              <a:lnSpc>
                <a:spcPct val="90000"/>
              </a:lnSpc>
              <a:spcBef>
                <a:spcPts val="441"/>
              </a:spcBef>
              <a:buClr>
                <a:srgbClr val="3333CC"/>
              </a:buClr>
              <a:buSzPct val="50000"/>
              <a:buFont typeface="Wingdings" pitchFamily="2" charset="2"/>
              <a:buChar char=""/>
              <a:tabLst>
                <a:tab pos="367479" algn="l"/>
                <a:tab pos="482973" algn="l"/>
                <a:tab pos="978195" algn="l"/>
                <a:tab pos="1473417" algn="l"/>
                <a:tab pos="1968639" algn="l"/>
                <a:tab pos="2463861" algn="l"/>
                <a:tab pos="2959084" algn="l"/>
                <a:tab pos="3454305" algn="l"/>
                <a:tab pos="3949528" algn="l"/>
                <a:tab pos="4444749" algn="l"/>
                <a:tab pos="4939972" algn="l"/>
                <a:tab pos="5435193" algn="l"/>
                <a:tab pos="5930416" algn="l"/>
                <a:tab pos="6425637" algn="l"/>
                <a:tab pos="6920860" algn="l"/>
                <a:tab pos="7416081" algn="l"/>
                <a:tab pos="7911304" algn="l"/>
                <a:tab pos="8406526" algn="l"/>
                <a:tab pos="8901748" algn="l"/>
                <a:tab pos="9396970" algn="l"/>
                <a:tab pos="9892192" algn="l"/>
              </a:tabLst>
            </a:pPr>
            <a:r>
              <a:rPr lang="fr-FR" dirty="0"/>
              <a:t>Date sans séparateur AAAAMMJJHHMMSS</a:t>
            </a:r>
          </a:p>
          <a:p>
            <a:pPr marL="808454" lvl="1" indent="-304483" hangingPunct="1">
              <a:lnSpc>
                <a:spcPct val="90000"/>
              </a:lnSpc>
              <a:spcBef>
                <a:spcPts val="551"/>
              </a:spcBef>
              <a:buClr>
                <a:srgbClr val="FF0000"/>
              </a:buClr>
              <a:buSzPct val="55000"/>
              <a:buFont typeface="Wingdings" pitchFamily="2" charset="2"/>
              <a:buChar char=""/>
              <a:tabLst>
                <a:tab pos="367479" algn="l"/>
                <a:tab pos="482973" algn="l"/>
                <a:tab pos="978195" algn="l"/>
                <a:tab pos="1473417" algn="l"/>
                <a:tab pos="1968639" algn="l"/>
                <a:tab pos="2463861" algn="l"/>
                <a:tab pos="2959084" algn="l"/>
                <a:tab pos="3454305" algn="l"/>
                <a:tab pos="3949528" algn="l"/>
                <a:tab pos="4444749" algn="l"/>
                <a:tab pos="4939972" algn="l"/>
                <a:tab pos="5435193" algn="l"/>
                <a:tab pos="5930416" algn="l"/>
                <a:tab pos="6425637" algn="l"/>
                <a:tab pos="6920860" algn="l"/>
                <a:tab pos="7416081" algn="l"/>
                <a:tab pos="7911304" algn="l"/>
                <a:tab pos="8406526" algn="l"/>
                <a:tab pos="8901748" algn="l"/>
                <a:tab pos="9396970" algn="l"/>
                <a:tab pos="9892192" algn="l"/>
              </a:tabLst>
            </a:pPr>
            <a:r>
              <a:rPr lang="fr-FR" dirty="0"/>
              <a:t>TIME</a:t>
            </a:r>
          </a:p>
          <a:p>
            <a:pPr lvl="2" hangingPunct="1">
              <a:lnSpc>
                <a:spcPct val="90000"/>
              </a:lnSpc>
              <a:spcBef>
                <a:spcPts val="441"/>
              </a:spcBef>
              <a:buClr>
                <a:srgbClr val="3333CC"/>
              </a:buClr>
              <a:buSzPct val="50000"/>
              <a:buFont typeface="Wingdings" pitchFamily="2" charset="2"/>
              <a:buChar char=""/>
              <a:tabLst>
                <a:tab pos="367479" algn="l"/>
                <a:tab pos="482973" algn="l"/>
                <a:tab pos="978195" algn="l"/>
                <a:tab pos="1473417" algn="l"/>
                <a:tab pos="1968639" algn="l"/>
                <a:tab pos="2463861" algn="l"/>
                <a:tab pos="2959084" algn="l"/>
                <a:tab pos="3454305" algn="l"/>
                <a:tab pos="3949528" algn="l"/>
                <a:tab pos="4444749" algn="l"/>
                <a:tab pos="4939972" algn="l"/>
                <a:tab pos="5435193" algn="l"/>
                <a:tab pos="5930416" algn="l"/>
                <a:tab pos="6425637" algn="l"/>
                <a:tab pos="6920860" algn="l"/>
                <a:tab pos="7416081" algn="l"/>
                <a:tab pos="7911304" algn="l"/>
                <a:tab pos="8406526" algn="l"/>
                <a:tab pos="8901748" algn="l"/>
                <a:tab pos="9396970" algn="l"/>
                <a:tab pos="9892192" algn="l"/>
              </a:tabLst>
            </a:pPr>
            <a:r>
              <a:rPr lang="fr-FR" dirty="0"/>
              <a:t> HH:MM:SS (ou HHH:MM:SS) </a:t>
            </a:r>
          </a:p>
          <a:p>
            <a:pPr lvl="2" hangingPunct="1">
              <a:lnSpc>
                <a:spcPct val="90000"/>
              </a:lnSpc>
              <a:spcBef>
                <a:spcPts val="441"/>
              </a:spcBef>
              <a:buClr>
                <a:srgbClr val="3333CC"/>
              </a:buClr>
              <a:buSzPct val="50000"/>
              <a:buFont typeface="Wingdings" pitchFamily="2" charset="2"/>
              <a:buChar char=""/>
              <a:tabLst>
                <a:tab pos="367479" algn="l"/>
                <a:tab pos="482973" algn="l"/>
                <a:tab pos="978195" algn="l"/>
                <a:tab pos="1473417" algn="l"/>
                <a:tab pos="1968639" algn="l"/>
                <a:tab pos="2463861" algn="l"/>
                <a:tab pos="2959084" algn="l"/>
                <a:tab pos="3454305" algn="l"/>
                <a:tab pos="3949528" algn="l"/>
                <a:tab pos="4444749" algn="l"/>
                <a:tab pos="4939972" algn="l"/>
                <a:tab pos="5435193" algn="l"/>
                <a:tab pos="5930416" algn="l"/>
                <a:tab pos="6425637" algn="l"/>
                <a:tab pos="6920860" algn="l"/>
                <a:tab pos="7416081" algn="l"/>
                <a:tab pos="7911304" algn="l"/>
                <a:tab pos="8406526" algn="l"/>
                <a:tab pos="8901748" algn="l"/>
                <a:tab pos="9396970" algn="l"/>
                <a:tab pos="9892192" algn="l"/>
              </a:tabLst>
            </a:pPr>
            <a:r>
              <a:rPr lang="fr-FR" dirty="0"/>
              <a:t>de -838:59:59  à 838:59:59</a:t>
            </a:r>
          </a:p>
          <a:p>
            <a:pPr marL="808454" lvl="1" indent="-304483" hangingPunct="1">
              <a:lnSpc>
                <a:spcPct val="90000"/>
              </a:lnSpc>
              <a:spcBef>
                <a:spcPts val="551"/>
              </a:spcBef>
              <a:buClr>
                <a:srgbClr val="FF0000"/>
              </a:buClr>
              <a:buSzPct val="55000"/>
              <a:buFont typeface="Wingdings" pitchFamily="2" charset="2"/>
              <a:buChar char=""/>
              <a:tabLst>
                <a:tab pos="367479" algn="l"/>
                <a:tab pos="482973" algn="l"/>
                <a:tab pos="978195" algn="l"/>
                <a:tab pos="1473417" algn="l"/>
                <a:tab pos="1968639" algn="l"/>
                <a:tab pos="2463861" algn="l"/>
                <a:tab pos="2959084" algn="l"/>
                <a:tab pos="3454305" algn="l"/>
                <a:tab pos="3949528" algn="l"/>
                <a:tab pos="4444749" algn="l"/>
                <a:tab pos="4939972" algn="l"/>
                <a:tab pos="5435193" algn="l"/>
                <a:tab pos="5930416" algn="l"/>
                <a:tab pos="6425637" algn="l"/>
                <a:tab pos="6920860" algn="l"/>
                <a:tab pos="7416081" algn="l"/>
                <a:tab pos="7911304" algn="l"/>
                <a:tab pos="8406526" algn="l"/>
                <a:tab pos="8901748" algn="l"/>
                <a:tab pos="9396970" algn="l"/>
                <a:tab pos="9892192" algn="l"/>
              </a:tabLst>
            </a:pPr>
            <a:r>
              <a:rPr lang="fr-FR" dirty="0"/>
              <a:t>YEAR</a:t>
            </a:r>
          </a:p>
          <a:p>
            <a:pPr lvl="2" hangingPunct="1">
              <a:lnSpc>
                <a:spcPct val="90000"/>
              </a:lnSpc>
              <a:spcBef>
                <a:spcPts val="441"/>
              </a:spcBef>
              <a:buClr>
                <a:srgbClr val="3333CC"/>
              </a:buClr>
              <a:buSzPct val="50000"/>
              <a:buFont typeface="Wingdings" pitchFamily="2" charset="2"/>
              <a:buChar char=""/>
              <a:tabLst>
                <a:tab pos="367479" algn="l"/>
                <a:tab pos="482973" algn="l"/>
                <a:tab pos="978195" algn="l"/>
                <a:tab pos="1473417" algn="l"/>
                <a:tab pos="1968639" algn="l"/>
                <a:tab pos="2463861" algn="l"/>
                <a:tab pos="2959084" algn="l"/>
                <a:tab pos="3454305" algn="l"/>
                <a:tab pos="3949528" algn="l"/>
                <a:tab pos="4444749" algn="l"/>
                <a:tab pos="4939972" algn="l"/>
                <a:tab pos="5435193" algn="l"/>
                <a:tab pos="5930416" algn="l"/>
                <a:tab pos="6425637" algn="l"/>
                <a:tab pos="6920860" algn="l"/>
                <a:tab pos="7416081" algn="l"/>
                <a:tab pos="7911304" algn="l"/>
                <a:tab pos="8406526" algn="l"/>
                <a:tab pos="8901748" algn="l"/>
                <a:tab pos="9396970" algn="l"/>
                <a:tab pos="9892192" algn="l"/>
              </a:tabLst>
            </a:pPr>
            <a:r>
              <a:rPr lang="fr-FR" dirty="0"/>
              <a:t>YYYY  </a:t>
            </a:r>
          </a:p>
          <a:p>
            <a:pPr lvl="2" hangingPunct="1">
              <a:lnSpc>
                <a:spcPct val="90000"/>
              </a:lnSpc>
              <a:spcBef>
                <a:spcPts val="441"/>
              </a:spcBef>
              <a:buClr>
                <a:srgbClr val="3333CC"/>
              </a:buClr>
              <a:buSzPct val="50000"/>
              <a:buFont typeface="Wingdings" pitchFamily="2" charset="2"/>
              <a:buChar char=""/>
              <a:tabLst>
                <a:tab pos="367479" algn="l"/>
                <a:tab pos="482973" algn="l"/>
                <a:tab pos="978195" algn="l"/>
                <a:tab pos="1473417" algn="l"/>
                <a:tab pos="1968639" algn="l"/>
                <a:tab pos="2463861" algn="l"/>
                <a:tab pos="2959084" algn="l"/>
                <a:tab pos="3454305" algn="l"/>
                <a:tab pos="3949528" algn="l"/>
                <a:tab pos="4444749" algn="l"/>
                <a:tab pos="4939972" algn="l"/>
                <a:tab pos="5435193" algn="l"/>
                <a:tab pos="5930416" algn="l"/>
                <a:tab pos="6425637" algn="l"/>
                <a:tab pos="6920860" algn="l"/>
                <a:tab pos="7416081" algn="l"/>
                <a:tab pos="7911304" algn="l"/>
                <a:tab pos="8406526" algn="l"/>
                <a:tab pos="8901748" algn="l"/>
                <a:tab pos="9396970" algn="l"/>
                <a:tab pos="9892192" algn="l"/>
              </a:tabLst>
            </a:pPr>
            <a:r>
              <a:rPr lang="fr-FR" dirty="0"/>
              <a:t>de 1901 à 2155</a:t>
            </a:r>
          </a:p>
          <a:p>
            <a:pPr lvl="2" indent="-241486" hangingPunct="1">
              <a:lnSpc>
                <a:spcPct val="90000"/>
              </a:lnSpc>
              <a:spcBef>
                <a:spcPts val="441"/>
              </a:spcBef>
              <a:buClrTx/>
              <a:buSzPct val="50000"/>
              <a:buNone/>
              <a:tabLst>
                <a:tab pos="367479" algn="l"/>
                <a:tab pos="482973" algn="l"/>
                <a:tab pos="978195" algn="l"/>
                <a:tab pos="1473417" algn="l"/>
                <a:tab pos="1968639" algn="l"/>
                <a:tab pos="2463861" algn="l"/>
                <a:tab pos="2959084" algn="l"/>
                <a:tab pos="3454305" algn="l"/>
                <a:tab pos="3949528" algn="l"/>
                <a:tab pos="4444749" algn="l"/>
                <a:tab pos="4939972" algn="l"/>
                <a:tab pos="5435193" algn="l"/>
                <a:tab pos="5930416" algn="l"/>
                <a:tab pos="6425637" algn="l"/>
                <a:tab pos="6920860" algn="l"/>
                <a:tab pos="7416081" algn="l"/>
                <a:tab pos="7911304" algn="l"/>
                <a:tab pos="8406526" algn="l"/>
                <a:tab pos="8901748" algn="l"/>
                <a:tab pos="9396970" algn="l"/>
                <a:tab pos="9892192" algn="l"/>
              </a:tabLst>
            </a:pPr>
            <a:r>
              <a:rPr lang="fr-FR" dirty="0"/>
              <a:t>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Espace réservé du numéro de diapositive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AD1A39E-307D-4281-8872-F76DC404C7D5}" type="slidenum">
              <a:rPr lang="fr-FR"/>
              <a:pPr/>
              <a:t>46</a:t>
            </a:fld>
            <a:endParaRPr lang="fr-FR"/>
          </a:p>
        </p:txBody>
      </p:sp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299270" y="346485"/>
            <a:ext cx="8591282" cy="923960"/>
          </a:xfrm>
          <a:ln/>
        </p:spPr>
        <p:txBody>
          <a:bodyPr lIns="99207" tIns="51588" rIns="99207" bIns="51588" anchor="b">
            <a:normAutofit fontScale="90000"/>
          </a:bodyPr>
          <a:lstStyle/>
          <a:p>
            <a:pPr hangingPunct="1">
              <a:tabLst>
                <a:tab pos="0" algn="l"/>
                <a:tab pos="493472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</a:tabLst>
            </a:pPr>
            <a:r>
              <a:rPr lang="en-US" dirty="0"/>
              <a:t>Type des </a:t>
            </a:r>
            <a:r>
              <a:rPr lang="en-US" dirty="0" err="1"/>
              <a:t>colonnes</a:t>
            </a:r>
            <a:r>
              <a:rPr lang="en-US" dirty="0"/>
              <a:t> (en </a:t>
            </a:r>
            <a:r>
              <a:rPr lang="en-US" dirty="0" err="1"/>
              <a:t>MySQL</a:t>
            </a:r>
            <a:r>
              <a:rPr lang="en-US" dirty="0"/>
              <a:t>)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9792" y="1331565"/>
            <a:ext cx="7513215" cy="4535805"/>
          </a:xfrm>
          <a:ln/>
        </p:spPr>
        <p:txBody>
          <a:bodyPr lIns="100794" tIns="50397" rIns="100794" bIns="50397"/>
          <a:lstStyle/>
          <a:p>
            <a:pPr marL="367479" indent="-367479" hangingPunct="1">
              <a:spcBef>
                <a:spcPts val="661"/>
              </a:spcBef>
              <a:buClr>
                <a:srgbClr val="3333CC"/>
              </a:buClr>
              <a:buSzPct val="60000"/>
              <a:buFont typeface="Wingdings" pitchFamily="2" charset="2"/>
              <a:buChar char=""/>
              <a:tabLst>
                <a:tab pos="367479" algn="l"/>
                <a:tab pos="482973" algn="l"/>
                <a:tab pos="978195" algn="l"/>
                <a:tab pos="1473417" algn="l"/>
                <a:tab pos="1968639" algn="l"/>
                <a:tab pos="2463861" algn="l"/>
                <a:tab pos="2959084" algn="l"/>
                <a:tab pos="3454305" algn="l"/>
                <a:tab pos="3949528" algn="l"/>
                <a:tab pos="4444749" algn="l"/>
                <a:tab pos="4939972" algn="l"/>
                <a:tab pos="5435193" algn="l"/>
                <a:tab pos="5930416" algn="l"/>
                <a:tab pos="6425637" algn="l"/>
                <a:tab pos="6920860" algn="l"/>
                <a:tab pos="7416081" algn="l"/>
                <a:tab pos="7911304" algn="l"/>
                <a:tab pos="8406526" algn="l"/>
                <a:tab pos="8901748" algn="l"/>
                <a:tab pos="9396970" algn="l"/>
                <a:tab pos="9892192" algn="l"/>
              </a:tabLst>
            </a:pPr>
            <a:r>
              <a:rPr lang="fr-FR" dirty="0"/>
              <a:t>Chaînes</a:t>
            </a:r>
          </a:p>
          <a:p>
            <a:pPr marL="808454" lvl="1" indent="-304483" hangingPunct="1">
              <a:spcBef>
                <a:spcPts val="496"/>
              </a:spcBef>
              <a:buClr>
                <a:srgbClr val="FF0000"/>
              </a:buClr>
              <a:buSzPct val="55000"/>
              <a:buFont typeface="Wingdings" pitchFamily="2" charset="2"/>
              <a:buChar char=""/>
              <a:tabLst>
                <a:tab pos="367479" algn="l"/>
                <a:tab pos="482973" algn="l"/>
                <a:tab pos="978195" algn="l"/>
                <a:tab pos="1473417" algn="l"/>
                <a:tab pos="1968639" algn="l"/>
                <a:tab pos="2463861" algn="l"/>
                <a:tab pos="2959084" algn="l"/>
                <a:tab pos="3454305" algn="l"/>
                <a:tab pos="3949528" algn="l"/>
                <a:tab pos="4444749" algn="l"/>
                <a:tab pos="4939972" algn="l"/>
                <a:tab pos="5435193" algn="l"/>
                <a:tab pos="5930416" algn="l"/>
                <a:tab pos="6425637" algn="l"/>
                <a:tab pos="6920860" algn="l"/>
                <a:tab pos="7416081" algn="l"/>
                <a:tab pos="7911304" algn="l"/>
                <a:tab pos="8406526" algn="l"/>
                <a:tab pos="8901748" algn="l"/>
                <a:tab pos="9396970" algn="l"/>
                <a:tab pos="9892192" algn="l"/>
              </a:tabLst>
            </a:pPr>
            <a:r>
              <a:rPr lang="fr-FR" sz="2000" dirty="0"/>
              <a:t>CHAR(n)		1 </a:t>
            </a:r>
            <a:r>
              <a:rPr lang="fr-FR" sz="2000" dirty="0">
                <a:cs typeface="Arial" pitchFamily="34" charset="0"/>
              </a:rPr>
              <a:t>≤ </a:t>
            </a:r>
            <a:r>
              <a:rPr lang="fr-FR" sz="2000" dirty="0"/>
              <a:t>n </a:t>
            </a:r>
            <a:r>
              <a:rPr lang="fr-FR" sz="2000" dirty="0">
                <a:cs typeface="Arial" pitchFamily="34" charset="0"/>
              </a:rPr>
              <a:t>≤</a:t>
            </a:r>
            <a:r>
              <a:rPr lang="fr-FR" sz="2000" dirty="0"/>
              <a:t> 255</a:t>
            </a:r>
          </a:p>
          <a:p>
            <a:pPr marL="808454" lvl="1" indent="-304483" hangingPunct="1">
              <a:spcBef>
                <a:spcPts val="496"/>
              </a:spcBef>
              <a:buClr>
                <a:srgbClr val="FF0000"/>
              </a:buClr>
              <a:buSzPct val="55000"/>
              <a:buFont typeface="Wingdings" pitchFamily="2" charset="2"/>
              <a:buChar char=""/>
              <a:tabLst>
                <a:tab pos="367479" algn="l"/>
                <a:tab pos="482973" algn="l"/>
                <a:tab pos="978195" algn="l"/>
                <a:tab pos="1473417" algn="l"/>
                <a:tab pos="1968639" algn="l"/>
                <a:tab pos="2463861" algn="l"/>
                <a:tab pos="2959084" algn="l"/>
                <a:tab pos="3454305" algn="l"/>
                <a:tab pos="3949528" algn="l"/>
                <a:tab pos="4444749" algn="l"/>
                <a:tab pos="4939972" algn="l"/>
                <a:tab pos="5435193" algn="l"/>
                <a:tab pos="5930416" algn="l"/>
                <a:tab pos="6425637" algn="l"/>
                <a:tab pos="6920860" algn="l"/>
                <a:tab pos="7416081" algn="l"/>
                <a:tab pos="7911304" algn="l"/>
                <a:tab pos="8406526" algn="l"/>
                <a:tab pos="8901748" algn="l"/>
                <a:tab pos="9396970" algn="l"/>
                <a:tab pos="9892192" algn="l"/>
              </a:tabLst>
            </a:pPr>
            <a:r>
              <a:rPr lang="fr-FR" sz="2000" dirty="0"/>
              <a:t>VARCHAR(n)	1 </a:t>
            </a:r>
            <a:r>
              <a:rPr lang="fr-FR" sz="2000" dirty="0">
                <a:cs typeface="Arial" pitchFamily="34" charset="0"/>
              </a:rPr>
              <a:t>≤ </a:t>
            </a:r>
            <a:r>
              <a:rPr lang="fr-FR" sz="2000" dirty="0"/>
              <a:t>n </a:t>
            </a:r>
            <a:r>
              <a:rPr lang="fr-FR" sz="2000" dirty="0">
                <a:cs typeface="Arial" pitchFamily="34" charset="0"/>
              </a:rPr>
              <a:t>≤</a:t>
            </a:r>
            <a:r>
              <a:rPr lang="fr-FR" sz="2000" dirty="0"/>
              <a:t> 255</a:t>
            </a:r>
          </a:p>
          <a:p>
            <a:pPr marL="367479" indent="-356980" hangingPunct="1">
              <a:spcBef>
                <a:spcPts val="661"/>
              </a:spcBef>
              <a:buClrTx/>
              <a:buSzPct val="60000"/>
              <a:buNone/>
              <a:tabLst>
                <a:tab pos="367479" algn="l"/>
                <a:tab pos="482973" algn="l"/>
                <a:tab pos="978195" algn="l"/>
                <a:tab pos="1473417" algn="l"/>
                <a:tab pos="1968639" algn="l"/>
                <a:tab pos="2463861" algn="l"/>
                <a:tab pos="2959084" algn="l"/>
                <a:tab pos="3454305" algn="l"/>
                <a:tab pos="3949528" algn="l"/>
                <a:tab pos="4444749" algn="l"/>
                <a:tab pos="4939972" algn="l"/>
                <a:tab pos="5435193" algn="l"/>
                <a:tab pos="5930416" algn="l"/>
                <a:tab pos="6425637" algn="l"/>
                <a:tab pos="6920860" algn="l"/>
                <a:tab pos="7416081" algn="l"/>
                <a:tab pos="7911304" algn="l"/>
                <a:tab pos="8406526" algn="l"/>
                <a:tab pos="8901748" algn="l"/>
                <a:tab pos="9396970" algn="l"/>
                <a:tab pos="9892192" algn="l"/>
              </a:tabLst>
            </a:pPr>
            <a:r>
              <a:rPr lang="fr-FR" dirty="0"/>
              <a:t>Exemple :</a:t>
            </a:r>
          </a:p>
        </p:txBody>
      </p:sp>
      <p:graphicFrame>
        <p:nvGraphicFramePr>
          <p:cNvPr id="13315" name="Group 3"/>
          <p:cNvGraphicFramePr>
            <a:graphicFrameLocks noGrp="1"/>
          </p:cNvGraphicFramePr>
          <p:nvPr/>
        </p:nvGraphicFramePr>
        <p:xfrm>
          <a:off x="3240112" y="2627709"/>
          <a:ext cx="6135980" cy="4348974"/>
        </p:xfrm>
        <a:graphic>
          <a:graphicData uri="http://schemas.openxmlformats.org/drawingml/2006/table">
            <a:tbl>
              <a:tblPr/>
              <a:tblGrid>
                <a:gridCol w="1226631"/>
                <a:gridCol w="1228043"/>
                <a:gridCol w="1228043"/>
                <a:gridCol w="1226632"/>
                <a:gridCol w="1226631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66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fr-F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9219" marR="99219" marT="472073" marB="51588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66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Droid Sans Fallback" charset="0"/>
                          <a:cs typeface="Droid Sans Fallback" charset="0"/>
                        </a:rPr>
                        <a:t>CHAR(4)</a:t>
                      </a:r>
                    </a:p>
                  </a:txBody>
                  <a:tcPr marL="99219" marR="99219" marT="472073" marB="51588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66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Droid Sans Fallback" charset="0"/>
                          <a:cs typeface="Droid Sans Fallback" charset="0"/>
                        </a:rPr>
                        <a:t>VARCHAR(4)</a:t>
                      </a:r>
                    </a:p>
                  </a:txBody>
                  <a:tcPr marL="99219" marR="99219" marT="472073" marB="51588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66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Droid Sans Fallback" charset="0"/>
                          <a:cs typeface="Droid Sans Fallback" charset="0"/>
                        </a:rPr>
                        <a:t>Valeur</a:t>
                      </a:r>
                    </a:p>
                  </a:txBody>
                  <a:tcPr marL="99219" marR="99219" marT="472073" marB="51588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66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Droid Sans Fallback" charset="0"/>
                          <a:cs typeface="Droid Sans Fallback" charset="0"/>
                        </a:rPr>
                        <a:t>Stockée</a:t>
                      </a:r>
                    </a:p>
                  </a:txBody>
                  <a:tcPr marL="99219" marR="99219" marT="472073" marB="51588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66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Droid Sans Fallback" charset="0"/>
                          <a:cs typeface="Droid Sans Fallback" charset="0"/>
                        </a:rPr>
                        <a:t>Taille</a:t>
                      </a:r>
                    </a:p>
                  </a:txBody>
                  <a:tcPr marL="99219" marR="99219" marT="472073" marB="51588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66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Droid Sans Fallback" charset="0"/>
                          <a:cs typeface="Droid Sans Fallback" charset="0"/>
                        </a:rPr>
                        <a:t>Stockée</a:t>
                      </a:r>
                    </a:p>
                  </a:txBody>
                  <a:tcPr marL="99219" marR="99219" marT="472073" marB="51588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66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Droid Sans Fallback" charset="0"/>
                          <a:cs typeface="Droid Sans Fallback" charset="0"/>
                        </a:rPr>
                        <a:t>Taille</a:t>
                      </a:r>
                    </a:p>
                  </a:txBody>
                  <a:tcPr marL="99219" marR="99219" marT="472073" marB="51588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66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Droid Sans Fallback" charset="0"/>
                          <a:cs typeface="Droid Sans Fallback" charset="0"/>
                        </a:rPr>
                        <a:t>''</a:t>
                      </a:r>
                    </a:p>
                  </a:txBody>
                  <a:tcPr marL="99219" marR="99219" marT="472073" marB="51588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66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Droid Sans Fallback" charset="0"/>
                          <a:cs typeface="Droid Sans Fallback" charset="0"/>
                        </a:rPr>
                        <a:t>'    '</a:t>
                      </a:r>
                    </a:p>
                  </a:txBody>
                  <a:tcPr marL="99219" marR="99219" marT="472073" marB="51588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66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Droid Sans Fallback" charset="0"/>
                          <a:cs typeface="Droid Sans Fallback" charset="0"/>
                        </a:rPr>
                        <a:t>4 octets</a:t>
                      </a:r>
                    </a:p>
                  </a:txBody>
                  <a:tcPr marL="99219" marR="99219" marT="472073" marB="51588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66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Droid Sans Fallback" charset="0"/>
                          <a:cs typeface="Droid Sans Fallback" charset="0"/>
                        </a:rPr>
                        <a:t>'' </a:t>
                      </a:r>
                    </a:p>
                  </a:txBody>
                  <a:tcPr marL="99219" marR="99219" marT="472073" marB="51588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66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Droid Sans Fallback" charset="0"/>
                          <a:cs typeface="Droid Sans Fallback" charset="0"/>
                        </a:rPr>
                        <a:t>1 octets</a:t>
                      </a:r>
                    </a:p>
                  </a:txBody>
                  <a:tcPr marL="99219" marR="99219" marT="472073" marB="51588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66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Droid Sans Fallback" charset="0"/>
                          <a:cs typeface="Droid Sans Fallback" charset="0"/>
                        </a:rPr>
                        <a:t>'ab'</a:t>
                      </a:r>
                    </a:p>
                  </a:txBody>
                  <a:tcPr marL="99219" marR="99219" marT="472073" marB="51588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66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Droid Sans Fallback" charset="0"/>
                          <a:cs typeface="Droid Sans Fallback" charset="0"/>
                        </a:rPr>
                        <a:t>'ab  '</a:t>
                      </a:r>
                    </a:p>
                  </a:txBody>
                  <a:tcPr marL="99219" marR="99219" marT="472073" marB="51588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66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Droid Sans Fallback" charset="0"/>
                          <a:cs typeface="Droid Sans Fallback" charset="0"/>
                        </a:rPr>
                        <a:t>4 octets</a:t>
                      </a:r>
                    </a:p>
                  </a:txBody>
                  <a:tcPr marL="99219" marR="99219" marT="472073" marB="51588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66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Droid Sans Fallback" charset="0"/>
                          <a:cs typeface="Droid Sans Fallback" charset="0"/>
                        </a:rPr>
                        <a:t>'ab'</a:t>
                      </a:r>
                    </a:p>
                  </a:txBody>
                  <a:tcPr marL="99219" marR="99219" marT="472073" marB="51588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66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Droid Sans Fallback" charset="0"/>
                          <a:cs typeface="Droid Sans Fallback" charset="0"/>
                        </a:rPr>
                        <a:t>3 octets</a:t>
                      </a:r>
                    </a:p>
                  </a:txBody>
                  <a:tcPr marL="99219" marR="99219" marT="472073" marB="51588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66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Droid Sans Fallback" charset="0"/>
                          <a:cs typeface="Droid Sans Fallback" charset="0"/>
                        </a:rPr>
                        <a:t>'abcd'</a:t>
                      </a:r>
                    </a:p>
                  </a:txBody>
                  <a:tcPr marL="99219" marR="99219" marT="472073" marB="51588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66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Droid Sans Fallback" charset="0"/>
                          <a:cs typeface="Droid Sans Fallback" charset="0"/>
                        </a:rPr>
                        <a:t>'abcd'</a:t>
                      </a:r>
                    </a:p>
                  </a:txBody>
                  <a:tcPr marL="99219" marR="99219" marT="472073" marB="51588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66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Droid Sans Fallback" charset="0"/>
                          <a:cs typeface="Droid Sans Fallback" charset="0"/>
                        </a:rPr>
                        <a:t>4 octets</a:t>
                      </a:r>
                    </a:p>
                  </a:txBody>
                  <a:tcPr marL="99219" marR="99219" marT="472073" marB="51588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66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Droid Sans Fallback" charset="0"/>
                          <a:cs typeface="Droid Sans Fallback" charset="0"/>
                        </a:rPr>
                        <a:t>'</a:t>
                      </a:r>
                      <a:r>
                        <a:rPr kumimoji="0" lang="fr-F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Droid Sans Fallback" charset="0"/>
                          <a:cs typeface="Droid Sans Fallback" charset="0"/>
                        </a:rPr>
                        <a:t>abcd</a:t>
                      </a:r>
                      <a:r>
                        <a:rPr kumimoji="0" 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Droid Sans Fallback" charset="0"/>
                          <a:cs typeface="Droid Sans Fallback" charset="0"/>
                        </a:rPr>
                        <a:t>'</a:t>
                      </a:r>
                    </a:p>
                  </a:txBody>
                  <a:tcPr marL="99219" marR="99219" marT="472073" marB="51588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66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Droid Sans Fallback" charset="0"/>
                          <a:cs typeface="Droid Sans Fallback" charset="0"/>
                        </a:rPr>
                        <a:t>5 octets</a:t>
                      </a:r>
                    </a:p>
                  </a:txBody>
                  <a:tcPr marL="99219" marR="99219" marT="472073" marB="51588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66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Droid Sans Fallback" charset="0"/>
                          <a:cs typeface="Droid Sans Fallback" charset="0"/>
                        </a:rPr>
                        <a:t>'abcdef'</a:t>
                      </a:r>
                    </a:p>
                  </a:txBody>
                  <a:tcPr marL="99219" marR="99219" marT="472073" marB="51588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66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Droid Sans Fallback" charset="0"/>
                          <a:cs typeface="Droid Sans Fallback" charset="0"/>
                        </a:rPr>
                        <a:t>'abcd'</a:t>
                      </a:r>
                    </a:p>
                  </a:txBody>
                  <a:tcPr marL="99219" marR="99219" marT="472073" marB="51588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66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Droid Sans Fallback" charset="0"/>
                          <a:cs typeface="Droid Sans Fallback" charset="0"/>
                        </a:rPr>
                        <a:t>4 octets</a:t>
                      </a:r>
                    </a:p>
                  </a:txBody>
                  <a:tcPr marL="99219" marR="99219" marT="472073" marB="51588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66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Droid Sans Fallback" charset="0"/>
                          <a:cs typeface="Droid Sans Fallback" charset="0"/>
                        </a:rPr>
                        <a:t>'</a:t>
                      </a:r>
                      <a:r>
                        <a:rPr kumimoji="0" lang="fr-F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Droid Sans Fallback" charset="0"/>
                          <a:cs typeface="Droid Sans Fallback" charset="0"/>
                        </a:rPr>
                        <a:t>abcd</a:t>
                      </a:r>
                      <a:r>
                        <a:rPr kumimoji="0" 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Droid Sans Fallback" charset="0"/>
                          <a:cs typeface="Droid Sans Fallback" charset="0"/>
                        </a:rPr>
                        <a:t>'</a:t>
                      </a:r>
                    </a:p>
                  </a:txBody>
                  <a:tcPr marL="99219" marR="99219" marT="472073" marB="51588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66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Droid Sans Fallback" charset="0"/>
                          <a:cs typeface="Droid Sans Fallback" charset="0"/>
                        </a:rPr>
                        <a:t>5 octets</a:t>
                      </a:r>
                    </a:p>
                  </a:txBody>
                  <a:tcPr marL="99219" marR="99219" marT="472073" marB="51588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5FD263A-5586-493B-8B86-2CACC7133F11}" type="slidenum">
              <a:rPr lang="fr-FR"/>
              <a:pPr/>
              <a:t>47</a:t>
            </a:fld>
            <a:endParaRPr lang="fr-FR"/>
          </a:p>
        </p:txBody>
      </p:sp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18765" y="316737"/>
            <a:ext cx="8591282" cy="923960"/>
          </a:xfrm>
          <a:ln/>
        </p:spPr>
        <p:txBody>
          <a:bodyPr lIns="99207" tIns="51588" rIns="99207" bIns="51588" anchor="b">
            <a:normAutofit fontScale="90000"/>
          </a:bodyPr>
          <a:lstStyle/>
          <a:p>
            <a:pPr hangingPunct="1">
              <a:tabLst>
                <a:tab pos="0" algn="l"/>
                <a:tab pos="493472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</a:tabLst>
            </a:pPr>
            <a:r>
              <a:rPr lang="en-US" dirty="0"/>
              <a:t>Type des </a:t>
            </a:r>
            <a:r>
              <a:rPr lang="en-US" dirty="0" err="1"/>
              <a:t>colonnes</a:t>
            </a:r>
            <a:r>
              <a:rPr lang="en-US" dirty="0"/>
              <a:t> (en </a:t>
            </a:r>
            <a:r>
              <a:rPr lang="en-US" dirty="0" err="1"/>
              <a:t>MySQL</a:t>
            </a:r>
            <a:r>
              <a:rPr lang="en-US" dirty="0"/>
              <a:t>)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808" y="1331565"/>
            <a:ext cx="9315827" cy="5655757"/>
          </a:xfrm>
          <a:ln/>
        </p:spPr>
        <p:txBody>
          <a:bodyPr lIns="100794" tIns="50397" rIns="100794" bIns="50397"/>
          <a:lstStyle/>
          <a:p>
            <a:pPr marL="367479" indent="-367479" hangingPunct="1">
              <a:lnSpc>
                <a:spcPct val="90000"/>
              </a:lnSpc>
              <a:spcBef>
                <a:spcPts val="661"/>
              </a:spcBef>
              <a:buClr>
                <a:srgbClr val="3333CC"/>
              </a:buClr>
              <a:buSzPct val="60000"/>
              <a:buFont typeface="Wingdings" pitchFamily="2" charset="2"/>
              <a:buChar char=""/>
              <a:tabLst>
                <a:tab pos="367479" algn="l"/>
                <a:tab pos="482973" algn="l"/>
                <a:tab pos="978195" algn="l"/>
                <a:tab pos="1473417" algn="l"/>
                <a:tab pos="1968639" algn="l"/>
                <a:tab pos="2463861" algn="l"/>
                <a:tab pos="2959084" algn="l"/>
                <a:tab pos="3454305" algn="l"/>
                <a:tab pos="3949528" algn="l"/>
                <a:tab pos="4444749" algn="l"/>
                <a:tab pos="4939972" algn="l"/>
                <a:tab pos="5435193" algn="l"/>
                <a:tab pos="5930416" algn="l"/>
                <a:tab pos="6425637" algn="l"/>
                <a:tab pos="6920860" algn="l"/>
                <a:tab pos="7416081" algn="l"/>
                <a:tab pos="7911304" algn="l"/>
                <a:tab pos="8406526" algn="l"/>
                <a:tab pos="8901748" algn="l"/>
                <a:tab pos="9396970" algn="l"/>
                <a:tab pos="9892192" algn="l"/>
              </a:tabLst>
            </a:pPr>
            <a:r>
              <a:rPr lang="fr-FR" dirty="0"/>
              <a:t>Chaînes</a:t>
            </a:r>
          </a:p>
          <a:p>
            <a:pPr marL="808454" lvl="1" indent="-304483" hangingPunct="1">
              <a:lnSpc>
                <a:spcPct val="90000"/>
              </a:lnSpc>
              <a:spcBef>
                <a:spcPts val="496"/>
              </a:spcBef>
              <a:buClr>
                <a:srgbClr val="FF0000"/>
              </a:buClr>
              <a:buSzPct val="55000"/>
              <a:buFont typeface="Wingdings" pitchFamily="2" charset="2"/>
              <a:buChar char=""/>
              <a:tabLst>
                <a:tab pos="367479" algn="l"/>
                <a:tab pos="482973" algn="l"/>
                <a:tab pos="978195" algn="l"/>
                <a:tab pos="1473417" algn="l"/>
                <a:tab pos="1968639" algn="l"/>
                <a:tab pos="2463861" algn="l"/>
                <a:tab pos="2959084" algn="l"/>
                <a:tab pos="3454305" algn="l"/>
                <a:tab pos="3949528" algn="l"/>
                <a:tab pos="4444749" algn="l"/>
                <a:tab pos="4939972" algn="l"/>
                <a:tab pos="5435193" algn="l"/>
                <a:tab pos="5930416" algn="l"/>
                <a:tab pos="6425637" algn="l"/>
                <a:tab pos="6920860" algn="l"/>
                <a:tab pos="7416081" algn="l"/>
                <a:tab pos="7911304" algn="l"/>
                <a:tab pos="8406526" algn="l"/>
                <a:tab pos="8901748" algn="l"/>
                <a:tab pos="9396970" algn="l"/>
                <a:tab pos="9892192" algn="l"/>
              </a:tabLst>
            </a:pPr>
            <a:r>
              <a:rPr lang="fr-FR" sz="2000" dirty="0"/>
              <a:t>TINYBLOB	Taille &lt; 2^8 caractères</a:t>
            </a:r>
          </a:p>
          <a:p>
            <a:pPr marL="808454" lvl="1" indent="-304483" hangingPunct="1">
              <a:lnSpc>
                <a:spcPct val="90000"/>
              </a:lnSpc>
              <a:spcBef>
                <a:spcPts val="496"/>
              </a:spcBef>
              <a:buClr>
                <a:srgbClr val="FF0000"/>
              </a:buClr>
              <a:buSzPct val="55000"/>
              <a:buFont typeface="Wingdings" pitchFamily="2" charset="2"/>
              <a:buChar char=""/>
              <a:tabLst>
                <a:tab pos="367479" algn="l"/>
                <a:tab pos="482973" algn="l"/>
                <a:tab pos="978195" algn="l"/>
                <a:tab pos="1473417" algn="l"/>
                <a:tab pos="1968639" algn="l"/>
                <a:tab pos="2463861" algn="l"/>
                <a:tab pos="2959084" algn="l"/>
                <a:tab pos="3454305" algn="l"/>
                <a:tab pos="3949528" algn="l"/>
                <a:tab pos="4444749" algn="l"/>
                <a:tab pos="4939972" algn="l"/>
                <a:tab pos="5435193" algn="l"/>
                <a:tab pos="5930416" algn="l"/>
                <a:tab pos="6425637" algn="l"/>
                <a:tab pos="6920860" algn="l"/>
                <a:tab pos="7416081" algn="l"/>
                <a:tab pos="7911304" algn="l"/>
                <a:tab pos="8406526" algn="l"/>
                <a:tab pos="8901748" algn="l"/>
                <a:tab pos="9396970" algn="l"/>
                <a:tab pos="9892192" algn="l"/>
              </a:tabLst>
            </a:pPr>
            <a:r>
              <a:rPr lang="fr-FR" sz="2000" dirty="0"/>
              <a:t>BLOB		Taille &lt; 2^8 caractères</a:t>
            </a:r>
          </a:p>
          <a:p>
            <a:pPr marL="808454" lvl="1" indent="-304483" hangingPunct="1">
              <a:lnSpc>
                <a:spcPct val="90000"/>
              </a:lnSpc>
              <a:spcBef>
                <a:spcPts val="496"/>
              </a:spcBef>
              <a:buClr>
                <a:srgbClr val="FF0000"/>
              </a:buClr>
              <a:buSzPct val="55000"/>
              <a:buFont typeface="Wingdings" pitchFamily="2" charset="2"/>
              <a:buChar char=""/>
              <a:tabLst>
                <a:tab pos="367479" algn="l"/>
                <a:tab pos="482973" algn="l"/>
                <a:tab pos="978195" algn="l"/>
                <a:tab pos="1473417" algn="l"/>
                <a:tab pos="1968639" algn="l"/>
                <a:tab pos="2463861" algn="l"/>
                <a:tab pos="2959084" algn="l"/>
                <a:tab pos="3454305" algn="l"/>
                <a:tab pos="3949528" algn="l"/>
                <a:tab pos="4444749" algn="l"/>
                <a:tab pos="4939972" algn="l"/>
                <a:tab pos="5435193" algn="l"/>
                <a:tab pos="5930416" algn="l"/>
                <a:tab pos="6425637" algn="l"/>
                <a:tab pos="6920860" algn="l"/>
                <a:tab pos="7416081" algn="l"/>
                <a:tab pos="7911304" algn="l"/>
                <a:tab pos="8406526" algn="l"/>
                <a:tab pos="8901748" algn="l"/>
                <a:tab pos="9396970" algn="l"/>
                <a:tab pos="9892192" algn="l"/>
              </a:tabLst>
            </a:pPr>
            <a:r>
              <a:rPr lang="fr-FR" sz="2000" dirty="0"/>
              <a:t>MEDIUMBLOB	Taille &lt; 2^24 caractères</a:t>
            </a:r>
          </a:p>
          <a:p>
            <a:pPr marL="808454" lvl="1" indent="-304483" hangingPunct="1">
              <a:lnSpc>
                <a:spcPct val="90000"/>
              </a:lnSpc>
              <a:spcBef>
                <a:spcPts val="496"/>
              </a:spcBef>
              <a:buClr>
                <a:srgbClr val="FF0000"/>
              </a:buClr>
              <a:buSzPct val="55000"/>
              <a:buFont typeface="Wingdings" pitchFamily="2" charset="2"/>
              <a:buChar char=""/>
              <a:tabLst>
                <a:tab pos="367479" algn="l"/>
                <a:tab pos="482973" algn="l"/>
                <a:tab pos="978195" algn="l"/>
                <a:tab pos="1473417" algn="l"/>
                <a:tab pos="1968639" algn="l"/>
                <a:tab pos="2463861" algn="l"/>
                <a:tab pos="2959084" algn="l"/>
                <a:tab pos="3454305" algn="l"/>
                <a:tab pos="3949528" algn="l"/>
                <a:tab pos="4444749" algn="l"/>
                <a:tab pos="4939972" algn="l"/>
                <a:tab pos="5435193" algn="l"/>
                <a:tab pos="5930416" algn="l"/>
                <a:tab pos="6425637" algn="l"/>
                <a:tab pos="6920860" algn="l"/>
                <a:tab pos="7416081" algn="l"/>
                <a:tab pos="7911304" algn="l"/>
                <a:tab pos="8406526" algn="l"/>
                <a:tab pos="8901748" algn="l"/>
                <a:tab pos="9396970" algn="l"/>
                <a:tab pos="9892192" algn="l"/>
              </a:tabLst>
            </a:pPr>
            <a:r>
              <a:rPr lang="fr-FR" sz="2000" dirty="0"/>
              <a:t>LONGBLOB	Taille &lt; 2^32 caractères</a:t>
            </a:r>
          </a:p>
          <a:p>
            <a:pPr marL="817204" lvl="1" indent="-304483" hangingPunct="1">
              <a:lnSpc>
                <a:spcPct val="90000"/>
              </a:lnSpc>
              <a:spcBef>
                <a:spcPts val="496"/>
              </a:spcBef>
              <a:buClrTx/>
              <a:buSzPct val="55000"/>
              <a:buNone/>
              <a:tabLst>
                <a:tab pos="367479" algn="l"/>
                <a:tab pos="482973" algn="l"/>
                <a:tab pos="978195" algn="l"/>
                <a:tab pos="1473417" algn="l"/>
                <a:tab pos="1968639" algn="l"/>
                <a:tab pos="2463861" algn="l"/>
                <a:tab pos="2959084" algn="l"/>
                <a:tab pos="3454305" algn="l"/>
                <a:tab pos="3949528" algn="l"/>
                <a:tab pos="4444749" algn="l"/>
                <a:tab pos="4939972" algn="l"/>
                <a:tab pos="5435193" algn="l"/>
                <a:tab pos="5930416" algn="l"/>
                <a:tab pos="6425637" algn="l"/>
                <a:tab pos="6920860" algn="l"/>
                <a:tab pos="7416081" algn="l"/>
                <a:tab pos="7911304" algn="l"/>
                <a:tab pos="8406526" algn="l"/>
                <a:tab pos="8901748" algn="l"/>
                <a:tab pos="9396970" algn="l"/>
                <a:tab pos="9892192" algn="l"/>
              </a:tabLst>
            </a:pPr>
            <a:endParaRPr lang="fr-FR" sz="2000" dirty="0"/>
          </a:p>
          <a:p>
            <a:pPr marL="808454" lvl="1" indent="-304483" hangingPunct="1">
              <a:lnSpc>
                <a:spcPct val="90000"/>
              </a:lnSpc>
              <a:spcBef>
                <a:spcPts val="496"/>
              </a:spcBef>
              <a:buClr>
                <a:srgbClr val="FF0000"/>
              </a:buClr>
              <a:buSzPct val="55000"/>
              <a:buFont typeface="Wingdings" pitchFamily="2" charset="2"/>
              <a:buChar char=""/>
              <a:tabLst>
                <a:tab pos="367479" algn="l"/>
                <a:tab pos="482973" algn="l"/>
                <a:tab pos="978195" algn="l"/>
                <a:tab pos="1473417" algn="l"/>
                <a:tab pos="1968639" algn="l"/>
                <a:tab pos="2463861" algn="l"/>
                <a:tab pos="2959084" algn="l"/>
                <a:tab pos="3454305" algn="l"/>
                <a:tab pos="3949528" algn="l"/>
                <a:tab pos="4444749" algn="l"/>
                <a:tab pos="4939972" algn="l"/>
                <a:tab pos="5435193" algn="l"/>
                <a:tab pos="5930416" algn="l"/>
                <a:tab pos="6425637" algn="l"/>
                <a:tab pos="6920860" algn="l"/>
                <a:tab pos="7416081" algn="l"/>
                <a:tab pos="7911304" algn="l"/>
                <a:tab pos="8406526" algn="l"/>
                <a:tab pos="8901748" algn="l"/>
                <a:tab pos="9396970" algn="l"/>
                <a:tab pos="9892192" algn="l"/>
              </a:tabLst>
            </a:pPr>
            <a:r>
              <a:rPr lang="fr-FR" sz="2000" dirty="0"/>
              <a:t>TINYTEXT	Taille &lt; 2^8 caractères</a:t>
            </a:r>
          </a:p>
          <a:p>
            <a:pPr marL="808454" lvl="1" indent="-304483" hangingPunct="1">
              <a:lnSpc>
                <a:spcPct val="90000"/>
              </a:lnSpc>
              <a:spcBef>
                <a:spcPts val="496"/>
              </a:spcBef>
              <a:buClr>
                <a:srgbClr val="FF0000"/>
              </a:buClr>
              <a:buSzPct val="55000"/>
              <a:buFont typeface="Wingdings" pitchFamily="2" charset="2"/>
              <a:buChar char=""/>
              <a:tabLst>
                <a:tab pos="367479" algn="l"/>
                <a:tab pos="482973" algn="l"/>
                <a:tab pos="978195" algn="l"/>
                <a:tab pos="1473417" algn="l"/>
                <a:tab pos="1968639" algn="l"/>
                <a:tab pos="2463861" algn="l"/>
                <a:tab pos="2959084" algn="l"/>
                <a:tab pos="3454305" algn="l"/>
                <a:tab pos="3949528" algn="l"/>
                <a:tab pos="4444749" algn="l"/>
                <a:tab pos="4939972" algn="l"/>
                <a:tab pos="5435193" algn="l"/>
                <a:tab pos="5930416" algn="l"/>
                <a:tab pos="6425637" algn="l"/>
                <a:tab pos="6920860" algn="l"/>
                <a:tab pos="7416081" algn="l"/>
                <a:tab pos="7911304" algn="l"/>
                <a:tab pos="8406526" algn="l"/>
                <a:tab pos="8901748" algn="l"/>
                <a:tab pos="9396970" algn="l"/>
                <a:tab pos="9892192" algn="l"/>
              </a:tabLst>
            </a:pPr>
            <a:r>
              <a:rPr lang="fr-FR" sz="2000" dirty="0"/>
              <a:t>TEXT		Taille &lt; 2^8 caractères</a:t>
            </a:r>
          </a:p>
          <a:p>
            <a:pPr marL="808454" lvl="1" indent="-304483" hangingPunct="1">
              <a:lnSpc>
                <a:spcPct val="90000"/>
              </a:lnSpc>
              <a:spcBef>
                <a:spcPts val="496"/>
              </a:spcBef>
              <a:buClr>
                <a:srgbClr val="FF0000"/>
              </a:buClr>
              <a:buSzPct val="55000"/>
              <a:buFont typeface="Wingdings" pitchFamily="2" charset="2"/>
              <a:buChar char=""/>
              <a:tabLst>
                <a:tab pos="367479" algn="l"/>
                <a:tab pos="482973" algn="l"/>
                <a:tab pos="978195" algn="l"/>
                <a:tab pos="1473417" algn="l"/>
                <a:tab pos="1968639" algn="l"/>
                <a:tab pos="2463861" algn="l"/>
                <a:tab pos="2959084" algn="l"/>
                <a:tab pos="3454305" algn="l"/>
                <a:tab pos="3949528" algn="l"/>
                <a:tab pos="4444749" algn="l"/>
                <a:tab pos="4939972" algn="l"/>
                <a:tab pos="5435193" algn="l"/>
                <a:tab pos="5930416" algn="l"/>
                <a:tab pos="6425637" algn="l"/>
                <a:tab pos="6920860" algn="l"/>
                <a:tab pos="7416081" algn="l"/>
                <a:tab pos="7911304" algn="l"/>
                <a:tab pos="8406526" algn="l"/>
                <a:tab pos="8901748" algn="l"/>
                <a:tab pos="9396970" algn="l"/>
                <a:tab pos="9892192" algn="l"/>
              </a:tabLst>
            </a:pPr>
            <a:r>
              <a:rPr lang="fr-FR" sz="2000" dirty="0"/>
              <a:t>MEDIUMTEXT	Taille &lt; 2^24 caractères</a:t>
            </a:r>
          </a:p>
          <a:p>
            <a:pPr marL="808454" lvl="1" indent="-304483" hangingPunct="1">
              <a:lnSpc>
                <a:spcPct val="90000"/>
              </a:lnSpc>
              <a:spcBef>
                <a:spcPts val="496"/>
              </a:spcBef>
              <a:buClr>
                <a:srgbClr val="FF0000"/>
              </a:buClr>
              <a:buSzPct val="55000"/>
              <a:buFont typeface="Wingdings" pitchFamily="2" charset="2"/>
              <a:buChar char=""/>
              <a:tabLst>
                <a:tab pos="367479" algn="l"/>
                <a:tab pos="482973" algn="l"/>
                <a:tab pos="978195" algn="l"/>
                <a:tab pos="1473417" algn="l"/>
                <a:tab pos="1968639" algn="l"/>
                <a:tab pos="2463861" algn="l"/>
                <a:tab pos="2959084" algn="l"/>
                <a:tab pos="3454305" algn="l"/>
                <a:tab pos="3949528" algn="l"/>
                <a:tab pos="4444749" algn="l"/>
                <a:tab pos="4939972" algn="l"/>
                <a:tab pos="5435193" algn="l"/>
                <a:tab pos="5930416" algn="l"/>
                <a:tab pos="6425637" algn="l"/>
                <a:tab pos="6920860" algn="l"/>
                <a:tab pos="7416081" algn="l"/>
                <a:tab pos="7911304" algn="l"/>
                <a:tab pos="8406526" algn="l"/>
                <a:tab pos="8901748" algn="l"/>
                <a:tab pos="9396970" algn="l"/>
                <a:tab pos="9892192" algn="l"/>
              </a:tabLst>
            </a:pPr>
            <a:r>
              <a:rPr lang="fr-FR" sz="2000" dirty="0"/>
              <a:t>LONGTEXT	Taille &lt; 2^32 caractères</a:t>
            </a:r>
          </a:p>
          <a:p>
            <a:pPr marL="367479" indent="-356980" hangingPunct="1">
              <a:lnSpc>
                <a:spcPct val="90000"/>
              </a:lnSpc>
              <a:spcBef>
                <a:spcPts val="661"/>
              </a:spcBef>
              <a:buClrTx/>
              <a:buSzPct val="60000"/>
              <a:buNone/>
              <a:tabLst>
                <a:tab pos="367479" algn="l"/>
                <a:tab pos="482973" algn="l"/>
                <a:tab pos="978195" algn="l"/>
                <a:tab pos="1473417" algn="l"/>
                <a:tab pos="1968639" algn="l"/>
                <a:tab pos="2463861" algn="l"/>
                <a:tab pos="2959084" algn="l"/>
                <a:tab pos="3454305" algn="l"/>
                <a:tab pos="3949528" algn="l"/>
                <a:tab pos="4444749" algn="l"/>
                <a:tab pos="4939972" algn="l"/>
                <a:tab pos="5435193" algn="l"/>
                <a:tab pos="5930416" algn="l"/>
                <a:tab pos="6425637" algn="l"/>
                <a:tab pos="6920860" algn="l"/>
                <a:tab pos="7416081" algn="l"/>
                <a:tab pos="7911304" algn="l"/>
                <a:tab pos="8406526" algn="l"/>
                <a:tab pos="8901748" algn="l"/>
                <a:tab pos="9396970" algn="l"/>
                <a:tab pos="9892192" algn="l"/>
              </a:tabLst>
            </a:pPr>
            <a:endParaRPr lang="fr-FR" dirty="0"/>
          </a:p>
          <a:p>
            <a:pPr marL="367479" indent="-356980" hangingPunct="1">
              <a:lnSpc>
                <a:spcPct val="90000"/>
              </a:lnSpc>
              <a:spcBef>
                <a:spcPts val="661"/>
              </a:spcBef>
              <a:buClrTx/>
              <a:buSzPct val="60000"/>
              <a:buNone/>
              <a:tabLst>
                <a:tab pos="367479" algn="l"/>
                <a:tab pos="482973" algn="l"/>
                <a:tab pos="978195" algn="l"/>
                <a:tab pos="1473417" algn="l"/>
                <a:tab pos="1968639" algn="l"/>
                <a:tab pos="2463861" algn="l"/>
                <a:tab pos="2959084" algn="l"/>
                <a:tab pos="3454305" algn="l"/>
                <a:tab pos="3949528" algn="l"/>
                <a:tab pos="4444749" algn="l"/>
                <a:tab pos="4939972" algn="l"/>
                <a:tab pos="5435193" algn="l"/>
                <a:tab pos="5930416" algn="l"/>
                <a:tab pos="6425637" algn="l"/>
                <a:tab pos="6920860" algn="l"/>
                <a:tab pos="7416081" algn="l"/>
                <a:tab pos="7911304" algn="l"/>
                <a:tab pos="8406526" algn="l"/>
                <a:tab pos="8901748" algn="l"/>
                <a:tab pos="9396970" algn="l"/>
                <a:tab pos="9892192" algn="l"/>
              </a:tabLst>
            </a:pPr>
            <a:r>
              <a:rPr lang="fr-FR" dirty="0"/>
              <a:t>Les tris faits sur les BLOB tiennent compte de la casse</a:t>
            </a:r>
            <a:r>
              <a:rPr lang="fr-FR" dirty="0" smtClean="0"/>
              <a:t>, contrairement </a:t>
            </a:r>
            <a:r>
              <a:rPr lang="fr-FR" dirty="0"/>
              <a:t>aux tris faits sur les TEXT.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 smtClean="0"/>
              <a:t>CLIENT(</a:t>
            </a:r>
            <a:r>
              <a:rPr lang="fr-FR" u="sng" dirty="0" err="1" smtClean="0"/>
              <a:t>id_client</a:t>
            </a:r>
            <a:r>
              <a:rPr lang="fr-FR" dirty="0" err="1" smtClean="0"/>
              <a:t>,nom,prenom,mail</a:t>
            </a:r>
            <a:r>
              <a:rPr lang="fr-FR" dirty="0" smtClean="0"/>
              <a:t>) </a:t>
            </a:r>
          </a:p>
          <a:p>
            <a:pPr lvl="2"/>
            <a:r>
              <a:rPr lang="fr-FR" dirty="0" err="1" smtClean="0"/>
              <a:t>id_client</a:t>
            </a:r>
            <a:r>
              <a:rPr lang="fr-FR" dirty="0" smtClean="0"/>
              <a:t> de type INT ?</a:t>
            </a:r>
          </a:p>
          <a:p>
            <a:pPr lvl="2"/>
            <a:r>
              <a:rPr lang="fr-FR" dirty="0" smtClean="0"/>
              <a:t>Nom : </a:t>
            </a:r>
            <a:r>
              <a:rPr lang="fr-FR" dirty="0" err="1" smtClean="0"/>
              <a:t>varchar</a:t>
            </a:r>
            <a:r>
              <a:rPr lang="fr-FR" dirty="0" smtClean="0"/>
              <a:t>(255)</a:t>
            </a:r>
          </a:p>
          <a:p>
            <a:pPr lvl="2"/>
            <a:r>
              <a:rPr lang="fr-FR" dirty="0" err="1" smtClean="0"/>
              <a:t>Prenom</a:t>
            </a:r>
            <a:r>
              <a:rPr lang="fr-FR" dirty="0" smtClean="0"/>
              <a:t>: </a:t>
            </a:r>
            <a:r>
              <a:rPr lang="fr-FR" dirty="0" err="1" smtClean="0"/>
              <a:t>varchar</a:t>
            </a:r>
            <a:r>
              <a:rPr lang="fr-FR" dirty="0" smtClean="0"/>
              <a:t>(255)</a:t>
            </a:r>
          </a:p>
          <a:p>
            <a:pPr lvl="2"/>
            <a:r>
              <a:rPr lang="fr-FR" dirty="0" smtClean="0"/>
              <a:t>Mail: </a:t>
            </a:r>
            <a:r>
              <a:rPr lang="fr-FR" dirty="0" err="1" smtClean="0"/>
              <a:t>varchar</a:t>
            </a:r>
            <a:r>
              <a:rPr lang="fr-FR" dirty="0" smtClean="0"/>
              <a:t>(255)</a:t>
            </a:r>
          </a:p>
          <a:p>
            <a:pPr lvl="2"/>
            <a:endParaRPr lang="fr-FR" dirty="0" smtClean="0"/>
          </a:p>
          <a:p>
            <a:pPr lvl="1"/>
            <a:r>
              <a:rPr lang="fr-FR" dirty="0" smtClean="0"/>
              <a:t>PRODUIT(</a:t>
            </a:r>
            <a:r>
              <a:rPr lang="fr-FR" u="sng" dirty="0" err="1" smtClean="0"/>
              <a:t>id_produit</a:t>
            </a:r>
            <a:r>
              <a:rPr lang="fr-FR" dirty="0" err="1" smtClean="0"/>
              <a:t>,libelle,couleur,prix</a:t>
            </a:r>
            <a:r>
              <a:rPr lang="fr-FR" dirty="0" smtClean="0"/>
              <a:t>)</a:t>
            </a:r>
          </a:p>
          <a:p>
            <a:pPr lvl="2"/>
            <a:r>
              <a:rPr lang="fr-FR" dirty="0" err="1" smtClean="0"/>
              <a:t>Id_produit</a:t>
            </a:r>
            <a:r>
              <a:rPr lang="fr-FR" dirty="0" smtClean="0"/>
              <a:t>: INT</a:t>
            </a:r>
          </a:p>
          <a:p>
            <a:pPr lvl="2"/>
            <a:r>
              <a:rPr lang="fr-FR" dirty="0" smtClean="0"/>
              <a:t>Libelle: </a:t>
            </a:r>
            <a:r>
              <a:rPr lang="fr-FR" dirty="0" err="1" smtClean="0"/>
              <a:t>varchar</a:t>
            </a:r>
            <a:r>
              <a:rPr lang="fr-FR" dirty="0" smtClean="0"/>
              <a:t>(255)</a:t>
            </a:r>
          </a:p>
          <a:p>
            <a:pPr lvl="2"/>
            <a:r>
              <a:rPr lang="fr-FR" dirty="0" smtClean="0"/>
              <a:t>Couleur: </a:t>
            </a:r>
            <a:r>
              <a:rPr lang="fr-FR" dirty="0" err="1" smtClean="0"/>
              <a:t>varchar</a:t>
            </a:r>
            <a:r>
              <a:rPr lang="fr-FR" dirty="0" smtClean="0"/>
              <a:t>(100)</a:t>
            </a:r>
          </a:p>
          <a:p>
            <a:pPr lvl="2"/>
            <a:r>
              <a:rPr lang="fr-FR" dirty="0" smtClean="0"/>
              <a:t>Prix: </a:t>
            </a:r>
            <a:r>
              <a:rPr lang="fr-FR" dirty="0" err="1" smtClean="0"/>
              <a:t>float</a:t>
            </a:r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 ? Avec notre exemple</a:t>
            </a:r>
            <a:endParaRPr lang="fr-FR" dirty="0"/>
          </a:p>
        </p:txBody>
      </p:sp>
    </p:spTree>
  </p:cSld>
  <p:clrMapOvr>
    <a:masterClrMapping/>
  </p:clrMapOvr>
  <p:transition spd="med"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CLIENT(</a:t>
            </a:r>
            <a:r>
              <a:rPr lang="fr-FR" u="sng" dirty="0" err="1" smtClean="0"/>
              <a:t>id_client</a:t>
            </a:r>
            <a:r>
              <a:rPr lang="fr-FR" dirty="0" err="1" smtClean="0"/>
              <a:t>,nom,prenom,mail</a:t>
            </a:r>
            <a:r>
              <a:rPr lang="fr-FR" dirty="0" smtClean="0"/>
              <a:t>) </a:t>
            </a:r>
          </a:p>
          <a:p>
            <a:endParaRPr lang="fr-FR" dirty="0" smtClean="0"/>
          </a:p>
          <a:p>
            <a:r>
              <a:rPr lang="fr-FR" dirty="0" smtClean="0"/>
              <a:t>CREATE TABLE CLIENT (</a:t>
            </a:r>
          </a:p>
          <a:p>
            <a:pPr lvl="2">
              <a:buNone/>
            </a:pPr>
            <a:r>
              <a:rPr lang="en-US" dirty="0" err="1" smtClean="0"/>
              <a:t>id_client</a:t>
            </a:r>
            <a:r>
              <a:rPr lang="en-US" dirty="0" smtClean="0"/>
              <a:t> INT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PRIMARY KEY</a:t>
            </a:r>
            <a:r>
              <a:rPr lang="en-US" dirty="0" smtClean="0"/>
              <a:t>, </a:t>
            </a:r>
          </a:p>
          <a:p>
            <a:pPr lvl="2">
              <a:buNone/>
            </a:pPr>
            <a:r>
              <a:rPr lang="en-US" dirty="0" smtClean="0"/>
              <a:t>nom VARCHAR(255) </a:t>
            </a:r>
            <a:r>
              <a:rPr lang="en-US" b="1" dirty="0" smtClean="0"/>
              <a:t>NOT</a:t>
            </a:r>
            <a:r>
              <a:rPr lang="en-US" dirty="0" smtClean="0"/>
              <a:t> NULL, </a:t>
            </a:r>
          </a:p>
          <a:p>
            <a:pPr lvl="2">
              <a:buNone/>
            </a:pPr>
            <a:r>
              <a:rPr lang="en-US" dirty="0" err="1" smtClean="0"/>
              <a:t>prenomVARCHAR</a:t>
            </a:r>
            <a:r>
              <a:rPr lang="en-US" dirty="0" smtClean="0"/>
              <a:t>(255) </a:t>
            </a:r>
            <a:r>
              <a:rPr lang="en-US" b="1" dirty="0" smtClean="0"/>
              <a:t>NOT</a:t>
            </a:r>
            <a:r>
              <a:rPr lang="en-US" dirty="0" smtClean="0"/>
              <a:t> NULL, </a:t>
            </a:r>
          </a:p>
          <a:p>
            <a:pPr lvl="2">
              <a:buNone/>
            </a:pPr>
            <a:r>
              <a:rPr lang="en-US" dirty="0" smtClean="0"/>
              <a:t>email VARCHAR(255) </a:t>
            </a:r>
            <a:r>
              <a:rPr lang="en-US" b="1" dirty="0" smtClean="0"/>
              <a:t>NOT</a:t>
            </a:r>
            <a:r>
              <a:rPr lang="en-US" dirty="0" smtClean="0"/>
              <a:t> NULL, </a:t>
            </a:r>
          </a:p>
          <a:p>
            <a:pPr>
              <a:buNone/>
            </a:pPr>
            <a:r>
              <a:rPr lang="fr-FR" dirty="0" smtClean="0"/>
              <a:t>);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Il est facile de passer du MLDR à la requête de création de table SQL.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créer une table:</a:t>
            </a:r>
            <a:endParaRPr lang="fr-FR" dirty="0"/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>
          <a:xfrm>
            <a:off x="575816" y="251445"/>
            <a:ext cx="8609012" cy="1425575"/>
          </a:xfrm>
        </p:spPr>
        <p:txBody>
          <a:bodyPr>
            <a:normAutofit fontScale="90000"/>
          </a:bodyPr>
          <a:lstStyle/>
          <a:p>
            <a:pPr eaLnBrk="1" fontAlgn="auto" hangingPunct="1">
              <a:lnSpc>
                <a:spcPct val="117000"/>
              </a:lnSpc>
              <a:spcAft>
                <a:spcPts val="0"/>
              </a:spcAft>
              <a:buSzPct val="4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4000" dirty="0" smtClean="0"/>
              <a:t>Comment fait-on </a:t>
            </a:r>
            <a:r>
              <a:rPr lang="en-GB" sz="4000" dirty="0" err="1" smtClean="0"/>
              <a:t>une</a:t>
            </a:r>
            <a:r>
              <a:rPr lang="en-GB" sz="4000" dirty="0" smtClean="0"/>
              <a:t> base de </a:t>
            </a:r>
            <a:r>
              <a:rPr lang="en-GB" sz="4000" dirty="0" err="1" smtClean="0"/>
              <a:t>données</a:t>
            </a:r>
            <a:r>
              <a:rPr lang="en-GB" sz="4000" dirty="0" smtClean="0"/>
              <a:t> ?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931863" y="2390775"/>
            <a:ext cx="9148762" cy="5065713"/>
          </a:xfrm>
        </p:spPr>
        <p:txBody>
          <a:bodyPr anchor="ctr"/>
          <a:lstStyle/>
          <a:p>
            <a:pPr marL="430213" lvl="1" indent="-214313" eaLnBrk="1" hangingPunct="1">
              <a:lnSpc>
                <a:spcPct val="95000"/>
              </a:lnSpc>
              <a:buClrTx/>
              <a:buSzPct val="45000"/>
              <a:buFontTx/>
              <a:buNone/>
              <a:tabLst>
                <a:tab pos="430213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5575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en-GB" dirty="0" smtClean="0">
                <a:solidFill>
                  <a:srgbClr val="FFCD66"/>
                </a:solidFill>
                <a:latin typeface="+mj-lt"/>
                <a:cs typeface="Times New Roman" pitchFamily="16" charset="0"/>
              </a:rPr>
              <a:t>► </a:t>
            </a:r>
            <a:r>
              <a:rPr lang="en-GB" sz="2600" dirty="0" err="1" smtClean="0">
                <a:latin typeface="+mj-lt"/>
                <a:cs typeface="Tahoma" pitchFamily="32" charset="0"/>
              </a:rPr>
              <a:t>Schéma</a:t>
            </a:r>
            <a:r>
              <a:rPr lang="en-GB" sz="2600" dirty="0" smtClean="0">
                <a:latin typeface="+mj-lt"/>
                <a:cs typeface="Tahoma" pitchFamily="32" charset="0"/>
              </a:rPr>
              <a:t> </a:t>
            </a:r>
            <a:r>
              <a:rPr lang="en-GB" sz="2600" dirty="0" err="1" smtClean="0">
                <a:latin typeface="+mj-lt"/>
                <a:cs typeface="Tahoma" pitchFamily="32" charset="0"/>
              </a:rPr>
              <a:t>conceptuel</a:t>
            </a:r>
            <a:r>
              <a:rPr lang="en-GB" sz="2600" dirty="0" smtClean="0">
                <a:latin typeface="+mj-lt"/>
                <a:cs typeface="Tahoma" pitchFamily="32" charset="0"/>
              </a:rPr>
              <a:t> (</a:t>
            </a:r>
            <a:r>
              <a:rPr lang="en-GB" sz="2600" dirty="0" err="1" smtClean="0">
                <a:latin typeface="+mj-lt"/>
                <a:cs typeface="Tahoma" pitchFamily="32" charset="0"/>
              </a:rPr>
              <a:t>modélisation</a:t>
            </a:r>
            <a:r>
              <a:rPr lang="en-GB" sz="2600" dirty="0" smtClean="0">
                <a:latin typeface="+mj-lt"/>
                <a:cs typeface="Tahoma" pitchFamily="32" charset="0"/>
              </a:rPr>
              <a:t>) :</a:t>
            </a:r>
          </a:p>
          <a:p>
            <a:pPr marL="430213" lvl="1" indent="-214313" eaLnBrk="1" hangingPunct="1">
              <a:lnSpc>
                <a:spcPct val="117000"/>
              </a:lnSpc>
              <a:buClrTx/>
              <a:buSzPct val="45000"/>
              <a:buFontTx/>
              <a:buNone/>
              <a:tabLst>
                <a:tab pos="430213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5575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en-GB" sz="2600" dirty="0" smtClean="0">
                <a:latin typeface="+mj-lt"/>
                <a:cs typeface="Tahoma" pitchFamily="32" charset="0"/>
              </a:rPr>
              <a:t>     </a:t>
            </a:r>
            <a:r>
              <a:rPr lang="en-GB" sz="2600" dirty="0" err="1" smtClean="0">
                <a:latin typeface="+mj-lt"/>
                <a:cs typeface="Tahoma" pitchFamily="32" charset="0"/>
              </a:rPr>
              <a:t>contenu</a:t>
            </a:r>
            <a:r>
              <a:rPr lang="en-GB" sz="2600" dirty="0" smtClean="0">
                <a:latin typeface="+mj-lt"/>
                <a:cs typeface="Tahoma" pitchFamily="32" charset="0"/>
              </a:rPr>
              <a:t> de la base en </a:t>
            </a:r>
            <a:r>
              <a:rPr lang="en-GB" sz="2600" dirty="0" err="1" smtClean="0">
                <a:latin typeface="+mj-lt"/>
                <a:cs typeface="Tahoma" pitchFamily="32" charset="0"/>
              </a:rPr>
              <a:t>termes</a:t>
            </a:r>
            <a:r>
              <a:rPr lang="en-GB" sz="2600" dirty="0" smtClean="0">
                <a:latin typeface="+mj-lt"/>
                <a:cs typeface="Tahoma" pitchFamily="32" charset="0"/>
              </a:rPr>
              <a:t> de concepts (</a:t>
            </a:r>
            <a:r>
              <a:rPr lang="en-GB" sz="2600" dirty="0" err="1" smtClean="0">
                <a:latin typeface="+mj-lt"/>
                <a:cs typeface="Tahoma" pitchFamily="32" charset="0"/>
              </a:rPr>
              <a:t>modèle</a:t>
            </a:r>
            <a:r>
              <a:rPr lang="en-GB" sz="2600" dirty="0" smtClean="0">
                <a:latin typeface="+mj-lt"/>
                <a:cs typeface="Tahoma" pitchFamily="32" charset="0"/>
              </a:rPr>
              <a:t> EA).</a:t>
            </a:r>
          </a:p>
          <a:p>
            <a:pPr marL="430213" lvl="1" indent="-214313" eaLnBrk="1" hangingPunct="1">
              <a:lnSpc>
                <a:spcPct val="117000"/>
              </a:lnSpc>
              <a:buClrTx/>
              <a:buSzPct val="45000"/>
              <a:buFontTx/>
              <a:buNone/>
              <a:tabLst>
                <a:tab pos="430213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5575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endParaRPr lang="en-GB" sz="2600" dirty="0" smtClean="0">
              <a:latin typeface="+mj-lt"/>
              <a:cs typeface="Tahoma" pitchFamily="32" charset="0"/>
            </a:endParaRPr>
          </a:p>
          <a:p>
            <a:pPr marL="430213" lvl="1" indent="-214313" eaLnBrk="1" hangingPunct="1">
              <a:lnSpc>
                <a:spcPct val="95000"/>
              </a:lnSpc>
              <a:buClrTx/>
              <a:buSzPct val="45000"/>
              <a:buFontTx/>
              <a:buNone/>
              <a:tabLst>
                <a:tab pos="430213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5575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en-GB" dirty="0" smtClean="0">
                <a:solidFill>
                  <a:srgbClr val="FFCD66"/>
                </a:solidFill>
                <a:latin typeface="+mj-lt"/>
                <a:cs typeface="Times New Roman" pitchFamily="16" charset="0"/>
              </a:rPr>
              <a:t>►</a:t>
            </a:r>
            <a:r>
              <a:rPr lang="en-GB" sz="2600" dirty="0" smtClean="0">
                <a:solidFill>
                  <a:srgbClr val="FFCD66"/>
                </a:solidFill>
                <a:latin typeface="+mj-lt"/>
              </a:rPr>
              <a:t> </a:t>
            </a:r>
            <a:r>
              <a:rPr lang="en-GB" sz="2600" dirty="0" err="1" smtClean="0">
                <a:latin typeface="+mj-lt"/>
                <a:cs typeface="Tahoma" pitchFamily="32" charset="0"/>
              </a:rPr>
              <a:t>Schéma</a:t>
            </a:r>
            <a:r>
              <a:rPr lang="en-GB" sz="2600" dirty="0" smtClean="0">
                <a:latin typeface="+mj-lt"/>
                <a:cs typeface="Tahoma" pitchFamily="32" charset="0"/>
              </a:rPr>
              <a:t> </a:t>
            </a:r>
            <a:r>
              <a:rPr lang="en-GB" sz="2600" dirty="0" err="1" smtClean="0">
                <a:latin typeface="+mj-lt"/>
                <a:cs typeface="Tahoma" pitchFamily="32" charset="0"/>
              </a:rPr>
              <a:t>logique</a:t>
            </a:r>
            <a:r>
              <a:rPr lang="en-GB" sz="2600" dirty="0" smtClean="0">
                <a:latin typeface="+mj-lt"/>
                <a:cs typeface="Tahoma" pitchFamily="32" charset="0"/>
              </a:rPr>
              <a:t>: « </a:t>
            </a:r>
            <a:r>
              <a:rPr lang="en-GB" sz="2600" dirty="0" err="1" smtClean="0">
                <a:latin typeface="+mj-lt"/>
                <a:cs typeface="Tahoma" pitchFamily="32" charset="0"/>
              </a:rPr>
              <a:t>traduction</a:t>
            </a:r>
            <a:r>
              <a:rPr lang="en-GB" sz="2600" dirty="0" smtClean="0">
                <a:latin typeface="+mj-lt"/>
                <a:cs typeface="Tahoma" pitchFamily="32" charset="0"/>
              </a:rPr>
              <a:t> » du </a:t>
            </a:r>
            <a:r>
              <a:rPr lang="en-GB" sz="2600" dirty="0" err="1" smtClean="0">
                <a:latin typeface="+mj-lt"/>
                <a:cs typeface="Tahoma" pitchFamily="32" charset="0"/>
              </a:rPr>
              <a:t>schéma</a:t>
            </a:r>
            <a:r>
              <a:rPr lang="en-GB" sz="2600" dirty="0" smtClean="0">
                <a:latin typeface="+mj-lt"/>
                <a:cs typeface="Tahoma" pitchFamily="32" charset="0"/>
              </a:rPr>
              <a:t> </a:t>
            </a:r>
            <a:r>
              <a:rPr lang="en-GB" sz="2600" dirty="0" err="1" smtClean="0">
                <a:latin typeface="+mj-lt"/>
                <a:cs typeface="Tahoma" pitchFamily="32" charset="0"/>
              </a:rPr>
              <a:t>conceptuel</a:t>
            </a:r>
            <a:r>
              <a:rPr lang="en-GB" sz="2600" dirty="0" smtClean="0">
                <a:latin typeface="+mj-lt"/>
                <a:cs typeface="Tahoma" pitchFamily="32" charset="0"/>
              </a:rPr>
              <a:t> </a:t>
            </a:r>
            <a:r>
              <a:rPr lang="en-GB" sz="2600" dirty="0" err="1" smtClean="0">
                <a:latin typeface="+mj-lt"/>
                <a:cs typeface="Tahoma" pitchFamily="32" charset="0"/>
              </a:rPr>
              <a:t>dans</a:t>
            </a:r>
            <a:r>
              <a:rPr lang="en-GB" sz="2600" dirty="0" smtClean="0">
                <a:latin typeface="+mj-lt"/>
                <a:cs typeface="Tahoma" pitchFamily="32" charset="0"/>
              </a:rPr>
              <a:t> le </a:t>
            </a:r>
            <a:r>
              <a:rPr lang="en-GB" sz="2600" dirty="0" err="1" smtClean="0">
                <a:latin typeface="+mj-lt"/>
                <a:cs typeface="Tahoma" pitchFamily="32" charset="0"/>
              </a:rPr>
              <a:t>paradigme</a:t>
            </a:r>
            <a:r>
              <a:rPr lang="en-GB" sz="2600" dirty="0" smtClean="0">
                <a:latin typeface="+mj-lt"/>
                <a:cs typeface="Tahoma" pitchFamily="32" charset="0"/>
              </a:rPr>
              <a:t> du </a:t>
            </a:r>
            <a:r>
              <a:rPr lang="en-GB" sz="2600" dirty="0" err="1" smtClean="0">
                <a:latin typeface="+mj-lt"/>
                <a:cs typeface="Tahoma" pitchFamily="32" charset="0"/>
              </a:rPr>
              <a:t>système</a:t>
            </a:r>
            <a:r>
              <a:rPr lang="en-GB" sz="2600" dirty="0" smtClean="0">
                <a:latin typeface="+mj-lt"/>
                <a:cs typeface="Tahoma" pitchFamily="32" charset="0"/>
              </a:rPr>
              <a:t> de base de </a:t>
            </a:r>
            <a:r>
              <a:rPr lang="en-GB" sz="2600" dirty="0" err="1" smtClean="0">
                <a:latin typeface="+mj-lt"/>
                <a:cs typeface="Tahoma" pitchFamily="32" charset="0"/>
              </a:rPr>
              <a:t>données</a:t>
            </a:r>
            <a:r>
              <a:rPr lang="en-GB" sz="2600" dirty="0" smtClean="0">
                <a:latin typeface="+mj-lt"/>
                <a:cs typeface="Tahoma" pitchFamily="32" charset="0"/>
              </a:rPr>
              <a:t> (</a:t>
            </a:r>
            <a:r>
              <a:rPr lang="en-GB" sz="2600" dirty="0" err="1" smtClean="0">
                <a:latin typeface="+mj-lt"/>
                <a:cs typeface="Tahoma" pitchFamily="32" charset="0"/>
              </a:rPr>
              <a:t>modèle</a:t>
            </a:r>
            <a:r>
              <a:rPr lang="en-GB" sz="2600" dirty="0" smtClean="0">
                <a:latin typeface="+mj-lt"/>
                <a:cs typeface="Tahoma" pitchFamily="32" charset="0"/>
              </a:rPr>
              <a:t> </a:t>
            </a:r>
            <a:r>
              <a:rPr lang="en-GB" sz="2600" dirty="0" err="1" smtClean="0">
                <a:latin typeface="+mj-lt"/>
                <a:cs typeface="Tahoma" pitchFamily="32" charset="0"/>
              </a:rPr>
              <a:t>relationnel</a:t>
            </a:r>
            <a:r>
              <a:rPr lang="en-GB" sz="2600" dirty="0" smtClean="0">
                <a:latin typeface="+mj-lt"/>
                <a:cs typeface="Tahoma" pitchFamily="32" charset="0"/>
              </a:rPr>
              <a:t>).</a:t>
            </a:r>
          </a:p>
          <a:p>
            <a:pPr marL="430213" lvl="1" indent="-214313" eaLnBrk="1" hangingPunct="1">
              <a:lnSpc>
                <a:spcPct val="117000"/>
              </a:lnSpc>
              <a:buClrTx/>
              <a:buSzPct val="45000"/>
              <a:buFontTx/>
              <a:buNone/>
              <a:tabLst>
                <a:tab pos="430213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5575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endParaRPr lang="en-GB" sz="2600" dirty="0" smtClean="0">
              <a:latin typeface="+mj-lt"/>
              <a:cs typeface="Tahoma" pitchFamily="32" charset="0"/>
            </a:endParaRPr>
          </a:p>
          <a:p>
            <a:pPr marL="430213" lvl="1" indent="-214313" eaLnBrk="1" hangingPunct="1">
              <a:lnSpc>
                <a:spcPct val="95000"/>
              </a:lnSpc>
              <a:buClrTx/>
              <a:buSzPct val="45000"/>
              <a:buFontTx/>
              <a:buNone/>
              <a:tabLst>
                <a:tab pos="430213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5575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en-GB" dirty="0" smtClean="0">
                <a:solidFill>
                  <a:srgbClr val="FFCD66"/>
                </a:solidFill>
                <a:latin typeface="+mj-lt"/>
                <a:cs typeface="Times New Roman" pitchFamily="16" charset="0"/>
              </a:rPr>
              <a:t>►</a:t>
            </a:r>
            <a:r>
              <a:rPr lang="en-GB" sz="2600" dirty="0" smtClean="0">
                <a:solidFill>
                  <a:srgbClr val="FFCD66"/>
                </a:solidFill>
                <a:latin typeface="+mj-lt"/>
              </a:rPr>
              <a:t> </a:t>
            </a:r>
            <a:r>
              <a:rPr lang="en-GB" sz="2600" dirty="0" smtClean="0">
                <a:latin typeface="+mj-lt"/>
                <a:cs typeface="Tahoma" pitchFamily="32" charset="0"/>
              </a:rPr>
              <a:t>Organisation physique: organisation et </a:t>
            </a:r>
            <a:r>
              <a:rPr lang="en-GB" sz="2600" dirty="0" err="1" smtClean="0">
                <a:latin typeface="+mj-lt"/>
                <a:cs typeface="Tahoma" pitchFamily="32" charset="0"/>
              </a:rPr>
              <a:t>accès</a:t>
            </a:r>
            <a:r>
              <a:rPr lang="en-GB" sz="2600" dirty="0" smtClean="0">
                <a:latin typeface="+mj-lt"/>
                <a:cs typeface="Tahoma" pitchFamily="32" charset="0"/>
              </a:rPr>
              <a:t> aux </a:t>
            </a:r>
            <a:r>
              <a:rPr lang="en-GB" sz="2600" dirty="0" err="1" smtClean="0">
                <a:latin typeface="+mj-lt"/>
                <a:cs typeface="Tahoma" pitchFamily="32" charset="0"/>
              </a:rPr>
              <a:t>données</a:t>
            </a:r>
            <a:r>
              <a:rPr lang="en-GB" sz="2600" dirty="0" smtClean="0">
                <a:latin typeface="+mj-lt"/>
                <a:cs typeface="Tahoma" pitchFamily="32" charset="0"/>
              </a:rPr>
              <a:t> </a:t>
            </a:r>
            <a:r>
              <a:rPr lang="en-GB" sz="2600" dirty="0" err="1" smtClean="0">
                <a:latin typeface="+mj-lt"/>
                <a:cs typeface="Tahoma" pitchFamily="32" charset="0"/>
              </a:rPr>
              <a:t>dans</a:t>
            </a:r>
            <a:r>
              <a:rPr lang="en-GB" sz="2600" dirty="0" smtClean="0">
                <a:latin typeface="+mj-lt"/>
                <a:cs typeface="Tahoma" pitchFamily="32" charset="0"/>
              </a:rPr>
              <a:t> la base (</a:t>
            </a:r>
            <a:r>
              <a:rPr lang="en-GB" sz="2600" dirty="0" err="1" smtClean="0">
                <a:latin typeface="+mj-lt"/>
                <a:cs typeface="Tahoma" pitchFamily="32" charset="0"/>
              </a:rPr>
              <a:t>modèle</a:t>
            </a:r>
            <a:r>
              <a:rPr lang="en-GB" sz="2600" dirty="0" smtClean="0">
                <a:latin typeface="+mj-lt"/>
                <a:cs typeface="Tahoma" pitchFamily="32" charset="0"/>
              </a:rPr>
              <a:t> SGBD).</a:t>
            </a:r>
          </a:p>
          <a:p>
            <a:pPr marL="430213" lvl="1" indent="-214313" eaLnBrk="1" hangingPunct="1">
              <a:lnSpc>
                <a:spcPct val="117000"/>
              </a:lnSpc>
              <a:buClrTx/>
              <a:buSzPct val="45000"/>
              <a:buFontTx/>
              <a:buNone/>
              <a:tabLst>
                <a:tab pos="430213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5575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endParaRPr lang="en-GB" sz="2600" dirty="0" smtClean="0">
              <a:latin typeface="+mj-lt"/>
              <a:cs typeface="Tahoma" pitchFamily="32" charset="0"/>
            </a:endParaRPr>
          </a:p>
        </p:txBody>
      </p:sp>
      <p:sp>
        <p:nvSpPr>
          <p:cNvPr id="15363" name="Oval 3"/>
          <p:cNvSpPr>
            <a:spLocks noChangeArrowheads="1"/>
          </p:cNvSpPr>
          <p:nvPr/>
        </p:nvSpPr>
        <p:spPr bwMode="auto">
          <a:xfrm>
            <a:off x="720725" y="2160588"/>
            <a:ext cx="9180513" cy="3240087"/>
          </a:xfrm>
          <a:prstGeom prst="ellipse">
            <a:avLst/>
          </a:prstGeom>
          <a:noFill/>
          <a:ln w="360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5364" name="Oval 4"/>
          <p:cNvSpPr>
            <a:spLocks noChangeArrowheads="1"/>
          </p:cNvSpPr>
          <p:nvPr/>
        </p:nvSpPr>
        <p:spPr bwMode="auto">
          <a:xfrm>
            <a:off x="360363" y="5759450"/>
            <a:ext cx="9540875" cy="1260475"/>
          </a:xfrm>
          <a:prstGeom prst="ellipse">
            <a:avLst/>
          </a:prstGeom>
          <a:noFill/>
          <a:ln w="360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7199313" y="1644650"/>
            <a:ext cx="3600450" cy="585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lnSpc>
                <a:spcPct val="117000"/>
              </a:lnSpc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 dirty="0" err="1">
                <a:solidFill>
                  <a:srgbClr val="FF0000"/>
                </a:solidFill>
                <a:latin typeface="+mj-lt"/>
              </a:rPr>
              <a:t>Spécifications</a:t>
            </a:r>
            <a:endParaRPr lang="en-GB" sz="28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7199313" y="5172075"/>
            <a:ext cx="3600450" cy="585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lnSpc>
                <a:spcPct val="117000"/>
              </a:lnSpc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 dirty="0" err="1">
                <a:solidFill>
                  <a:srgbClr val="0000FF"/>
                </a:solidFill>
                <a:latin typeface="+mj-lt"/>
              </a:rPr>
              <a:t>Implémentation</a:t>
            </a:r>
            <a:endParaRPr lang="en-GB" sz="2800" b="1" dirty="0">
              <a:solidFill>
                <a:srgbClr val="0000FF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animBg="1"/>
      <p:bldP spid="1536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MCD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4324518" y="3231669"/>
            <a:ext cx="5108282" cy="1603745"/>
          </a:xfrm>
        </p:spPr>
        <p:txBody>
          <a:bodyPr/>
          <a:lstStyle/>
          <a:p>
            <a:r>
              <a:rPr lang="fr-FR" dirty="0" smtClean="0"/>
              <a:t>Modèle Conceptuel de Données</a:t>
            </a:r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474663"/>
            <a:ext cx="8609012" cy="1425575"/>
          </a:xfrm>
        </p:spPr>
        <p:txBody>
          <a:bodyPr>
            <a:normAutofit fontScale="90000"/>
          </a:bodyPr>
          <a:lstStyle/>
          <a:p>
            <a:pPr eaLnBrk="1" fontAlgn="auto" hangingPunct="1">
              <a:lnSpc>
                <a:spcPct val="117000"/>
              </a:lnSpc>
              <a:spcAft>
                <a:spcPts val="0"/>
              </a:spcAft>
              <a:buSzPct val="4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4000" dirty="0" err="1" smtClean="0"/>
              <a:t>Modèle</a:t>
            </a:r>
            <a:r>
              <a:rPr lang="en-GB" sz="4000" dirty="0" smtClean="0"/>
              <a:t> </a:t>
            </a:r>
            <a:r>
              <a:rPr lang="en-GB" sz="4000" dirty="0" err="1" smtClean="0"/>
              <a:t>Entités</a:t>
            </a:r>
            <a:r>
              <a:rPr lang="en-GB" sz="4000" dirty="0" smtClean="0"/>
              <a:t>-Association</a:t>
            </a:r>
            <a:br>
              <a:rPr lang="en-GB" sz="4000" dirty="0" smtClean="0"/>
            </a:br>
            <a:endParaRPr lang="en-GB" sz="4000" dirty="0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863848" y="1403573"/>
            <a:ext cx="8609012" cy="4672012"/>
          </a:xfrm>
        </p:spPr>
        <p:txBody>
          <a:bodyPr anchor="ctr">
            <a:normAutofit fontScale="92500"/>
          </a:bodyPr>
          <a:lstStyle/>
          <a:p>
            <a:pPr marL="430213" lvl="1" indent="-214313" eaLnBrk="1" fontAlgn="auto" hangingPunct="1">
              <a:lnSpc>
                <a:spcPct val="95000"/>
              </a:lnSpc>
              <a:spcBef>
                <a:spcPts val="357"/>
              </a:spcBef>
              <a:buClrTx/>
              <a:buSzPct val="45000"/>
              <a:buFontTx/>
              <a:buNone/>
              <a:tabLst>
                <a:tab pos="430213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5575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endParaRPr lang="en-GB" dirty="0" smtClean="0">
              <a:solidFill>
                <a:srgbClr val="FFCD66"/>
              </a:solidFill>
              <a:latin typeface="+mj-lt"/>
              <a:cs typeface="Times New Roman" pitchFamily="16" charset="0"/>
            </a:endParaRPr>
          </a:p>
          <a:p>
            <a:pPr marL="430213" lvl="1" indent="-214313" eaLnBrk="1" fontAlgn="auto" hangingPunct="1">
              <a:lnSpc>
                <a:spcPct val="95000"/>
              </a:lnSpc>
              <a:spcBef>
                <a:spcPts val="357"/>
              </a:spcBef>
              <a:buClrTx/>
              <a:buSzPct val="45000"/>
              <a:buFontTx/>
              <a:buNone/>
              <a:tabLst>
                <a:tab pos="430213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5575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r>
              <a:rPr lang="en-GB" dirty="0" smtClean="0">
                <a:solidFill>
                  <a:srgbClr val="FFCD66"/>
                </a:solidFill>
                <a:latin typeface="+mj-lt"/>
                <a:cs typeface="Liberation Mono" pitchFamily="49" charset="0"/>
              </a:rPr>
              <a:t>► </a:t>
            </a:r>
            <a:r>
              <a:rPr lang="en-GB" sz="2600" dirty="0" err="1" smtClean="0">
                <a:latin typeface="+mj-lt"/>
                <a:cs typeface="Liberation Mono" pitchFamily="49" charset="0"/>
              </a:rPr>
              <a:t>Issu</a:t>
            </a:r>
            <a:r>
              <a:rPr lang="en-GB" sz="2600" dirty="0" smtClean="0">
                <a:latin typeface="+mj-lt"/>
                <a:cs typeface="Liberation Mono" pitchFamily="49" charset="0"/>
              </a:rPr>
              <a:t> de la </a:t>
            </a:r>
            <a:r>
              <a:rPr lang="en-GB" sz="2600" dirty="0" err="1" smtClean="0">
                <a:latin typeface="+mj-lt"/>
                <a:cs typeface="Liberation Mono" pitchFamily="49" charset="0"/>
              </a:rPr>
              <a:t>méthode</a:t>
            </a:r>
            <a:r>
              <a:rPr lang="en-GB" sz="2600" dirty="0" smtClean="0">
                <a:latin typeface="+mj-lt"/>
                <a:cs typeface="Liberation Mono" pitchFamily="49" charset="0"/>
              </a:rPr>
              <a:t> de conception de </a:t>
            </a:r>
            <a:r>
              <a:rPr lang="en-GB" sz="2600" dirty="0" err="1" smtClean="0">
                <a:latin typeface="+mj-lt"/>
                <a:cs typeface="Liberation Mono" pitchFamily="49" charset="0"/>
              </a:rPr>
              <a:t>systèmes</a:t>
            </a:r>
            <a:endParaRPr lang="en-GB" sz="2600" dirty="0" smtClean="0">
              <a:latin typeface="+mj-lt"/>
              <a:cs typeface="Liberation Mono" pitchFamily="49" charset="0"/>
            </a:endParaRPr>
          </a:p>
          <a:p>
            <a:pPr marL="430213" lvl="1" indent="-214313" eaLnBrk="1" fontAlgn="auto" hangingPunct="1">
              <a:lnSpc>
                <a:spcPct val="117000"/>
              </a:lnSpc>
              <a:spcBef>
                <a:spcPts val="357"/>
              </a:spcBef>
              <a:buClrTx/>
              <a:buSzPct val="45000"/>
              <a:buFontTx/>
              <a:buNone/>
              <a:tabLst>
                <a:tab pos="430213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5575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r>
              <a:rPr lang="en-GB" sz="2600" dirty="0" err="1" smtClean="0">
                <a:latin typeface="+mj-lt"/>
                <a:cs typeface="Liberation Mono" pitchFamily="49" charset="0"/>
              </a:rPr>
              <a:t>d'information</a:t>
            </a:r>
            <a:r>
              <a:rPr lang="en-GB" sz="2600" dirty="0" smtClean="0">
                <a:latin typeface="+mj-lt"/>
                <a:cs typeface="Liberation Mono" pitchFamily="49" charset="0"/>
              </a:rPr>
              <a:t> (SI) MERISE</a:t>
            </a:r>
          </a:p>
          <a:p>
            <a:pPr marL="430213" lvl="1" indent="-214313" eaLnBrk="1" fontAlgn="auto" hangingPunct="1">
              <a:lnSpc>
                <a:spcPct val="117000"/>
              </a:lnSpc>
              <a:spcBef>
                <a:spcPts val="357"/>
              </a:spcBef>
              <a:buClrTx/>
              <a:buSzPct val="45000"/>
              <a:buFontTx/>
              <a:buNone/>
              <a:tabLst>
                <a:tab pos="430213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5575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endParaRPr lang="en-GB" sz="2600" dirty="0" smtClean="0">
              <a:latin typeface="+mj-lt"/>
            </a:endParaRPr>
          </a:p>
          <a:p>
            <a:pPr marL="430213" lvl="1" indent="-214313" eaLnBrk="1" fontAlgn="auto" hangingPunct="1">
              <a:lnSpc>
                <a:spcPct val="95000"/>
              </a:lnSpc>
              <a:spcBef>
                <a:spcPts val="357"/>
              </a:spcBef>
              <a:buClrTx/>
              <a:buSzPct val="45000"/>
              <a:buFontTx/>
              <a:buNone/>
              <a:tabLst>
                <a:tab pos="430213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5575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r>
              <a:rPr lang="en-GB" dirty="0" smtClean="0">
                <a:solidFill>
                  <a:srgbClr val="FFCD66"/>
                </a:solidFill>
                <a:latin typeface="+mj-lt"/>
                <a:cs typeface="Times New Roman" pitchFamily="16" charset="0"/>
              </a:rPr>
              <a:t>► </a:t>
            </a:r>
            <a:r>
              <a:rPr lang="en-GB" sz="2600" dirty="0" smtClean="0">
                <a:latin typeface="+mj-lt"/>
              </a:rPr>
              <a:t>Description </a:t>
            </a:r>
            <a:r>
              <a:rPr lang="en-GB" sz="2600" dirty="0" err="1" smtClean="0">
                <a:latin typeface="+mj-lt"/>
              </a:rPr>
              <a:t>statique</a:t>
            </a:r>
            <a:r>
              <a:rPr lang="en-GB" sz="2600" dirty="0" smtClean="0">
                <a:latin typeface="+mj-lt"/>
              </a:rPr>
              <a:t> du </a:t>
            </a:r>
            <a:r>
              <a:rPr lang="en-GB" sz="2600" dirty="0" err="1" smtClean="0">
                <a:latin typeface="+mj-lt"/>
              </a:rPr>
              <a:t>systè</a:t>
            </a:r>
            <a:r>
              <a:rPr lang="en-GB" sz="2600" dirty="0" err="1" smtClean="0">
                <a:latin typeface="+mj-lt"/>
                <a:cs typeface="Arial" charset="0"/>
              </a:rPr>
              <a:t>me</a:t>
            </a:r>
            <a:r>
              <a:rPr lang="en-GB" sz="2600" dirty="0" smtClean="0">
                <a:latin typeface="+mj-lt"/>
                <a:cs typeface="Arial" charset="0"/>
              </a:rPr>
              <a:t> </a:t>
            </a:r>
            <a:r>
              <a:rPr lang="en-GB" sz="2600" dirty="0" err="1" smtClean="0">
                <a:latin typeface="+mj-lt"/>
                <a:cs typeface="Arial" charset="0"/>
              </a:rPr>
              <a:t>d'information</a:t>
            </a:r>
            <a:r>
              <a:rPr lang="en-GB" sz="2600" dirty="0" smtClean="0">
                <a:latin typeface="+mj-lt"/>
                <a:cs typeface="Arial" charset="0"/>
              </a:rPr>
              <a:t> (à</a:t>
            </a:r>
          </a:p>
          <a:p>
            <a:pPr marL="430213" lvl="1" indent="-214313" eaLnBrk="1" fontAlgn="auto" hangingPunct="1">
              <a:lnSpc>
                <a:spcPct val="117000"/>
              </a:lnSpc>
              <a:spcBef>
                <a:spcPts val="357"/>
              </a:spcBef>
              <a:buClrTx/>
              <a:buSzPct val="45000"/>
              <a:buFontTx/>
              <a:buNone/>
              <a:tabLst>
                <a:tab pos="430213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5575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r>
              <a:rPr lang="en-GB" sz="2600" dirty="0" err="1" smtClean="0">
                <a:latin typeface="+mj-lt"/>
              </a:rPr>
              <a:t>l'aide</a:t>
            </a:r>
            <a:r>
              <a:rPr lang="en-GB" sz="2600" dirty="0" smtClean="0">
                <a:latin typeface="+mj-lt"/>
              </a:rPr>
              <a:t> </a:t>
            </a:r>
            <a:r>
              <a:rPr lang="en-GB" sz="2600" dirty="0" err="1" smtClean="0">
                <a:latin typeface="+mj-lt"/>
              </a:rPr>
              <a:t>d'entités</a:t>
            </a:r>
            <a:r>
              <a:rPr lang="en-GB" sz="2600" dirty="0" smtClean="0">
                <a:latin typeface="+mj-lt"/>
              </a:rPr>
              <a:t> et </a:t>
            </a:r>
            <a:r>
              <a:rPr lang="en-GB" sz="2600" dirty="0" err="1" smtClean="0">
                <a:latin typeface="+mj-lt"/>
              </a:rPr>
              <a:t>d'associations</a:t>
            </a:r>
            <a:r>
              <a:rPr lang="en-GB" sz="2600" dirty="0" smtClean="0">
                <a:latin typeface="+mj-lt"/>
              </a:rPr>
              <a:t> (</a:t>
            </a:r>
            <a:r>
              <a:rPr lang="en-GB" sz="2600" dirty="0" err="1" smtClean="0">
                <a:latin typeface="+mj-lt"/>
              </a:rPr>
              <a:t>Modèle</a:t>
            </a:r>
            <a:r>
              <a:rPr lang="en-GB" sz="2600" dirty="0" smtClean="0">
                <a:latin typeface="+mj-lt"/>
              </a:rPr>
              <a:t> E/A).</a:t>
            </a:r>
          </a:p>
          <a:p>
            <a:pPr marL="430213" lvl="1" indent="-214313" eaLnBrk="1" fontAlgn="auto" hangingPunct="1">
              <a:lnSpc>
                <a:spcPct val="117000"/>
              </a:lnSpc>
              <a:spcBef>
                <a:spcPts val="357"/>
              </a:spcBef>
              <a:buClrTx/>
              <a:buSzPct val="45000"/>
              <a:buFontTx/>
              <a:buNone/>
              <a:tabLst>
                <a:tab pos="430213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5575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endParaRPr lang="en-GB" sz="2600" dirty="0" smtClean="0">
              <a:latin typeface="+mj-lt"/>
            </a:endParaRPr>
          </a:p>
          <a:p>
            <a:pPr marL="430213" lvl="1" indent="-214313" eaLnBrk="1" fontAlgn="auto" hangingPunct="1">
              <a:lnSpc>
                <a:spcPct val="95000"/>
              </a:lnSpc>
              <a:spcBef>
                <a:spcPts val="357"/>
              </a:spcBef>
              <a:buClrTx/>
              <a:buSzPct val="45000"/>
              <a:buFontTx/>
              <a:buNone/>
              <a:tabLst>
                <a:tab pos="430213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5575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r>
              <a:rPr lang="en-GB" dirty="0" smtClean="0">
                <a:solidFill>
                  <a:srgbClr val="FFCD66"/>
                </a:solidFill>
                <a:latin typeface="+mj-lt"/>
                <a:cs typeface="Times New Roman" pitchFamily="16" charset="0"/>
              </a:rPr>
              <a:t>► </a:t>
            </a:r>
            <a:r>
              <a:rPr lang="en-GB" sz="2600" dirty="0" smtClean="0">
                <a:latin typeface="+mj-lt"/>
                <a:cs typeface="Arial" charset="0"/>
              </a:rPr>
              <a:t>Phase </a:t>
            </a:r>
            <a:r>
              <a:rPr lang="en-GB" sz="2600" dirty="0" err="1" smtClean="0">
                <a:latin typeface="+mj-lt"/>
                <a:cs typeface="Arial" charset="0"/>
              </a:rPr>
              <a:t>préparatoire</a:t>
            </a:r>
            <a:r>
              <a:rPr lang="en-GB" sz="2600" dirty="0" smtClean="0">
                <a:latin typeface="+mj-lt"/>
                <a:cs typeface="Arial" charset="0"/>
              </a:rPr>
              <a:t> de la construction </a:t>
            </a:r>
            <a:r>
              <a:rPr lang="en-GB" sz="2600" dirty="0" err="1" smtClean="0">
                <a:latin typeface="+mj-lt"/>
                <a:cs typeface="Arial" charset="0"/>
              </a:rPr>
              <a:t>d'une</a:t>
            </a:r>
            <a:r>
              <a:rPr lang="en-GB" sz="2600" dirty="0" smtClean="0">
                <a:latin typeface="+mj-lt"/>
                <a:cs typeface="Arial" charset="0"/>
              </a:rPr>
              <a:t> BD</a:t>
            </a:r>
          </a:p>
          <a:p>
            <a:pPr marL="430213" lvl="1" indent="-214313" eaLnBrk="1" fontAlgn="auto" hangingPunct="1">
              <a:lnSpc>
                <a:spcPct val="117000"/>
              </a:lnSpc>
              <a:spcBef>
                <a:spcPts val="357"/>
              </a:spcBef>
              <a:buClrTx/>
              <a:buSzPct val="45000"/>
              <a:buFontTx/>
              <a:buNone/>
              <a:tabLst>
                <a:tab pos="430213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5575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endParaRPr lang="en-GB" sz="2600" dirty="0" smtClean="0">
              <a:latin typeface="+mj-lt"/>
              <a:cs typeface="Arial" charset="0"/>
            </a:endParaRPr>
          </a:p>
          <a:p>
            <a:pPr marL="430213" lvl="1" indent="-214313" eaLnBrk="1" fontAlgn="auto" hangingPunct="1">
              <a:lnSpc>
                <a:spcPct val="94000"/>
              </a:lnSpc>
              <a:spcBef>
                <a:spcPts val="357"/>
              </a:spcBef>
              <a:buClrTx/>
              <a:buSzPct val="45000"/>
              <a:buFontTx/>
              <a:buNone/>
              <a:tabLst>
                <a:tab pos="430213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5575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r>
              <a:rPr lang="en-GB" dirty="0" smtClean="0">
                <a:latin typeface="+mj-lt"/>
              </a:rPr>
              <a:t></a:t>
            </a:r>
            <a:r>
              <a:rPr lang="en-GB" sz="2600" dirty="0" err="1" smtClean="0">
                <a:latin typeface="+mj-lt"/>
                <a:cs typeface="Arial" charset="0"/>
              </a:rPr>
              <a:t>Entité</a:t>
            </a:r>
            <a:r>
              <a:rPr lang="en-GB" sz="2600" dirty="0" smtClean="0">
                <a:latin typeface="+mj-lt"/>
                <a:cs typeface="Arial" charset="0"/>
              </a:rPr>
              <a:t> = ensemble de </a:t>
            </a:r>
            <a:r>
              <a:rPr lang="en-GB" sz="2600" dirty="0" err="1" smtClean="0">
                <a:latin typeface="+mj-lt"/>
                <a:cs typeface="Arial" charset="0"/>
              </a:rPr>
              <a:t>propriétés</a:t>
            </a:r>
            <a:r>
              <a:rPr lang="en-GB" sz="2600" dirty="0" smtClean="0">
                <a:latin typeface="+mj-lt"/>
                <a:cs typeface="Arial" charset="0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784" y="346249"/>
            <a:ext cx="8136904" cy="1407938"/>
          </a:xfrm>
          <a:prstGeom prst="rect">
            <a:avLst/>
          </a:prstGeom>
        </p:spPr>
        <p:txBody>
          <a:bodyPr vert="horz" wrap="square" lIns="0" tIns="22722" rIns="0" bIns="0" rtlCol="0">
            <a:spAutoFit/>
          </a:bodyPr>
          <a:lstStyle/>
          <a:p>
            <a:pPr marL="23918">
              <a:spcBef>
                <a:spcPts val="179"/>
              </a:spcBef>
            </a:pPr>
            <a:r>
              <a:rPr spc="-28" dirty="0"/>
              <a:t>Modèle </a:t>
            </a:r>
            <a:r>
              <a:rPr spc="-85" dirty="0"/>
              <a:t>Conceptuel de </a:t>
            </a:r>
            <a:r>
              <a:rPr spc="-47" dirty="0"/>
              <a:t>Données:</a:t>
            </a:r>
            <a:r>
              <a:rPr spc="-151" dirty="0"/>
              <a:t> </a:t>
            </a:r>
            <a:r>
              <a:rPr spc="-9" dirty="0"/>
              <a:t>MCD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9638875" y="7003446"/>
            <a:ext cx="321958" cy="330131"/>
          </a:xfrm>
          <a:prstGeom prst="rect">
            <a:avLst/>
          </a:prstGeom>
        </p:spPr>
        <p:txBody>
          <a:bodyPr vert="horz" wrap="square" lIns="0" tIns="52618" rIns="0" bIns="0" rtlCol="0">
            <a:spAutoFit/>
          </a:bodyPr>
          <a:lstStyle/>
          <a:p>
            <a:pPr marL="71754">
              <a:lnSpc>
                <a:spcPct val="100000"/>
              </a:lnSpc>
              <a:spcBef>
                <a:spcPts val="412"/>
              </a:spcBef>
            </a:pPr>
            <a:r>
              <a:rPr dirty="0"/>
              <a:t>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2136" y="2596844"/>
            <a:ext cx="8680662" cy="2324012"/>
          </a:xfrm>
          <a:prstGeom prst="rect">
            <a:avLst/>
          </a:prstGeom>
        </p:spPr>
        <p:txBody>
          <a:bodyPr vert="horz" wrap="square" lIns="0" tIns="23918" rIns="0" bIns="0" rtlCol="0">
            <a:spAutoFit/>
          </a:bodyPr>
          <a:lstStyle/>
          <a:p>
            <a:pPr marL="356377" marR="448461" indent="-333655">
              <a:lnSpc>
                <a:spcPct val="118000"/>
              </a:lnSpc>
              <a:spcBef>
                <a:spcPts val="188"/>
              </a:spcBef>
              <a:buChar char="•"/>
              <a:tabLst>
                <a:tab pos="357573" algn="l"/>
              </a:tabLst>
            </a:pPr>
            <a:r>
              <a:rPr sz="2100" dirty="0">
                <a:solidFill>
                  <a:srgbClr val="22373A"/>
                </a:solidFill>
                <a:latin typeface="+mj-lt"/>
                <a:cs typeface="Arial Black"/>
              </a:rPr>
              <a:t>Le MCD est une représentation du système d’informations à l’aide d’entités et  d’associations</a:t>
            </a:r>
            <a:endParaRPr sz="2100" dirty="0">
              <a:latin typeface="+mj-lt"/>
              <a:cs typeface="Arial Black"/>
            </a:endParaRPr>
          </a:p>
          <a:p>
            <a:pPr marL="356377" marR="9567" indent="-333655">
              <a:lnSpc>
                <a:spcPct val="118000"/>
              </a:lnSpc>
              <a:buChar char="•"/>
              <a:tabLst>
                <a:tab pos="357573" algn="l"/>
              </a:tabLst>
            </a:pPr>
            <a:r>
              <a:rPr sz="2100" dirty="0">
                <a:solidFill>
                  <a:srgbClr val="22373A"/>
                </a:solidFill>
                <a:latin typeface="+mj-lt"/>
                <a:cs typeface="Arial Black"/>
              </a:rPr>
              <a:t>C’est le résultat du travail des analystes, il sert de base à la création de la base de  données</a:t>
            </a:r>
            <a:endParaRPr sz="2100" dirty="0">
              <a:latin typeface="+mj-lt"/>
              <a:cs typeface="Arial Black"/>
            </a:endParaRPr>
          </a:p>
          <a:p>
            <a:pPr marL="356377" indent="-333655">
              <a:lnSpc>
                <a:spcPct val="100000"/>
              </a:lnSpc>
              <a:spcBef>
                <a:spcPts val="452"/>
              </a:spcBef>
              <a:buChar char="•"/>
              <a:tabLst>
                <a:tab pos="357573" algn="l"/>
              </a:tabLst>
            </a:pPr>
            <a:r>
              <a:rPr sz="2100" dirty="0">
                <a:solidFill>
                  <a:srgbClr val="22373A"/>
                </a:solidFill>
                <a:latin typeface="+mj-lt"/>
                <a:cs typeface="Arial Black"/>
              </a:rPr>
              <a:t>Peut être lu et compris par des non informaticiens</a:t>
            </a:r>
            <a:endParaRPr sz="2100" dirty="0">
              <a:latin typeface="+mj-lt"/>
              <a:cs typeface="Arial Black"/>
            </a:endParaRPr>
          </a:p>
          <a:p>
            <a:pPr marL="356377" indent="-333655">
              <a:lnSpc>
                <a:spcPct val="100000"/>
              </a:lnSpc>
              <a:spcBef>
                <a:spcPts val="452"/>
              </a:spcBef>
              <a:buChar char="•"/>
              <a:tabLst>
                <a:tab pos="357573" algn="l"/>
              </a:tabLst>
            </a:pPr>
            <a:r>
              <a:rPr sz="2100" dirty="0">
                <a:solidFill>
                  <a:srgbClr val="22373A"/>
                </a:solidFill>
                <a:latin typeface="+mj-lt"/>
                <a:cs typeface="Arial Black"/>
              </a:rPr>
              <a:t>Un MCD est toujours contextuel</a:t>
            </a:r>
            <a:endParaRPr sz="2100" dirty="0">
              <a:latin typeface="+mj-lt"/>
              <a:cs typeface="Arial Black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474663"/>
            <a:ext cx="8609012" cy="1425575"/>
          </a:xfrm>
        </p:spPr>
        <p:txBody>
          <a:bodyPr>
            <a:normAutofit/>
          </a:bodyPr>
          <a:lstStyle/>
          <a:p>
            <a:pPr eaLnBrk="1" fontAlgn="auto" hangingPunct="1">
              <a:lnSpc>
                <a:spcPct val="117000"/>
              </a:lnSpc>
              <a:spcAft>
                <a:spcPts val="0"/>
              </a:spcAft>
              <a:buSzPct val="4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4000" dirty="0" smtClean="0"/>
              <a:t>MCD – Concepts: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101725" y="1857375"/>
            <a:ext cx="8978900" cy="5249863"/>
          </a:xfrm>
        </p:spPr>
        <p:txBody>
          <a:bodyPr anchor="ctr">
            <a:normAutofit fontScale="92500"/>
          </a:bodyPr>
          <a:lstStyle/>
          <a:p>
            <a:pPr marL="860425" lvl="1" indent="-251986" eaLnBrk="1" fontAlgn="auto" hangingPunct="1">
              <a:lnSpc>
                <a:spcPct val="105000"/>
              </a:lnSpc>
              <a:spcBef>
                <a:spcPts val="1300"/>
              </a:spcBef>
              <a:buSzPct val="75000"/>
              <a:buFont typeface="Symbol" charset="2"/>
              <a:buChar char=""/>
              <a:tabLst>
                <a:tab pos="860425" algn="l"/>
                <a:tab pos="1093788" algn="l"/>
                <a:tab pos="1543050" algn="l"/>
                <a:tab pos="1992313" algn="l"/>
                <a:tab pos="2441575" algn="l"/>
                <a:tab pos="2890838" algn="l"/>
                <a:tab pos="3340100" algn="l"/>
                <a:tab pos="3789363" algn="l"/>
                <a:tab pos="4238625" algn="l"/>
                <a:tab pos="4687888" algn="l"/>
                <a:tab pos="5137150" algn="l"/>
                <a:tab pos="5586413" algn="l"/>
                <a:tab pos="6035675" algn="l"/>
                <a:tab pos="6484938" algn="l"/>
                <a:tab pos="6935788" algn="l"/>
                <a:tab pos="7383463" algn="l"/>
                <a:tab pos="7832725" algn="l"/>
                <a:tab pos="8281988" algn="l"/>
                <a:tab pos="8731250" algn="l"/>
                <a:tab pos="9180513" algn="l"/>
                <a:tab pos="9629775" algn="l"/>
              </a:tabLst>
              <a:defRPr/>
            </a:pPr>
            <a:r>
              <a:rPr lang="en-GB" sz="2600" b="1" dirty="0" err="1" smtClean="0">
                <a:latin typeface="+mj-lt"/>
              </a:rPr>
              <a:t>Entité</a:t>
            </a:r>
            <a:endParaRPr lang="en-GB" sz="2600" b="1" dirty="0" smtClean="0">
              <a:latin typeface="+mj-lt"/>
            </a:endParaRPr>
          </a:p>
          <a:p>
            <a:pPr marL="860425" lvl="1" indent="-251986" eaLnBrk="1" fontAlgn="auto" hangingPunct="1">
              <a:lnSpc>
                <a:spcPct val="93000"/>
              </a:lnSpc>
              <a:spcBef>
                <a:spcPts val="900"/>
              </a:spcBef>
              <a:buClrTx/>
              <a:buFontTx/>
              <a:buNone/>
              <a:tabLst>
                <a:tab pos="860425" algn="l"/>
                <a:tab pos="1093788" algn="l"/>
                <a:tab pos="1543050" algn="l"/>
                <a:tab pos="1992313" algn="l"/>
                <a:tab pos="2441575" algn="l"/>
                <a:tab pos="2890838" algn="l"/>
                <a:tab pos="3340100" algn="l"/>
                <a:tab pos="3789363" algn="l"/>
                <a:tab pos="4238625" algn="l"/>
                <a:tab pos="4687888" algn="l"/>
                <a:tab pos="5137150" algn="l"/>
                <a:tab pos="5586413" algn="l"/>
                <a:tab pos="6035675" algn="l"/>
                <a:tab pos="6484938" algn="l"/>
                <a:tab pos="6935788" algn="l"/>
                <a:tab pos="7383463" algn="l"/>
                <a:tab pos="7832725" algn="l"/>
                <a:tab pos="8281988" algn="l"/>
                <a:tab pos="8731250" algn="l"/>
                <a:tab pos="9180513" algn="l"/>
                <a:tab pos="9629775" algn="l"/>
              </a:tabLst>
              <a:defRPr/>
            </a:pPr>
            <a:r>
              <a:rPr lang="en-GB" sz="2600" dirty="0" smtClean="0">
                <a:latin typeface="+mj-lt"/>
              </a:rPr>
              <a:t>	</a:t>
            </a:r>
            <a:r>
              <a:rPr lang="en-GB" sz="2600" dirty="0" err="1" smtClean="0">
                <a:latin typeface="+mj-lt"/>
              </a:rPr>
              <a:t>Une</a:t>
            </a:r>
            <a:r>
              <a:rPr lang="en-GB" sz="2600" dirty="0" smtClean="0">
                <a:latin typeface="+mj-lt"/>
              </a:rPr>
              <a:t> </a:t>
            </a:r>
            <a:r>
              <a:rPr lang="en-GB" sz="2600" dirty="0" err="1" smtClean="0">
                <a:latin typeface="+mj-lt"/>
              </a:rPr>
              <a:t>entité</a:t>
            </a:r>
            <a:r>
              <a:rPr lang="en-GB" sz="2600" dirty="0" smtClean="0">
                <a:latin typeface="+mj-lt"/>
              </a:rPr>
              <a:t> </a:t>
            </a:r>
            <a:r>
              <a:rPr lang="en-GB" sz="2600" dirty="0" err="1" smtClean="0">
                <a:latin typeface="+mj-lt"/>
              </a:rPr>
              <a:t>représente</a:t>
            </a:r>
            <a:r>
              <a:rPr lang="en-GB" sz="2600" dirty="0" smtClean="0">
                <a:latin typeface="+mj-lt"/>
              </a:rPr>
              <a:t> </a:t>
            </a:r>
            <a:r>
              <a:rPr lang="en-GB" sz="2600" dirty="0" err="1" smtClean="0">
                <a:latin typeface="+mj-lt"/>
              </a:rPr>
              <a:t>une</a:t>
            </a:r>
            <a:r>
              <a:rPr lang="en-GB" sz="2600" dirty="0" smtClean="0">
                <a:latin typeface="+mj-lt"/>
              </a:rPr>
              <a:t> population </a:t>
            </a:r>
            <a:r>
              <a:rPr lang="en-GB" sz="2600" dirty="0" err="1" smtClean="0">
                <a:latin typeface="+mj-lt"/>
              </a:rPr>
              <a:t>d'individus</a:t>
            </a:r>
            <a:r>
              <a:rPr lang="en-GB" sz="2600" dirty="0" smtClean="0">
                <a:latin typeface="+mj-lt"/>
              </a:rPr>
              <a:t> </a:t>
            </a:r>
            <a:r>
              <a:rPr lang="en-GB" sz="2600" dirty="0" err="1" smtClean="0">
                <a:latin typeface="+mj-lt"/>
              </a:rPr>
              <a:t>homogènes</a:t>
            </a:r>
            <a:r>
              <a:rPr lang="en-GB" sz="2600" dirty="0" smtClean="0">
                <a:latin typeface="+mj-lt"/>
              </a:rPr>
              <a:t>.</a:t>
            </a:r>
          </a:p>
          <a:p>
            <a:pPr marL="860425" lvl="1" indent="-251986" eaLnBrk="1" fontAlgn="auto" hangingPunct="1">
              <a:lnSpc>
                <a:spcPct val="93000"/>
              </a:lnSpc>
              <a:spcBef>
                <a:spcPts val="900"/>
              </a:spcBef>
              <a:buClrTx/>
              <a:buFontTx/>
              <a:buNone/>
              <a:tabLst>
                <a:tab pos="860425" algn="l"/>
                <a:tab pos="1093788" algn="l"/>
                <a:tab pos="1543050" algn="l"/>
                <a:tab pos="1992313" algn="l"/>
                <a:tab pos="2441575" algn="l"/>
                <a:tab pos="2890838" algn="l"/>
                <a:tab pos="3340100" algn="l"/>
                <a:tab pos="3789363" algn="l"/>
                <a:tab pos="4238625" algn="l"/>
                <a:tab pos="4687888" algn="l"/>
                <a:tab pos="5137150" algn="l"/>
                <a:tab pos="5586413" algn="l"/>
                <a:tab pos="6035675" algn="l"/>
                <a:tab pos="6484938" algn="l"/>
                <a:tab pos="6935788" algn="l"/>
                <a:tab pos="7383463" algn="l"/>
                <a:tab pos="7832725" algn="l"/>
                <a:tab pos="8281988" algn="l"/>
                <a:tab pos="8731250" algn="l"/>
                <a:tab pos="9180513" algn="l"/>
                <a:tab pos="9629775" algn="l"/>
              </a:tabLst>
              <a:defRPr/>
            </a:pPr>
            <a:r>
              <a:rPr lang="en-GB" sz="2600" dirty="0" smtClean="0">
                <a:latin typeface="+mj-lt"/>
              </a:rPr>
              <a:t>	</a:t>
            </a:r>
            <a:r>
              <a:rPr lang="en-GB" sz="2600" dirty="0" err="1" smtClean="0">
                <a:latin typeface="+mj-lt"/>
              </a:rPr>
              <a:t>Exemple</a:t>
            </a:r>
            <a:r>
              <a:rPr lang="en-GB" sz="2600" dirty="0" smtClean="0">
                <a:latin typeface="+mj-lt"/>
              </a:rPr>
              <a:t> : </a:t>
            </a:r>
            <a:r>
              <a:rPr lang="en-GB" sz="2600" dirty="0" err="1" smtClean="0">
                <a:latin typeface="+mj-lt"/>
              </a:rPr>
              <a:t>Personne</a:t>
            </a:r>
            <a:r>
              <a:rPr lang="en-GB" sz="2600" dirty="0" smtClean="0">
                <a:latin typeface="+mj-lt"/>
              </a:rPr>
              <a:t>, </a:t>
            </a:r>
            <a:r>
              <a:rPr lang="en-GB" sz="2600" dirty="0" err="1" smtClean="0">
                <a:latin typeface="+mj-lt"/>
              </a:rPr>
              <a:t>Véhicule</a:t>
            </a:r>
            <a:r>
              <a:rPr lang="en-GB" sz="2600" dirty="0" smtClean="0">
                <a:latin typeface="+mj-lt"/>
              </a:rPr>
              <a:t>, Client, </a:t>
            </a:r>
            <a:r>
              <a:rPr lang="en-GB" sz="2600" dirty="0" err="1" smtClean="0">
                <a:latin typeface="+mj-lt"/>
              </a:rPr>
              <a:t>Commande</a:t>
            </a:r>
            <a:endParaRPr lang="en-GB" sz="2600" dirty="0" smtClean="0">
              <a:latin typeface="+mj-lt"/>
            </a:endParaRPr>
          </a:p>
          <a:p>
            <a:pPr marL="860425" lvl="1" indent="-251986" eaLnBrk="1" fontAlgn="auto" hangingPunct="1">
              <a:lnSpc>
                <a:spcPct val="105000"/>
              </a:lnSpc>
              <a:spcBef>
                <a:spcPts val="1300"/>
              </a:spcBef>
              <a:buSzPct val="75000"/>
              <a:buFont typeface="Symbol" charset="2"/>
              <a:buChar char=""/>
              <a:tabLst>
                <a:tab pos="860425" algn="l"/>
                <a:tab pos="1093788" algn="l"/>
                <a:tab pos="1543050" algn="l"/>
                <a:tab pos="1992313" algn="l"/>
                <a:tab pos="2441575" algn="l"/>
                <a:tab pos="2890838" algn="l"/>
                <a:tab pos="3340100" algn="l"/>
                <a:tab pos="3789363" algn="l"/>
                <a:tab pos="4238625" algn="l"/>
                <a:tab pos="4687888" algn="l"/>
                <a:tab pos="5137150" algn="l"/>
                <a:tab pos="5586413" algn="l"/>
                <a:tab pos="6035675" algn="l"/>
                <a:tab pos="6484938" algn="l"/>
                <a:tab pos="6935788" algn="l"/>
                <a:tab pos="7383463" algn="l"/>
                <a:tab pos="7832725" algn="l"/>
                <a:tab pos="8281988" algn="l"/>
                <a:tab pos="8731250" algn="l"/>
                <a:tab pos="9180513" algn="l"/>
                <a:tab pos="9629775" algn="l"/>
              </a:tabLst>
              <a:defRPr/>
            </a:pPr>
            <a:r>
              <a:rPr lang="en-GB" sz="2600" b="1" dirty="0" smtClean="0">
                <a:latin typeface="+mj-lt"/>
              </a:rPr>
              <a:t>Association</a:t>
            </a:r>
          </a:p>
          <a:p>
            <a:pPr marL="860425" lvl="1" indent="-251986" eaLnBrk="1" fontAlgn="auto" hangingPunct="1">
              <a:lnSpc>
                <a:spcPct val="93000"/>
              </a:lnSpc>
              <a:spcBef>
                <a:spcPts val="900"/>
              </a:spcBef>
              <a:buClrTx/>
              <a:buFontTx/>
              <a:buNone/>
              <a:tabLst>
                <a:tab pos="860425" algn="l"/>
                <a:tab pos="1093788" algn="l"/>
                <a:tab pos="1543050" algn="l"/>
                <a:tab pos="1992313" algn="l"/>
                <a:tab pos="2441575" algn="l"/>
                <a:tab pos="2890838" algn="l"/>
                <a:tab pos="3340100" algn="l"/>
                <a:tab pos="3789363" algn="l"/>
                <a:tab pos="4238625" algn="l"/>
                <a:tab pos="4687888" algn="l"/>
                <a:tab pos="5137150" algn="l"/>
                <a:tab pos="5586413" algn="l"/>
                <a:tab pos="6035675" algn="l"/>
                <a:tab pos="6484938" algn="l"/>
                <a:tab pos="6935788" algn="l"/>
                <a:tab pos="7383463" algn="l"/>
                <a:tab pos="7832725" algn="l"/>
                <a:tab pos="8281988" algn="l"/>
                <a:tab pos="8731250" algn="l"/>
                <a:tab pos="9180513" algn="l"/>
                <a:tab pos="9629775" algn="l"/>
              </a:tabLst>
              <a:defRPr/>
            </a:pPr>
            <a:r>
              <a:rPr lang="en-GB" sz="2600" dirty="0" smtClean="0">
                <a:latin typeface="+mj-lt"/>
              </a:rPr>
              <a:t>	</a:t>
            </a:r>
            <a:r>
              <a:rPr lang="en-GB" sz="2600" dirty="0" err="1" smtClean="0">
                <a:latin typeface="+mj-lt"/>
              </a:rPr>
              <a:t>Une</a:t>
            </a:r>
            <a:r>
              <a:rPr lang="en-GB" sz="2600" dirty="0" smtClean="0">
                <a:latin typeface="+mj-lt"/>
              </a:rPr>
              <a:t> association </a:t>
            </a:r>
            <a:r>
              <a:rPr lang="en-GB" sz="2600" dirty="0" err="1" smtClean="0">
                <a:latin typeface="+mj-lt"/>
              </a:rPr>
              <a:t>modélise</a:t>
            </a:r>
            <a:r>
              <a:rPr lang="en-GB" sz="2600" dirty="0" smtClean="0">
                <a:latin typeface="+mj-lt"/>
              </a:rPr>
              <a:t> les liens entre les </a:t>
            </a:r>
            <a:r>
              <a:rPr lang="en-GB" sz="2600" dirty="0" err="1" smtClean="0">
                <a:latin typeface="+mj-lt"/>
              </a:rPr>
              <a:t>entités</a:t>
            </a:r>
            <a:endParaRPr lang="en-GB" sz="2600" dirty="0" smtClean="0">
              <a:latin typeface="+mj-lt"/>
            </a:endParaRPr>
          </a:p>
          <a:p>
            <a:pPr marL="860425" lvl="1" indent="-251986" eaLnBrk="1" fontAlgn="auto" hangingPunct="1">
              <a:lnSpc>
                <a:spcPct val="93000"/>
              </a:lnSpc>
              <a:spcBef>
                <a:spcPts val="900"/>
              </a:spcBef>
              <a:buClrTx/>
              <a:buFontTx/>
              <a:buNone/>
              <a:tabLst>
                <a:tab pos="860425" algn="l"/>
                <a:tab pos="1093788" algn="l"/>
                <a:tab pos="1543050" algn="l"/>
                <a:tab pos="1992313" algn="l"/>
                <a:tab pos="2441575" algn="l"/>
                <a:tab pos="2890838" algn="l"/>
                <a:tab pos="3340100" algn="l"/>
                <a:tab pos="3789363" algn="l"/>
                <a:tab pos="4238625" algn="l"/>
                <a:tab pos="4687888" algn="l"/>
                <a:tab pos="5137150" algn="l"/>
                <a:tab pos="5586413" algn="l"/>
                <a:tab pos="6035675" algn="l"/>
                <a:tab pos="6484938" algn="l"/>
                <a:tab pos="6935788" algn="l"/>
                <a:tab pos="7383463" algn="l"/>
                <a:tab pos="7832725" algn="l"/>
                <a:tab pos="8281988" algn="l"/>
                <a:tab pos="8731250" algn="l"/>
                <a:tab pos="9180513" algn="l"/>
                <a:tab pos="9629775" algn="l"/>
              </a:tabLst>
              <a:defRPr/>
            </a:pPr>
            <a:r>
              <a:rPr lang="en-GB" sz="2600" dirty="0" smtClean="0">
                <a:latin typeface="+mj-lt"/>
              </a:rPr>
              <a:t>	</a:t>
            </a:r>
            <a:r>
              <a:rPr lang="en-GB" sz="2600" dirty="0" err="1" smtClean="0">
                <a:latin typeface="+mj-lt"/>
              </a:rPr>
              <a:t>Exemple</a:t>
            </a:r>
            <a:r>
              <a:rPr lang="en-GB" sz="2600" dirty="0" smtClean="0">
                <a:latin typeface="+mj-lt"/>
              </a:rPr>
              <a:t> : </a:t>
            </a:r>
            <a:r>
              <a:rPr lang="en-GB" sz="2600" dirty="0" err="1" smtClean="0">
                <a:latin typeface="+mj-lt"/>
              </a:rPr>
              <a:t>possède</a:t>
            </a:r>
            <a:r>
              <a:rPr lang="en-GB" sz="2600" dirty="0" smtClean="0">
                <a:latin typeface="+mj-lt"/>
              </a:rPr>
              <a:t>, </a:t>
            </a:r>
            <a:r>
              <a:rPr lang="en-GB" sz="2600" dirty="0" err="1" smtClean="0">
                <a:latin typeface="+mj-lt"/>
              </a:rPr>
              <a:t>passe</a:t>
            </a:r>
            <a:endParaRPr lang="en-GB" sz="2600" dirty="0" smtClean="0">
              <a:latin typeface="+mj-lt"/>
            </a:endParaRPr>
          </a:p>
          <a:p>
            <a:pPr marL="860425" lvl="1" indent="-251986" eaLnBrk="1" fontAlgn="auto" hangingPunct="1">
              <a:lnSpc>
                <a:spcPct val="105000"/>
              </a:lnSpc>
              <a:spcBef>
                <a:spcPts val="1300"/>
              </a:spcBef>
              <a:buSzPct val="75000"/>
              <a:buFont typeface="Symbol" charset="2"/>
              <a:buChar char=""/>
              <a:tabLst>
                <a:tab pos="860425" algn="l"/>
                <a:tab pos="1093788" algn="l"/>
                <a:tab pos="1543050" algn="l"/>
                <a:tab pos="1992313" algn="l"/>
                <a:tab pos="2441575" algn="l"/>
                <a:tab pos="2890838" algn="l"/>
                <a:tab pos="3340100" algn="l"/>
                <a:tab pos="3789363" algn="l"/>
                <a:tab pos="4238625" algn="l"/>
                <a:tab pos="4687888" algn="l"/>
                <a:tab pos="5137150" algn="l"/>
                <a:tab pos="5586413" algn="l"/>
                <a:tab pos="6035675" algn="l"/>
                <a:tab pos="6484938" algn="l"/>
                <a:tab pos="6935788" algn="l"/>
                <a:tab pos="7383463" algn="l"/>
                <a:tab pos="7832725" algn="l"/>
                <a:tab pos="8281988" algn="l"/>
                <a:tab pos="8731250" algn="l"/>
                <a:tab pos="9180513" algn="l"/>
                <a:tab pos="9629775" algn="l"/>
              </a:tabLst>
              <a:defRPr/>
            </a:pPr>
            <a:r>
              <a:rPr lang="en-GB" sz="2600" b="1" dirty="0" err="1" smtClean="0">
                <a:latin typeface="+mj-lt"/>
              </a:rPr>
              <a:t>Attribut</a:t>
            </a:r>
            <a:endParaRPr lang="en-GB" sz="2600" b="1" dirty="0" smtClean="0">
              <a:latin typeface="+mj-lt"/>
            </a:endParaRPr>
          </a:p>
          <a:p>
            <a:pPr marL="860425" lvl="1" indent="-251986" eaLnBrk="1" fontAlgn="auto" hangingPunct="1">
              <a:lnSpc>
                <a:spcPct val="93000"/>
              </a:lnSpc>
              <a:spcBef>
                <a:spcPts val="900"/>
              </a:spcBef>
              <a:buClrTx/>
              <a:buFontTx/>
              <a:buNone/>
              <a:tabLst>
                <a:tab pos="860425" algn="l"/>
                <a:tab pos="1093788" algn="l"/>
                <a:tab pos="1543050" algn="l"/>
                <a:tab pos="1992313" algn="l"/>
                <a:tab pos="2441575" algn="l"/>
                <a:tab pos="2890838" algn="l"/>
                <a:tab pos="3340100" algn="l"/>
                <a:tab pos="3789363" algn="l"/>
                <a:tab pos="4238625" algn="l"/>
                <a:tab pos="4687888" algn="l"/>
                <a:tab pos="5137150" algn="l"/>
                <a:tab pos="5586413" algn="l"/>
                <a:tab pos="6035675" algn="l"/>
                <a:tab pos="6484938" algn="l"/>
                <a:tab pos="6935788" algn="l"/>
                <a:tab pos="7383463" algn="l"/>
                <a:tab pos="7832725" algn="l"/>
                <a:tab pos="8281988" algn="l"/>
                <a:tab pos="8731250" algn="l"/>
                <a:tab pos="9180513" algn="l"/>
                <a:tab pos="9629775" algn="l"/>
              </a:tabLst>
              <a:defRPr/>
            </a:pPr>
            <a:r>
              <a:rPr lang="en-GB" sz="2600" dirty="0" smtClean="0">
                <a:latin typeface="+mj-lt"/>
              </a:rPr>
              <a:t>	Un </a:t>
            </a:r>
            <a:r>
              <a:rPr lang="en-GB" sz="2600" dirty="0" err="1" smtClean="0">
                <a:latin typeface="+mj-lt"/>
              </a:rPr>
              <a:t>attribut</a:t>
            </a:r>
            <a:r>
              <a:rPr lang="en-GB" sz="2600" dirty="0" smtClean="0">
                <a:latin typeface="+mj-lt"/>
              </a:rPr>
              <a:t> </a:t>
            </a:r>
            <a:r>
              <a:rPr lang="en-GB" sz="2600" dirty="0" err="1" smtClean="0">
                <a:latin typeface="+mj-lt"/>
              </a:rPr>
              <a:t>est</a:t>
            </a:r>
            <a:r>
              <a:rPr lang="en-GB" sz="2600" dirty="0" smtClean="0">
                <a:latin typeface="+mj-lt"/>
              </a:rPr>
              <a:t> </a:t>
            </a:r>
            <a:r>
              <a:rPr lang="en-GB" sz="2600" dirty="0" err="1" smtClean="0">
                <a:latin typeface="+mj-lt"/>
              </a:rPr>
              <a:t>une</a:t>
            </a:r>
            <a:r>
              <a:rPr lang="en-GB" sz="2600" dirty="0" smtClean="0">
                <a:latin typeface="+mj-lt"/>
              </a:rPr>
              <a:t> </a:t>
            </a:r>
            <a:r>
              <a:rPr lang="en-GB" sz="2600" dirty="0" err="1" smtClean="0">
                <a:latin typeface="+mj-lt"/>
              </a:rPr>
              <a:t>propriété</a:t>
            </a:r>
            <a:r>
              <a:rPr lang="en-GB" sz="2600" dirty="0" smtClean="0">
                <a:latin typeface="+mj-lt"/>
              </a:rPr>
              <a:t> </a:t>
            </a:r>
            <a:r>
              <a:rPr lang="en-GB" sz="2600" dirty="0" err="1" smtClean="0">
                <a:latin typeface="+mj-lt"/>
              </a:rPr>
              <a:t>d'une</a:t>
            </a:r>
            <a:r>
              <a:rPr lang="en-GB" sz="2600" dirty="0" smtClean="0">
                <a:latin typeface="+mj-lt"/>
              </a:rPr>
              <a:t> </a:t>
            </a:r>
            <a:r>
              <a:rPr lang="en-GB" sz="2600" dirty="0" err="1" smtClean="0">
                <a:latin typeface="+mj-lt"/>
              </a:rPr>
              <a:t>entité</a:t>
            </a:r>
            <a:r>
              <a:rPr lang="en-GB" sz="2600" dirty="0" smtClean="0">
                <a:latin typeface="+mj-lt"/>
              </a:rPr>
              <a:t> </a:t>
            </a:r>
            <a:r>
              <a:rPr lang="en-GB" sz="2600" dirty="0" err="1" smtClean="0">
                <a:latin typeface="+mj-lt"/>
              </a:rPr>
              <a:t>ou</a:t>
            </a:r>
            <a:r>
              <a:rPr lang="en-GB" sz="2600" dirty="0" smtClean="0">
                <a:latin typeface="+mj-lt"/>
              </a:rPr>
              <a:t> </a:t>
            </a:r>
            <a:r>
              <a:rPr lang="en-GB" sz="2600" dirty="0" err="1" smtClean="0">
                <a:latin typeface="+mj-lt"/>
              </a:rPr>
              <a:t>d'une</a:t>
            </a:r>
            <a:r>
              <a:rPr lang="en-GB" sz="2600" dirty="0" smtClean="0">
                <a:latin typeface="+mj-lt"/>
              </a:rPr>
              <a:t> association.</a:t>
            </a:r>
          </a:p>
          <a:p>
            <a:pPr marL="860425" lvl="1" indent="-251986" eaLnBrk="1" fontAlgn="auto" hangingPunct="1">
              <a:lnSpc>
                <a:spcPct val="93000"/>
              </a:lnSpc>
              <a:spcBef>
                <a:spcPts val="900"/>
              </a:spcBef>
              <a:buClrTx/>
              <a:buFontTx/>
              <a:buNone/>
              <a:tabLst>
                <a:tab pos="860425" algn="l"/>
                <a:tab pos="1093788" algn="l"/>
                <a:tab pos="1543050" algn="l"/>
                <a:tab pos="1992313" algn="l"/>
                <a:tab pos="2441575" algn="l"/>
                <a:tab pos="2890838" algn="l"/>
                <a:tab pos="3340100" algn="l"/>
                <a:tab pos="3789363" algn="l"/>
                <a:tab pos="4238625" algn="l"/>
                <a:tab pos="4687888" algn="l"/>
                <a:tab pos="5137150" algn="l"/>
                <a:tab pos="5586413" algn="l"/>
                <a:tab pos="6035675" algn="l"/>
                <a:tab pos="6484938" algn="l"/>
                <a:tab pos="6935788" algn="l"/>
                <a:tab pos="7383463" algn="l"/>
                <a:tab pos="7832725" algn="l"/>
                <a:tab pos="8281988" algn="l"/>
                <a:tab pos="8731250" algn="l"/>
                <a:tab pos="9180513" algn="l"/>
                <a:tab pos="9629775" algn="l"/>
              </a:tabLst>
              <a:defRPr/>
            </a:pPr>
            <a:r>
              <a:rPr lang="en-GB" sz="2600" dirty="0" smtClean="0">
                <a:latin typeface="+mj-lt"/>
              </a:rPr>
              <a:t>       </a:t>
            </a:r>
            <a:r>
              <a:rPr lang="en-GB" sz="2600" dirty="0" err="1" smtClean="0">
                <a:latin typeface="+mj-lt"/>
              </a:rPr>
              <a:t>Exemple</a:t>
            </a:r>
            <a:r>
              <a:rPr lang="en-GB" sz="2600" dirty="0" smtClean="0">
                <a:latin typeface="+mj-lt"/>
              </a:rPr>
              <a:t> : </a:t>
            </a:r>
            <a:r>
              <a:rPr lang="en-GB" sz="2600" dirty="0" err="1" smtClean="0">
                <a:latin typeface="+mj-lt"/>
              </a:rPr>
              <a:t>Id_personne</a:t>
            </a:r>
            <a:r>
              <a:rPr lang="en-GB" sz="2600" dirty="0" smtClean="0">
                <a:latin typeface="+mj-lt"/>
              </a:rPr>
              <a:t>, </a:t>
            </a:r>
            <a:r>
              <a:rPr lang="en-GB" sz="2600" dirty="0" err="1" smtClean="0">
                <a:latin typeface="+mj-lt"/>
              </a:rPr>
              <a:t>No_client</a:t>
            </a:r>
            <a:r>
              <a:rPr lang="en-GB" sz="2600" dirty="0" smtClean="0">
                <a:latin typeface="+mj-lt"/>
              </a:rPr>
              <a:t>, Nom, </a:t>
            </a:r>
            <a:r>
              <a:rPr lang="en-GB" sz="2600" dirty="0" err="1" smtClean="0">
                <a:latin typeface="+mj-lt"/>
              </a:rPr>
              <a:t>quantité</a:t>
            </a:r>
            <a:endParaRPr lang="en-GB" sz="2600" dirty="0" smtClean="0"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Rotond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Rotond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Rotond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Rotond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1175</TotalTime>
  <Words>1673</Words>
  <Application>Microsoft Office PowerPoint</Application>
  <PresentationFormat>Personnalisé</PresentationFormat>
  <Paragraphs>364</Paragraphs>
  <Slides>49</Slides>
  <Notes>19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49</vt:i4>
      </vt:variant>
    </vt:vector>
  </HeadingPairs>
  <TitlesOfParts>
    <vt:vector size="50" baseType="lpstr">
      <vt:lpstr>Rotonde</vt:lpstr>
      <vt:lpstr>Conception de BDD</vt:lpstr>
      <vt:lpstr>Généralités</vt:lpstr>
      <vt:lpstr>Généralités</vt:lpstr>
      <vt:lpstr>Analyse</vt:lpstr>
      <vt:lpstr>Comment fait-on une base de données ?</vt:lpstr>
      <vt:lpstr>Le MCD</vt:lpstr>
      <vt:lpstr>Modèle Entités-Association </vt:lpstr>
      <vt:lpstr>Modèle Conceptuel de Données: MCD</vt:lpstr>
      <vt:lpstr>MCD – Concepts:</vt:lpstr>
      <vt:lpstr>MCD: Notion d’Entité</vt:lpstr>
      <vt:lpstr>MCD: Notion d’Association</vt:lpstr>
      <vt:lpstr>Diapositive 12</vt:lpstr>
      <vt:lpstr>MCD: Cardinalités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  <vt:lpstr>Diapositive 24</vt:lpstr>
      <vt:lpstr>MLDR</vt:lpstr>
      <vt:lpstr>Modèle Relationnel</vt:lpstr>
      <vt:lpstr>Passage du MCD au Modèle Relationnel</vt:lpstr>
      <vt:lpstr>Diapositive 28</vt:lpstr>
      <vt:lpstr>Diapositive 29</vt:lpstr>
      <vt:lpstr>Lien hiérarchique</vt:lpstr>
      <vt:lpstr>Diapositive 31</vt:lpstr>
      <vt:lpstr>Diapositive 32</vt:lpstr>
      <vt:lpstr>Diapositive 33</vt:lpstr>
      <vt:lpstr>Diapositive 34</vt:lpstr>
      <vt:lpstr>Diapositive 35</vt:lpstr>
      <vt:lpstr>Diapositive 36</vt:lpstr>
      <vt:lpstr>Diapositive 37</vt:lpstr>
      <vt:lpstr>Diapositive 38</vt:lpstr>
      <vt:lpstr>Diapositive 39</vt:lpstr>
      <vt:lpstr>SQL</vt:lpstr>
      <vt:lpstr>Et en SQL ?</vt:lpstr>
      <vt:lpstr>Types de données</vt:lpstr>
      <vt:lpstr>Type des colonnes (en MySQL)</vt:lpstr>
      <vt:lpstr>Type des colonnes (en MySQL)</vt:lpstr>
      <vt:lpstr>Type des colonnes (en MySQL)</vt:lpstr>
      <vt:lpstr>Type des colonnes (en MySQL)</vt:lpstr>
      <vt:lpstr>Type des colonnes (en MySQL)</vt:lpstr>
      <vt:lpstr>Et ? Avec notre exemple</vt:lpstr>
      <vt:lpstr>Comment créer une table: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bases de données relationnelles</dc:title>
  <dc:creator>Arnaud</dc:creator>
  <cp:lastModifiedBy>David</cp:lastModifiedBy>
  <cp:revision>25</cp:revision>
  <cp:lastPrinted>1601-01-01T00:00:00Z</cp:lastPrinted>
  <dcterms:created xsi:type="dcterms:W3CDTF">1601-01-01T00:00:00Z</dcterms:created>
  <dcterms:modified xsi:type="dcterms:W3CDTF">2021-10-04T21:01:42Z</dcterms:modified>
</cp:coreProperties>
</file>