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2B559-5C33-44EF-9D8F-70723E0E0E41}"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BC9990C3-6BAB-4AED-AA6D-0C94D08EB463}">
      <dgm:prSet/>
      <dgm:spPr/>
      <dgm:t>
        <a:bodyPr/>
        <a:lstStyle/>
        <a:p>
          <a:r>
            <a:rPr lang="en-US"/>
            <a:t>دستور شروع کاساندرا</a:t>
          </a:r>
        </a:p>
      </dgm:t>
    </dgm:pt>
    <dgm:pt modelId="{82FD6BE7-8AD1-48CF-8284-5DB492D65136}" type="parTrans" cxnId="{D757ABEA-531C-41D8-9F62-47F490CAAD47}">
      <dgm:prSet/>
      <dgm:spPr/>
      <dgm:t>
        <a:bodyPr/>
        <a:lstStyle/>
        <a:p>
          <a:endParaRPr lang="en-US"/>
        </a:p>
      </dgm:t>
    </dgm:pt>
    <dgm:pt modelId="{5FCE35E8-B7D2-4377-8584-A1082BBB1C90}" type="sibTrans" cxnId="{D757ABEA-531C-41D8-9F62-47F490CAAD47}">
      <dgm:prSet/>
      <dgm:spPr/>
      <dgm:t>
        <a:bodyPr/>
        <a:lstStyle/>
        <a:p>
          <a:endParaRPr lang="en-US"/>
        </a:p>
      </dgm:t>
    </dgm:pt>
    <dgm:pt modelId="{5A8281E1-F540-4351-AF2E-97D77FBBBB97}">
      <dgm:prSet/>
      <dgm:spPr/>
      <dgm:t>
        <a:bodyPr/>
        <a:lstStyle/>
        <a:p>
          <a:r>
            <a:rPr lang="en-US"/>
            <a:t>Sudo service Cassandra start</a:t>
          </a:r>
        </a:p>
      </dgm:t>
    </dgm:pt>
    <dgm:pt modelId="{A1520E2C-3F1B-4088-9C94-F99BB80010BD}" type="parTrans" cxnId="{6CCF856E-7826-4488-B0E8-A68B72D98AC1}">
      <dgm:prSet/>
      <dgm:spPr/>
      <dgm:t>
        <a:bodyPr/>
        <a:lstStyle/>
        <a:p>
          <a:endParaRPr lang="en-US"/>
        </a:p>
      </dgm:t>
    </dgm:pt>
    <dgm:pt modelId="{A98C5621-01D4-4A0F-A709-68ADEC288D55}" type="sibTrans" cxnId="{6CCF856E-7826-4488-B0E8-A68B72D98AC1}">
      <dgm:prSet/>
      <dgm:spPr/>
      <dgm:t>
        <a:bodyPr/>
        <a:lstStyle/>
        <a:p>
          <a:endParaRPr lang="en-US"/>
        </a:p>
      </dgm:t>
    </dgm:pt>
    <dgm:pt modelId="{DCA9D0D6-5C6C-4522-B33F-2093AED4D2F0}">
      <dgm:prSet/>
      <dgm:spPr/>
      <dgm:t>
        <a:bodyPr/>
        <a:lstStyle/>
        <a:p>
          <a:r>
            <a:rPr lang="en-US"/>
            <a:t>دستور متوقف کردن کاساندرا</a:t>
          </a:r>
        </a:p>
      </dgm:t>
    </dgm:pt>
    <dgm:pt modelId="{BCD4E488-DF3B-4B69-A9EC-0AD18329C7F3}" type="parTrans" cxnId="{CF878170-3727-4EEC-B108-975B4B950901}">
      <dgm:prSet/>
      <dgm:spPr/>
      <dgm:t>
        <a:bodyPr/>
        <a:lstStyle/>
        <a:p>
          <a:endParaRPr lang="en-US"/>
        </a:p>
      </dgm:t>
    </dgm:pt>
    <dgm:pt modelId="{011FB4C6-C698-4D51-B7A0-289068F3DDEA}" type="sibTrans" cxnId="{CF878170-3727-4EEC-B108-975B4B950901}">
      <dgm:prSet/>
      <dgm:spPr/>
      <dgm:t>
        <a:bodyPr/>
        <a:lstStyle/>
        <a:p>
          <a:endParaRPr lang="en-US"/>
        </a:p>
      </dgm:t>
    </dgm:pt>
    <dgm:pt modelId="{6B2CF4FF-33E2-4D23-BAFD-CC8F1CEA0106}">
      <dgm:prSet/>
      <dgm:spPr/>
      <dgm:t>
        <a:bodyPr/>
        <a:lstStyle/>
        <a:p>
          <a:r>
            <a:rPr lang="en-US"/>
            <a:t>sudo service Cassandra stop</a:t>
          </a:r>
        </a:p>
      </dgm:t>
    </dgm:pt>
    <dgm:pt modelId="{0EC23879-C6C7-49D6-81C3-36A9967FDC56}" type="parTrans" cxnId="{343152CA-B706-4069-8434-21E5182FA3CB}">
      <dgm:prSet/>
      <dgm:spPr/>
      <dgm:t>
        <a:bodyPr/>
        <a:lstStyle/>
        <a:p>
          <a:endParaRPr lang="en-US"/>
        </a:p>
      </dgm:t>
    </dgm:pt>
    <dgm:pt modelId="{A2010CDF-2177-4836-B0F2-7F3F3FBBECCE}" type="sibTrans" cxnId="{343152CA-B706-4069-8434-21E5182FA3CB}">
      <dgm:prSet/>
      <dgm:spPr/>
      <dgm:t>
        <a:bodyPr/>
        <a:lstStyle/>
        <a:p>
          <a:endParaRPr lang="en-US"/>
        </a:p>
      </dgm:t>
    </dgm:pt>
    <dgm:pt modelId="{EAA826A4-4B79-4E37-B8FC-CA5FD8A61649}">
      <dgm:prSet/>
      <dgm:spPr/>
      <dgm:t>
        <a:bodyPr/>
        <a:lstStyle/>
        <a:p>
          <a:r>
            <a:rPr lang="en-US"/>
            <a:t>دستور </a:t>
          </a:r>
          <a:r>
            <a:rPr lang="fa-IR"/>
            <a:t>رفتن به محیط کد نویسی </a:t>
          </a:r>
          <a:r>
            <a:rPr lang="en-US"/>
            <a:t>کاساندرا</a:t>
          </a:r>
        </a:p>
      </dgm:t>
    </dgm:pt>
    <dgm:pt modelId="{92CD3907-209F-42EB-BB32-1053EAE76A41}" type="parTrans" cxnId="{E8D5FE95-F802-45F6-8997-8F1518E14503}">
      <dgm:prSet/>
      <dgm:spPr/>
      <dgm:t>
        <a:bodyPr/>
        <a:lstStyle/>
        <a:p>
          <a:endParaRPr lang="en-US"/>
        </a:p>
      </dgm:t>
    </dgm:pt>
    <dgm:pt modelId="{3C242BE6-1421-4EA3-9B6A-A8BDF7FB1662}" type="sibTrans" cxnId="{E8D5FE95-F802-45F6-8997-8F1518E14503}">
      <dgm:prSet/>
      <dgm:spPr/>
      <dgm:t>
        <a:bodyPr/>
        <a:lstStyle/>
        <a:p>
          <a:endParaRPr lang="en-US"/>
        </a:p>
      </dgm:t>
    </dgm:pt>
    <dgm:pt modelId="{84B31277-0AA9-4786-9355-3AA85199A33B}">
      <dgm:prSet/>
      <dgm:spPr/>
      <dgm:t>
        <a:bodyPr/>
        <a:lstStyle/>
        <a:p>
          <a:r>
            <a:rPr lang="en-US"/>
            <a:t>sqlsh</a:t>
          </a:r>
        </a:p>
      </dgm:t>
    </dgm:pt>
    <dgm:pt modelId="{0B773071-8192-431F-8186-EE82C8732FF5}" type="parTrans" cxnId="{8772EE72-2465-4F2F-BCD4-4D3C859A1144}">
      <dgm:prSet/>
      <dgm:spPr/>
      <dgm:t>
        <a:bodyPr/>
        <a:lstStyle/>
        <a:p>
          <a:endParaRPr lang="en-US"/>
        </a:p>
      </dgm:t>
    </dgm:pt>
    <dgm:pt modelId="{32D0F98C-675B-468F-B455-F7B629E5FC6C}" type="sibTrans" cxnId="{8772EE72-2465-4F2F-BCD4-4D3C859A1144}">
      <dgm:prSet/>
      <dgm:spPr/>
      <dgm:t>
        <a:bodyPr/>
        <a:lstStyle/>
        <a:p>
          <a:endParaRPr lang="en-US"/>
        </a:p>
      </dgm:t>
    </dgm:pt>
    <dgm:pt modelId="{95AA5763-BBB6-4220-8E4B-E8143F89381B}" type="pres">
      <dgm:prSet presAssocID="{6E52B559-5C33-44EF-9D8F-70723E0E0E41}" presName="Name0" presStyleCnt="0">
        <dgm:presLayoutVars>
          <dgm:dir/>
          <dgm:resizeHandles val="exact"/>
        </dgm:presLayoutVars>
      </dgm:prSet>
      <dgm:spPr/>
    </dgm:pt>
    <dgm:pt modelId="{ACA6588B-5617-4283-9E3D-9FF5C43675A3}" type="pres">
      <dgm:prSet presAssocID="{BC9990C3-6BAB-4AED-AA6D-0C94D08EB463}" presName="node" presStyleLbl="node1" presStyleIdx="0" presStyleCnt="6">
        <dgm:presLayoutVars>
          <dgm:bulletEnabled val="1"/>
        </dgm:presLayoutVars>
      </dgm:prSet>
      <dgm:spPr/>
    </dgm:pt>
    <dgm:pt modelId="{C7958DDC-343C-4AED-ABEB-02EEB3C3DF1B}" type="pres">
      <dgm:prSet presAssocID="{5FCE35E8-B7D2-4377-8584-A1082BBB1C90}" presName="sibTrans" presStyleLbl="sibTrans1D1" presStyleIdx="0" presStyleCnt="5"/>
      <dgm:spPr/>
    </dgm:pt>
    <dgm:pt modelId="{F96CFBFD-EE7A-4203-9CC0-F0DE60BB9ABD}" type="pres">
      <dgm:prSet presAssocID="{5FCE35E8-B7D2-4377-8584-A1082BBB1C90}" presName="connectorText" presStyleLbl="sibTrans1D1" presStyleIdx="0" presStyleCnt="5"/>
      <dgm:spPr/>
    </dgm:pt>
    <dgm:pt modelId="{97DEDF3A-780A-4DA2-A517-B0EBB947A9A7}" type="pres">
      <dgm:prSet presAssocID="{5A8281E1-F540-4351-AF2E-97D77FBBBB97}" presName="node" presStyleLbl="node1" presStyleIdx="1" presStyleCnt="6">
        <dgm:presLayoutVars>
          <dgm:bulletEnabled val="1"/>
        </dgm:presLayoutVars>
      </dgm:prSet>
      <dgm:spPr/>
    </dgm:pt>
    <dgm:pt modelId="{9556F959-CF85-495B-B7D7-6B84DA7D8DBF}" type="pres">
      <dgm:prSet presAssocID="{A98C5621-01D4-4A0F-A709-68ADEC288D55}" presName="sibTrans" presStyleLbl="sibTrans1D1" presStyleIdx="1" presStyleCnt="5"/>
      <dgm:spPr/>
    </dgm:pt>
    <dgm:pt modelId="{5AC23618-FA27-4628-A176-D794D7144E93}" type="pres">
      <dgm:prSet presAssocID="{A98C5621-01D4-4A0F-A709-68ADEC288D55}" presName="connectorText" presStyleLbl="sibTrans1D1" presStyleIdx="1" presStyleCnt="5"/>
      <dgm:spPr/>
    </dgm:pt>
    <dgm:pt modelId="{D16D359E-9183-4F64-981D-72A8F8EBF518}" type="pres">
      <dgm:prSet presAssocID="{DCA9D0D6-5C6C-4522-B33F-2093AED4D2F0}" presName="node" presStyleLbl="node1" presStyleIdx="2" presStyleCnt="6">
        <dgm:presLayoutVars>
          <dgm:bulletEnabled val="1"/>
        </dgm:presLayoutVars>
      </dgm:prSet>
      <dgm:spPr/>
    </dgm:pt>
    <dgm:pt modelId="{0252A44E-99E0-44C5-810D-925B07F40580}" type="pres">
      <dgm:prSet presAssocID="{011FB4C6-C698-4D51-B7A0-289068F3DDEA}" presName="sibTrans" presStyleLbl="sibTrans1D1" presStyleIdx="2" presStyleCnt="5"/>
      <dgm:spPr/>
    </dgm:pt>
    <dgm:pt modelId="{6E32CEAF-3FE4-4759-96ED-4C2B98B9EE13}" type="pres">
      <dgm:prSet presAssocID="{011FB4C6-C698-4D51-B7A0-289068F3DDEA}" presName="connectorText" presStyleLbl="sibTrans1D1" presStyleIdx="2" presStyleCnt="5"/>
      <dgm:spPr/>
    </dgm:pt>
    <dgm:pt modelId="{4E157B29-6544-4DAF-97DE-574E5282753A}" type="pres">
      <dgm:prSet presAssocID="{6B2CF4FF-33E2-4D23-BAFD-CC8F1CEA0106}" presName="node" presStyleLbl="node1" presStyleIdx="3" presStyleCnt="6">
        <dgm:presLayoutVars>
          <dgm:bulletEnabled val="1"/>
        </dgm:presLayoutVars>
      </dgm:prSet>
      <dgm:spPr/>
    </dgm:pt>
    <dgm:pt modelId="{8BD83E17-5BED-4A9D-ABC1-5792CB4ECCA5}" type="pres">
      <dgm:prSet presAssocID="{A2010CDF-2177-4836-B0F2-7F3F3FBBECCE}" presName="sibTrans" presStyleLbl="sibTrans1D1" presStyleIdx="3" presStyleCnt="5"/>
      <dgm:spPr/>
    </dgm:pt>
    <dgm:pt modelId="{3272E5F0-A8B1-4A60-9A93-3B1D93D7B2F4}" type="pres">
      <dgm:prSet presAssocID="{A2010CDF-2177-4836-B0F2-7F3F3FBBECCE}" presName="connectorText" presStyleLbl="sibTrans1D1" presStyleIdx="3" presStyleCnt="5"/>
      <dgm:spPr/>
    </dgm:pt>
    <dgm:pt modelId="{9D1E16B0-8D8D-4915-A6B7-841DA0909D7F}" type="pres">
      <dgm:prSet presAssocID="{EAA826A4-4B79-4E37-B8FC-CA5FD8A61649}" presName="node" presStyleLbl="node1" presStyleIdx="4" presStyleCnt="6">
        <dgm:presLayoutVars>
          <dgm:bulletEnabled val="1"/>
        </dgm:presLayoutVars>
      </dgm:prSet>
      <dgm:spPr/>
    </dgm:pt>
    <dgm:pt modelId="{83D1AFB0-C111-4AFE-8417-5AA9DF3AFDB3}" type="pres">
      <dgm:prSet presAssocID="{3C242BE6-1421-4EA3-9B6A-A8BDF7FB1662}" presName="sibTrans" presStyleLbl="sibTrans1D1" presStyleIdx="4" presStyleCnt="5"/>
      <dgm:spPr/>
    </dgm:pt>
    <dgm:pt modelId="{18F60AED-C6F0-47C3-8A77-D7BCF891A7DE}" type="pres">
      <dgm:prSet presAssocID="{3C242BE6-1421-4EA3-9B6A-A8BDF7FB1662}" presName="connectorText" presStyleLbl="sibTrans1D1" presStyleIdx="4" presStyleCnt="5"/>
      <dgm:spPr/>
    </dgm:pt>
    <dgm:pt modelId="{1D6B8482-78A6-4774-A3EA-5A3471E35DFB}" type="pres">
      <dgm:prSet presAssocID="{84B31277-0AA9-4786-9355-3AA85199A33B}" presName="node" presStyleLbl="node1" presStyleIdx="5" presStyleCnt="6">
        <dgm:presLayoutVars>
          <dgm:bulletEnabled val="1"/>
        </dgm:presLayoutVars>
      </dgm:prSet>
      <dgm:spPr/>
    </dgm:pt>
  </dgm:ptLst>
  <dgm:cxnLst>
    <dgm:cxn modelId="{3A314007-9AD2-4B51-B554-8501438E9A58}" type="presOf" srcId="{5FCE35E8-B7D2-4377-8584-A1082BBB1C90}" destId="{F96CFBFD-EE7A-4203-9CC0-F0DE60BB9ABD}" srcOrd="1" destOrd="0" presId="urn:microsoft.com/office/officeart/2016/7/layout/RepeatingBendingProcessNew"/>
    <dgm:cxn modelId="{04598410-1D31-4EFB-B2C3-AA1309C86B8C}" type="presOf" srcId="{A2010CDF-2177-4836-B0F2-7F3F3FBBECCE}" destId="{8BD83E17-5BED-4A9D-ABC1-5792CB4ECCA5}" srcOrd="0" destOrd="0" presId="urn:microsoft.com/office/officeart/2016/7/layout/RepeatingBendingProcessNew"/>
    <dgm:cxn modelId="{1E1EAE1C-30EF-4972-B3A0-32CF783E95F4}" type="presOf" srcId="{011FB4C6-C698-4D51-B7A0-289068F3DDEA}" destId="{0252A44E-99E0-44C5-810D-925B07F40580}" srcOrd="0" destOrd="0" presId="urn:microsoft.com/office/officeart/2016/7/layout/RepeatingBendingProcessNew"/>
    <dgm:cxn modelId="{67602B22-6BFD-40AC-BB4D-6C301ED892C0}" type="presOf" srcId="{A98C5621-01D4-4A0F-A709-68ADEC288D55}" destId="{5AC23618-FA27-4628-A176-D794D7144E93}" srcOrd="1" destOrd="0" presId="urn:microsoft.com/office/officeart/2016/7/layout/RepeatingBendingProcessNew"/>
    <dgm:cxn modelId="{8A8CA125-622A-44A0-8B9C-41C33DF0158E}" type="presOf" srcId="{EAA826A4-4B79-4E37-B8FC-CA5FD8A61649}" destId="{9D1E16B0-8D8D-4915-A6B7-841DA0909D7F}" srcOrd="0" destOrd="0" presId="urn:microsoft.com/office/officeart/2016/7/layout/RepeatingBendingProcessNew"/>
    <dgm:cxn modelId="{5537103A-012A-448F-AF03-FA2446DD39FE}" type="presOf" srcId="{3C242BE6-1421-4EA3-9B6A-A8BDF7FB1662}" destId="{83D1AFB0-C111-4AFE-8417-5AA9DF3AFDB3}" srcOrd="0" destOrd="0" presId="urn:microsoft.com/office/officeart/2016/7/layout/RepeatingBendingProcessNew"/>
    <dgm:cxn modelId="{6CCF856E-7826-4488-B0E8-A68B72D98AC1}" srcId="{6E52B559-5C33-44EF-9D8F-70723E0E0E41}" destId="{5A8281E1-F540-4351-AF2E-97D77FBBBB97}" srcOrd="1" destOrd="0" parTransId="{A1520E2C-3F1B-4088-9C94-F99BB80010BD}" sibTransId="{A98C5621-01D4-4A0F-A709-68ADEC288D55}"/>
    <dgm:cxn modelId="{CF878170-3727-4EEC-B108-975B4B950901}" srcId="{6E52B559-5C33-44EF-9D8F-70723E0E0E41}" destId="{DCA9D0D6-5C6C-4522-B33F-2093AED4D2F0}" srcOrd="2" destOrd="0" parTransId="{BCD4E488-DF3B-4B69-A9EC-0AD18329C7F3}" sibTransId="{011FB4C6-C698-4D51-B7A0-289068F3DDEA}"/>
    <dgm:cxn modelId="{8772EE72-2465-4F2F-BCD4-4D3C859A1144}" srcId="{6E52B559-5C33-44EF-9D8F-70723E0E0E41}" destId="{84B31277-0AA9-4786-9355-3AA85199A33B}" srcOrd="5" destOrd="0" parTransId="{0B773071-8192-431F-8186-EE82C8732FF5}" sibTransId="{32D0F98C-675B-468F-B455-F7B629E5FC6C}"/>
    <dgm:cxn modelId="{EB062B79-FB93-401C-90FB-AB280812734D}" type="presOf" srcId="{BC9990C3-6BAB-4AED-AA6D-0C94D08EB463}" destId="{ACA6588B-5617-4283-9E3D-9FF5C43675A3}" srcOrd="0" destOrd="0" presId="urn:microsoft.com/office/officeart/2016/7/layout/RepeatingBendingProcessNew"/>
    <dgm:cxn modelId="{F6390C7F-78A5-4785-959F-1DCBD7BB0EBF}" type="presOf" srcId="{DCA9D0D6-5C6C-4522-B33F-2093AED4D2F0}" destId="{D16D359E-9183-4F64-981D-72A8F8EBF518}" srcOrd="0" destOrd="0" presId="urn:microsoft.com/office/officeart/2016/7/layout/RepeatingBendingProcessNew"/>
    <dgm:cxn modelId="{DBA3118C-173E-45AD-8E48-E9866094BAEB}" type="presOf" srcId="{5FCE35E8-B7D2-4377-8584-A1082BBB1C90}" destId="{C7958DDC-343C-4AED-ABEB-02EEB3C3DF1B}" srcOrd="0" destOrd="0" presId="urn:microsoft.com/office/officeart/2016/7/layout/RepeatingBendingProcessNew"/>
    <dgm:cxn modelId="{598D838D-163A-47AF-9B52-EFF6D0291FFA}" type="presOf" srcId="{6B2CF4FF-33E2-4D23-BAFD-CC8F1CEA0106}" destId="{4E157B29-6544-4DAF-97DE-574E5282753A}" srcOrd="0" destOrd="0" presId="urn:microsoft.com/office/officeart/2016/7/layout/RepeatingBendingProcessNew"/>
    <dgm:cxn modelId="{E8D5FE95-F802-45F6-8997-8F1518E14503}" srcId="{6E52B559-5C33-44EF-9D8F-70723E0E0E41}" destId="{EAA826A4-4B79-4E37-B8FC-CA5FD8A61649}" srcOrd="4" destOrd="0" parTransId="{92CD3907-209F-42EB-BB32-1053EAE76A41}" sibTransId="{3C242BE6-1421-4EA3-9B6A-A8BDF7FB1662}"/>
    <dgm:cxn modelId="{13866D97-4FCF-485F-8E0A-4CC98584F476}" type="presOf" srcId="{3C242BE6-1421-4EA3-9B6A-A8BDF7FB1662}" destId="{18F60AED-C6F0-47C3-8A77-D7BCF891A7DE}" srcOrd="1" destOrd="0" presId="urn:microsoft.com/office/officeart/2016/7/layout/RepeatingBendingProcessNew"/>
    <dgm:cxn modelId="{CF4482B3-8AE3-440F-9FCB-0E925AA9BB0F}" type="presOf" srcId="{011FB4C6-C698-4D51-B7A0-289068F3DDEA}" destId="{6E32CEAF-3FE4-4759-96ED-4C2B98B9EE13}" srcOrd="1" destOrd="0" presId="urn:microsoft.com/office/officeart/2016/7/layout/RepeatingBendingProcessNew"/>
    <dgm:cxn modelId="{343152CA-B706-4069-8434-21E5182FA3CB}" srcId="{6E52B559-5C33-44EF-9D8F-70723E0E0E41}" destId="{6B2CF4FF-33E2-4D23-BAFD-CC8F1CEA0106}" srcOrd="3" destOrd="0" parTransId="{0EC23879-C6C7-49D6-81C3-36A9967FDC56}" sibTransId="{A2010CDF-2177-4836-B0F2-7F3F3FBBECCE}"/>
    <dgm:cxn modelId="{50F375CB-FDB1-43B9-90CA-1C15B10B3578}" type="presOf" srcId="{5A8281E1-F540-4351-AF2E-97D77FBBBB97}" destId="{97DEDF3A-780A-4DA2-A517-B0EBB947A9A7}" srcOrd="0" destOrd="0" presId="urn:microsoft.com/office/officeart/2016/7/layout/RepeatingBendingProcessNew"/>
    <dgm:cxn modelId="{E85DB1D1-A7AC-4A1A-B5AB-CA4DF375F172}" type="presOf" srcId="{6E52B559-5C33-44EF-9D8F-70723E0E0E41}" destId="{95AA5763-BBB6-4220-8E4B-E8143F89381B}" srcOrd="0" destOrd="0" presId="urn:microsoft.com/office/officeart/2016/7/layout/RepeatingBendingProcessNew"/>
    <dgm:cxn modelId="{35CFCCDA-6D51-4E76-8BC8-2519339533B7}" type="presOf" srcId="{84B31277-0AA9-4786-9355-3AA85199A33B}" destId="{1D6B8482-78A6-4774-A3EA-5A3471E35DFB}" srcOrd="0" destOrd="0" presId="urn:microsoft.com/office/officeart/2016/7/layout/RepeatingBendingProcessNew"/>
    <dgm:cxn modelId="{29F74DE9-A294-43C5-B7ED-D85C8000ED7F}" type="presOf" srcId="{A2010CDF-2177-4836-B0F2-7F3F3FBBECCE}" destId="{3272E5F0-A8B1-4A60-9A93-3B1D93D7B2F4}" srcOrd="1" destOrd="0" presId="urn:microsoft.com/office/officeart/2016/7/layout/RepeatingBendingProcessNew"/>
    <dgm:cxn modelId="{D757ABEA-531C-41D8-9F62-47F490CAAD47}" srcId="{6E52B559-5C33-44EF-9D8F-70723E0E0E41}" destId="{BC9990C3-6BAB-4AED-AA6D-0C94D08EB463}" srcOrd="0" destOrd="0" parTransId="{82FD6BE7-8AD1-48CF-8284-5DB492D65136}" sibTransId="{5FCE35E8-B7D2-4377-8584-A1082BBB1C90}"/>
    <dgm:cxn modelId="{B28D3DEB-3EE9-49AF-9BA0-BB644B905962}" type="presOf" srcId="{A98C5621-01D4-4A0F-A709-68ADEC288D55}" destId="{9556F959-CF85-495B-B7D7-6B84DA7D8DBF}" srcOrd="0" destOrd="0" presId="urn:microsoft.com/office/officeart/2016/7/layout/RepeatingBendingProcessNew"/>
    <dgm:cxn modelId="{00150831-9940-4567-9B08-4B70E5CFA6B5}" type="presParOf" srcId="{95AA5763-BBB6-4220-8E4B-E8143F89381B}" destId="{ACA6588B-5617-4283-9E3D-9FF5C43675A3}" srcOrd="0" destOrd="0" presId="urn:microsoft.com/office/officeart/2016/7/layout/RepeatingBendingProcessNew"/>
    <dgm:cxn modelId="{63FC3F27-DE31-4DCF-8F2A-92EDD8BBD448}" type="presParOf" srcId="{95AA5763-BBB6-4220-8E4B-E8143F89381B}" destId="{C7958DDC-343C-4AED-ABEB-02EEB3C3DF1B}" srcOrd="1" destOrd="0" presId="urn:microsoft.com/office/officeart/2016/7/layout/RepeatingBendingProcessNew"/>
    <dgm:cxn modelId="{7EC1797A-F50C-4294-BB58-B300F292FA25}" type="presParOf" srcId="{C7958DDC-343C-4AED-ABEB-02EEB3C3DF1B}" destId="{F96CFBFD-EE7A-4203-9CC0-F0DE60BB9ABD}" srcOrd="0" destOrd="0" presId="urn:microsoft.com/office/officeart/2016/7/layout/RepeatingBendingProcessNew"/>
    <dgm:cxn modelId="{D9B7BF03-714E-4120-955A-6DDD995F1BBF}" type="presParOf" srcId="{95AA5763-BBB6-4220-8E4B-E8143F89381B}" destId="{97DEDF3A-780A-4DA2-A517-B0EBB947A9A7}" srcOrd="2" destOrd="0" presId="urn:microsoft.com/office/officeart/2016/7/layout/RepeatingBendingProcessNew"/>
    <dgm:cxn modelId="{F302FDED-4BD0-4A8E-A2BD-155088E69485}" type="presParOf" srcId="{95AA5763-BBB6-4220-8E4B-E8143F89381B}" destId="{9556F959-CF85-495B-B7D7-6B84DA7D8DBF}" srcOrd="3" destOrd="0" presId="urn:microsoft.com/office/officeart/2016/7/layout/RepeatingBendingProcessNew"/>
    <dgm:cxn modelId="{4B1AB505-9989-4810-B1B2-A3541E73ED28}" type="presParOf" srcId="{9556F959-CF85-495B-B7D7-6B84DA7D8DBF}" destId="{5AC23618-FA27-4628-A176-D794D7144E93}" srcOrd="0" destOrd="0" presId="urn:microsoft.com/office/officeart/2016/7/layout/RepeatingBendingProcessNew"/>
    <dgm:cxn modelId="{52AE0C4F-AF51-4013-B8EB-246C96214A7E}" type="presParOf" srcId="{95AA5763-BBB6-4220-8E4B-E8143F89381B}" destId="{D16D359E-9183-4F64-981D-72A8F8EBF518}" srcOrd="4" destOrd="0" presId="urn:microsoft.com/office/officeart/2016/7/layout/RepeatingBendingProcessNew"/>
    <dgm:cxn modelId="{5ABAAA0E-FBCA-4C3B-A3E2-5425675C08E5}" type="presParOf" srcId="{95AA5763-BBB6-4220-8E4B-E8143F89381B}" destId="{0252A44E-99E0-44C5-810D-925B07F40580}" srcOrd="5" destOrd="0" presId="urn:microsoft.com/office/officeart/2016/7/layout/RepeatingBendingProcessNew"/>
    <dgm:cxn modelId="{FCCE09CF-08C0-43B7-9401-B2D447273E5F}" type="presParOf" srcId="{0252A44E-99E0-44C5-810D-925B07F40580}" destId="{6E32CEAF-3FE4-4759-96ED-4C2B98B9EE13}" srcOrd="0" destOrd="0" presId="urn:microsoft.com/office/officeart/2016/7/layout/RepeatingBendingProcessNew"/>
    <dgm:cxn modelId="{6545932B-ED5A-407C-835D-953E67DFAE3C}" type="presParOf" srcId="{95AA5763-BBB6-4220-8E4B-E8143F89381B}" destId="{4E157B29-6544-4DAF-97DE-574E5282753A}" srcOrd="6" destOrd="0" presId="urn:microsoft.com/office/officeart/2016/7/layout/RepeatingBendingProcessNew"/>
    <dgm:cxn modelId="{F8DC7A2C-5E63-45FB-91DA-7078B8415B2E}" type="presParOf" srcId="{95AA5763-BBB6-4220-8E4B-E8143F89381B}" destId="{8BD83E17-5BED-4A9D-ABC1-5792CB4ECCA5}" srcOrd="7" destOrd="0" presId="urn:microsoft.com/office/officeart/2016/7/layout/RepeatingBendingProcessNew"/>
    <dgm:cxn modelId="{4B1AB0C5-DAF1-4844-A538-7C3E6439E98E}" type="presParOf" srcId="{8BD83E17-5BED-4A9D-ABC1-5792CB4ECCA5}" destId="{3272E5F0-A8B1-4A60-9A93-3B1D93D7B2F4}" srcOrd="0" destOrd="0" presId="urn:microsoft.com/office/officeart/2016/7/layout/RepeatingBendingProcessNew"/>
    <dgm:cxn modelId="{C336C965-ACF5-4485-9F6D-B23118AD7746}" type="presParOf" srcId="{95AA5763-BBB6-4220-8E4B-E8143F89381B}" destId="{9D1E16B0-8D8D-4915-A6B7-841DA0909D7F}" srcOrd="8" destOrd="0" presId="urn:microsoft.com/office/officeart/2016/7/layout/RepeatingBendingProcessNew"/>
    <dgm:cxn modelId="{3A886EA1-642A-4E40-8B70-A1EEF082C1FB}" type="presParOf" srcId="{95AA5763-BBB6-4220-8E4B-E8143F89381B}" destId="{83D1AFB0-C111-4AFE-8417-5AA9DF3AFDB3}" srcOrd="9" destOrd="0" presId="urn:microsoft.com/office/officeart/2016/7/layout/RepeatingBendingProcessNew"/>
    <dgm:cxn modelId="{11F5B474-B189-4169-BD0F-66E122BC3847}" type="presParOf" srcId="{83D1AFB0-C111-4AFE-8417-5AA9DF3AFDB3}" destId="{18F60AED-C6F0-47C3-8A77-D7BCF891A7DE}" srcOrd="0" destOrd="0" presId="urn:microsoft.com/office/officeart/2016/7/layout/RepeatingBendingProcessNew"/>
    <dgm:cxn modelId="{F15D2A99-70E3-4E22-BB09-14E7A78022B4}" type="presParOf" srcId="{95AA5763-BBB6-4220-8E4B-E8143F89381B}" destId="{1D6B8482-78A6-4774-A3EA-5A3471E35DF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58DDC-343C-4AED-ABEB-02EEB3C3DF1B}">
      <dsp:nvSpPr>
        <dsp:cNvPr id="0" name=""/>
        <dsp:cNvSpPr/>
      </dsp:nvSpPr>
      <dsp:spPr>
        <a:xfrm>
          <a:off x="3479760" y="694058"/>
          <a:ext cx="535506" cy="91440"/>
        </a:xfrm>
        <a:custGeom>
          <a:avLst/>
          <a:gdLst/>
          <a:ahLst/>
          <a:cxnLst/>
          <a:rect l="0" t="0" r="0" b="0"/>
          <a:pathLst>
            <a:path>
              <a:moveTo>
                <a:pt x="0" y="45720"/>
              </a:moveTo>
              <a:lnTo>
                <a:pt x="53550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360" y="736947"/>
        <a:ext cx="28305" cy="5661"/>
      </dsp:txXfrm>
    </dsp:sp>
    <dsp:sp modelId="{ACA6588B-5617-4283-9E3D-9FF5C43675A3}">
      <dsp:nvSpPr>
        <dsp:cNvPr id="0" name=""/>
        <dsp:cNvSpPr/>
      </dsp:nvSpPr>
      <dsp:spPr>
        <a:xfrm>
          <a:off x="1020228" y="1378"/>
          <a:ext cx="2461331" cy="14767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دستور شروع کاساندرا</a:t>
          </a:r>
        </a:p>
      </dsp:txBody>
      <dsp:txXfrm>
        <a:off x="1020228" y="1378"/>
        <a:ext cx="2461331" cy="1476799"/>
      </dsp:txXfrm>
    </dsp:sp>
    <dsp:sp modelId="{9556F959-CF85-495B-B7D7-6B84DA7D8DBF}">
      <dsp:nvSpPr>
        <dsp:cNvPr id="0" name=""/>
        <dsp:cNvSpPr/>
      </dsp:nvSpPr>
      <dsp:spPr>
        <a:xfrm>
          <a:off x="6507198" y="694058"/>
          <a:ext cx="535506" cy="91440"/>
        </a:xfrm>
        <a:custGeom>
          <a:avLst/>
          <a:gdLst/>
          <a:ahLst/>
          <a:cxnLst/>
          <a:rect l="0" t="0" r="0" b="0"/>
          <a:pathLst>
            <a:path>
              <a:moveTo>
                <a:pt x="0" y="45720"/>
              </a:moveTo>
              <a:lnTo>
                <a:pt x="535506" y="45720"/>
              </a:lnTo>
            </a:path>
          </a:pathLst>
        </a:custGeom>
        <a:noFill/>
        <a:ln w="6350" cap="flat" cmpd="sng" algn="ctr">
          <a:solidFill>
            <a:schemeClr val="accent5">
              <a:hueOff val="5065178"/>
              <a:satOff val="-9031"/>
              <a:lumOff val="-2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60798" y="736947"/>
        <a:ext cx="28305" cy="5661"/>
      </dsp:txXfrm>
    </dsp:sp>
    <dsp:sp modelId="{97DEDF3A-780A-4DA2-A517-B0EBB947A9A7}">
      <dsp:nvSpPr>
        <dsp:cNvPr id="0" name=""/>
        <dsp:cNvSpPr/>
      </dsp:nvSpPr>
      <dsp:spPr>
        <a:xfrm>
          <a:off x="4047666" y="1378"/>
          <a:ext cx="2461331" cy="1476799"/>
        </a:xfrm>
        <a:prstGeom prst="rect">
          <a:avLst/>
        </a:prstGeom>
        <a:solidFill>
          <a:schemeClr val="accent5">
            <a:hueOff val="4052143"/>
            <a:satOff val="-7224"/>
            <a:lumOff val="-1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Sudo service Cassandra start</a:t>
          </a:r>
        </a:p>
      </dsp:txBody>
      <dsp:txXfrm>
        <a:off x="4047666" y="1378"/>
        <a:ext cx="2461331" cy="1476799"/>
      </dsp:txXfrm>
    </dsp:sp>
    <dsp:sp modelId="{0252A44E-99E0-44C5-810D-925B07F40580}">
      <dsp:nvSpPr>
        <dsp:cNvPr id="0" name=""/>
        <dsp:cNvSpPr/>
      </dsp:nvSpPr>
      <dsp:spPr>
        <a:xfrm>
          <a:off x="2250894" y="1476377"/>
          <a:ext cx="6054876" cy="535506"/>
        </a:xfrm>
        <a:custGeom>
          <a:avLst/>
          <a:gdLst/>
          <a:ahLst/>
          <a:cxnLst/>
          <a:rect l="0" t="0" r="0" b="0"/>
          <a:pathLst>
            <a:path>
              <a:moveTo>
                <a:pt x="6054876" y="0"/>
              </a:moveTo>
              <a:lnTo>
                <a:pt x="6054876" y="284853"/>
              </a:lnTo>
              <a:lnTo>
                <a:pt x="0" y="284853"/>
              </a:lnTo>
              <a:lnTo>
                <a:pt x="0" y="535506"/>
              </a:lnTo>
            </a:path>
          </a:pathLst>
        </a:custGeom>
        <a:noFill/>
        <a:ln w="6350" cap="flat" cmpd="sng" algn="ctr">
          <a:solidFill>
            <a:schemeClr val="accent5">
              <a:hueOff val="10130357"/>
              <a:satOff val="-18061"/>
              <a:lumOff val="-48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300" y="1741300"/>
        <a:ext cx="304064" cy="5661"/>
      </dsp:txXfrm>
    </dsp:sp>
    <dsp:sp modelId="{D16D359E-9183-4F64-981D-72A8F8EBF518}">
      <dsp:nvSpPr>
        <dsp:cNvPr id="0" name=""/>
        <dsp:cNvSpPr/>
      </dsp:nvSpPr>
      <dsp:spPr>
        <a:xfrm>
          <a:off x="7075104" y="1378"/>
          <a:ext cx="2461331" cy="1476799"/>
        </a:xfrm>
        <a:prstGeom prst="rect">
          <a:avLst/>
        </a:prstGeom>
        <a:solidFill>
          <a:schemeClr val="accent5">
            <a:hueOff val="8104286"/>
            <a:satOff val="-14449"/>
            <a:lumOff val="-3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دستور متوقف کردن کاساندرا</a:t>
          </a:r>
        </a:p>
      </dsp:txBody>
      <dsp:txXfrm>
        <a:off x="7075104" y="1378"/>
        <a:ext cx="2461331" cy="1476799"/>
      </dsp:txXfrm>
    </dsp:sp>
    <dsp:sp modelId="{8BD83E17-5BED-4A9D-ABC1-5792CB4ECCA5}">
      <dsp:nvSpPr>
        <dsp:cNvPr id="0" name=""/>
        <dsp:cNvSpPr/>
      </dsp:nvSpPr>
      <dsp:spPr>
        <a:xfrm>
          <a:off x="3479760" y="2736963"/>
          <a:ext cx="535506" cy="91440"/>
        </a:xfrm>
        <a:custGeom>
          <a:avLst/>
          <a:gdLst/>
          <a:ahLst/>
          <a:cxnLst/>
          <a:rect l="0" t="0" r="0" b="0"/>
          <a:pathLst>
            <a:path>
              <a:moveTo>
                <a:pt x="0" y="45720"/>
              </a:moveTo>
              <a:lnTo>
                <a:pt x="535506" y="45720"/>
              </a:lnTo>
            </a:path>
          </a:pathLst>
        </a:custGeom>
        <a:noFill/>
        <a:ln w="6350" cap="flat" cmpd="sng" algn="ctr">
          <a:solidFill>
            <a:schemeClr val="accent5">
              <a:hueOff val="15195535"/>
              <a:satOff val="-27092"/>
              <a:lumOff val="-72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360" y="2779853"/>
        <a:ext cx="28305" cy="5661"/>
      </dsp:txXfrm>
    </dsp:sp>
    <dsp:sp modelId="{4E157B29-6544-4DAF-97DE-574E5282753A}">
      <dsp:nvSpPr>
        <dsp:cNvPr id="0" name=""/>
        <dsp:cNvSpPr/>
      </dsp:nvSpPr>
      <dsp:spPr>
        <a:xfrm>
          <a:off x="1020228" y="2044284"/>
          <a:ext cx="2461331" cy="1476799"/>
        </a:xfrm>
        <a:prstGeom prst="rect">
          <a:avLst/>
        </a:prstGeom>
        <a:solidFill>
          <a:schemeClr val="accent5">
            <a:hueOff val="12156429"/>
            <a:satOff val="-21673"/>
            <a:lumOff val="-5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sudo service Cassandra stop</a:t>
          </a:r>
        </a:p>
      </dsp:txBody>
      <dsp:txXfrm>
        <a:off x="1020228" y="2044284"/>
        <a:ext cx="2461331" cy="1476799"/>
      </dsp:txXfrm>
    </dsp:sp>
    <dsp:sp modelId="{83D1AFB0-C111-4AFE-8417-5AA9DF3AFDB3}">
      <dsp:nvSpPr>
        <dsp:cNvPr id="0" name=""/>
        <dsp:cNvSpPr/>
      </dsp:nvSpPr>
      <dsp:spPr>
        <a:xfrm>
          <a:off x="6507198" y="2736963"/>
          <a:ext cx="535506" cy="91440"/>
        </a:xfrm>
        <a:custGeom>
          <a:avLst/>
          <a:gdLst/>
          <a:ahLst/>
          <a:cxnLst/>
          <a:rect l="0" t="0" r="0" b="0"/>
          <a:pathLst>
            <a:path>
              <a:moveTo>
                <a:pt x="0" y="45720"/>
              </a:moveTo>
              <a:lnTo>
                <a:pt x="535506" y="45720"/>
              </a:lnTo>
            </a:path>
          </a:pathLst>
        </a:custGeom>
        <a:noFill/>
        <a:ln w="6350" cap="flat" cmpd="sng" algn="ctr">
          <a:solidFill>
            <a:schemeClr val="accent5">
              <a:hueOff val="20260714"/>
              <a:satOff val="-36122"/>
              <a:lumOff val="-960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60798" y="2779853"/>
        <a:ext cx="28305" cy="5661"/>
      </dsp:txXfrm>
    </dsp:sp>
    <dsp:sp modelId="{9D1E16B0-8D8D-4915-A6B7-841DA0909D7F}">
      <dsp:nvSpPr>
        <dsp:cNvPr id="0" name=""/>
        <dsp:cNvSpPr/>
      </dsp:nvSpPr>
      <dsp:spPr>
        <a:xfrm>
          <a:off x="4047666" y="2044284"/>
          <a:ext cx="2461331" cy="1476799"/>
        </a:xfrm>
        <a:prstGeom prst="rect">
          <a:avLst/>
        </a:prstGeom>
        <a:solidFill>
          <a:schemeClr val="accent5">
            <a:hueOff val="16208571"/>
            <a:satOff val="-28898"/>
            <a:lumOff val="-7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دستور </a:t>
          </a:r>
          <a:r>
            <a:rPr lang="fa-IR" sz="2500" kern="1200"/>
            <a:t>رفتن به محیط کد نویسی </a:t>
          </a:r>
          <a:r>
            <a:rPr lang="en-US" sz="2500" kern="1200"/>
            <a:t>کاساندرا</a:t>
          </a:r>
        </a:p>
      </dsp:txBody>
      <dsp:txXfrm>
        <a:off x="4047666" y="2044284"/>
        <a:ext cx="2461331" cy="1476799"/>
      </dsp:txXfrm>
    </dsp:sp>
    <dsp:sp modelId="{1D6B8482-78A6-4774-A3EA-5A3471E35DFB}">
      <dsp:nvSpPr>
        <dsp:cNvPr id="0" name=""/>
        <dsp:cNvSpPr/>
      </dsp:nvSpPr>
      <dsp:spPr>
        <a:xfrm>
          <a:off x="7075104" y="2044284"/>
          <a:ext cx="2461331" cy="1476799"/>
        </a:xfrm>
        <a:prstGeom prst="rect">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07" tIns="126599" rIns="120607" bIns="126599" numCol="1" spcCol="1270" anchor="ctr" anchorCtr="0">
          <a:noAutofit/>
        </a:bodyPr>
        <a:lstStyle/>
        <a:p>
          <a:pPr marL="0" lvl="0" indent="0" algn="ctr" defTabSz="1111250">
            <a:lnSpc>
              <a:spcPct val="90000"/>
            </a:lnSpc>
            <a:spcBef>
              <a:spcPct val="0"/>
            </a:spcBef>
            <a:spcAft>
              <a:spcPct val="35000"/>
            </a:spcAft>
            <a:buNone/>
          </a:pPr>
          <a:r>
            <a:rPr lang="en-US" sz="2500" kern="1200"/>
            <a:t>sqlsh</a:t>
          </a:r>
        </a:p>
      </dsp:txBody>
      <dsp:txXfrm>
        <a:off x="7075104" y="2044284"/>
        <a:ext cx="2461331" cy="147679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F93D3-63E7-4765-A7D2-1E086424FFB0}"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3AA55-F3D7-4D4E-9D1E-9B2F4AC7260F}" type="slidenum">
              <a:rPr lang="en-US" smtClean="0"/>
              <a:t>‹#›</a:t>
            </a:fld>
            <a:endParaRPr lang="en-US"/>
          </a:p>
        </p:txBody>
      </p:sp>
    </p:spTree>
    <p:extLst>
      <p:ext uri="{BB962C8B-B14F-4D97-AF65-F5344CB8AC3E}">
        <p14:creationId xmlns:p14="http://schemas.microsoft.com/office/powerpoint/2010/main" val="164836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03889E98-4330-4A53-9A07-0F7CFB1CB6AC}" type="datetime1">
              <a:rPr lang="en-US" smtClean="0"/>
              <a:t>12/20/2022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80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941BCC69-11DF-43EA-82CF-75F55AFA03D3}" type="datetime1">
              <a:rPr lang="en-US" smtClean="0"/>
              <a:t>12/20/2022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130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673335E8-5E9B-40E9-8988-226D8B2049DA}" type="datetime1">
              <a:rPr lang="en-US" smtClean="0"/>
              <a:t>12/20/2022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0449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6BA4DBB5-F17F-44B1-88B0-DCA4BE97F027}" type="datetime1">
              <a:rPr lang="en-US" smtClean="0"/>
              <a:t>12/20/2022</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476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5280B87-60C9-40AD-A4A6-8F367B1BAC69}" type="datetime1">
              <a:rPr lang="en-US" smtClean="0"/>
              <a:t>12/20/2022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563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5A20E96D-F14F-45B6-89DD-0FFF78E42613}" type="datetime1">
              <a:rPr lang="en-US" smtClean="0"/>
              <a:t>12/20/2022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8157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B35F862C-A6D0-44D8-BE4A-EC9103FE068A}" type="datetime1">
              <a:rPr lang="en-US" smtClean="0"/>
              <a:t>12/20/2022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206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C578A387-E23D-4D67-91A8-9B3BB1BFA9FC}" type="datetime1">
              <a:rPr lang="en-US" smtClean="0"/>
              <a:t>12/20/2022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211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7EFC2480-9842-4DFE-B575-9F83A707F31A}" type="datetime1">
              <a:rPr lang="en-US" smtClean="0"/>
              <a:t>12/20/2022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468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CA2F9206-9D56-4FA9-AC39-6596A7A3FEB3}" type="datetime1">
              <a:rPr lang="en-US" smtClean="0"/>
              <a:t>12/20/2022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973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B206C996-FDE0-4B07-BF70-EA9141C1A502}" type="datetime1">
              <a:rPr lang="en-US" smtClean="0"/>
              <a:t>12/20/2022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279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5848E7E3-766D-4E5B-A892-3B16FA854AE4}" type="datetime1">
              <a:rPr lang="en-US" smtClean="0"/>
              <a:t>12/20/2022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52357000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768" y="0"/>
            <a:ext cx="5014232" cy="6868738"/>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2713264 w 4584879"/>
              <a:gd name="connsiteY2" fmla="*/ 6863976 h 6863976"/>
              <a:gd name="connsiteX3" fmla="*/ 0 w 4584879"/>
              <a:gd name="connsiteY3" fmla="*/ 6863976 h 6863976"/>
              <a:gd name="connsiteX4" fmla="*/ 0 w 4584879"/>
              <a:gd name="connsiteY4" fmla="*/ 0 h 6863976"/>
              <a:gd name="connsiteX0" fmla="*/ 0 w 4408998"/>
              <a:gd name="connsiteY0" fmla="*/ 4762 h 6868738"/>
              <a:gd name="connsiteX1" fmla="*/ 4408998 w 4408998"/>
              <a:gd name="connsiteY1" fmla="*/ 0 h 6868738"/>
              <a:gd name="connsiteX2" fmla="*/ 2713264 w 4408998"/>
              <a:gd name="connsiteY2" fmla="*/ 6868738 h 6868738"/>
              <a:gd name="connsiteX3" fmla="*/ 0 w 4408998"/>
              <a:gd name="connsiteY3" fmla="*/ 6868738 h 6868738"/>
              <a:gd name="connsiteX4" fmla="*/ 0 w 4408998"/>
              <a:gd name="connsiteY4" fmla="*/ 4762 h 686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998" h="6868738">
                <a:moveTo>
                  <a:pt x="0" y="4762"/>
                </a:moveTo>
                <a:lnTo>
                  <a:pt x="4408998" y="0"/>
                </a:lnTo>
                <a:lnTo>
                  <a:pt x="2713264" y="6868738"/>
                </a:lnTo>
                <a:lnTo>
                  <a:pt x="0" y="6868738"/>
                </a:lnTo>
                <a:lnTo>
                  <a:pt x="0" y="476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9355ABE-7EE6-A23E-99BC-C5CEBDACABB3}"/>
              </a:ext>
            </a:extLst>
          </p:cNvPr>
          <p:cNvPicPr>
            <a:picLocks noChangeAspect="1"/>
          </p:cNvPicPr>
          <p:nvPr/>
        </p:nvPicPr>
        <p:blipFill>
          <a:blip r:embed="rId2"/>
          <a:stretch>
            <a:fillRect/>
          </a:stretch>
        </p:blipFill>
        <p:spPr>
          <a:xfrm>
            <a:off x="533400" y="667795"/>
            <a:ext cx="7417904" cy="4969994"/>
          </a:xfrm>
          <a:prstGeom prst="rect">
            <a:avLst/>
          </a:prstGeom>
        </p:spPr>
      </p:pic>
      <p:cxnSp>
        <p:nvCxnSpPr>
          <p:cNvPr id="13" name="Straight Connector 12">
            <a:extLst>
              <a:ext uri="{FF2B5EF4-FFF2-40B4-BE49-F238E27FC236}">
                <a16:creationId xmlns:a16="http://schemas.microsoft.com/office/drawing/2014/main" id="{3A5D40F5-A8C4-4952-BCA6-4D0D14F8BF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8751"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23B43E-E062-54CF-2081-320632C412C4}"/>
              </a:ext>
            </a:extLst>
          </p:cNvPr>
          <p:cNvSpPr txBox="1"/>
          <p:nvPr/>
        </p:nvSpPr>
        <p:spPr>
          <a:xfrm>
            <a:off x="8291014" y="1594108"/>
            <a:ext cx="3225125" cy="2739211"/>
          </a:xfrm>
          <a:prstGeom prst="rect">
            <a:avLst/>
          </a:prstGeom>
          <a:noFill/>
        </p:spPr>
        <p:txBody>
          <a:bodyPr wrap="square" rtlCol="0">
            <a:spAutoFit/>
          </a:bodyPr>
          <a:lstStyle/>
          <a:p>
            <a:pPr algn="r" rtl="1"/>
            <a:r>
              <a:rPr lang="fa-IR" sz="3600">
                <a:cs typeface="B Nazanin" panose="00000400000000000000" pitchFamily="2" charset="-78"/>
              </a:rPr>
              <a:t>اعضای گروه:</a:t>
            </a:r>
          </a:p>
          <a:p>
            <a:pPr algn="r" rtl="1"/>
            <a:r>
              <a:rPr lang="fa-IR" sz="3600">
                <a:cs typeface="B Nazanin" panose="00000400000000000000" pitchFamily="2" charset="-78"/>
              </a:rPr>
              <a:t>نیکان میرحسینی</a:t>
            </a:r>
          </a:p>
          <a:p>
            <a:pPr algn="r" rtl="1"/>
            <a:r>
              <a:rPr lang="fa-IR" sz="3600">
                <a:cs typeface="B Nazanin" panose="00000400000000000000" pitchFamily="2" charset="-78"/>
              </a:rPr>
              <a:t>رحمت الله انصاری</a:t>
            </a:r>
          </a:p>
          <a:p>
            <a:pPr algn="r" rtl="1"/>
            <a:endParaRPr lang="fa-IR" sz="3600">
              <a:cs typeface="B Nazanin" panose="00000400000000000000" pitchFamily="2" charset="-78"/>
            </a:endParaRPr>
          </a:p>
          <a:p>
            <a:pPr algn="r" rtl="1"/>
            <a:r>
              <a:rPr lang="fa-IR" sz="2400">
                <a:cs typeface="B Nazanin" panose="00000400000000000000" pitchFamily="2" charset="-78"/>
              </a:rPr>
              <a:t>گروه 8</a:t>
            </a:r>
          </a:p>
        </p:txBody>
      </p:sp>
      <p:sp>
        <p:nvSpPr>
          <p:cNvPr id="2" name="Slide Number Placeholder 1">
            <a:extLst>
              <a:ext uri="{FF2B5EF4-FFF2-40B4-BE49-F238E27FC236}">
                <a16:creationId xmlns:a16="http://schemas.microsoft.com/office/drawing/2014/main" id="{C525BECB-F387-4E5A-2E5D-E320A5865201}"/>
              </a:ext>
            </a:extLst>
          </p:cNvPr>
          <p:cNvSpPr>
            <a:spLocks noGrp="1"/>
          </p:cNvSpPr>
          <p:nvPr>
            <p:ph type="sldNum" sz="quarter" idx="12"/>
          </p:nvPr>
        </p:nvSpPr>
        <p:spPr/>
        <p:txBody>
          <a:bodyPr/>
          <a:lstStyle/>
          <a:p>
            <a:fld id="{312CC964-A50B-4C29-B4E4-2C30BB34CCF3}" type="slidenum">
              <a:rPr lang="en-US" smtClean="0"/>
              <a:t>1</a:t>
            </a:fld>
            <a:endParaRPr lang="en-US"/>
          </a:p>
        </p:txBody>
      </p:sp>
    </p:spTree>
    <p:extLst>
      <p:ext uri="{BB962C8B-B14F-4D97-AF65-F5344CB8AC3E}">
        <p14:creationId xmlns:p14="http://schemas.microsoft.com/office/powerpoint/2010/main" val="160602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11EBE31-A589-357F-1246-7FBA18207487}"/>
              </a:ext>
            </a:extLst>
          </p:cNvPr>
          <p:cNvPicPr>
            <a:picLocks noGrp="1" noChangeAspect="1"/>
          </p:cNvPicPr>
          <p:nvPr>
            <p:ph idx="1"/>
          </p:nvPr>
        </p:nvPicPr>
        <p:blipFill rotWithShape="1">
          <a:blip r:embed="rId2"/>
          <a:srcRect l="24853" r="23851"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cxnSp>
        <p:nvCxnSpPr>
          <p:cNvPr id="27" name="Straight Connector 2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86F2A2D-A671-7CCF-84EA-01191944D240}"/>
              </a:ext>
            </a:extLst>
          </p:cNvPr>
          <p:cNvSpPr txBox="1"/>
          <p:nvPr/>
        </p:nvSpPr>
        <p:spPr>
          <a:xfrm>
            <a:off x="5883965" y="470452"/>
            <a:ext cx="5500880" cy="830997"/>
          </a:xfrm>
          <a:prstGeom prst="rect">
            <a:avLst/>
          </a:prstGeom>
          <a:noFill/>
        </p:spPr>
        <p:txBody>
          <a:bodyPr wrap="square" rtlCol="0">
            <a:spAutoFit/>
          </a:bodyPr>
          <a:lstStyle/>
          <a:p>
            <a:pPr algn="r"/>
            <a:r>
              <a:rPr lang="en-US" sz="4800" b="1" i="1" err="1">
                <a:cs typeface="B Nazanin" panose="00000400000000000000" pitchFamily="2" charset="-78"/>
              </a:rPr>
              <a:t>کاساندرا</a:t>
            </a:r>
            <a:r>
              <a:rPr lang="en-US" sz="4800" b="1" i="1">
                <a:cs typeface="B Nazanin" panose="00000400000000000000" pitchFamily="2" charset="-78"/>
              </a:rPr>
              <a:t> </a:t>
            </a:r>
            <a:r>
              <a:rPr lang="en-US" sz="4800" b="1" i="1" err="1">
                <a:cs typeface="B Nazanin" panose="00000400000000000000" pitchFamily="2" charset="-78"/>
              </a:rPr>
              <a:t>که</a:t>
            </a:r>
            <a:r>
              <a:rPr lang="en-US" sz="4800" b="1" i="1">
                <a:cs typeface="B Nazanin" panose="00000400000000000000" pitchFamily="2" charset="-78"/>
              </a:rPr>
              <a:t> </a:t>
            </a:r>
            <a:r>
              <a:rPr lang="en-US" sz="4800" b="1" i="1" err="1">
                <a:cs typeface="B Nazanin" panose="00000400000000000000" pitchFamily="2" charset="-78"/>
              </a:rPr>
              <a:t>بود</a:t>
            </a:r>
            <a:r>
              <a:rPr lang="en-US" sz="4800" b="1" i="1">
                <a:cs typeface="B Nazanin" panose="00000400000000000000" pitchFamily="2" charset="-78"/>
              </a:rPr>
              <a:t>؟</a:t>
            </a:r>
            <a:endParaRPr lang="en-US" sz="4800" i="1">
              <a:cs typeface="B Nazanin" panose="00000400000000000000" pitchFamily="2" charset="-78"/>
            </a:endParaRPr>
          </a:p>
        </p:txBody>
      </p:sp>
      <p:sp>
        <p:nvSpPr>
          <p:cNvPr id="19" name="TextBox 18">
            <a:extLst>
              <a:ext uri="{FF2B5EF4-FFF2-40B4-BE49-F238E27FC236}">
                <a16:creationId xmlns:a16="http://schemas.microsoft.com/office/drawing/2014/main" id="{D9B9890D-0426-8AD8-FFCB-29813ACDED7E}"/>
              </a:ext>
            </a:extLst>
          </p:cNvPr>
          <p:cNvSpPr txBox="1"/>
          <p:nvPr/>
        </p:nvSpPr>
        <p:spPr>
          <a:xfrm>
            <a:off x="4737652" y="1981200"/>
            <a:ext cx="6647193" cy="2985433"/>
          </a:xfrm>
          <a:prstGeom prst="rect">
            <a:avLst/>
          </a:prstGeom>
          <a:noFill/>
        </p:spPr>
        <p:txBody>
          <a:bodyPr wrap="square" rtlCol="0">
            <a:spAutoFit/>
          </a:bodyPr>
          <a:lstStyle/>
          <a:p>
            <a:pPr algn="r" defTabSz="914400" rtl="1">
              <a:spcAft>
                <a:spcPts val="600"/>
              </a:spcAft>
              <a:buSzPct val="80000"/>
            </a:pPr>
            <a:r>
              <a:rPr lang="en-US" sz="2400" i="0">
                <a:solidFill>
                  <a:schemeClr val="tx2"/>
                </a:solidFill>
                <a:effectLst/>
                <a:cs typeface="B Nazanin" panose="00000400000000000000" pitchFamily="2" charset="-78"/>
              </a:rPr>
              <a:t>کاساندرا</a:t>
            </a:r>
            <a:r>
              <a:rPr lang="en-US" sz="2400">
                <a:solidFill>
                  <a:schemeClr val="tx2"/>
                </a:solidFill>
                <a:cs typeface="B Nazanin" panose="00000400000000000000" pitchFamily="2" charset="-78"/>
              </a:rPr>
              <a:t> </a:t>
            </a:r>
            <a:r>
              <a:rPr lang="en-US" sz="2400" i="0">
                <a:solidFill>
                  <a:schemeClr val="tx2"/>
                </a:solidFill>
                <a:effectLst/>
                <a:cs typeface="B Nazanin" panose="00000400000000000000" pitchFamily="2" charset="-78"/>
              </a:rPr>
              <a:t>در </a:t>
            </a:r>
            <a:r>
              <a:rPr lang="en-US" sz="2400" i="0" err="1">
                <a:solidFill>
                  <a:schemeClr val="tx2"/>
                </a:solidFill>
                <a:effectLst/>
                <a:cs typeface="B Nazanin" panose="00000400000000000000" pitchFamily="2" charset="-78"/>
              </a:rPr>
              <a:t>اسطوره‌های</a:t>
            </a:r>
            <a:r>
              <a:rPr lang="en-US" sz="2400" i="0">
                <a:solidFill>
                  <a:schemeClr val="tx2"/>
                </a:solidFill>
                <a:effectLst/>
                <a:cs typeface="B Nazanin" panose="00000400000000000000" pitchFamily="2" charset="-78"/>
              </a:rPr>
              <a:t> </a:t>
            </a:r>
            <a:r>
              <a:rPr lang="en-US" sz="2400" i="0" err="1">
                <a:solidFill>
                  <a:schemeClr val="tx2"/>
                </a:solidFill>
                <a:effectLst/>
                <a:cs typeface="B Nazanin" panose="00000400000000000000" pitchFamily="2" charset="-78"/>
              </a:rPr>
              <a:t>یونان</a:t>
            </a:r>
            <a:r>
              <a:rPr lang="en-US" sz="2400" i="0">
                <a:solidFill>
                  <a:schemeClr val="tx2"/>
                </a:solidFill>
                <a:effectLst/>
                <a:cs typeface="B Nazanin" panose="00000400000000000000" pitchFamily="2" charset="-78"/>
              </a:rPr>
              <a:t>، </a:t>
            </a:r>
            <a:r>
              <a:rPr lang="en-US" sz="2400" i="0" err="1">
                <a:solidFill>
                  <a:schemeClr val="tx2"/>
                </a:solidFill>
                <a:effectLst/>
                <a:cs typeface="B Nazanin" panose="00000400000000000000" pitchFamily="2" charset="-78"/>
              </a:rPr>
              <a:t>دختر</a:t>
            </a:r>
            <a:r>
              <a:rPr lang="en-US" sz="2400" i="0">
                <a:solidFill>
                  <a:schemeClr val="tx2"/>
                </a:solidFill>
                <a:effectLst/>
                <a:cs typeface="B Nazanin" panose="00000400000000000000" pitchFamily="2" charset="-78"/>
              </a:rPr>
              <a:t> پریاموس</a:t>
            </a:r>
            <a:r>
              <a:rPr lang="en-US" sz="2400">
                <a:solidFill>
                  <a:schemeClr val="tx2"/>
                </a:solidFill>
                <a:cs typeface="B Nazanin" panose="00000400000000000000" pitchFamily="2" charset="-78"/>
              </a:rPr>
              <a:t> </a:t>
            </a:r>
            <a:r>
              <a:rPr lang="en-US" sz="2400" i="0">
                <a:solidFill>
                  <a:schemeClr val="tx2"/>
                </a:solidFill>
                <a:effectLst/>
                <a:cs typeface="B Nazanin" panose="00000400000000000000" pitchFamily="2" charset="-78"/>
              </a:rPr>
              <a:t>پادشاه </a:t>
            </a:r>
            <a:r>
              <a:rPr lang="en-US" sz="2400" i="0" err="1">
                <a:solidFill>
                  <a:schemeClr val="tx2"/>
                </a:solidFill>
                <a:effectLst/>
                <a:cs typeface="B Nazanin" panose="00000400000000000000" pitchFamily="2" charset="-78"/>
              </a:rPr>
              <a:t>شهر</a:t>
            </a:r>
            <a:r>
              <a:rPr lang="en-US" sz="2400" i="0">
                <a:solidFill>
                  <a:schemeClr val="tx2"/>
                </a:solidFill>
                <a:effectLst/>
                <a:cs typeface="B Nazanin" panose="00000400000000000000" pitchFamily="2" charset="-78"/>
              </a:rPr>
              <a:t> تروآ و هکابه </a:t>
            </a:r>
            <a:r>
              <a:rPr lang="en-US" sz="2400" i="0" err="1">
                <a:solidFill>
                  <a:schemeClr val="tx2"/>
                </a:solidFill>
                <a:effectLst/>
                <a:cs typeface="B Nazanin" panose="00000400000000000000" pitchFamily="2" charset="-78"/>
              </a:rPr>
              <a:t>است</a:t>
            </a:r>
            <a:r>
              <a:rPr lang="en-US" sz="2400" i="0">
                <a:solidFill>
                  <a:schemeClr val="tx2"/>
                </a:solidFill>
                <a:effectLst/>
                <a:cs typeface="B Nazanin" panose="00000400000000000000" pitchFamily="2" charset="-78"/>
              </a:rPr>
              <a:t>.</a:t>
            </a:r>
          </a:p>
          <a:p>
            <a:pPr algn="r" defTabSz="914400" rtl="1">
              <a:spcAft>
                <a:spcPts val="600"/>
              </a:spcAft>
              <a:buSzPct val="80000"/>
            </a:pPr>
            <a:endParaRPr lang="en-US" sz="2400">
              <a:solidFill>
                <a:schemeClr val="tx2"/>
              </a:solidFill>
              <a:cs typeface="B Nazanin" panose="00000400000000000000" pitchFamily="2" charset="-78"/>
            </a:endParaRPr>
          </a:p>
          <a:p>
            <a:pPr algn="r" defTabSz="914400" rtl="1">
              <a:spcAft>
                <a:spcPts val="600"/>
              </a:spcAft>
              <a:buSzPct val="80000"/>
            </a:pPr>
            <a:endParaRPr lang="en-US" sz="2400">
              <a:solidFill>
                <a:schemeClr val="tx2"/>
              </a:solidFill>
              <a:cs typeface="B Nazanin" panose="00000400000000000000" pitchFamily="2" charset="-78"/>
            </a:endParaRPr>
          </a:p>
          <a:p>
            <a:pPr algn="r" defTabSz="914400" rtl="1">
              <a:spcAft>
                <a:spcPts val="600"/>
              </a:spcAft>
              <a:buSzPct val="80000"/>
            </a:pPr>
            <a:r>
              <a:rPr lang="en-US" sz="2400" err="1">
                <a:solidFill>
                  <a:schemeClr val="tx2"/>
                </a:solidFill>
                <a:cs typeface="B Nazanin" panose="00000400000000000000" pitchFamily="2" charset="-78"/>
              </a:rPr>
              <a:t>کاساندرا</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زیباترین</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دختر</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پریاموس</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بود</a:t>
            </a:r>
            <a:r>
              <a:rPr lang="en-US" sz="2400">
                <a:solidFill>
                  <a:schemeClr val="tx2"/>
                </a:solidFill>
                <a:cs typeface="B Nazanin" panose="00000400000000000000" pitchFamily="2" charset="-78"/>
              </a:rPr>
              <a:t> و </a:t>
            </a:r>
            <a:r>
              <a:rPr lang="en-US" sz="2400" err="1">
                <a:solidFill>
                  <a:schemeClr val="tx2"/>
                </a:solidFill>
                <a:cs typeface="B Nazanin" panose="00000400000000000000" pitchFamily="2" charset="-78"/>
              </a:rPr>
              <a:t>بسیاری</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به</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امید</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ازدواج</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با</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او</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در</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جنگ</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تروآ</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همراه</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پریاموس</a:t>
            </a:r>
            <a:r>
              <a:rPr lang="en-US" sz="2400">
                <a:solidFill>
                  <a:schemeClr val="tx2"/>
                </a:solidFill>
                <a:cs typeface="B Nazanin" panose="00000400000000000000" pitchFamily="2" charset="-78"/>
              </a:rPr>
              <a:t> </a:t>
            </a:r>
            <a:r>
              <a:rPr lang="en-US" sz="2400" err="1">
                <a:solidFill>
                  <a:schemeClr val="tx2"/>
                </a:solidFill>
                <a:cs typeface="B Nazanin" panose="00000400000000000000" pitchFamily="2" charset="-78"/>
              </a:rPr>
              <a:t>شدند</a:t>
            </a:r>
            <a:r>
              <a:rPr lang="en-US" sz="2400">
                <a:solidFill>
                  <a:schemeClr val="tx2"/>
                </a:solidFill>
                <a:cs typeface="B Nazanin" panose="00000400000000000000" pitchFamily="2" charset="-78"/>
              </a:rPr>
              <a:t>.</a:t>
            </a:r>
          </a:p>
          <a:p>
            <a:pPr algn="r" defTabSz="914400" rtl="1">
              <a:buSzPct val="80000"/>
            </a:pPr>
            <a:endParaRPr lang="en-US" sz="2400">
              <a:solidFill>
                <a:schemeClr val="tx2"/>
              </a:solidFill>
              <a:cs typeface="B Nazanin" panose="00000400000000000000" pitchFamily="2" charset="-78"/>
            </a:endParaRPr>
          </a:p>
        </p:txBody>
      </p:sp>
      <p:sp>
        <p:nvSpPr>
          <p:cNvPr id="2" name="Slide Number Placeholder 1">
            <a:extLst>
              <a:ext uri="{FF2B5EF4-FFF2-40B4-BE49-F238E27FC236}">
                <a16:creationId xmlns:a16="http://schemas.microsoft.com/office/drawing/2014/main" id="{2E6788F2-9E22-1784-624C-796ADF646297}"/>
              </a:ext>
            </a:extLst>
          </p:cNvPr>
          <p:cNvSpPr>
            <a:spLocks noGrp="1"/>
          </p:cNvSpPr>
          <p:nvPr>
            <p:ph type="sldNum" sz="quarter" idx="12"/>
          </p:nvPr>
        </p:nvSpPr>
        <p:spPr/>
        <p:txBody>
          <a:bodyPr/>
          <a:lstStyle/>
          <a:p>
            <a:fld id="{312CC964-A50B-4C29-B4E4-2C30BB34CCF3}" type="slidenum">
              <a:rPr lang="en-US" smtClean="0"/>
              <a:t>2</a:t>
            </a:fld>
            <a:endParaRPr lang="en-US"/>
          </a:p>
        </p:txBody>
      </p:sp>
    </p:spTree>
    <p:extLst>
      <p:ext uri="{BB962C8B-B14F-4D97-AF65-F5344CB8AC3E}">
        <p14:creationId xmlns:p14="http://schemas.microsoft.com/office/powerpoint/2010/main" val="39613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030-F0C4-65A4-86DC-C46874BC3A56}"/>
              </a:ext>
            </a:extLst>
          </p:cNvPr>
          <p:cNvSpPr>
            <a:spLocks noGrp="1"/>
          </p:cNvSpPr>
          <p:nvPr>
            <p:ph type="title"/>
          </p:nvPr>
        </p:nvSpPr>
        <p:spPr/>
        <p:txBody>
          <a:bodyPr/>
          <a:lstStyle/>
          <a:p>
            <a:pPr algn="r"/>
            <a:r>
              <a:rPr lang="fa-IR" b="1"/>
              <a:t>کاساندرا دیتابیس چیست؟</a:t>
            </a:r>
            <a:endParaRPr lang="en-US" b="1"/>
          </a:p>
        </p:txBody>
      </p:sp>
      <p:sp>
        <p:nvSpPr>
          <p:cNvPr id="3" name="Content Placeholder 2">
            <a:extLst>
              <a:ext uri="{FF2B5EF4-FFF2-40B4-BE49-F238E27FC236}">
                <a16:creationId xmlns:a16="http://schemas.microsoft.com/office/drawing/2014/main" id="{38EA6872-2CCB-D35F-EBE1-BC7EA8487778}"/>
              </a:ext>
            </a:extLst>
          </p:cNvPr>
          <p:cNvSpPr>
            <a:spLocks noGrp="1"/>
          </p:cNvSpPr>
          <p:nvPr>
            <p:ph idx="1"/>
          </p:nvPr>
        </p:nvSpPr>
        <p:spPr/>
        <p:txBody>
          <a:bodyPr>
            <a:normAutofit lnSpcReduction="10000"/>
          </a:bodyPr>
          <a:lstStyle/>
          <a:p>
            <a:pPr algn="r" rtl="1"/>
            <a:r>
              <a:rPr lang="fa-IR" b="0" i="0">
                <a:solidFill>
                  <a:srgbClr val="2C2F34"/>
                </a:solidFill>
                <a:effectLst/>
                <a:latin typeface="Yekan"/>
              </a:rPr>
              <a:t>آپاچی کاساندرا یک پایگاه داده توزیع شده </a:t>
            </a:r>
            <a:r>
              <a:rPr lang="fa-IR" b="1" i="0" u="sng">
                <a:solidFill>
                  <a:srgbClr val="2C2F34"/>
                </a:solidFill>
                <a:effectLst/>
                <a:latin typeface="Yekan"/>
              </a:rPr>
              <a:t>اوپن سورس</a:t>
            </a:r>
            <a:r>
              <a:rPr lang="en-US" b="0" i="0">
                <a:solidFill>
                  <a:srgbClr val="2C2F34"/>
                </a:solidFill>
                <a:effectLst/>
                <a:latin typeface="Yekan"/>
              </a:rPr>
              <a:t>NoSQL </a:t>
            </a:r>
            <a:r>
              <a:rPr lang="fa-IR" b="0" i="0">
                <a:solidFill>
                  <a:srgbClr val="2C2F34"/>
                </a:solidFill>
                <a:effectLst/>
                <a:latin typeface="Yekan"/>
              </a:rPr>
              <a:t> است که برای مدیریت حجم زیادی از داده‌ها در چندین مرکز داده و فضای ابری ساخته شده است. </a:t>
            </a:r>
          </a:p>
          <a:p>
            <a:pPr algn="r" rtl="1"/>
            <a:endParaRPr lang="fa-IR">
              <a:solidFill>
                <a:srgbClr val="2C2F34"/>
              </a:solidFill>
              <a:latin typeface="Yekan"/>
            </a:endParaRPr>
          </a:p>
          <a:p>
            <a:pPr algn="r" rtl="1"/>
            <a:r>
              <a:rPr lang="fa-IR" b="0" i="0">
                <a:solidFill>
                  <a:srgbClr val="303030"/>
                </a:solidFill>
                <a:effectLst/>
                <a:latin typeface="iranyekan"/>
              </a:rPr>
              <a:t>این دیتابیس با زبان </a:t>
            </a:r>
            <a:r>
              <a:rPr lang="en-US" b="0" i="0">
                <a:solidFill>
                  <a:srgbClr val="303030"/>
                </a:solidFill>
                <a:effectLst/>
                <a:latin typeface="iranyekan"/>
              </a:rPr>
              <a:t>Java</a:t>
            </a:r>
            <a:r>
              <a:rPr lang="fa-IR" b="0" i="0">
                <a:solidFill>
                  <a:srgbClr val="303030"/>
                </a:solidFill>
                <a:effectLst/>
                <a:latin typeface="iranyekan"/>
              </a:rPr>
              <a:t> </a:t>
            </a:r>
            <a:r>
              <a:rPr lang="en-US" b="0" i="0">
                <a:solidFill>
                  <a:srgbClr val="303030"/>
                </a:solidFill>
                <a:effectLst/>
                <a:latin typeface="iranyekan"/>
              </a:rPr>
              <a:t> </a:t>
            </a:r>
            <a:r>
              <a:rPr lang="fa-IR" b="0" i="0">
                <a:solidFill>
                  <a:srgbClr val="303030"/>
                </a:solidFill>
                <a:effectLst/>
                <a:latin typeface="iranyekan"/>
              </a:rPr>
              <a:t>نوشته شده و توسط </a:t>
            </a:r>
            <a:r>
              <a:rPr lang="en-US" b="0" i="0">
                <a:solidFill>
                  <a:srgbClr val="303030"/>
                </a:solidFill>
                <a:effectLst/>
                <a:latin typeface="iranyekan"/>
              </a:rPr>
              <a:t>Apache</a:t>
            </a:r>
            <a:r>
              <a:rPr lang="fa-IR" b="0" i="0">
                <a:solidFill>
                  <a:srgbClr val="303030"/>
                </a:solidFill>
                <a:effectLst/>
                <a:latin typeface="iranyekan"/>
              </a:rPr>
              <a:t> </a:t>
            </a:r>
            <a:r>
              <a:rPr lang="en-US" b="0" i="0">
                <a:solidFill>
                  <a:srgbClr val="303030"/>
                </a:solidFill>
                <a:effectLst/>
                <a:latin typeface="iranyekan"/>
              </a:rPr>
              <a:t> </a:t>
            </a:r>
            <a:r>
              <a:rPr lang="fa-IR" b="0" i="0">
                <a:solidFill>
                  <a:srgbClr val="303030"/>
                </a:solidFill>
                <a:effectLst/>
                <a:latin typeface="iranyekan"/>
              </a:rPr>
              <a:t>توسعه داده شده است.</a:t>
            </a:r>
          </a:p>
          <a:p>
            <a:pPr algn="r" rtl="1"/>
            <a:endParaRPr lang="fa-IR">
              <a:solidFill>
                <a:srgbClr val="303030"/>
              </a:solidFill>
              <a:latin typeface="iranyekan"/>
            </a:endParaRPr>
          </a:p>
          <a:p>
            <a:pPr algn="r" rtl="1"/>
            <a:r>
              <a:rPr lang="en-US" b="0" i="0">
                <a:solidFill>
                  <a:srgbClr val="303030"/>
                </a:solidFill>
                <a:effectLst/>
                <a:latin typeface="iranyekan"/>
              </a:rPr>
              <a:t>Facebook</a:t>
            </a:r>
            <a:r>
              <a:rPr lang="fa-IR" b="0" i="0">
                <a:solidFill>
                  <a:srgbClr val="303030"/>
                </a:solidFill>
                <a:effectLst/>
                <a:latin typeface="iranyekan"/>
              </a:rPr>
              <a:t> </a:t>
            </a:r>
            <a:r>
              <a:rPr lang="en-US" b="0" i="0">
                <a:solidFill>
                  <a:srgbClr val="303030"/>
                </a:solidFill>
                <a:effectLst/>
                <a:latin typeface="iranyekan"/>
              </a:rPr>
              <a:t> </a:t>
            </a:r>
            <a:r>
              <a:rPr lang="fa-IR" b="0" i="0">
                <a:solidFill>
                  <a:srgbClr val="303030"/>
                </a:solidFill>
                <a:effectLst/>
                <a:latin typeface="iranyekan"/>
              </a:rPr>
              <a:t>پروژه </a:t>
            </a:r>
            <a:r>
              <a:rPr lang="en-US" b="0" i="0">
                <a:solidFill>
                  <a:srgbClr val="303030"/>
                </a:solidFill>
                <a:effectLst/>
                <a:latin typeface="iranyekan"/>
              </a:rPr>
              <a:t>Cassandra</a:t>
            </a:r>
            <a:r>
              <a:rPr lang="fa-IR" b="0" i="0">
                <a:solidFill>
                  <a:srgbClr val="303030"/>
                </a:solidFill>
                <a:effectLst/>
                <a:latin typeface="iranyekan"/>
              </a:rPr>
              <a:t> </a:t>
            </a:r>
            <a:r>
              <a:rPr lang="en-US" b="0" i="0">
                <a:solidFill>
                  <a:srgbClr val="303030"/>
                </a:solidFill>
                <a:effectLst/>
                <a:latin typeface="iranyekan"/>
              </a:rPr>
              <a:t> </a:t>
            </a:r>
            <a:r>
              <a:rPr lang="fa-IR" b="0" i="0">
                <a:solidFill>
                  <a:srgbClr val="303030"/>
                </a:solidFill>
                <a:effectLst/>
                <a:latin typeface="iranyekan"/>
              </a:rPr>
              <a:t>را در جولای ۲۰۰۸، به عنوان یک پروژه متن‌باز بر روی</a:t>
            </a:r>
            <a:r>
              <a:rPr lang="en-US" b="0" i="0">
                <a:solidFill>
                  <a:srgbClr val="303030"/>
                </a:solidFill>
                <a:effectLst/>
                <a:latin typeface="iranyekan"/>
              </a:rPr>
              <a:t>    Google code   </a:t>
            </a:r>
            <a:r>
              <a:rPr lang="fa-IR" b="0" i="0">
                <a:solidFill>
                  <a:srgbClr val="303030"/>
                </a:solidFill>
                <a:effectLst/>
                <a:latin typeface="iranyekan"/>
              </a:rPr>
              <a:t>منتشر کرد. در مارس ۲۰۰۹ به یک پروژه </a:t>
            </a:r>
            <a:r>
              <a:rPr lang="en-US" b="0" i="0">
                <a:solidFill>
                  <a:srgbClr val="303030"/>
                </a:solidFill>
                <a:effectLst/>
                <a:latin typeface="iranyekan"/>
              </a:rPr>
              <a:t> Apache incubator</a:t>
            </a:r>
            <a:r>
              <a:rPr lang="fa-IR" b="0" i="0">
                <a:solidFill>
                  <a:srgbClr val="303030"/>
                </a:solidFill>
                <a:effectLst/>
                <a:latin typeface="iranyekan"/>
              </a:rPr>
              <a:t>و در فوریه ۲۰۱۰ به یک پروژه سطح بالا تبدیل شد. این قابلیت‌های برجسته </a:t>
            </a:r>
            <a:r>
              <a:rPr lang="en-US" b="0" i="0">
                <a:solidFill>
                  <a:srgbClr val="303030"/>
                </a:solidFill>
                <a:effectLst/>
                <a:latin typeface="iranyekan"/>
              </a:rPr>
              <a:t>Cassandra، </a:t>
            </a:r>
            <a:r>
              <a:rPr lang="fa-IR" b="0" i="0">
                <a:solidFill>
                  <a:srgbClr val="303030"/>
                </a:solidFill>
                <a:effectLst/>
                <a:latin typeface="iranyekan"/>
              </a:rPr>
              <a:t>باعث معروف‌تر شدنش شد.</a:t>
            </a:r>
          </a:p>
          <a:p>
            <a:pPr marL="0" indent="0">
              <a:buNone/>
            </a:pPr>
            <a:br>
              <a:rPr lang="fa-IR" b="0" i="0">
                <a:solidFill>
                  <a:srgbClr val="303030"/>
                </a:solidFill>
                <a:effectLst/>
                <a:latin typeface="iranyekan"/>
              </a:rPr>
            </a:br>
            <a:endParaRPr lang="en-US"/>
          </a:p>
        </p:txBody>
      </p:sp>
      <p:sp>
        <p:nvSpPr>
          <p:cNvPr id="4" name="Slide Number Placeholder 3">
            <a:extLst>
              <a:ext uri="{FF2B5EF4-FFF2-40B4-BE49-F238E27FC236}">
                <a16:creationId xmlns:a16="http://schemas.microsoft.com/office/drawing/2014/main" id="{1F62EEAB-C66F-E78A-A997-CFF15841D9A8}"/>
              </a:ext>
            </a:extLst>
          </p:cNvPr>
          <p:cNvSpPr>
            <a:spLocks noGrp="1"/>
          </p:cNvSpPr>
          <p:nvPr>
            <p:ph type="sldNum" sz="quarter" idx="12"/>
          </p:nvPr>
        </p:nvSpPr>
        <p:spPr/>
        <p:txBody>
          <a:bodyPr/>
          <a:lstStyle/>
          <a:p>
            <a:fld id="{312CC964-A50B-4C29-B4E4-2C30BB34CCF3}" type="slidenum">
              <a:rPr lang="en-US" smtClean="0"/>
              <a:t>3</a:t>
            </a:fld>
            <a:endParaRPr lang="en-US"/>
          </a:p>
        </p:txBody>
      </p:sp>
    </p:spTree>
    <p:extLst>
      <p:ext uri="{BB962C8B-B14F-4D97-AF65-F5344CB8AC3E}">
        <p14:creationId xmlns:p14="http://schemas.microsoft.com/office/powerpoint/2010/main" val="338310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73B-11B2-C60C-F9ED-5F49C0FC79ED}"/>
              </a:ext>
            </a:extLst>
          </p:cNvPr>
          <p:cNvSpPr>
            <a:spLocks noGrp="1"/>
          </p:cNvSpPr>
          <p:nvPr>
            <p:ph type="title"/>
          </p:nvPr>
        </p:nvSpPr>
        <p:spPr>
          <a:xfrm>
            <a:off x="1143000" y="-83443"/>
            <a:ext cx="9906000" cy="1382156"/>
          </a:xfrm>
        </p:spPr>
        <p:txBody>
          <a:bodyPr/>
          <a:lstStyle/>
          <a:p>
            <a:pPr algn="r"/>
            <a:r>
              <a:rPr lang="fa-IR" b="1"/>
              <a:t>مهم ترین قابلیت های کاساندرا:</a:t>
            </a:r>
            <a:endParaRPr lang="en-US" b="1"/>
          </a:p>
        </p:txBody>
      </p:sp>
      <p:sp>
        <p:nvSpPr>
          <p:cNvPr id="3" name="Content Placeholder 2">
            <a:extLst>
              <a:ext uri="{FF2B5EF4-FFF2-40B4-BE49-F238E27FC236}">
                <a16:creationId xmlns:a16="http://schemas.microsoft.com/office/drawing/2014/main" id="{396B6BA4-12BF-917A-BEE1-52721F2EE9BE}"/>
              </a:ext>
            </a:extLst>
          </p:cNvPr>
          <p:cNvSpPr>
            <a:spLocks noGrp="1"/>
          </p:cNvSpPr>
          <p:nvPr>
            <p:ph idx="1"/>
          </p:nvPr>
        </p:nvSpPr>
        <p:spPr>
          <a:xfrm>
            <a:off x="1143000" y="1298713"/>
            <a:ext cx="10406270" cy="4735265"/>
          </a:xfrm>
        </p:spPr>
        <p:txBody>
          <a:bodyPr>
            <a:normAutofit fontScale="92500"/>
          </a:bodyPr>
          <a:lstStyle/>
          <a:p>
            <a:pPr marL="0" indent="0" algn="r" rtl="1">
              <a:buNone/>
            </a:pPr>
            <a:r>
              <a:rPr lang="fa-IR" b="1" i="0">
                <a:solidFill>
                  <a:srgbClr val="2C2F34"/>
                </a:solidFill>
                <a:effectLst/>
                <a:latin typeface="Yekan"/>
              </a:rPr>
              <a:t>1- ترکیبی</a:t>
            </a:r>
          </a:p>
          <a:p>
            <a:pPr marL="0" indent="0" algn="r" rtl="1">
              <a:buNone/>
            </a:pPr>
            <a:r>
              <a:rPr lang="fa-IR" b="0" i="0">
                <a:solidFill>
                  <a:srgbClr val="2C2F34"/>
                </a:solidFill>
                <a:effectLst/>
                <a:latin typeface="Yekan"/>
              </a:rPr>
              <a:t>معماری بدون رئیس (</a:t>
            </a:r>
            <a:r>
              <a:rPr lang="en-US" b="0" i="0">
                <a:solidFill>
                  <a:srgbClr val="2C2F34"/>
                </a:solidFill>
                <a:effectLst/>
                <a:latin typeface="Yekan"/>
              </a:rPr>
              <a:t>masterless</a:t>
            </a:r>
            <a:r>
              <a:rPr lang="fa-IR" b="0" i="0">
                <a:solidFill>
                  <a:srgbClr val="2C2F34"/>
                </a:solidFill>
                <a:effectLst/>
                <a:latin typeface="Yekan"/>
              </a:rPr>
              <a:t>) و تأخیر کم به این معنی است که کاسندرا در حالت قطعی کامل ارتباط با مرکز داده، هیچ داده‌ای را از دست نمی‌دهد.</a:t>
            </a:r>
            <a:endParaRPr lang="en-US" b="0" i="0">
              <a:solidFill>
                <a:srgbClr val="2C2F34"/>
              </a:solidFill>
              <a:effectLst/>
              <a:latin typeface="Yekan"/>
            </a:endParaRPr>
          </a:p>
          <a:p>
            <a:pPr marL="0" indent="0" algn="r" rtl="1">
              <a:buNone/>
            </a:pPr>
            <a:endParaRPr lang="fa-IR" b="0" i="0">
              <a:solidFill>
                <a:srgbClr val="2C2F34"/>
              </a:solidFill>
              <a:effectLst/>
              <a:latin typeface="Yekan"/>
            </a:endParaRPr>
          </a:p>
          <a:p>
            <a:pPr marL="0" indent="0" algn="r" rtl="1">
              <a:buNone/>
            </a:pPr>
            <a:r>
              <a:rPr lang="fa-IR"/>
              <a:t>2- </a:t>
            </a:r>
            <a:r>
              <a:rPr lang="fa-IR" b="1" i="0">
                <a:solidFill>
                  <a:srgbClr val="2C2F34"/>
                </a:solidFill>
                <a:effectLst/>
                <a:latin typeface="Yekan"/>
              </a:rPr>
              <a:t>تحمل پذیری خطا</a:t>
            </a:r>
          </a:p>
          <a:p>
            <a:pPr marL="0" indent="0" algn="r" rtl="1">
              <a:buNone/>
            </a:pPr>
            <a:r>
              <a:rPr lang="fa-IR" b="0" i="0">
                <a:solidFill>
                  <a:srgbClr val="2C2F34"/>
                </a:solidFill>
                <a:effectLst/>
                <a:latin typeface="Yekan"/>
              </a:rPr>
              <a:t>پشتیبانی کاساندرا برای تکثیر داده‌ها بین چندین دیتاسنتر، در کلاس خودش بهترین است. کمترین تاخیر برای کاربران را دارد و در نهایت، می‌تواند به شما اطمینان بدهد که قطعی های محلی آسیبی به داده‌هایتان نخواهند رساند. در کاسندرا، می‌توان گره‌های شکست خورده را با گره های سالم جایگزین کرد، بدون اینکه وقفه ای در کار ایجاد شود.</a:t>
            </a:r>
          </a:p>
          <a:p>
            <a:pPr marL="0" indent="0" algn="r" rtl="1">
              <a:buNone/>
            </a:pPr>
            <a:r>
              <a:rPr lang="fa-IR"/>
              <a:t>3- </a:t>
            </a:r>
            <a:r>
              <a:rPr lang="fa-IR" b="1" i="0">
                <a:solidFill>
                  <a:srgbClr val="2C2F34"/>
                </a:solidFill>
                <a:effectLst/>
                <a:latin typeface="Yekan"/>
              </a:rPr>
              <a:t>توزیع شدگی</a:t>
            </a:r>
          </a:p>
          <a:p>
            <a:pPr marL="0" indent="0" algn="r" rtl="1">
              <a:buNone/>
            </a:pPr>
            <a:r>
              <a:rPr lang="en-US" b="0" i="0">
                <a:solidFill>
                  <a:srgbClr val="2C2F34"/>
                </a:solidFill>
                <a:effectLst/>
                <a:latin typeface="Yekan"/>
              </a:rPr>
              <a:t>Cassandra</a:t>
            </a:r>
            <a:r>
              <a:rPr lang="fa-IR" b="0" i="0">
                <a:solidFill>
                  <a:srgbClr val="2C2F34"/>
                </a:solidFill>
                <a:effectLst/>
                <a:latin typeface="Yekan"/>
              </a:rPr>
              <a:t> </a:t>
            </a:r>
            <a:r>
              <a:rPr lang="en-US" b="0" i="0">
                <a:solidFill>
                  <a:srgbClr val="2C2F34"/>
                </a:solidFill>
                <a:effectLst/>
                <a:latin typeface="Yekan"/>
              </a:rPr>
              <a:t> </a:t>
            </a:r>
            <a:r>
              <a:rPr lang="fa-IR" b="0" i="0">
                <a:solidFill>
                  <a:srgbClr val="2C2F34"/>
                </a:solidFill>
                <a:effectLst/>
                <a:latin typeface="Yekan"/>
              </a:rPr>
              <a:t>برای برنامه‌هایی مناسب است که به هیچ عنوان نباید داده‌هایشان را از دست بدهند، حتی زمانی که کل مرکز داده از کار می‌افتد. در کاسندرا هیچ نقطه شکست واحدی وجود ندارد و موقعیت هر گره در خوشه  با بقیه برابر است.</a:t>
            </a:r>
          </a:p>
          <a:p>
            <a:pPr marL="0" indent="0" algn="r" rtl="1">
              <a:buNone/>
            </a:pPr>
            <a:endParaRPr lang="en-US"/>
          </a:p>
        </p:txBody>
      </p:sp>
      <p:sp>
        <p:nvSpPr>
          <p:cNvPr id="4" name="Slide Number Placeholder 3">
            <a:extLst>
              <a:ext uri="{FF2B5EF4-FFF2-40B4-BE49-F238E27FC236}">
                <a16:creationId xmlns:a16="http://schemas.microsoft.com/office/drawing/2014/main" id="{93D6B3D9-6613-659D-13DE-0CBC16D0EC28}"/>
              </a:ext>
            </a:extLst>
          </p:cNvPr>
          <p:cNvSpPr>
            <a:spLocks noGrp="1"/>
          </p:cNvSpPr>
          <p:nvPr>
            <p:ph type="sldNum" sz="quarter" idx="12"/>
          </p:nvPr>
        </p:nvSpPr>
        <p:spPr/>
        <p:txBody>
          <a:bodyPr/>
          <a:lstStyle/>
          <a:p>
            <a:fld id="{312CC964-A50B-4C29-B4E4-2C30BB34CCF3}" type="slidenum">
              <a:rPr lang="en-US" smtClean="0"/>
              <a:t>4</a:t>
            </a:fld>
            <a:endParaRPr lang="en-US"/>
          </a:p>
        </p:txBody>
      </p:sp>
    </p:spTree>
    <p:extLst>
      <p:ext uri="{BB962C8B-B14F-4D97-AF65-F5344CB8AC3E}">
        <p14:creationId xmlns:p14="http://schemas.microsoft.com/office/powerpoint/2010/main" val="287791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AFA8B-7876-333D-419C-293250CA8EA2}"/>
              </a:ext>
            </a:extLst>
          </p:cNvPr>
          <p:cNvSpPr>
            <a:spLocks noGrp="1"/>
          </p:cNvSpPr>
          <p:nvPr>
            <p:ph idx="1"/>
          </p:nvPr>
        </p:nvSpPr>
        <p:spPr>
          <a:xfrm>
            <a:off x="1143000" y="284922"/>
            <a:ext cx="9906000" cy="5749056"/>
          </a:xfrm>
        </p:spPr>
        <p:txBody>
          <a:bodyPr>
            <a:normAutofit fontScale="92500"/>
          </a:bodyPr>
          <a:lstStyle/>
          <a:p>
            <a:pPr marL="0" indent="0" algn="r" rtl="1">
              <a:buNone/>
            </a:pPr>
            <a:r>
              <a:rPr lang="fa-IR" dirty="0"/>
              <a:t>4- </a:t>
            </a:r>
            <a:r>
              <a:rPr lang="fa-IR" b="1" i="0" dirty="0">
                <a:solidFill>
                  <a:srgbClr val="2C2F34"/>
                </a:solidFill>
                <a:effectLst/>
                <a:latin typeface="Yekan"/>
              </a:rPr>
              <a:t>کارایی بالا</a:t>
            </a:r>
          </a:p>
          <a:p>
            <a:pPr marL="0" indent="0" algn="r" rtl="1">
              <a:buNone/>
            </a:pPr>
            <a:r>
              <a:rPr lang="fa-IR" i="0" dirty="0">
                <a:solidFill>
                  <a:srgbClr val="2C2F34"/>
                </a:solidFill>
                <a:effectLst/>
                <a:latin typeface="Yekan"/>
              </a:rPr>
              <a:t>کاسندرا در سنجش معیارها و برنامه‌های واقعی، به دلیل انتخاب های اساسی معماری اش، همیشه، بهتر از جایگزین‌های محبوب </a:t>
            </a:r>
            <a:r>
              <a:rPr lang="en-US" i="0" dirty="0">
                <a:solidFill>
                  <a:srgbClr val="2C2F34"/>
                </a:solidFill>
                <a:effectLst/>
                <a:latin typeface="Yekan"/>
              </a:rPr>
              <a:t>NoSQL </a:t>
            </a:r>
            <a:r>
              <a:rPr lang="fa-IR" i="0" dirty="0">
                <a:solidFill>
                  <a:srgbClr val="2C2F34"/>
                </a:solidFill>
                <a:effectLst/>
                <a:latin typeface="Yekan"/>
              </a:rPr>
              <a:t>عمل می‌کند.</a:t>
            </a:r>
          </a:p>
          <a:p>
            <a:pPr marL="0" indent="0" algn="r" rtl="1">
              <a:buNone/>
            </a:pPr>
            <a:endParaRPr lang="fa-IR" dirty="0">
              <a:solidFill>
                <a:srgbClr val="2C2F34"/>
              </a:solidFill>
              <a:latin typeface="Yekan"/>
            </a:endParaRPr>
          </a:p>
          <a:p>
            <a:pPr marL="0" indent="0" algn="r" rtl="1">
              <a:buNone/>
            </a:pPr>
            <a:r>
              <a:rPr lang="fa-IR" b="0" i="0" dirty="0">
                <a:solidFill>
                  <a:srgbClr val="2C2F34"/>
                </a:solidFill>
                <a:effectLst/>
                <a:latin typeface="Yekan"/>
              </a:rPr>
              <a:t>5- </a:t>
            </a:r>
            <a:r>
              <a:rPr lang="fa-IR" b="1" i="0" dirty="0">
                <a:solidFill>
                  <a:srgbClr val="303030"/>
                </a:solidFill>
                <a:effectLst/>
                <a:latin typeface="iranyekan"/>
              </a:rPr>
              <a:t>ذخیره‌سازی انواع داده‌ها:</a:t>
            </a:r>
          </a:p>
          <a:p>
            <a:pPr marL="0" indent="0" algn="r" rtl="1">
              <a:buNone/>
            </a:pPr>
            <a:r>
              <a:rPr lang="en-US" b="0" i="0" dirty="0">
                <a:solidFill>
                  <a:srgbClr val="303030"/>
                </a:solidFill>
                <a:effectLst/>
                <a:latin typeface="iranyekan"/>
              </a:rPr>
              <a:t>Cassandra</a:t>
            </a:r>
            <a:r>
              <a:rPr lang="fa-IR" b="0" i="0" dirty="0">
                <a:solidFill>
                  <a:srgbClr val="303030"/>
                </a:solidFill>
                <a:effectLst/>
                <a:latin typeface="iranyekan"/>
              </a:rPr>
              <a:t> </a:t>
            </a:r>
            <a:r>
              <a:rPr lang="en-US" b="0" i="0" dirty="0">
                <a:solidFill>
                  <a:srgbClr val="303030"/>
                </a:solidFill>
                <a:effectLst/>
                <a:latin typeface="iranyekan"/>
              </a:rPr>
              <a:t> </a:t>
            </a:r>
            <a:r>
              <a:rPr lang="fa-IR" b="0" i="0" dirty="0">
                <a:solidFill>
                  <a:srgbClr val="303030"/>
                </a:solidFill>
                <a:effectLst/>
                <a:latin typeface="iranyekan"/>
              </a:rPr>
              <a:t>تمام فرمت‌های امکان‌پذیر در داده‌ها را در خود جای داده است، نظیر ساختار یافته، نیمه ساختار یافته و بدون ساختار. در واقع با توجه به نیاز شما، به صورت پویا، ساختار داده را به ساختار مدنظرتان تغییر می‌دهد.</a:t>
            </a:r>
          </a:p>
          <a:p>
            <a:pPr marL="0" indent="0" algn="r" rtl="1">
              <a:buNone/>
            </a:pPr>
            <a:endParaRPr lang="fa-IR" b="0" i="0" dirty="0">
              <a:solidFill>
                <a:srgbClr val="2C2F34"/>
              </a:solidFill>
              <a:effectLst/>
              <a:latin typeface="Yekan"/>
            </a:endParaRPr>
          </a:p>
          <a:p>
            <a:pPr marL="0" indent="0" algn="r" rtl="1">
              <a:buNone/>
            </a:pPr>
            <a:r>
              <a:rPr lang="fa-IR" dirty="0"/>
              <a:t>6- </a:t>
            </a:r>
            <a:r>
              <a:rPr lang="fa-IR" b="1" i="0" dirty="0">
                <a:solidFill>
                  <a:srgbClr val="303030"/>
                </a:solidFill>
                <a:effectLst/>
                <a:latin typeface="iranyekan"/>
              </a:rPr>
              <a:t>سرعت بالا در ذخیره سازی:</a:t>
            </a:r>
          </a:p>
          <a:p>
            <a:pPr marL="0" indent="0" algn="r" rtl="1">
              <a:buNone/>
            </a:pPr>
            <a:r>
              <a:rPr lang="en-US" b="0" i="0" dirty="0">
                <a:solidFill>
                  <a:srgbClr val="303030"/>
                </a:solidFill>
                <a:effectLst/>
                <a:latin typeface="iranyekan"/>
              </a:rPr>
              <a:t>Cassandra</a:t>
            </a:r>
            <a:r>
              <a:rPr lang="fa-IR" b="0" i="0" dirty="0">
                <a:solidFill>
                  <a:srgbClr val="303030"/>
                </a:solidFill>
                <a:effectLst/>
                <a:latin typeface="iranyekan"/>
              </a:rPr>
              <a:t> </a:t>
            </a:r>
            <a:r>
              <a:rPr lang="en-US" b="0" i="0" dirty="0">
                <a:solidFill>
                  <a:srgbClr val="303030"/>
                </a:solidFill>
                <a:effectLst/>
                <a:latin typeface="iranyekan"/>
              </a:rPr>
              <a:t> </a:t>
            </a:r>
            <a:r>
              <a:rPr lang="fa-IR" b="0" i="0" dirty="0">
                <a:solidFill>
                  <a:srgbClr val="303030"/>
                </a:solidFill>
                <a:effectLst/>
                <a:latin typeface="iranyekan"/>
              </a:rPr>
              <a:t>می‌تواند به طرز چشمگیری، عملیات نوشتن را با سرعت بالایی اجرا کند، همچنین می‌تواند صدها ترابایت داده را بدون کاهش سرعت خواندن، ذخیره کند.</a:t>
            </a:r>
            <a:endParaRPr lang="en-US" b="0" i="0" dirty="0">
              <a:solidFill>
                <a:srgbClr val="303030"/>
              </a:solidFill>
              <a:effectLst/>
              <a:latin typeface="iranyekan"/>
            </a:endParaRPr>
          </a:p>
          <a:p>
            <a:pPr marL="0" indent="0" algn="r" rtl="1">
              <a:buNone/>
            </a:pPr>
            <a:endParaRPr lang="en-US" dirty="0">
              <a:solidFill>
                <a:srgbClr val="303030"/>
              </a:solidFill>
              <a:latin typeface="iranyekan"/>
            </a:endParaRPr>
          </a:p>
          <a:p>
            <a:pPr marL="0" indent="0" algn="r" rtl="1">
              <a:buNone/>
            </a:pPr>
            <a:r>
              <a:rPr lang="fa-IR">
                <a:solidFill>
                  <a:srgbClr val="303030"/>
                </a:solidFill>
                <a:latin typeface="iranyekan"/>
              </a:rPr>
              <a:t>از کاساندرا در نتفلیکس، اینستاگرام، رددیت، اسپاتیفای و اوبر استفاده میشود.</a:t>
            </a:r>
            <a:endParaRPr lang="en-US" dirty="0"/>
          </a:p>
        </p:txBody>
      </p:sp>
      <p:sp>
        <p:nvSpPr>
          <p:cNvPr id="2" name="Slide Number Placeholder 1">
            <a:extLst>
              <a:ext uri="{FF2B5EF4-FFF2-40B4-BE49-F238E27FC236}">
                <a16:creationId xmlns:a16="http://schemas.microsoft.com/office/drawing/2014/main" id="{91AF5AED-335E-21B3-3BC8-9FCE95BD6963}"/>
              </a:ext>
            </a:extLst>
          </p:cNvPr>
          <p:cNvSpPr>
            <a:spLocks noGrp="1"/>
          </p:cNvSpPr>
          <p:nvPr>
            <p:ph type="sldNum" sz="quarter" idx="12"/>
          </p:nvPr>
        </p:nvSpPr>
        <p:spPr/>
        <p:txBody>
          <a:bodyPr/>
          <a:lstStyle/>
          <a:p>
            <a:fld id="{312CC964-A50B-4C29-B4E4-2C30BB34CCF3}" type="slidenum">
              <a:rPr lang="en-US" smtClean="0"/>
              <a:t>5</a:t>
            </a:fld>
            <a:endParaRPr lang="en-US"/>
          </a:p>
        </p:txBody>
      </p:sp>
    </p:spTree>
    <p:extLst>
      <p:ext uri="{BB962C8B-B14F-4D97-AF65-F5344CB8AC3E}">
        <p14:creationId xmlns:p14="http://schemas.microsoft.com/office/powerpoint/2010/main" val="428301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FD47-B0E2-A5A9-DCDF-01B35994DA70}"/>
              </a:ext>
            </a:extLst>
          </p:cNvPr>
          <p:cNvSpPr>
            <a:spLocks noGrp="1"/>
          </p:cNvSpPr>
          <p:nvPr>
            <p:ph type="title"/>
          </p:nvPr>
        </p:nvSpPr>
        <p:spPr>
          <a:xfrm>
            <a:off x="1343439" y="192155"/>
            <a:ext cx="9906000" cy="848757"/>
          </a:xfrm>
        </p:spPr>
        <p:txBody>
          <a:bodyPr/>
          <a:lstStyle/>
          <a:p>
            <a:pPr algn="r" rtl="1"/>
            <a:r>
              <a:rPr lang="fa-IR" b="1"/>
              <a:t>معایب کاساندرا</a:t>
            </a:r>
            <a:endParaRPr lang="en-US" b="1"/>
          </a:p>
        </p:txBody>
      </p:sp>
      <p:sp>
        <p:nvSpPr>
          <p:cNvPr id="3" name="Content Placeholder 2">
            <a:extLst>
              <a:ext uri="{FF2B5EF4-FFF2-40B4-BE49-F238E27FC236}">
                <a16:creationId xmlns:a16="http://schemas.microsoft.com/office/drawing/2014/main" id="{17F70E0B-C4EC-73FE-F019-DF9778A2E432}"/>
              </a:ext>
            </a:extLst>
          </p:cNvPr>
          <p:cNvSpPr>
            <a:spLocks noGrp="1"/>
          </p:cNvSpPr>
          <p:nvPr>
            <p:ph idx="1"/>
          </p:nvPr>
        </p:nvSpPr>
        <p:spPr>
          <a:xfrm>
            <a:off x="808382" y="941520"/>
            <a:ext cx="10575235" cy="5333384"/>
          </a:xfrm>
        </p:spPr>
        <p:txBody>
          <a:bodyPr>
            <a:normAutofit/>
          </a:bodyPr>
          <a:lstStyle/>
          <a:p>
            <a:pPr marL="0" indent="0" algn="r" rtl="1">
              <a:buNone/>
            </a:pPr>
            <a:endParaRPr lang="fa-IR" sz="2800" b="0" i="0">
              <a:solidFill>
                <a:srgbClr val="2C2F34"/>
              </a:solidFill>
              <a:effectLst/>
              <a:latin typeface="Yekan"/>
              <a:cs typeface="B Nazanin" panose="00000400000000000000" pitchFamily="2" charset="-78"/>
            </a:endParaRPr>
          </a:p>
          <a:p>
            <a:pPr marL="457200" indent="-457200" algn="r" rtl="1">
              <a:buFont typeface="+mj-lt"/>
              <a:buAutoNum type="arabicParenR"/>
            </a:pPr>
            <a:r>
              <a:rPr lang="fa-IR" sz="2800" b="0" i="0">
                <a:solidFill>
                  <a:srgbClr val="2C2F34"/>
                </a:solidFill>
                <a:effectLst/>
                <a:latin typeface="Yekan"/>
                <a:cs typeface="B Nazanin" panose="00000400000000000000" pitchFamily="2" charset="-78"/>
              </a:rPr>
              <a:t>انتظار می‌رفت در سطوح دسترسی بالاتر، سازگاری بیشتری در این نرم افزار شاهد باشیم.</a:t>
            </a:r>
          </a:p>
          <a:p>
            <a:pPr marL="457200" indent="-457200" algn="r" rtl="1">
              <a:buFont typeface="+mj-lt"/>
              <a:buAutoNum type="arabicParenR"/>
            </a:pPr>
            <a:endParaRPr lang="fa-IR" sz="2800" b="0" i="0">
              <a:solidFill>
                <a:srgbClr val="2C2F34"/>
              </a:solidFill>
              <a:effectLst/>
              <a:latin typeface="Yekan"/>
              <a:cs typeface="B Nazanin" panose="00000400000000000000" pitchFamily="2" charset="-78"/>
            </a:endParaRPr>
          </a:p>
          <a:p>
            <a:pPr marL="457200" indent="-457200" algn="r" rtl="1">
              <a:buFont typeface="+mj-lt"/>
              <a:buAutoNum type="arabicParenR"/>
            </a:pPr>
            <a:r>
              <a:rPr lang="fa-IR" sz="2800" i="0" u="sng">
                <a:solidFill>
                  <a:srgbClr val="2C2F34"/>
                </a:solidFill>
                <a:effectLst/>
                <a:latin typeface="Yekan"/>
                <a:cs typeface="B Nazanin" panose="00000400000000000000" pitchFamily="2" charset="-78"/>
              </a:rPr>
              <a:t>تراکنش‌ها در کاسندرا از ۴ ویژگی مهم </a:t>
            </a:r>
            <a:r>
              <a:rPr lang="en-US" sz="2800" i="0" u="sng">
                <a:solidFill>
                  <a:srgbClr val="2C2F34"/>
                </a:solidFill>
                <a:effectLst/>
                <a:latin typeface="Yekan"/>
                <a:cs typeface="B Nazanin" panose="00000400000000000000" pitchFamily="2" charset="-78"/>
              </a:rPr>
              <a:t>ACID </a:t>
            </a:r>
            <a:r>
              <a:rPr lang="fa-IR" sz="2800" i="0" u="sng">
                <a:solidFill>
                  <a:srgbClr val="2C2F34"/>
                </a:solidFill>
                <a:effectLst/>
                <a:latin typeface="Yekan"/>
                <a:cs typeface="B Nazanin" panose="00000400000000000000" pitchFamily="2" charset="-78"/>
              </a:rPr>
              <a:t>پیروی نمی‌کنند.</a:t>
            </a:r>
          </a:p>
          <a:p>
            <a:pPr marL="457200" indent="-457200" algn="r" rtl="1">
              <a:buFont typeface="+mj-lt"/>
              <a:buAutoNum type="arabicParenR"/>
            </a:pPr>
            <a:endParaRPr lang="en-US" sz="2800">
              <a:cs typeface="B Nazanin" panose="00000400000000000000" pitchFamily="2" charset="-78"/>
            </a:endParaRPr>
          </a:p>
        </p:txBody>
      </p:sp>
      <p:sp>
        <p:nvSpPr>
          <p:cNvPr id="4" name="Slide Number Placeholder 3">
            <a:extLst>
              <a:ext uri="{FF2B5EF4-FFF2-40B4-BE49-F238E27FC236}">
                <a16:creationId xmlns:a16="http://schemas.microsoft.com/office/drawing/2014/main" id="{423909D7-9B15-8D53-EFAD-6DD20908D283}"/>
              </a:ext>
            </a:extLst>
          </p:cNvPr>
          <p:cNvSpPr>
            <a:spLocks noGrp="1"/>
          </p:cNvSpPr>
          <p:nvPr>
            <p:ph type="sldNum" sz="quarter" idx="12"/>
          </p:nvPr>
        </p:nvSpPr>
        <p:spPr/>
        <p:txBody>
          <a:bodyPr/>
          <a:lstStyle/>
          <a:p>
            <a:fld id="{312CC964-A50B-4C29-B4E4-2C30BB34CCF3}" type="slidenum">
              <a:rPr lang="en-US" smtClean="0"/>
              <a:t>6</a:t>
            </a:fld>
            <a:endParaRPr lang="en-US"/>
          </a:p>
        </p:txBody>
      </p:sp>
    </p:spTree>
    <p:extLst>
      <p:ext uri="{BB962C8B-B14F-4D97-AF65-F5344CB8AC3E}">
        <p14:creationId xmlns:p14="http://schemas.microsoft.com/office/powerpoint/2010/main" val="116863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BD48-0DA7-C8D9-BFD9-D74DDDC495A4}"/>
              </a:ext>
            </a:extLst>
          </p:cNvPr>
          <p:cNvSpPr>
            <a:spLocks noGrp="1"/>
          </p:cNvSpPr>
          <p:nvPr>
            <p:ph type="title"/>
          </p:nvPr>
        </p:nvSpPr>
        <p:spPr/>
        <p:txBody>
          <a:bodyPr/>
          <a:lstStyle/>
          <a:p>
            <a:pPr algn="r"/>
            <a:r>
              <a:rPr lang="fa-IR" b="1"/>
              <a:t>نحوه نصب کاساندرا در اوبونتو:</a:t>
            </a:r>
            <a:endParaRPr lang="en-US" b="1"/>
          </a:p>
        </p:txBody>
      </p:sp>
      <p:sp>
        <p:nvSpPr>
          <p:cNvPr id="3" name="Content Placeholder 2">
            <a:extLst>
              <a:ext uri="{FF2B5EF4-FFF2-40B4-BE49-F238E27FC236}">
                <a16:creationId xmlns:a16="http://schemas.microsoft.com/office/drawing/2014/main" id="{D22B50F5-6BF7-C9A9-5296-02580A5926FA}"/>
              </a:ext>
            </a:extLst>
          </p:cNvPr>
          <p:cNvSpPr>
            <a:spLocks noGrp="1"/>
          </p:cNvSpPr>
          <p:nvPr>
            <p:ph idx="1"/>
          </p:nvPr>
        </p:nvSpPr>
        <p:spPr/>
        <p:txBody>
          <a:bodyPr/>
          <a:lstStyle/>
          <a:p>
            <a:pPr marL="457200" indent="-457200" algn="r" rtl="1">
              <a:buFont typeface="+mj-lt"/>
              <a:buAutoNum type="arabicPeriod"/>
            </a:pPr>
            <a:r>
              <a:rPr lang="fa-IR"/>
              <a:t>ابتدا برای نصب کاساندرا نیازمند جاوا هستیم، برای نصب جاوا ابتدا باید ریپازیتوری را اپدیت کنیم با دستور زیر: </a:t>
            </a:r>
            <a:r>
              <a:rPr lang="en-US"/>
              <a:t>sudo apt update</a:t>
            </a:r>
          </a:p>
          <a:p>
            <a:pPr marL="457200" indent="-457200" algn="r" rtl="1">
              <a:buFont typeface="+mj-lt"/>
              <a:buAutoNum type="arabicPeriod"/>
            </a:pPr>
            <a:endParaRPr lang="fa-IR"/>
          </a:p>
          <a:p>
            <a:pPr marL="457200" indent="-457200" algn="r" rtl="1">
              <a:buFont typeface="+mj-lt"/>
              <a:buAutoNum type="arabicPeriod"/>
            </a:pPr>
            <a:r>
              <a:rPr lang="fa-IR"/>
              <a:t>سپس با دستور </a:t>
            </a:r>
            <a:r>
              <a:rPr lang="en-US"/>
              <a:t>sudo apt install openjdk-8-jdk –y</a:t>
            </a:r>
            <a:r>
              <a:rPr lang="fa-IR"/>
              <a:t> جاوا را نصب میکنیم.</a:t>
            </a:r>
            <a:endParaRPr lang="en-US"/>
          </a:p>
          <a:p>
            <a:pPr marL="457200" indent="-457200" algn="r" rtl="1">
              <a:buFont typeface="+mj-lt"/>
              <a:buAutoNum type="arabicPeriod"/>
            </a:pPr>
            <a:endParaRPr lang="fa-IR"/>
          </a:p>
          <a:p>
            <a:pPr marL="457200" indent="-457200" algn="r" rtl="1">
              <a:buFont typeface="+mj-lt"/>
              <a:buAutoNum type="arabicPeriod"/>
            </a:pPr>
            <a:r>
              <a:rPr lang="fa-IR"/>
              <a:t>برای چک کردن نصب بودن جاوا از دستور </a:t>
            </a:r>
            <a:r>
              <a:rPr lang="en-US"/>
              <a:t>sudo java –version</a:t>
            </a:r>
            <a:r>
              <a:rPr lang="fa-IR"/>
              <a:t> استفاده میکنیم.</a:t>
            </a:r>
          </a:p>
          <a:p>
            <a:pPr marL="457200" indent="-457200" algn="r" rtl="1">
              <a:buFont typeface="+mj-lt"/>
              <a:buAutoNum type="arabicPeriod"/>
            </a:pPr>
            <a:endParaRPr lang="en-US"/>
          </a:p>
        </p:txBody>
      </p:sp>
      <p:pic>
        <p:nvPicPr>
          <p:cNvPr id="8" name="Picture 7" descr="Text&#10;&#10;Description automatically generated">
            <a:extLst>
              <a:ext uri="{FF2B5EF4-FFF2-40B4-BE49-F238E27FC236}">
                <a16:creationId xmlns:a16="http://schemas.microsoft.com/office/drawing/2014/main" id="{D9812E8A-8178-32C4-510C-974669DC53CD}"/>
              </a:ext>
            </a:extLst>
          </p:cNvPr>
          <p:cNvPicPr>
            <a:picLocks noChangeAspect="1"/>
          </p:cNvPicPr>
          <p:nvPr/>
        </p:nvPicPr>
        <p:blipFill rotWithShape="1">
          <a:blip r:embed="rId2"/>
          <a:srcRect l="-671" t="184" r="-183" b="46671"/>
          <a:stretch/>
        </p:blipFill>
        <p:spPr>
          <a:xfrm>
            <a:off x="1398103" y="5139187"/>
            <a:ext cx="9766854" cy="1382155"/>
          </a:xfrm>
          <a:prstGeom prst="rect">
            <a:avLst/>
          </a:prstGeom>
        </p:spPr>
      </p:pic>
      <p:sp>
        <p:nvSpPr>
          <p:cNvPr id="4" name="Slide Number Placeholder 3">
            <a:extLst>
              <a:ext uri="{FF2B5EF4-FFF2-40B4-BE49-F238E27FC236}">
                <a16:creationId xmlns:a16="http://schemas.microsoft.com/office/drawing/2014/main" id="{067969C1-559B-FE02-09C9-16D1FAEA847D}"/>
              </a:ext>
            </a:extLst>
          </p:cNvPr>
          <p:cNvSpPr>
            <a:spLocks noGrp="1"/>
          </p:cNvSpPr>
          <p:nvPr>
            <p:ph type="sldNum" sz="quarter" idx="12"/>
          </p:nvPr>
        </p:nvSpPr>
        <p:spPr/>
        <p:txBody>
          <a:bodyPr/>
          <a:lstStyle/>
          <a:p>
            <a:fld id="{312CC964-A50B-4C29-B4E4-2C30BB34CCF3}" type="slidenum">
              <a:rPr lang="en-US" smtClean="0"/>
              <a:t>7</a:t>
            </a:fld>
            <a:endParaRPr lang="en-US"/>
          </a:p>
        </p:txBody>
      </p:sp>
    </p:spTree>
    <p:extLst>
      <p:ext uri="{BB962C8B-B14F-4D97-AF65-F5344CB8AC3E}">
        <p14:creationId xmlns:p14="http://schemas.microsoft.com/office/powerpoint/2010/main" val="184548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FA91B-A2DE-8C06-4621-B76EF1165347}"/>
              </a:ext>
            </a:extLst>
          </p:cNvPr>
          <p:cNvSpPr>
            <a:spLocks noGrp="1"/>
          </p:cNvSpPr>
          <p:nvPr>
            <p:ph idx="1"/>
          </p:nvPr>
        </p:nvSpPr>
        <p:spPr>
          <a:xfrm>
            <a:off x="1143000" y="212035"/>
            <a:ext cx="9906000" cy="5821943"/>
          </a:xfrm>
        </p:spPr>
        <p:txBody>
          <a:bodyPr/>
          <a:lstStyle/>
          <a:p>
            <a:pPr marL="457200" indent="-457200" algn="r" rtl="1">
              <a:buFont typeface="+mj-lt"/>
              <a:buAutoNum type="arabicPeriod"/>
            </a:pPr>
            <a:r>
              <a:rPr lang="fa-IR" sz="2000"/>
              <a:t>حال برای نصب کاسندرا مجدد ریپازیتوری را اپدیت میکنیم و دستور زیر را مینویسیم:</a:t>
            </a:r>
          </a:p>
          <a:p>
            <a:pPr marL="0" indent="0" algn="l">
              <a:buNone/>
            </a:pPr>
            <a:r>
              <a:rPr lang="fa-IR"/>
              <a:t> </a:t>
            </a:r>
            <a:r>
              <a:rPr lang="en-US" sz="2000"/>
              <a:t>sudo apt install Cassandra</a:t>
            </a:r>
            <a:endParaRPr lang="fa-IR" sz="2000"/>
          </a:p>
          <a:p>
            <a:pPr marL="0" indent="0" algn="l">
              <a:buNone/>
            </a:pPr>
            <a:endParaRPr lang="fa-IR"/>
          </a:p>
          <a:p>
            <a:pPr marL="0" indent="0" algn="l">
              <a:buNone/>
            </a:pPr>
            <a:endParaRPr lang="fa-IR"/>
          </a:p>
          <a:p>
            <a:pPr marL="0" indent="0" algn="l">
              <a:buNone/>
            </a:pPr>
            <a:endParaRPr lang="fa-IR"/>
          </a:p>
          <a:p>
            <a:pPr marL="0" indent="0" algn="l">
              <a:buNone/>
            </a:pPr>
            <a:endParaRPr lang="fa-IR"/>
          </a:p>
          <a:p>
            <a:pPr marL="0" indent="0" algn="r" rtl="1">
              <a:buNone/>
            </a:pPr>
            <a:r>
              <a:rPr lang="fa-IR"/>
              <a:t>2- </a:t>
            </a:r>
            <a:r>
              <a:rPr lang="fa-IR" sz="2000"/>
              <a:t>برای چک کردن وضعیت کاساندرا از دستور </a:t>
            </a:r>
            <a:r>
              <a:rPr lang="en-US" sz="2000"/>
              <a:t>sudo systemctl status cassandra</a:t>
            </a:r>
            <a:r>
              <a:rPr lang="fa-IR" sz="2000"/>
              <a:t> استفاده میکنیم.</a:t>
            </a:r>
          </a:p>
          <a:p>
            <a:pPr marL="0" indent="0" algn="r" rtl="1">
              <a:buNone/>
            </a:pPr>
            <a:r>
              <a:rPr lang="en-US" sz="2000"/>
              <a:t>Active </a:t>
            </a:r>
            <a:r>
              <a:rPr lang="fa-IR" sz="2000"/>
              <a:t> به معنای فعال بودن</a:t>
            </a:r>
          </a:p>
          <a:p>
            <a:pPr marL="0" indent="0" algn="r" rtl="1">
              <a:buNone/>
            </a:pPr>
            <a:r>
              <a:rPr lang="fa-IR" sz="2000"/>
              <a:t>کاساندراست.</a:t>
            </a:r>
            <a:endParaRPr lang="fa-IR"/>
          </a:p>
        </p:txBody>
      </p:sp>
      <p:pic>
        <p:nvPicPr>
          <p:cNvPr id="5" name="Picture 4" descr="Text&#10;&#10;Description automatically generated">
            <a:extLst>
              <a:ext uri="{FF2B5EF4-FFF2-40B4-BE49-F238E27FC236}">
                <a16:creationId xmlns:a16="http://schemas.microsoft.com/office/drawing/2014/main" id="{7528289F-C546-2400-5BC6-A0B3EA53074A}"/>
              </a:ext>
            </a:extLst>
          </p:cNvPr>
          <p:cNvPicPr>
            <a:picLocks noChangeAspect="1"/>
          </p:cNvPicPr>
          <p:nvPr/>
        </p:nvPicPr>
        <p:blipFill>
          <a:blip r:embed="rId2"/>
          <a:stretch>
            <a:fillRect/>
          </a:stretch>
        </p:blipFill>
        <p:spPr>
          <a:xfrm>
            <a:off x="1321904" y="1126436"/>
            <a:ext cx="7308813" cy="1936936"/>
          </a:xfrm>
          <a:prstGeom prst="rect">
            <a:avLst/>
          </a:prstGeom>
        </p:spPr>
      </p:pic>
      <p:pic>
        <p:nvPicPr>
          <p:cNvPr id="7" name="Picture 6" descr="Text&#10;&#10;Description automatically generated">
            <a:extLst>
              <a:ext uri="{FF2B5EF4-FFF2-40B4-BE49-F238E27FC236}">
                <a16:creationId xmlns:a16="http://schemas.microsoft.com/office/drawing/2014/main" id="{2A732F64-6E72-9169-4191-BC7D9A0D7A6C}"/>
              </a:ext>
            </a:extLst>
          </p:cNvPr>
          <p:cNvPicPr>
            <a:picLocks noChangeAspect="1"/>
          </p:cNvPicPr>
          <p:nvPr/>
        </p:nvPicPr>
        <p:blipFill>
          <a:blip r:embed="rId3"/>
          <a:stretch>
            <a:fillRect/>
          </a:stretch>
        </p:blipFill>
        <p:spPr>
          <a:xfrm>
            <a:off x="1143000" y="3680584"/>
            <a:ext cx="6800850" cy="2809875"/>
          </a:xfrm>
          <a:prstGeom prst="rect">
            <a:avLst/>
          </a:prstGeom>
        </p:spPr>
      </p:pic>
      <p:sp>
        <p:nvSpPr>
          <p:cNvPr id="2" name="Slide Number Placeholder 1">
            <a:extLst>
              <a:ext uri="{FF2B5EF4-FFF2-40B4-BE49-F238E27FC236}">
                <a16:creationId xmlns:a16="http://schemas.microsoft.com/office/drawing/2014/main" id="{A66F4CE3-FEDA-4E27-C2A7-3091B791F5D0}"/>
              </a:ext>
            </a:extLst>
          </p:cNvPr>
          <p:cNvSpPr>
            <a:spLocks noGrp="1"/>
          </p:cNvSpPr>
          <p:nvPr>
            <p:ph type="sldNum" sz="quarter" idx="12"/>
          </p:nvPr>
        </p:nvSpPr>
        <p:spPr/>
        <p:txBody>
          <a:bodyPr/>
          <a:lstStyle/>
          <a:p>
            <a:fld id="{312CC964-A50B-4C29-B4E4-2C30BB34CCF3}" type="slidenum">
              <a:rPr lang="en-US" smtClean="0"/>
              <a:t>8</a:t>
            </a:fld>
            <a:endParaRPr lang="en-US"/>
          </a:p>
        </p:txBody>
      </p:sp>
    </p:spTree>
    <p:extLst>
      <p:ext uri="{BB962C8B-B14F-4D97-AF65-F5344CB8AC3E}">
        <p14:creationId xmlns:p14="http://schemas.microsoft.com/office/powerpoint/2010/main" val="236721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3A890-E884-9AAC-D97E-8D87E9A27E59}"/>
              </a:ext>
            </a:extLst>
          </p:cNvPr>
          <p:cNvSpPr>
            <a:spLocks noGrp="1"/>
          </p:cNvSpPr>
          <p:nvPr>
            <p:ph type="title"/>
          </p:nvPr>
        </p:nvSpPr>
        <p:spPr>
          <a:xfrm>
            <a:off x="2212081" y="326148"/>
            <a:ext cx="8256978" cy="1004704"/>
          </a:xfrm>
        </p:spPr>
        <p:txBody>
          <a:bodyPr>
            <a:normAutofit/>
          </a:bodyPr>
          <a:lstStyle/>
          <a:p>
            <a:pPr algn="r" rtl="1"/>
            <a:r>
              <a:rPr lang="fa-IR" sz="4000"/>
              <a:t>برخی دستورات جزئی کاساندرا</a:t>
            </a:r>
            <a:endParaRPr lang="en-US" sz="4000"/>
          </a:p>
        </p:txBody>
      </p:sp>
      <p:cxnSp>
        <p:nvCxnSpPr>
          <p:cNvPr id="22" name="Straight Connector 21">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938B14B-C02F-AC76-03A2-330A5BCB11F6}"/>
              </a:ext>
            </a:extLst>
          </p:cNvPr>
          <p:cNvGraphicFramePr>
            <a:graphicFrameLocks noGrp="1"/>
          </p:cNvGraphicFramePr>
          <p:nvPr>
            <p:ph idx="1"/>
            <p:extLst>
              <p:ext uri="{D42A27DB-BD31-4B8C-83A1-F6EECF244321}">
                <p14:modId xmlns:p14="http://schemas.microsoft.com/office/powerpoint/2010/main" val="4054195556"/>
              </p:ext>
            </p:extLst>
          </p:nvPr>
        </p:nvGraphicFramePr>
        <p:xfrm>
          <a:off x="821317" y="2442050"/>
          <a:ext cx="10556665" cy="3522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DA4BDCF-6192-7F2F-D9A0-E4E82D536523}"/>
              </a:ext>
            </a:extLst>
          </p:cNvPr>
          <p:cNvSpPr>
            <a:spLocks noGrp="1"/>
          </p:cNvSpPr>
          <p:nvPr>
            <p:ph type="sldNum" sz="quarter" idx="12"/>
          </p:nvPr>
        </p:nvSpPr>
        <p:spPr/>
        <p:txBody>
          <a:bodyPr/>
          <a:lstStyle/>
          <a:p>
            <a:fld id="{312CC964-A50B-4C29-B4E4-2C30BB34CCF3}" type="slidenum">
              <a:rPr lang="en-US" smtClean="0"/>
              <a:t>9</a:t>
            </a:fld>
            <a:endParaRPr lang="en-US"/>
          </a:p>
        </p:txBody>
      </p:sp>
    </p:spTree>
    <p:extLst>
      <p:ext uri="{BB962C8B-B14F-4D97-AF65-F5344CB8AC3E}">
        <p14:creationId xmlns:p14="http://schemas.microsoft.com/office/powerpoint/2010/main" val="194962734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Custom 2">
      <a:majorFont>
        <a:latin typeface="Consolas"/>
        <a:ea typeface=""/>
        <a:cs typeface="B Nazanin"/>
      </a:majorFont>
      <a:minorFont>
        <a:latin typeface="Consolas"/>
        <a:ea typeface=""/>
        <a:cs typeface="B Nazan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388</TotalTime>
  <Words>600</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iranyekan</vt:lpstr>
      <vt:lpstr>Yekan</vt:lpstr>
      <vt:lpstr>AngleLinesVTI</vt:lpstr>
      <vt:lpstr>PowerPoint Presentation</vt:lpstr>
      <vt:lpstr>PowerPoint Presentation</vt:lpstr>
      <vt:lpstr>کاساندرا دیتابیس چیست؟</vt:lpstr>
      <vt:lpstr>مهم ترین قابلیت های کاساندرا:</vt:lpstr>
      <vt:lpstr>PowerPoint Presentation</vt:lpstr>
      <vt:lpstr>معایب کاساندرا</vt:lpstr>
      <vt:lpstr>نحوه نصب کاساندرا در اوبونتو:</vt:lpstr>
      <vt:lpstr>PowerPoint Presentation</vt:lpstr>
      <vt:lpstr>برخی دستورات جزئی کاساندرا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nikan mir</dc:creator>
  <cp:lastModifiedBy>Rahmat Ansari</cp:lastModifiedBy>
  <cp:revision>11</cp:revision>
  <dcterms:created xsi:type="dcterms:W3CDTF">2022-12-19T09:55:36Z</dcterms:created>
  <dcterms:modified xsi:type="dcterms:W3CDTF">2022-12-20T11:07:44Z</dcterms:modified>
</cp:coreProperties>
</file>