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 id="2147483695" r:id="rId3"/>
  </p:sldMasterIdLst>
  <p:sldIdLst>
    <p:sldId id="268" r:id="rId4"/>
    <p:sldId id="257" r:id="rId5"/>
    <p:sldId id="264" r:id="rId6"/>
    <p:sldId id="265" r:id="rId7"/>
    <p:sldId id="269" r:id="rId8"/>
    <p:sldId id="263" r:id="rId9"/>
    <p:sldId id="258" r:id="rId10"/>
    <p:sldId id="259" r:id="rId11"/>
    <p:sldId id="260" r:id="rId12"/>
    <p:sldId id="261" r:id="rId13"/>
    <p:sldId id="266" r:id="rId14"/>
    <p:sldId id="256" r:id="rId15"/>
    <p:sldId id="270" r:id="rId16"/>
    <p:sldId id="271" r:id="rId17"/>
    <p:sldId id="272" r:id="rId18"/>
    <p:sldId id="273" r:id="rId19"/>
    <p:sldId id="274" r:id="rId20"/>
    <p:sldId id="262" r:id="rId21"/>
    <p:sldId id="275" r:id="rId22"/>
    <p:sldId id="276" r:id="rId23"/>
    <p:sldId id="277" r:id="rId24"/>
    <p:sldId id="278"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EECC"/>
    <a:srgbClr val="002B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09704F0-3874-4AD9-8F86-4E56FF5544C7}" type="datetime8">
              <a:rPr lang="fa-IR" smtClean="0"/>
              <a:t>15 دسامبر 22</a:t>
            </a:fld>
            <a:endParaRPr lang="fa-IR"/>
          </a:p>
        </p:txBody>
      </p:sp>
      <p:sp>
        <p:nvSpPr>
          <p:cNvPr id="5" name="Footer Placeholder 4"/>
          <p:cNvSpPr>
            <a:spLocks noGrp="1"/>
          </p:cNvSpPr>
          <p:nvPr>
            <p:ph type="ftr" sz="quarter" idx="11"/>
          </p:nvPr>
        </p:nvSpPr>
        <p:spPr>
          <a:xfrm>
            <a:off x="1876424" y="5410201"/>
            <a:ext cx="5124886" cy="365125"/>
          </a:xfrm>
        </p:spPr>
        <p:txBody>
          <a:bodyPr/>
          <a:lstStyle/>
          <a:p>
            <a:endParaRPr lang="fa-IR"/>
          </a:p>
        </p:txBody>
      </p:sp>
      <p:sp>
        <p:nvSpPr>
          <p:cNvPr id="6" name="Slide Number Placeholder 5"/>
          <p:cNvSpPr>
            <a:spLocks noGrp="1"/>
          </p:cNvSpPr>
          <p:nvPr>
            <p:ph type="sldNum" sz="quarter" idx="12"/>
          </p:nvPr>
        </p:nvSpPr>
        <p:spPr>
          <a:xfrm>
            <a:off x="9896911" y="5410199"/>
            <a:ext cx="771089" cy="365125"/>
          </a:xfrm>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2366724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286CF9-CCE8-4CA0-A6D9-0C159435490D}" type="datetime8">
              <a:rPr lang="fa-IR" smtClean="0"/>
              <a:t>15 دسامبر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247672872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286CF9-CCE8-4CA0-A6D9-0C159435490D}" type="datetime8">
              <a:rPr lang="fa-IR" smtClean="0"/>
              <a:t>15 دسامبر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111077471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286CF9-CCE8-4CA0-A6D9-0C159435490D}" type="datetime8">
              <a:rPr lang="fa-IR" smtClean="0"/>
              <a:t>15 دسامبر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138386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286CF9-CCE8-4CA0-A6D9-0C159435490D}" type="datetime8">
              <a:rPr lang="fa-IR" smtClean="0"/>
              <a:t>15 دسامبر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136086947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286CF9-CCE8-4CA0-A6D9-0C159435490D}" type="datetime8">
              <a:rPr lang="fa-IR" smtClean="0"/>
              <a:t>15 دسامبر 22</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172327971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286CF9-CCE8-4CA0-A6D9-0C159435490D}" type="datetime8">
              <a:rPr lang="fa-IR" smtClean="0"/>
              <a:t>15 دسامبر 22</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117971558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D3705-B860-4DD4-9EF6-9D637C428630}" type="datetime8">
              <a:rPr lang="fa-IR" smtClean="0"/>
              <a:t>15 دسامبر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3523263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D106E6-4C8F-49ED-98C4-14D2329ECB72}" type="datetime8">
              <a:rPr lang="fa-IR" smtClean="0"/>
              <a:t>15 دسامبر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766284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BCB93F-50F5-47C8-905B-5DEA7FBC8E5E}" type="datetimeFigureOut">
              <a:rPr lang="fa-IR" smtClean="0"/>
              <a:t>22/05/1444</a:t>
            </a:fld>
            <a:endParaRPr lang="fa-IR"/>
          </a:p>
        </p:txBody>
      </p:sp>
      <p:sp>
        <p:nvSpPr>
          <p:cNvPr id="5" name="Footer Placeholder 4"/>
          <p:cNvSpPr>
            <a:spLocks noGrp="1"/>
          </p:cNvSpPr>
          <p:nvPr>
            <p:ph type="ftr" sz="quarter" idx="11"/>
          </p:nvPr>
        </p:nvSpPr>
        <p:spPr/>
        <p:txBody>
          <a:bodyPr/>
          <a:lstStyle/>
          <a:p>
            <a:endParaRPr lang="fa-I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555375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CB93F-50F5-47C8-905B-5DEA7FBC8E5E}" type="datetimeFigureOut">
              <a:rPr lang="fa-IR" smtClean="0"/>
              <a:t>22/05/1444</a:t>
            </a:fld>
            <a:endParaRPr lang="fa-IR"/>
          </a:p>
        </p:txBody>
      </p:sp>
      <p:sp>
        <p:nvSpPr>
          <p:cNvPr id="5" name="Footer Placeholder 4"/>
          <p:cNvSpPr>
            <a:spLocks noGrp="1"/>
          </p:cNvSpPr>
          <p:nvPr>
            <p:ph type="ftr" sz="quarter" idx="11"/>
          </p:nvPr>
        </p:nvSpPr>
        <p:spPr/>
        <p:txBody>
          <a:bodyPr/>
          <a:lstStyle/>
          <a:p>
            <a:endParaRPr lang="fa-I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3034990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E32F6-2A24-4556-B479-4D8E81DE2815}" type="datetime8">
              <a:rPr lang="fa-IR" smtClean="0"/>
              <a:t>15 دسامبر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3015811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BCB93F-50F5-47C8-905B-5DEA7FBC8E5E}" type="datetimeFigureOut">
              <a:rPr lang="fa-IR" smtClean="0"/>
              <a:t>22/05/1444</a:t>
            </a:fld>
            <a:endParaRPr lang="fa-IR"/>
          </a:p>
        </p:txBody>
      </p:sp>
      <p:sp>
        <p:nvSpPr>
          <p:cNvPr id="5" name="Footer Placeholder 4"/>
          <p:cNvSpPr>
            <a:spLocks noGrp="1"/>
          </p:cNvSpPr>
          <p:nvPr>
            <p:ph type="ftr" sz="quarter" idx="11"/>
          </p:nvPr>
        </p:nvSpPr>
        <p:spPr/>
        <p:txBody>
          <a:bodyPr/>
          <a:lstStyle/>
          <a:p>
            <a:endParaRPr lang="fa-I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3499814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BCB93F-50F5-47C8-905B-5DEA7FBC8E5E}" type="datetimeFigureOut">
              <a:rPr lang="fa-IR" smtClean="0"/>
              <a:t>22/05/1444</a:t>
            </a:fld>
            <a:endParaRPr lang="fa-IR"/>
          </a:p>
        </p:txBody>
      </p:sp>
      <p:sp>
        <p:nvSpPr>
          <p:cNvPr id="6" name="Footer Placeholder 5"/>
          <p:cNvSpPr>
            <a:spLocks noGrp="1"/>
          </p:cNvSpPr>
          <p:nvPr>
            <p:ph type="ftr" sz="quarter" idx="11"/>
          </p:nvPr>
        </p:nvSpPr>
        <p:spPr/>
        <p:txBody>
          <a:bodyPr/>
          <a:lstStyle/>
          <a:p>
            <a:endParaRPr lang="fa-I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12326802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BCB93F-50F5-47C8-905B-5DEA7FBC8E5E}" type="datetimeFigureOut">
              <a:rPr lang="fa-IR" smtClean="0"/>
              <a:t>22/05/1444</a:t>
            </a:fld>
            <a:endParaRPr lang="fa-IR"/>
          </a:p>
        </p:txBody>
      </p:sp>
      <p:sp>
        <p:nvSpPr>
          <p:cNvPr id="8" name="Footer Placeholder 7"/>
          <p:cNvSpPr>
            <a:spLocks noGrp="1"/>
          </p:cNvSpPr>
          <p:nvPr>
            <p:ph type="ftr" sz="quarter" idx="11"/>
          </p:nvPr>
        </p:nvSpPr>
        <p:spPr/>
        <p:txBody>
          <a:bodyPr/>
          <a:lstStyle/>
          <a:p>
            <a:endParaRPr lang="fa-I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2119511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BCB93F-50F5-47C8-905B-5DEA7FBC8E5E}" type="datetimeFigureOut">
              <a:rPr lang="fa-IR" smtClean="0"/>
              <a:t>22/05/1444</a:t>
            </a:fld>
            <a:endParaRPr lang="fa-IR"/>
          </a:p>
        </p:txBody>
      </p:sp>
      <p:sp>
        <p:nvSpPr>
          <p:cNvPr id="4" name="Footer Placeholder 3"/>
          <p:cNvSpPr>
            <a:spLocks noGrp="1"/>
          </p:cNvSpPr>
          <p:nvPr>
            <p:ph type="ftr" sz="quarter" idx="11"/>
          </p:nvPr>
        </p:nvSpPr>
        <p:spPr/>
        <p:txBody>
          <a:bodyPr/>
          <a:lstStyle/>
          <a:p>
            <a:endParaRPr lang="fa-I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14963833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CB93F-50F5-47C8-905B-5DEA7FBC8E5E}" type="datetimeFigureOut">
              <a:rPr lang="fa-IR" smtClean="0"/>
              <a:t>22/05/1444</a:t>
            </a:fld>
            <a:endParaRPr lang="fa-IR"/>
          </a:p>
        </p:txBody>
      </p:sp>
      <p:sp>
        <p:nvSpPr>
          <p:cNvPr id="3" name="Footer Placeholder 2"/>
          <p:cNvSpPr>
            <a:spLocks noGrp="1"/>
          </p:cNvSpPr>
          <p:nvPr>
            <p:ph type="ftr" sz="quarter" idx="11"/>
          </p:nvPr>
        </p:nvSpPr>
        <p:spPr/>
        <p:txBody>
          <a:bodyPr/>
          <a:lstStyle/>
          <a:p>
            <a:endParaRPr lang="fa-I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35611119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BCB93F-50F5-47C8-905B-5DEA7FBC8E5E}" type="datetimeFigureOut">
              <a:rPr lang="fa-IR" smtClean="0"/>
              <a:t>22/05/1444</a:t>
            </a:fld>
            <a:endParaRPr lang="fa-IR"/>
          </a:p>
        </p:txBody>
      </p:sp>
      <p:sp>
        <p:nvSpPr>
          <p:cNvPr id="6" name="Footer Placeholder 5"/>
          <p:cNvSpPr>
            <a:spLocks noGrp="1"/>
          </p:cNvSpPr>
          <p:nvPr>
            <p:ph type="ftr" sz="quarter" idx="11"/>
          </p:nvPr>
        </p:nvSpPr>
        <p:spPr/>
        <p:txBody>
          <a:bodyPr/>
          <a:lstStyle/>
          <a:p>
            <a:endParaRPr lang="fa-I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2352222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BCB93F-50F5-47C8-905B-5DEA7FBC8E5E}" type="datetimeFigureOut">
              <a:rPr lang="fa-IR" smtClean="0"/>
              <a:t>22/05/1444</a:t>
            </a:fld>
            <a:endParaRPr lang="fa-IR"/>
          </a:p>
        </p:txBody>
      </p:sp>
      <p:sp>
        <p:nvSpPr>
          <p:cNvPr id="6" name="Footer Placeholder 5"/>
          <p:cNvSpPr>
            <a:spLocks noGrp="1"/>
          </p:cNvSpPr>
          <p:nvPr>
            <p:ph type="ftr" sz="quarter" idx="11"/>
          </p:nvPr>
        </p:nvSpPr>
        <p:spPr/>
        <p:txBody>
          <a:bodyPr/>
          <a:lstStyle/>
          <a:p>
            <a:endParaRPr lang="fa-I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38709748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BCB93F-50F5-47C8-905B-5DEA7FBC8E5E}" type="datetimeFigureOut">
              <a:rPr lang="fa-IR" smtClean="0"/>
              <a:t>22/05/1444</a:t>
            </a:fld>
            <a:endParaRPr lang="fa-IR"/>
          </a:p>
        </p:txBody>
      </p:sp>
      <p:sp>
        <p:nvSpPr>
          <p:cNvPr id="5" name="Footer Placeholder 4"/>
          <p:cNvSpPr>
            <a:spLocks noGrp="1"/>
          </p:cNvSpPr>
          <p:nvPr>
            <p:ph type="ftr" sz="quarter" idx="11"/>
          </p:nvPr>
        </p:nvSpPr>
        <p:spPr/>
        <p:txBody>
          <a:bodyPr/>
          <a:lstStyle/>
          <a:p>
            <a:endParaRPr lang="fa-I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17037669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BCB93F-50F5-47C8-905B-5DEA7FBC8E5E}" type="datetimeFigureOut">
              <a:rPr lang="fa-IR" smtClean="0"/>
              <a:t>22/05/1444</a:t>
            </a:fld>
            <a:endParaRPr lang="fa-IR"/>
          </a:p>
        </p:txBody>
      </p:sp>
      <p:sp>
        <p:nvSpPr>
          <p:cNvPr id="5" name="Footer Placeholder 4"/>
          <p:cNvSpPr>
            <a:spLocks noGrp="1"/>
          </p:cNvSpPr>
          <p:nvPr>
            <p:ph type="ftr" sz="quarter" idx="11"/>
          </p:nvPr>
        </p:nvSpPr>
        <p:spPr/>
        <p:txBody>
          <a:bodyPr/>
          <a:lstStyle/>
          <a:p>
            <a:endParaRPr lang="fa-I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B12A69-F3ED-4F1D-8EDB-C03403E8D19E}" type="slidenum">
              <a:rPr lang="fa-IR" smtClean="0"/>
              <a:t>‹#›</a:t>
            </a:fld>
            <a:endParaRPr lang="fa-I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12661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9BCB93F-50F5-47C8-905B-5DEA7FBC8E5E}" type="datetimeFigureOut">
              <a:rPr lang="fa-IR" smtClean="0"/>
              <a:t>22/05/1444</a:t>
            </a:fld>
            <a:endParaRPr lang="fa-IR"/>
          </a:p>
        </p:txBody>
      </p:sp>
      <p:sp>
        <p:nvSpPr>
          <p:cNvPr id="6" name="Footer Placeholder 5"/>
          <p:cNvSpPr>
            <a:spLocks noGrp="1"/>
          </p:cNvSpPr>
          <p:nvPr>
            <p:ph type="ftr" sz="quarter" idx="11"/>
          </p:nvPr>
        </p:nvSpPr>
        <p:spPr/>
        <p:txBody>
          <a:bodyPr/>
          <a:lstStyle/>
          <a:p>
            <a:endParaRPr lang="fa-I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2109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52AD5-8DFB-4FD1-9F12-FDB6443583C9}" type="datetime8">
              <a:rPr lang="fa-IR" smtClean="0"/>
              <a:t>15 دسامبر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38616254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9BCB93F-50F5-47C8-905B-5DEA7FBC8E5E}" type="datetimeFigureOut">
              <a:rPr lang="fa-IR" smtClean="0"/>
              <a:t>22/05/1444</a:t>
            </a:fld>
            <a:endParaRPr lang="fa-IR"/>
          </a:p>
        </p:txBody>
      </p:sp>
      <p:sp>
        <p:nvSpPr>
          <p:cNvPr id="6" name="Footer Placeholder 5"/>
          <p:cNvSpPr>
            <a:spLocks noGrp="1"/>
          </p:cNvSpPr>
          <p:nvPr>
            <p:ph type="ftr" sz="quarter" idx="11"/>
          </p:nvPr>
        </p:nvSpPr>
        <p:spPr/>
        <p:txBody>
          <a:bodyPr/>
          <a:lstStyle/>
          <a:p>
            <a:endParaRPr lang="fa-I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B12A69-F3ED-4F1D-8EDB-C03403E8D19E}" type="slidenum">
              <a:rPr lang="fa-IR" smtClean="0"/>
              <a:t>‹#›</a:t>
            </a:fld>
            <a:endParaRPr lang="fa-I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78438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9BCB93F-50F5-47C8-905B-5DEA7FBC8E5E}" type="datetimeFigureOut">
              <a:rPr lang="fa-IR" smtClean="0"/>
              <a:t>22/05/1444</a:t>
            </a:fld>
            <a:endParaRPr lang="fa-IR"/>
          </a:p>
        </p:txBody>
      </p:sp>
      <p:sp>
        <p:nvSpPr>
          <p:cNvPr id="6" name="Footer Placeholder 5"/>
          <p:cNvSpPr>
            <a:spLocks noGrp="1"/>
          </p:cNvSpPr>
          <p:nvPr>
            <p:ph type="ftr" sz="quarter" idx="11"/>
          </p:nvPr>
        </p:nvSpPr>
        <p:spPr/>
        <p:txBody>
          <a:bodyPr/>
          <a:lstStyle/>
          <a:p>
            <a:endParaRPr lang="fa-I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41098990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CB93F-50F5-47C8-905B-5DEA7FBC8E5E}" type="datetimeFigureOut">
              <a:rPr lang="fa-IR" smtClean="0"/>
              <a:t>22/05/1444</a:t>
            </a:fld>
            <a:endParaRPr lang="fa-IR"/>
          </a:p>
        </p:txBody>
      </p:sp>
      <p:sp>
        <p:nvSpPr>
          <p:cNvPr id="5" name="Footer Placeholder 4"/>
          <p:cNvSpPr>
            <a:spLocks noGrp="1"/>
          </p:cNvSpPr>
          <p:nvPr>
            <p:ph type="ftr" sz="quarter" idx="11"/>
          </p:nvPr>
        </p:nvSpPr>
        <p:spPr/>
        <p:txBody>
          <a:bodyPr/>
          <a:lstStyle/>
          <a:p>
            <a:endParaRPr lang="fa-I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27387699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CB93F-50F5-47C8-905B-5DEA7FBC8E5E}" type="datetimeFigureOut">
              <a:rPr lang="fa-IR" smtClean="0"/>
              <a:t>22/05/1444</a:t>
            </a:fld>
            <a:endParaRPr lang="fa-IR"/>
          </a:p>
        </p:txBody>
      </p:sp>
      <p:sp>
        <p:nvSpPr>
          <p:cNvPr id="5" name="Footer Placeholder 4"/>
          <p:cNvSpPr>
            <a:spLocks noGrp="1"/>
          </p:cNvSpPr>
          <p:nvPr>
            <p:ph type="ftr" sz="quarter" idx="11"/>
          </p:nvPr>
        </p:nvSpPr>
        <p:spPr/>
        <p:txBody>
          <a:bodyPr/>
          <a:lstStyle/>
          <a:p>
            <a:endParaRPr lang="fa-I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3662434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p:cNvSpPr>
            <a:spLocks noGrp="1"/>
          </p:cNvSpPr>
          <p:nvPr>
            <p:ph type="dt" sz="half" idx="10"/>
          </p:nvPr>
        </p:nvSpPr>
        <p:spPr/>
        <p:txBody>
          <a:bodyPr/>
          <a:lstStyle/>
          <a:p>
            <a:fld id="{81A03F2C-513C-41FE-AB76-058E8310E81D}" type="datetimeFigureOut">
              <a:rPr lang="fa-IR" smtClean="0"/>
              <a:t>22/05/1444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37056184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p:cNvSpPr>
            <a:spLocks noGrp="1"/>
          </p:cNvSpPr>
          <p:nvPr>
            <p:ph type="dt" sz="half" idx="10"/>
          </p:nvPr>
        </p:nvSpPr>
        <p:spPr/>
        <p:txBody>
          <a:bodyPr/>
          <a:lstStyle/>
          <a:p>
            <a:fld id="{81A03F2C-513C-41FE-AB76-058E8310E81D}" type="datetimeFigureOut">
              <a:rPr lang="fa-IR" smtClean="0"/>
              <a:t>22/05/1444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37570920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A03F2C-513C-41FE-AB76-058E8310E81D}" type="datetimeFigureOut">
              <a:rPr lang="fa-IR" smtClean="0"/>
              <a:t>22/05/1444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14574358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p:cNvSpPr>
            <a:spLocks noGrp="1"/>
          </p:cNvSpPr>
          <p:nvPr>
            <p:ph type="dt" sz="half" idx="10"/>
          </p:nvPr>
        </p:nvSpPr>
        <p:spPr/>
        <p:txBody>
          <a:bodyPr/>
          <a:lstStyle/>
          <a:p>
            <a:fld id="{81A03F2C-513C-41FE-AB76-058E8310E81D}" type="datetimeFigureOut">
              <a:rPr lang="fa-IR" smtClean="0"/>
              <a:t>22/05/1444</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37895412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p:cNvSpPr>
            <a:spLocks noGrp="1"/>
          </p:cNvSpPr>
          <p:nvPr>
            <p:ph type="dt" sz="half" idx="10"/>
          </p:nvPr>
        </p:nvSpPr>
        <p:spPr/>
        <p:txBody>
          <a:bodyPr/>
          <a:lstStyle/>
          <a:p>
            <a:fld id="{81A03F2C-513C-41FE-AB76-058E8310E81D}" type="datetimeFigureOut">
              <a:rPr lang="fa-IR" smtClean="0"/>
              <a:t>22/05/1444</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27268984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Date Placeholder 2"/>
          <p:cNvSpPr>
            <a:spLocks noGrp="1"/>
          </p:cNvSpPr>
          <p:nvPr>
            <p:ph type="dt" sz="half" idx="10"/>
          </p:nvPr>
        </p:nvSpPr>
        <p:spPr/>
        <p:txBody>
          <a:bodyPr/>
          <a:lstStyle/>
          <a:p>
            <a:fld id="{81A03F2C-513C-41FE-AB76-058E8310E81D}" type="datetimeFigureOut">
              <a:rPr lang="fa-IR" smtClean="0"/>
              <a:t>22/05/1444</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15040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931D0E-3746-4DC4-87B1-B43DE46D0796}" type="datetime8">
              <a:rPr lang="fa-IR" smtClean="0"/>
              <a:t>15 دسامبر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41937662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A03F2C-513C-41FE-AB76-058E8310E81D}" type="datetimeFigureOut">
              <a:rPr lang="fa-IR" smtClean="0"/>
              <a:t>22/05/1444</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3602066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A03F2C-513C-41FE-AB76-058E8310E81D}" type="datetimeFigureOut">
              <a:rPr lang="fa-IR" smtClean="0"/>
              <a:t>22/05/1444</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11422512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A03F2C-513C-41FE-AB76-058E8310E81D}" type="datetimeFigureOut">
              <a:rPr lang="fa-IR" smtClean="0"/>
              <a:t>22/05/1444</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28396263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p:cNvSpPr>
            <a:spLocks noGrp="1"/>
          </p:cNvSpPr>
          <p:nvPr>
            <p:ph type="dt" sz="half" idx="10"/>
          </p:nvPr>
        </p:nvSpPr>
        <p:spPr/>
        <p:txBody>
          <a:bodyPr/>
          <a:lstStyle/>
          <a:p>
            <a:fld id="{81A03F2C-513C-41FE-AB76-058E8310E81D}" type="datetimeFigureOut">
              <a:rPr lang="fa-IR" smtClean="0"/>
              <a:t>22/05/1444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31749632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p:cNvSpPr>
            <a:spLocks noGrp="1"/>
          </p:cNvSpPr>
          <p:nvPr>
            <p:ph type="dt" sz="half" idx="10"/>
          </p:nvPr>
        </p:nvSpPr>
        <p:spPr/>
        <p:txBody>
          <a:bodyPr/>
          <a:lstStyle/>
          <a:p>
            <a:fld id="{81A03F2C-513C-41FE-AB76-058E8310E81D}" type="datetimeFigureOut">
              <a:rPr lang="fa-IR" smtClean="0"/>
              <a:t>22/05/1444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241298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EB2D0F-C089-43D2-9747-E6ABCBF8517C}" type="datetime8">
              <a:rPr lang="fa-IR" smtClean="0"/>
              <a:t>15 دسامبر 22</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4207421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4D6F73-63C0-4E53-A059-2B98F94A65C5}" type="datetime8">
              <a:rPr lang="fa-IR" smtClean="0"/>
              <a:t>15 دسامبر 22</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387868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471A27-ADFC-4B95-ADF4-218C60BD2EFD}" type="datetime8">
              <a:rPr lang="fa-IR" smtClean="0"/>
              <a:t>15 دسامبر 22</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554626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BEFD90-429A-4106-BA48-76B25ECF90CC}" type="datetime8">
              <a:rPr lang="fa-IR" smtClean="0"/>
              <a:t>15 دسامبر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324948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0FA6B-FEED-4F3B-ABD5-DF9D655118FF}" type="datetime8">
              <a:rPr lang="fa-IR" smtClean="0"/>
              <a:t>15 دسامبر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163936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3.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286CF9-CCE8-4CA0-A6D9-0C159435490D}" type="datetime8">
              <a:rPr lang="fa-IR" smtClean="0"/>
              <a:t>15 دسامبر 22</a:t>
            </a:fld>
            <a:endParaRPr lang="fa-I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89408C-A85D-48C2-977A-AF384DC8465A}" type="slidenum">
              <a:rPr lang="fa-IR" smtClean="0"/>
              <a:t>‹#›</a:t>
            </a:fld>
            <a:endParaRPr lang="fa-IR"/>
          </a:p>
        </p:txBody>
      </p:sp>
    </p:spTree>
    <p:extLst>
      <p:ext uri="{BB962C8B-B14F-4D97-AF65-F5344CB8AC3E}">
        <p14:creationId xmlns:p14="http://schemas.microsoft.com/office/powerpoint/2010/main" val="28605780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9BCB93F-50F5-47C8-905B-5DEA7FBC8E5E}" type="datetimeFigureOut">
              <a:rPr lang="fa-IR" smtClean="0"/>
              <a:t>22/05/1444</a:t>
            </a:fld>
            <a:endParaRPr lang="fa-I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a-I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B12A69-F3ED-4F1D-8EDB-C03403E8D19E}" type="slidenum">
              <a:rPr lang="fa-IR" smtClean="0"/>
              <a:t>‹#›</a:t>
            </a:fld>
            <a:endParaRPr lang="fa-IR"/>
          </a:p>
        </p:txBody>
      </p:sp>
    </p:spTree>
    <p:extLst>
      <p:ext uri="{BB962C8B-B14F-4D97-AF65-F5344CB8AC3E}">
        <p14:creationId xmlns:p14="http://schemas.microsoft.com/office/powerpoint/2010/main" val="23461425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03F2C-513C-41FE-AB76-058E8310E81D}" type="datetimeFigureOut">
              <a:rPr lang="fa-IR" smtClean="0"/>
              <a:t>22/05/1444</a:t>
            </a:fld>
            <a:endParaRPr lang="fa-I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8BB70-B458-4011-91EB-2BD90678CBDA}" type="slidenum">
              <a:rPr lang="fa-IR" smtClean="0"/>
              <a:t>‹#›</a:t>
            </a:fld>
            <a:endParaRPr lang="fa-IR"/>
          </a:p>
        </p:txBody>
      </p:sp>
    </p:spTree>
    <p:extLst>
      <p:ext uri="{BB962C8B-B14F-4D97-AF65-F5344CB8AC3E}">
        <p14:creationId xmlns:p14="http://schemas.microsoft.com/office/powerpoint/2010/main" val="425440209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Diagonal Corners Rounded 5">
            <a:extLst>
              <a:ext uri="{FF2B5EF4-FFF2-40B4-BE49-F238E27FC236}">
                <a16:creationId xmlns:a16="http://schemas.microsoft.com/office/drawing/2014/main" id="{DE9B31CC-387E-B932-0074-29C3567A2A20}"/>
              </a:ext>
            </a:extLst>
          </p:cNvPr>
          <p:cNvSpPr/>
          <p:nvPr/>
        </p:nvSpPr>
        <p:spPr>
          <a:xfrm>
            <a:off x="7626285" y="2837468"/>
            <a:ext cx="3727498" cy="2572731"/>
          </a:xfrm>
          <a:prstGeom prst="round2DiagRect">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16200000" scaled="1"/>
            <a:tileRect/>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Rectangle: Diagonal Corners Rounded 4">
            <a:extLst>
              <a:ext uri="{FF2B5EF4-FFF2-40B4-BE49-F238E27FC236}">
                <a16:creationId xmlns:a16="http://schemas.microsoft.com/office/drawing/2014/main" id="{2A907D45-B6FB-7FC6-169C-E49AA90A8DC6}"/>
              </a:ext>
            </a:extLst>
          </p:cNvPr>
          <p:cNvSpPr/>
          <p:nvPr/>
        </p:nvSpPr>
        <p:spPr>
          <a:xfrm>
            <a:off x="3751867" y="641023"/>
            <a:ext cx="6268825" cy="1715678"/>
          </a:xfrm>
          <a:prstGeom prst="round2DiagRect">
            <a:avLst/>
          </a:prstGeom>
          <a:gradFill flip="none" rotWithShape="1">
            <a:gsLst>
              <a:gs pos="0">
                <a:schemeClr val="accent2">
                  <a:shade val="30000"/>
                  <a:satMod val="115000"/>
                </a:schemeClr>
              </a:gs>
              <a:gs pos="0">
                <a:schemeClr val="accent2">
                  <a:shade val="67500"/>
                  <a:satMod val="115000"/>
                </a:schemeClr>
              </a:gs>
              <a:gs pos="100000">
                <a:schemeClr val="accent2">
                  <a:shade val="100000"/>
                  <a:satMod val="115000"/>
                </a:schemeClr>
              </a:gs>
            </a:gsLst>
            <a:lin ang="13500000" scaled="1"/>
            <a:tileRect/>
          </a:gradFill>
          <a:ln w="38100">
            <a:solidFill>
              <a:schemeClr val="tx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77582DCF-7ED5-D30E-DC39-3724A2CAF88F}"/>
              </a:ext>
            </a:extLst>
          </p:cNvPr>
          <p:cNvSpPr>
            <a:spLocks noGrp="1"/>
          </p:cNvSpPr>
          <p:nvPr>
            <p:ph type="ctrTitle"/>
          </p:nvPr>
        </p:nvSpPr>
        <p:spPr>
          <a:xfrm>
            <a:off x="4100660" y="954338"/>
            <a:ext cx="5637229" cy="1260961"/>
          </a:xfrm>
        </p:spPr>
        <p:txBody>
          <a:bodyPr numCol="1" anchor="t">
            <a:noAutofit/>
          </a:bodyPr>
          <a:lstStyle/>
          <a:p>
            <a:pPr algn="ctr" rtl="1"/>
            <a:r>
              <a:rPr lang="fa-IR" sz="3600" b="1" dirty="0">
                <a:latin typeface="IRTitr" panose="02000506000000020002" pitchFamily="2" charset="-78"/>
                <a:cs typeface="IRTitr" panose="02000506000000020002" pitchFamily="2" charset="-78"/>
              </a:rPr>
              <a:t>درس : اصول طراحی پایگاه داده</a:t>
            </a:r>
            <a:br>
              <a:rPr lang="fa-IR" sz="3600" b="1" dirty="0">
                <a:latin typeface="IRTitr" panose="02000506000000020002" pitchFamily="2" charset="-78"/>
                <a:cs typeface="IRTitr" panose="02000506000000020002" pitchFamily="2" charset="-78"/>
              </a:rPr>
            </a:br>
            <a:r>
              <a:rPr lang="fa-IR" sz="2400" dirty="0">
                <a:latin typeface="IRTitr" panose="02000506000000020002" pitchFamily="2" charset="-78"/>
                <a:cs typeface="IRTitr" panose="02000506000000020002" pitchFamily="2" charset="-78"/>
              </a:rPr>
              <a:t>استاد محترم </a:t>
            </a:r>
            <a:r>
              <a:rPr lang="fa-IR" sz="2400">
                <a:latin typeface="IRTitr" panose="02000506000000020002" pitchFamily="2" charset="-78"/>
                <a:cs typeface="IRTitr" panose="02000506000000020002" pitchFamily="2" charset="-78"/>
              </a:rPr>
              <a:t>: دکتر </a:t>
            </a:r>
            <a:r>
              <a:rPr lang="fa-IR" sz="2400" dirty="0">
                <a:latin typeface="IRTitr" panose="02000506000000020002" pitchFamily="2" charset="-78"/>
                <a:cs typeface="IRTitr" panose="02000506000000020002" pitchFamily="2" charset="-78"/>
              </a:rPr>
              <a:t>خانم مسعودی فر</a:t>
            </a:r>
            <a:br>
              <a:rPr lang="fa-IR" sz="2400" dirty="0">
                <a:latin typeface="IRTitr" panose="02000506000000020002" pitchFamily="2" charset="-78"/>
                <a:cs typeface="IRTitr" panose="02000506000000020002" pitchFamily="2" charset="-78"/>
              </a:rPr>
            </a:br>
            <a:r>
              <a:rPr lang="fa-IR" sz="2400" dirty="0">
                <a:latin typeface="IRTitr" panose="02000506000000020002" pitchFamily="2" charset="-78"/>
                <a:cs typeface="IRTitr" panose="02000506000000020002" pitchFamily="2" charset="-78"/>
              </a:rPr>
              <a:t>ارائه :‌ </a:t>
            </a:r>
            <a:r>
              <a:rPr lang="en-US" sz="2400" dirty="0">
                <a:latin typeface="IRTitr" panose="02000506000000020002" pitchFamily="2" charset="-78"/>
                <a:cs typeface="IRTitr" panose="02000506000000020002" pitchFamily="2" charset="-78"/>
              </a:rPr>
              <a:t>NoSQL</a:t>
            </a:r>
            <a:r>
              <a:rPr lang="fa-IR" sz="2400" dirty="0"/>
              <a:t> </a:t>
            </a:r>
            <a:br>
              <a:rPr lang="fa-IR" sz="2400" dirty="0"/>
            </a:br>
            <a:br>
              <a:rPr lang="fa-IR" sz="2400" dirty="0"/>
            </a:br>
            <a:r>
              <a:rPr lang="fa-IR" sz="2400" dirty="0"/>
              <a:t> </a:t>
            </a:r>
            <a:br>
              <a:rPr lang="fa-IR" sz="3600" b="1" dirty="0"/>
            </a:br>
            <a:endParaRPr lang="en-US" sz="3600" b="1" dirty="0"/>
          </a:p>
        </p:txBody>
      </p:sp>
      <p:sp>
        <p:nvSpPr>
          <p:cNvPr id="3" name="Subtitle 2">
            <a:extLst>
              <a:ext uri="{FF2B5EF4-FFF2-40B4-BE49-F238E27FC236}">
                <a16:creationId xmlns:a16="http://schemas.microsoft.com/office/drawing/2014/main" id="{6863BE7B-98C9-C07C-D197-AD24D0B28D75}"/>
              </a:ext>
            </a:extLst>
          </p:cNvPr>
          <p:cNvSpPr>
            <a:spLocks noGrp="1"/>
          </p:cNvSpPr>
          <p:nvPr>
            <p:ph type="subTitle" idx="1"/>
          </p:nvPr>
        </p:nvSpPr>
        <p:spPr>
          <a:xfrm>
            <a:off x="7626285" y="2708761"/>
            <a:ext cx="3717693" cy="2572731"/>
          </a:xfrm>
        </p:spPr>
        <p:txBody>
          <a:bodyPr>
            <a:normAutofit fontScale="92500" lnSpcReduction="20000"/>
          </a:bodyPr>
          <a:lstStyle/>
          <a:p>
            <a:pPr algn="r"/>
            <a:br>
              <a:rPr lang="fa-IR" sz="3200" dirty="0">
                <a:solidFill>
                  <a:schemeClr val="accent6">
                    <a:lumMod val="20000"/>
                    <a:lumOff val="80000"/>
                  </a:schemeClr>
                </a:solidFill>
                <a:latin typeface="IRTitr" panose="02000506000000020002" pitchFamily="2" charset="-78"/>
                <a:cs typeface="IRTitr" panose="02000506000000020002" pitchFamily="2" charset="-78"/>
              </a:rPr>
            </a:br>
            <a:r>
              <a:rPr lang="fa-IR" sz="3200" dirty="0">
                <a:solidFill>
                  <a:schemeClr val="accent6">
                    <a:lumMod val="20000"/>
                    <a:lumOff val="80000"/>
                  </a:schemeClr>
                </a:solidFill>
                <a:latin typeface="IRTitr" panose="02000506000000020002" pitchFamily="2" charset="-78"/>
                <a:cs typeface="IRTitr" panose="02000506000000020002" pitchFamily="2" charset="-78"/>
              </a:rPr>
              <a:t>ارائه دهنده‌:</a:t>
            </a:r>
            <a:br>
              <a:rPr lang="fa-IR" sz="3200" dirty="0">
                <a:solidFill>
                  <a:schemeClr val="accent6">
                    <a:lumMod val="20000"/>
                    <a:lumOff val="80000"/>
                  </a:schemeClr>
                </a:solidFill>
                <a:latin typeface="IRTitr" panose="02000506000000020002" pitchFamily="2" charset="-78"/>
                <a:cs typeface="IRTitr" panose="02000506000000020002" pitchFamily="2" charset="-78"/>
              </a:rPr>
            </a:br>
            <a:r>
              <a:rPr lang="fa-IR" sz="3200" dirty="0">
                <a:solidFill>
                  <a:schemeClr val="accent6">
                    <a:lumMod val="20000"/>
                    <a:lumOff val="80000"/>
                  </a:schemeClr>
                </a:solidFill>
                <a:latin typeface="IRTitr" panose="02000506000000020002" pitchFamily="2" charset="-78"/>
                <a:cs typeface="IRTitr" panose="02000506000000020002" pitchFamily="2" charset="-78"/>
              </a:rPr>
              <a:t>محمّدداود وهاب رجائی </a:t>
            </a:r>
            <a:br>
              <a:rPr lang="fa-IR" sz="3200" dirty="0">
                <a:solidFill>
                  <a:schemeClr val="accent6">
                    <a:lumMod val="20000"/>
                    <a:lumOff val="80000"/>
                  </a:schemeClr>
                </a:solidFill>
                <a:latin typeface="IRTitr" panose="02000506000000020002" pitchFamily="2" charset="-78"/>
                <a:cs typeface="IRTitr" panose="02000506000000020002" pitchFamily="2" charset="-78"/>
              </a:rPr>
            </a:br>
            <a:r>
              <a:rPr lang="fa-IR" sz="3200" dirty="0">
                <a:solidFill>
                  <a:schemeClr val="accent6">
                    <a:lumMod val="20000"/>
                    <a:lumOff val="80000"/>
                  </a:schemeClr>
                </a:solidFill>
                <a:latin typeface="IRTitr" panose="02000506000000020002" pitchFamily="2" charset="-78"/>
                <a:cs typeface="IRTitr" panose="02000506000000020002" pitchFamily="2" charset="-78"/>
              </a:rPr>
              <a:t>جواد رحیمی </a:t>
            </a:r>
            <a:br>
              <a:rPr lang="fa-IR" sz="3200" dirty="0">
                <a:solidFill>
                  <a:schemeClr val="accent6">
                    <a:lumMod val="20000"/>
                    <a:lumOff val="80000"/>
                  </a:schemeClr>
                </a:solidFill>
                <a:latin typeface="IRTitr" panose="02000506000000020002" pitchFamily="2" charset="-78"/>
                <a:cs typeface="IRTitr" panose="02000506000000020002" pitchFamily="2" charset="-78"/>
              </a:rPr>
            </a:br>
            <a:r>
              <a:rPr lang="fa-IR" sz="3200" dirty="0">
                <a:solidFill>
                  <a:schemeClr val="accent6">
                    <a:lumMod val="20000"/>
                    <a:lumOff val="80000"/>
                  </a:schemeClr>
                </a:solidFill>
                <a:latin typeface="IRTitr" panose="02000506000000020002" pitchFamily="2" charset="-78"/>
                <a:cs typeface="IRTitr" panose="02000506000000020002" pitchFamily="2" charset="-78"/>
              </a:rPr>
              <a:t>رحمت اله انصاری</a:t>
            </a:r>
            <a:endParaRPr lang="en-US" sz="3200" dirty="0">
              <a:solidFill>
                <a:schemeClr val="accent6">
                  <a:lumMod val="20000"/>
                  <a:lumOff val="80000"/>
                </a:schemeClr>
              </a:solidFill>
              <a:latin typeface="IRTitr" panose="02000506000000020002" pitchFamily="2" charset="-78"/>
              <a:cs typeface="IRTitr" panose="02000506000000020002" pitchFamily="2" charset="-78"/>
            </a:endParaRPr>
          </a:p>
        </p:txBody>
      </p:sp>
    </p:spTree>
    <p:extLst>
      <p:ext uri="{BB962C8B-B14F-4D97-AF65-F5344CB8AC3E}">
        <p14:creationId xmlns:p14="http://schemas.microsoft.com/office/powerpoint/2010/main" val="1531378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757" y="276870"/>
            <a:ext cx="705861" cy="81946"/>
          </a:xfrm>
        </p:spPr>
        <p:txBody>
          <a:bodyPr>
            <a:normAutofit fontScale="90000"/>
          </a:bodyPr>
          <a:lstStyle/>
          <a:p>
            <a:r>
              <a:rPr lang="fa-IR" dirty="0"/>
              <a:t> </a:t>
            </a:r>
          </a:p>
        </p:txBody>
      </p:sp>
      <p:sp>
        <p:nvSpPr>
          <p:cNvPr id="3" name="Text Placeholder 2"/>
          <p:cNvSpPr>
            <a:spLocks noGrp="1"/>
          </p:cNvSpPr>
          <p:nvPr>
            <p:ph type="body" idx="1"/>
          </p:nvPr>
        </p:nvSpPr>
        <p:spPr>
          <a:xfrm>
            <a:off x="1346770" y="1041721"/>
            <a:ext cx="5474825" cy="927753"/>
          </a:xfrm>
        </p:spPr>
        <p:txBody>
          <a:bodyPr>
            <a:normAutofit/>
          </a:bodyPr>
          <a:lstStyle/>
          <a:p>
            <a:pPr algn="r" rtl="1"/>
            <a:r>
              <a:rPr lang="fa-IR" sz="2200" b="1" dirty="0">
                <a:effectLst/>
                <a:latin typeface="IRTitr" panose="02000506000000020002" pitchFamily="2" charset="-78"/>
                <a:cs typeface="IRTitr" panose="02000506000000020002" pitchFamily="2" charset="-78"/>
              </a:rPr>
              <a:t>زبان های برنامه نویسی مورد استفاده در بیگ دیتا</a:t>
            </a:r>
          </a:p>
        </p:txBody>
      </p:sp>
      <p:sp>
        <p:nvSpPr>
          <p:cNvPr id="4" name="Content Placeholder 3"/>
          <p:cNvSpPr>
            <a:spLocks noGrp="1"/>
          </p:cNvSpPr>
          <p:nvPr>
            <p:ph sz="half" idx="2"/>
          </p:nvPr>
        </p:nvSpPr>
        <p:spPr>
          <a:xfrm>
            <a:off x="2478702" y="2520288"/>
            <a:ext cx="4342893" cy="3354060"/>
          </a:xfrm>
        </p:spPr>
        <p:txBody>
          <a:bodyPr>
            <a:normAutofit/>
          </a:bodyPr>
          <a:lstStyle/>
          <a:p>
            <a:pPr algn="r" rtl="1"/>
            <a:r>
              <a:rPr lang="en-US" sz="2800" dirty="0">
                <a:effectLst/>
                <a:latin typeface="IRMitra" panose="02000506000000020002" pitchFamily="2" charset="-78"/>
                <a:cs typeface="IRMitra" panose="02000506000000020002" pitchFamily="2" charset="-78"/>
              </a:rPr>
              <a:t> R </a:t>
            </a:r>
            <a:endParaRPr lang="fa-IR" sz="2800" dirty="0">
              <a:effectLst/>
              <a:latin typeface="IRMitra" panose="02000506000000020002" pitchFamily="2" charset="-78"/>
              <a:cs typeface="IRMitra" panose="02000506000000020002" pitchFamily="2" charset="-78"/>
            </a:endParaRPr>
          </a:p>
          <a:p>
            <a:pPr algn="r" rtl="1"/>
            <a:r>
              <a:rPr lang="fa-IR" sz="2800" dirty="0">
                <a:effectLst/>
                <a:latin typeface="IRMitra" panose="02000506000000020002" pitchFamily="2" charset="-78"/>
                <a:cs typeface="IRMitra" panose="02000506000000020002" pitchFamily="2" charset="-78"/>
              </a:rPr>
              <a:t> پایتون</a:t>
            </a:r>
          </a:p>
          <a:p>
            <a:pPr algn="r" rtl="1"/>
            <a:r>
              <a:rPr lang="fa-IR" sz="2800" dirty="0">
                <a:effectLst/>
                <a:latin typeface="IRMitra" panose="02000506000000020002" pitchFamily="2" charset="-78"/>
                <a:cs typeface="IRMitra" panose="02000506000000020002" pitchFamily="2" charset="-78"/>
              </a:rPr>
              <a:t> اسکالا</a:t>
            </a:r>
          </a:p>
        </p:txBody>
      </p:sp>
      <p:sp>
        <p:nvSpPr>
          <p:cNvPr id="5" name="Text Placeholder 4"/>
          <p:cNvSpPr>
            <a:spLocks noGrp="1"/>
          </p:cNvSpPr>
          <p:nvPr>
            <p:ph type="body" sz="quarter" idx="3"/>
          </p:nvPr>
        </p:nvSpPr>
        <p:spPr>
          <a:xfrm>
            <a:off x="6350317" y="358815"/>
            <a:ext cx="4697093" cy="1610659"/>
          </a:xfrm>
        </p:spPr>
        <p:txBody>
          <a:bodyPr>
            <a:normAutofit/>
          </a:bodyPr>
          <a:lstStyle/>
          <a:p>
            <a:pPr algn="r"/>
            <a:r>
              <a:rPr lang="fa-IR" sz="2200" b="1" dirty="0">
                <a:effectLst/>
                <a:latin typeface="IRTitr" panose="02000506000000020002" pitchFamily="2" charset="-78"/>
                <a:cs typeface="IRTitr" panose="02000506000000020002" pitchFamily="2" charset="-78"/>
              </a:rPr>
              <a:t>ابزار های مورد استفاده در بیگ دیتا</a:t>
            </a:r>
          </a:p>
        </p:txBody>
      </p:sp>
      <p:sp>
        <p:nvSpPr>
          <p:cNvPr id="6" name="Content Placeholder 5"/>
          <p:cNvSpPr>
            <a:spLocks noGrp="1"/>
          </p:cNvSpPr>
          <p:nvPr>
            <p:ph sz="quarter" idx="4"/>
          </p:nvPr>
        </p:nvSpPr>
        <p:spPr>
          <a:xfrm>
            <a:off x="6172200" y="2545738"/>
            <a:ext cx="4875210" cy="2717801"/>
          </a:xfrm>
        </p:spPr>
        <p:txBody>
          <a:bodyPr>
            <a:normAutofit/>
          </a:bodyPr>
          <a:lstStyle/>
          <a:p>
            <a:pPr algn="r" rtl="1"/>
            <a:r>
              <a:rPr lang="en-US" sz="2800" dirty="0">
                <a:latin typeface="IRMitra" panose="02000506000000020002" pitchFamily="2" charset="-78"/>
                <a:cs typeface="IRMitra" panose="02000506000000020002" pitchFamily="2" charset="-78"/>
              </a:rPr>
              <a:t>Hadoop </a:t>
            </a:r>
            <a:endParaRPr lang="fa-IR" sz="2800" dirty="0">
              <a:latin typeface="IRMitra" panose="02000506000000020002" pitchFamily="2" charset="-78"/>
              <a:cs typeface="IRMitra" panose="02000506000000020002" pitchFamily="2" charset="-78"/>
            </a:endParaRPr>
          </a:p>
          <a:p>
            <a:pPr algn="r" rtl="1"/>
            <a:r>
              <a:rPr lang="fa-IR" sz="2800" dirty="0">
                <a:latin typeface="IRMitra" panose="02000506000000020002" pitchFamily="2" charset="-78"/>
                <a:cs typeface="IRMitra" panose="02000506000000020002" pitchFamily="2" charset="-78"/>
              </a:rPr>
              <a:t> آپاچی اسپارک</a:t>
            </a:r>
          </a:p>
          <a:p>
            <a:pPr algn="r" rtl="1"/>
            <a:r>
              <a:rPr lang="fa-IR" sz="2800" dirty="0">
                <a:latin typeface="IRMitra" panose="02000506000000020002" pitchFamily="2" charset="-78"/>
                <a:cs typeface="IRMitra" panose="02000506000000020002" pitchFamily="2" charset="-78"/>
              </a:rPr>
              <a:t> آپاچی هایو</a:t>
            </a:r>
          </a:p>
          <a:p>
            <a:pPr algn="r" rtl="1"/>
            <a:r>
              <a:rPr lang="en-US" sz="2800" dirty="0">
                <a:latin typeface="IRMitra" panose="02000506000000020002" pitchFamily="2" charset="-78"/>
                <a:cs typeface="IRMitra" panose="02000506000000020002" pitchFamily="2" charset="-78"/>
              </a:rPr>
              <a:t>SAS </a:t>
            </a:r>
            <a:endParaRPr lang="fa-IR" sz="2800" dirty="0">
              <a:latin typeface="IRMitra" panose="02000506000000020002" pitchFamily="2" charset="-78"/>
              <a:cs typeface="IRMitra" panose="02000506000000020002" pitchFamily="2" charset="-78"/>
            </a:endParaRPr>
          </a:p>
        </p:txBody>
      </p:sp>
      <p:sp>
        <p:nvSpPr>
          <p:cNvPr id="7" name="Slide Number Placeholder 6">
            <a:extLst>
              <a:ext uri="{FF2B5EF4-FFF2-40B4-BE49-F238E27FC236}">
                <a16:creationId xmlns:a16="http://schemas.microsoft.com/office/drawing/2014/main" id="{D06E8EE9-0AAD-9631-E698-76FA8EE626E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3996443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7D27-25DA-B994-293C-A3B880A95E7A}"/>
              </a:ext>
            </a:extLst>
          </p:cNvPr>
          <p:cNvSpPr>
            <a:spLocks noGrp="1"/>
          </p:cNvSpPr>
          <p:nvPr>
            <p:ph type="title"/>
          </p:nvPr>
        </p:nvSpPr>
        <p:spPr>
          <a:xfrm>
            <a:off x="1593934" y="854698"/>
            <a:ext cx="9891824" cy="1113316"/>
          </a:xfrm>
        </p:spPr>
        <p:txBody>
          <a:bodyPr/>
          <a:lstStyle/>
          <a:p>
            <a:pPr algn="r" rtl="1"/>
            <a:r>
              <a:rPr lang="fa-IR" b="1" dirty="0">
                <a:effectLst/>
                <a:latin typeface="IRTitr" panose="02000506000000020002" pitchFamily="2" charset="-78"/>
                <a:cs typeface="IRTitr" panose="02000506000000020002" pitchFamily="2" charset="-78"/>
              </a:rPr>
              <a:t>پایگاه های داده </a:t>
            </a:r>
            <a:r>
              <a:rPr lang="en-US" b="1" dirty="0">
                <a:effectLst/>
                <a:latin typeface="IRTitr" panose="02000506000000020002" pitchFamily="2" charset="-78"/>
                <a:cs typeface="IRTitr" panose="02000506000000020002" pitchFamily="2" charset="-78"/>
              </a:rPr>
              <a:t> NoSQL</a:t>
            </a:r>
          </a:p>
        </p:txBody>
      </p:sp>
      <p:sp>
        <p:nvSpPr>
          <p:cNvPr id="3" name="Content Placeholder 2">
            <a:extLst>
              <a:ext uri="{FF2B5EF4-FFF2-40B4-BE49-F238E27FC236}">
                <a16:creationId xmlns:a16="http://schemas.microsoft.com/office/drawing/2014/main" id="{37B3734E-0756-13FC-78F6-27C3913DC551}"/>
              </a:ext>
            </a:extLst>
          </p:cNvPr>
          <p:cNvSpPr>
            <a:spLocks noGrp="1"/>
          </p:cNvSpPr>
          <p:nvPr>
            <p:ph idx="1"/>
          </p:nvPr>
        </p:nvSpPr>
        <p:spPr>
          <a:xfrm>
            <a:off x="2196445" y="1722917"/>
            <a:ext cx="9289313" cy="4525482"/>
          </a:xfrm>
        </p:spPr>
        <p:txBody>
          <a:bodyPr>
            <a:normAutofit/>
          </a:bodyPr>
          <a:lstStyle/>
          <a:p>
            <a:pPr marL="0" indent="0" algn="r" rtl="1">
              <a:buNone/>
            </a:pPr>
            <a:r>
              <a:rPr lang="fa-IR" sz="2800" dirty="0">
                <a:latin typeface="IRMitra" panose="02000506000000020002" pitchFamily="2" charset="-78"/>
                <a:cs typeface="IRMitra" panose="02000506000000020002" pitchFamily="2" charset="-78"/>
              </a:rPr>
              <a:t>پایگاه های داده </a:t>
            </a:r>
            <a:r>
              <a:rPr lang="en-US" sz="2800" dirty="0">
                <a:latin typeface="IRMitra" panose="02000506000000020002" pitchFamily="2" charset="-78"/>
                <a:cs typeface="IRMitra" panose="02000506000000020002" pitchFamily="2" charset="-78"/>
              </a:rPr>
              <a:t> NoSQL</a:t>
            </a:r>
            <a:r>
              <a:rPr lang="fa-IR" sz="2800" dirty="0">
                <a:latin typeface="IRMitra" panose="02000506000000020002" pitchFamily="2" charset="-78"/>
                <a:cs typeface="IRMitra" panose="02000506000000020002" pitchFamily="2" charset="-78"/>
              </a:rPr>
              <a:t>(</a:t>
            </a:r>
            <a:r>
              <a:rPr lang="en-US" sz="2800" dirty="0">
                <a:latin typeface="IRMitra" panose="02000506000000020002" pitchFamily="2" charset="-78"/>
                <a:cs typeface="IRMitra" panose="02000506000000020002" pitchFamily="2" charset="-78"/>
              </a:rPr>
              <a:t>(Not Only SQL</a:t>
            </a:r>
            <a:r>
              <a:rPr lang="fa-IR" sz="2800" dirty="0">
                <a:latin typeface="IRMitra" panose="02000506000000020002" pitchFamily="2" charset="-78"/>
                <a:cs typeface="IRMitra" panose="02000506000000020002" pitchFamily="2" charset="-78"/>
              </a:rPr>
              <a:t> برعکس نوع </a:t>
            </a:r>
            <a:r>
              <a:rPr lang="en-US" sz="2800" dirty="0">
                <a:latin typeface="IRMitra" panose="02000506000000020002" pitchFamily="2" charset="-78"/>
                <a:cs typeface="IRMitra" panose="02000506000000020002" pitchFamily="2" charset="-78"/>
              </a:rPr>
              <a:t>SQL</a:t>
            </a:r>
            <a:r>
              <a:rPr lang="fa-IR" sz="2800" dirty="0">
                <a:latin typeface="IRMitra" panose="02000506000000020002" pitchFamily="2" charset="-78"/>
                <a:cs typeface="IRMitra" panose="02000506000000020002" pitchFamily="2" charset="-78"/>
              </a:rPr>
              <a:t> از ساختار های </a:t>
            </a:r>
            <a:r>
              <a:rPr lang="en-US" sz="2800" dirty="0">
                <a:latin typeface="IRMitra" panose="02000506000000020002" pitchFamily="2" charset="-78"/>
                <a:cs typeface="IRMitra" panose="02000506000000020002" pitchFamily="2" charset="-78"/>
              </a:rPr>
              <a:t>Schema</a:t>
            </a:r>
            <a:r>
              <a:rPr lang="fa-IR" sz="2800" dirty="0">
                <a:latin typeface="IRMitra" panose="02000506000000020002" pitchFamily="2" charset="-78"/>
                <a:cs typeface="IRMitra" panose="02000506000000020002" pitchFamily="2" charset="-78"/>
              </a:rPr>
              <a:t> غیر ثابت یا </a:t>
            </a:r>
            <a:r>
              <a:rPr lang="en-US" sz="2800" dirty="0">
                <a:latin typeface="IRMitra" panose="02000506000000020002" pitchFamily="2" charset="-78"/>
                <a:cs typeface="IRMitra" panose="02000506000000020002" pitchFamily="2" charset="-78"/>
              </a:rPr>
              <a:t>Dynamic Schema</a:t>
            </a:r>
            <a:r>
              <a:rPr lang="fa-IR" sz="2800" dirty="0">
                <a:latin typeface="IRMitra" panose="02000506000000020002" pitchFamily="2" charset="-78"/>
                <a:cs typeface="IRMitra" panose="02000506000000020002" pitchFamily="2" charset="-78"/>
              </a:rPr>
              <a:t> استفاده می کنند.این باعث می شود که برنامه نویسان احتیاجی به تشکیل ساختارهای سخت گیرانه مشخص، پیش از ایجاد پایگاه‌های داده را نداشته باشند. این پایگاه های داده می توانند انواع مختلفی داشته باشند و برعکس </a:t>
            </a:r>
            <a:r>
              <a:rPr lang="en-US" sz="2800" dirty="0">
                <a:latin typeface="IRMitra" panose="02000506000000020002" pitchFamily="2" charset="-78"/>
                <a:cs typeface="IRMitra" panose="02000506000000020002" pitchFamily="2" charset="-78"/>
              </a:rPr>
              <a:t>SQL</a:t>
            </a:r>
            <a:r>
              <a:rPr lang="fa-IR" sz="2800" dirty="0">
                <a:latin typeface="IRMitra" panose="02000506000000020002" pitchFamily="2" charset="-78"/>
                <a:cs typeface="IRMitra" panose="02000506000000020002" pitchFamily="2" charset="-78"/>
              </a:rPr>
              <a:t> برای ذخیره سازی داده ها از </a:t>
            </a:r>
            <a:r>
              <a:rPr lang="en-US" sz="2800" dirty="0">
                <a:latin typeface="IRMitra" panose="02000506000000020002" pitchFamily="2" charset="-78"/>
                <a:cs typeface="IRMitra" panose="02000506000000020002" pitchFamily="2" charset="-78"/>
              </a:rPr>
              <a:t>XML</a:t>
            </a:r>
            <a:r>
              <a:rPr lang="fa-IR" sz="2800" dirty="0">
                <a:latin typeface="IRMitra" panose="02000506000000020002" pitchFamily="2" charset="-78"/>
                <a:cs typeface="IRMitra" panose="02000506000000020002" pitchFamily="2" charset="-78"/>
              </a:rPr>
              <a:t> یا </a:t>
            </a:r>
            <a:r>
              <a:rPr lang="en-US" sz="2800" dirty="0">
                <a:latin typeface="IRMitra" panose="02000506000000020002" pitchFamily="2" charset="-78"/>
                <a:cs typeface="IRMitra" panose="02000506000000020002" pitchFamily="2" charset="-78"/>
              </a:rPr>
              <a:t>JSON</a:t>
            </a:r>
            <a:r>
              <a:rPr lang="fa-IR" sz="2800" dirty="0">
                <a:latin typeface="IRMitra" panose="02000506000000020002" pitchFamily="2" charset="-78"/>
                <a:cs typeface="IRMitra" panose="02000506000000020002" pitchFamily="2" charset="-78"/>
              </a:rPr>
              <a:t> استفاده می کنند. در ادامه انواع مختلفی از پایگاه های داده </a:t>
            </a:r>
            <a:r>
              <a:rPr lang="en-US" sz="2800" dirty="0">
                <a:latin typeface="IRMitra" panose="02000506000000020002" pitchFamily="2" charset="-78"/>
                <a:cs typeface="IRMitra" panose="02000506000000020002" pitchFamily="2" charset="-78"/>
              </a:rPr>
              <a:t>NoSQL</a:t>
            </a:r>
            <a:r>
              <a:rPr lang="fa-IR" sz="2800" dirty="0">
                <a:latin typeface="IRMitra" panose="02000506000000020002" pitchFamily="2" charset="-78"/>
                <a:cs typeface="IRMitra" panose="02000506000000020002" pitchFamily="2" charset="-78"/>
              </a:rPr>
              <a:t> را به شما معرفی می کنیم.</a:t>
            </a:r>
            <a:endParaRPr lang="en-US" sz="2800" dirty="0">
              <a:latin typeface="IRMitra" panose="02000506000000020002" pitchFamily="2" charset="-78"/>
              <a:cs typeface="IRMitra" panose="02000506000000020002" pitchFamily="2" charset="-78"/>
            </a:endParaRPr>
          </a:p>
        </p:txBody>
      </p:sp>
      <p:sp>
        <p:nvSpPr>
          <p:cNvPr id="4" name="Slide Number Placeholder 3">
            <a:extLst>
              <a:ext uri="{FF2B5EF4-FFF2-40B4-BE49-F238E27FC236}">
                <a16:creationId xmlns:a16="http://schemas.microsoft.com/office/drawing/2014/main" id="{588C5ED8-FD12-1154-F750-D7B4CDBEE59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2882024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a-IR" dirty="0"/>
              <a:t>انواع دیتابیس های </a:t>
            </a:r>
            <a:r>
              <a:rPr lang="en-US" dirty="0"/>
              <a:t>NOSQL</a:t>
            </a:r>
            <a:endParaRPr lang="fa-IR" dirty="0"/>
          </a:p>
        </p:txBody>
      </p:sp>
      <p:sp>
        <p:nvSpPr>
          <p:cNvPr id="3" name="Subtitle 2"/>
          <p:cNvSpPr>
            <a:spLocks noGrp="1"/>
          </p:cNvSpPr>
          <p:nvPr>
            <p:ph type="subTitle" idx="1"/>
          </p:nvPr>
        </p:nvSpPr>
        <p:spPr/>
        <p:txBody>
          <a:bodyPr/>
          <a:lstStyle/>
          <a:p>
            <a:r>
              <a:rPr lang="fa-IR" dirty="0"/>
              <a:t>طراح : جواد رحیمی</a:t>
            </a:r>
          </a:p>
        </p:txBody>
      </p:sp>
    </p:spTree>
    <p:extLst>
      <p:ext uri="{BB962C8B-B14F-4D97-AF65-F5344CB8AC3E}">
        <p14:creationId xmlns:p14="http://schemas.microsoft.com/office/powerpoint/2010/main" val="2815668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Key-Value Database</a:t>
            </a:r>
            <a:endParaRPr lang="fa-IR"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92924" y="1488388"/>
            <a:ext cx="4814873" cy="4298953"/>
          </a:xfrm>
        </p:spPr>
      </p:pic>
      <p:sp>
        <p:nvSpPr>
          <p:cNvPr id="4" name="Content Placeholder 3"/>
          <p:cNvSpPr>
            <a:spLocks noGrp="1"/>
          </p:cNvSpPr>
          <p:nvPr>
            <p:ph sz="half" idx="2"/>
          </p:nvPr>
        </p:nvSpPr>
        <p:spPr/>
        <p:txBody>
          <a:bodyPr>
            <a:normAutofit fontScale="77500" lnSpcReduction="20000"/>
          </a:bodyPr>
          <a:lstStyle/>
          <a:p>
            <a:r>
              <a:rPr lang="fa-IR" sz="3200" dirty="0"/>
              <a:t>این مدل پایگاه داده بر اساس جفتِ کلید-مقدار است .</a:t>
            </a:r>
          </a:p>
          <a:p>
            <a:r>
              <a:rPr lang="fa-IR" sz="3200" dirty="0"/>
              <a:t>کلید ها نقش شناسه ی هر داده را بازی میکنند .(معنی داده ای که باهاش جفت شدن رو مشخص میکنن)</a:t>
            </a:r>
          </a:p>
          <a:p>
            <a:r>
              <a:rPr lang="en-US" sz="3200" dirty="0"/>
              <a:t>DBMS</a:t>
            </a:r>
            <a:r>
              <a:rPr lang="fa-IR" sz="3200" dirty="0"/>
              <a:t> هایی که بر این اساس کار میکنند : </a:t>
            </a:r>
            <a:r>
              <a:rPr lang="en-US" sz="3200" dirty="0" err="1"/>
              <a:t>MemcacheDB.Redis</a:t>
            </a:r>
            <a:r>
              <a:rPr lang="en-US" sz="3200" dirty="0"/>
              <a:t> , </a:t>
            </a:r>
            <a:r>
              <a:rPr lang="en-US" sz="3200" dirty="0" err="1"/>
              <a:t>Riak</a:t>
            </a:r>
            <a:endParaRPr lang="en-US" sz="3200" dirty="0"/>
          </a:p>
          <a:p>
            <a:endParaRPr lang="fa-IR" sz="3200" dirty="0"/>
          </a:p>
        </p:txBody>
      </p:sp>
    </p:spTree>
    <p:extLst>
      <p:ext uri="{BB962C8B-B14F-4D97-AF65-F5344CB8AC3E}">
        <p14:creationId xmlns:p14="http://schemas.microsoft.com/office/powerpoint/2010/main" val="291966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548" y="624110"/>
            <a:ext cx="9560064" cy="1280890"/>
          </a:xfrm>
        </p:spPr>
        <p:txBody>
          <a:bodyPr>
            <a:noAutofit/>
          </a:bodyPr>
          <a:lstStyle/>
          <a:p>
            <a:r>
              <a:rPr lang="fa-IR" sz="6600" dirty="0"/>
              <a:t>کاربرد ها و عدم کاربرد ها</a:t>
            </a:r>
          </a:p>
        </p:txBody>
      </p:sp>
      <p:sp>
        <p:nvSpPr>
          <p:cNvPr id="3" name="Content Placeholder 2"/>
          <p:cNvSpPr>
            <a:spLocks noGrp="1"/>
          </p:cNvSpPr>
          <p:nvPr>
            <p:ph sz="half" idx="1"/>
          </p:nvPr>
        </p:nvSpPr>
        <p:spPr/>
        <p:txBody>
          <a:bodyPr>
            <a:normAutofit fontScale="77500" lnSpcReduction="20000"/>
          </a:bodyPr>
          <a:lstStyle/>
          <a:p>
            <a:r>
              <a:rPr lang="fa-IR" sz="4000" dirty="0"/>
              <a:t>وقتی که بخوایم جست و جو بر اساس یک مقدار مشخص انجام بدیم</a:t>
            </a:r>
          </a:p>
          <a:p>
            <a:r>
              <a:rPr lang="fa-IR" sz="4000" dirty="0"/>
              <a:t>وقتی که داده ها مرتبا باید بروز شوند</a:t>
            </a:r>
          </a:p>
          <a:p>
            <a:r>
              <a:rPr lang="fa-IR" sz="4000" dirty="0"/>
              <a:t>شما بگین ...؟</a:t>
            </a:r>
          </a:p>
        </p:txBody>
      </p:sp>
      <p:sp>
        <p:nvSpPr>
          <p:cNvPr id="4" name="Content Placeholder 3"/>
          <p:cNvSpPr>
            <a:spLocks noGrp="1"/>
          </p:cNvSpPr>
          <p:nvPr>
            <p:ph sz="half" idx="2"/>
          </p:nvPr>
        </p:nvSpPr>
        <p:spPr/>
        <p:txBody>
          <a:bodyPr>
            <a:normAutofit fontScale="77500" lnSpcReduction="20000"/>
          </a:bodyPr>
          <a:lstStyle/>
          <a:p>
            <a:r>
              <a:rPr lang="fa-IR" sz="3600" dirty="0"/>
              <a:t>ذخیره سازی داده های مرتبط با سشن کاربران لاگین شده</a:t>
            </a:r>
          </a:p>
          <a:p>
            <a:r>
              <a:rPr lang="fa-IR" sz="3600" dirty="0"/>
              <a:t>پروفایل های بدون ساختارِ کاربران</a:t>
            </a:r>
          </a:p>
          <a:p>
            <a:r>
              <a:rPr lang="fa-IR" sz="3600" dirty="0"/>
              <a:t>ذخیره تنظیمات حساب کاربری</a:t>
            </a:r>
          </a:p>
          <a:p>
            <a:r>
              <a:rPr lang="fa-IR" sz="3600" dirty="0"/>
              <a:t>ذخیره داده های سبد خرید فروشگاه آنلاین</a:t>
            </a:r>
          </a:p>
        </p:txBody>
      </p:sp>
    </p:spTree>
    <p:extLst>
      <p:ext uri="{BB962C8B-B14F-4D97-AF65-F5344CB8AC3E}">
        <p14:creationId xmlns:p14="http://schemas.microsoft.com/office/powerpoint/2010/main" val="1662567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Wide column database</a:t>
            </a:r>
            <a:endParaRPr lang="fa-IR"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47890" y="1264555"/>
            <a:ext cx="6942857" cy="5217268"/>
          </a:xfrm>
        </p:spPr>
      </p:pic>
      <p:sp>
        <p:nvSpPr>
          <p:cNvPr id="4" name="Content Placeholder 3"/>
          <p:cNvSpPr>
            <a:spLocks noGrp="1"/>
          </p:cNvSpPr>
          <p:nvPr>
            <p:ph sz="half" idx="2"/>
          </p:nvPr>
        </p:nvSpPr>
        <p:spPr/>
        <p:txBody>
          <a:bodyPr/>
          <a:lstStyle/>
          <a:p>
            <a:r>
              <a:rPr lang="fa-IR" dirty="0"/>
              <a:t>براساس جداول ، سطر و ستون طراحی میشود ولی برخلاف جداول رابطه ای ، اسم و فرمت(نوع) ستون ها میتونه سطر به سطر متفاوت باشه</a:t>
            </a:r>
          </a:p>
          <a:p>
            <a:r>
              <a:rPr lang="fa-IR" dirty="0"/>
              <a:t>میشه بعنوان یک </a:t>
            </a:r>
            <a:r>
              <a:rPr lang="en-US" dirty="0" err="1"/>
              <a:t>KeyValue</a:t>
            </a:r>
            <a:r>
              <a:rPr lang="en-US" dirty="0"/>
              <a:t> DB</a:t>
            </a:r>
            <a:r>
              <a:rPr lang="fa-IR" dirty="0"/>
              <a:t> دو بعدی هم در نظر گرفت این مدل دیتابیس رو</a:t>
            </a:r>
          </a:p>
        </p:txBody>
      </p:sp>
    </p:spTree>
    <p:extLst>
      <p:ext uri="{BB962C8B-B14F-4D97-AF65-F5344CB8AC3E}">
        <p14:creationId xmlns:p14="http://schemas.microsoft.com/office/powerpoint/2010/main" val="2857095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برای درک بهتر این مدل دیتابیس شکل زیرو در نظر بگیرین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4" y="2133599"/>
            <a:ext cx="9155379" cy="4348223"/>
          </a:xfrm>
        </p:spPr>
      </p:pic>
    </p:spTree>
    <p:extLst>
      <p:ext uri="{BB962C8B-B14F-4D97-AF65-F5344CB8AC3E}">
        <p14:creationId xmlns:p14="http://schemas.microsoft.com/office/powerpoint/2010/main" val="2142089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272" y="624110"/>
            <a:ext cx="9525340" cy="1280890"/>
          </a:xfrm>
        </p:spPr>
        <p:txBody>
          <a:bodyPr>
            <a:noAutofit/>
          </a:bodyPr>
          <a:lstStyle/>
          <a:p>
            <a:r>
              <a:rPr lang="fa-IR" sz="6600" dirty="0"/>
              <a:t>کاربردها و عدم کاربرد ها</a:t>
            </a:r>
          </a:p>
        </p:txBody>
      </p:sp>
      <p:sp>
        <p:nvSpPr>
          <p:cNvPr id="3" name="Content Placeholder 2"/>
          <p:cNvSpPr>
            <a:spLocks noGrp="1"/>
          </p:cNvSpPr>
          <p:nvPr>
            <p:ph sz="half" idx="1"/>
          </p:nvPr>
        </p:nvSpPr>
        <p:spPr/>
        <p:txBody>
          <a:bodyPr>
            <a:normAutofit fontScale="77500" lnSpcReduction="20000"/>
          </a:bodyPr>
          <a:lstStyle/>
          <a:p>
            <a:r>
              <a:rPr lang="fa-IR" sz="8000" dirty="0"/>
              <a:t>شما بگین...؟</a:t>
            </a:r>
          </a:p>
        </p:txBody>
      </p:sp>
      <p:sp>
        <p:nvSpPr>
          <p:cNvPr id="4" name="Content Placeholder 3"/>
          <p:cNvSpPr>
            <a:spLocks noGrp="1"/>
          </p:cNvSpPr>
          <p:nvPr>
            <p:ph sz="half" idx="2"/>
          </p:nvPr>
        </p:nvSpPr>
        <p:spPr/>
        <p:txBody>
          <a:bodyPr>
            <a:normAutofit fontScale="77500" lnSpcReduction="20000"/>
          </a:bodyPr>
          <a:lstStyle/>
          <a:p>
            <a:r>
              <a:rPr lang="fa-IR" sz="4800" dirty="0"/>
              <a:t>سیستم های مدیریت محتوا</a:t>
            </a:r>
          </a:p>
          <a:p>
            <a:r>
              <a:rPr lang="fa-IR" sz="4800" dirty="0"/>
              <a:t>پلتفرم های وبلاگی</a:t>
            </a:r>
          </a:p>
          <a:p>
            <a:r>
              <a:rPr lang="fa-IR" sz="4800" dirty="0"/>
              <a:t>سرویس هایی که داده هایی با تاریخ انقضا ذخیره میکنند</a:t>
            </a:r>
          </a:p>
          <a:p>
            <a:endParaRPr lang="fa-IR" sz="4800" dirty="0"/>
          </a:p>
        </p:txBody>
      </p:sp>
    </p:spTree>
    <p:extLst>
      <p:ext uri="{BB962C8B-B14F-4D97-AF65-F5344CB8AC3E}">
        <p14:creationId xmlns:p14="http://schemas.microsoft.com/office/powerpoint/2010/main" val="3471425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Document Database</a:t>
            </a:r>
            <a:endParaRPr lang="fa-IR"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360745"/>
            <a:ext cx="7373073" cy="5364146"/>
          </a:xfrm>
        </p:spPr>
      </p:pic>
      <p:sp>
        <p:nvSpPr>
          <p:cNvPr id="4" name="Content Placeholder 3"/>
          <p:cNvSpPr>
            <a:spLocks noGrp="1"/>
          </p:cNvSpPr>
          <p:nvPr>
            <p:ph sz="half" idx="2"/>
          </p:nvPr>
        </p:nvSpPr>
        <p:spPr>
          <a:xfrm>
            <a:off x="7526413" y="1360745"/>
            <a:ext cx="4313864" cy="3777622"/>
          </a:xfrm>
        </p:spPr>
        <p:txBody>
          <a:bodyPr>
            <a:noAutofit/>
          </a:bodyPr>
          <a:lstStyle/>
          <a:p>
            <a:r>
              <a:rPr lang="fa-IR" sz="2800" dirty="0"/>
              <a:t>برای ذخیره سازی داده ها از سند های </a:t>
            </a:r>
            <a:r>
              <a:rPr lang="en-US" sz="2800" dirty="0"/>
              <a:t>JSON , XML </a:t>
            </a:r>
            <a:r>
              <a:rPr lang="fa-IR" sz="2800" dirty="0"/>
              <a:t> و </a:t>
            </a:r>
            <a:r>
              <a:rPr lang="en-US" sz="2800" dirty="0"/>
              <a:t>BSON</a:t>
            </a:r>
            <a:r>
              <a:rPr lang="fa-IR" sz="2800" dirty="0"/>
              <a:t> استفاده میکنند.</a:t>
            </a:r>
          </a:p>
          <a:p>
            <a:r>
              <a:rPr lang="fa-IR" sz="2800" dirty="0"/>
              <a:t>برای ذخیره و استفاده از داده های پراکنده و بی ساختار استفاده میشوند.</a:t>
            </a:r>
            <a:endParaRPr lang="en-US" sz="2800" dirty="0"/>
          </a:p>
          <a:p>
            <a:r>
              <a:rPr lang="en-US" sz="2800" dirty="0"/>
              <a:t>MongoDB</a:t>
            </a:r>
            <a:r>
              <a:rPr lang="fa-IR" sz="2800" dirty="0"/>
              <a:t> و </a:t>
            </a:r>
            <a:r>
              <a:rPr lang="en-US" sz="2800" dirty="0"/>
              <a:t>Apache </a:t>
            </a:r>
            <a:r>
              <a:rPr lang="en-US" sz="2800" dirty="0" err="1"/>
              <a:t>CouchDB</a:t>
            </a:r>
            <a:r>
              <a:rPr lang="fa-IR" sz="2800" dirty="0"/>
              <a:t> بر این اساس کار میکنند</a:t>
            </a:r>
          </a:p>
        </p:txBody>
      </p:sp>
    </p:spTree>
    <p:extLst>
      <p:ext uri="{BB962C8B-B14F-4D97-AF65-F5344CB8AC3E}">
        <p14:creationId xmlns:p14="http://schemas.microsoft.com/office/powerpoint/2010/main" val="2225008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6600" dirty="0"/>
              <a:t>کاربردها و عدم کاربرد ها</a:t>
            </a:r>
          </a:p>
        </p:txBody>
      </p:sp>
      <p:sp>
        <p:nvSpPr>
          <p:cNvPr id="3" name="Content Placeholder 2"/>
          <p:cNvSpPr>
            <a:spLocks noGrp="1"/>
          </p:cNvSpPr>
          <p:nvPr>
            <p:ph sz="half" idx="1"/>
          </p:nvPr>
        </p:nvSpPr>
        <p:spPr/>
        <p:txBody>
          <a:bodyPr>
            <a:normAutofit fontScale="70000" lnSpcReduction="20000"/>
          </a:bodyPr>
          <a:lstStyle/>
          <a:p>
            <a:r>
              <a:rPr lang="fa-IR" sz="6600" dirty="0"/>
              <a:t>نامناسب برای وقتی که کوئری های پیچیده داریم</a:t>
            </a:r>
          </a:p>
          <a:p>
            <a:r>
              <a:rPr lang="fa-IR" sz="6600" dirty="0"/>
              <a:t>شما بگین...؟</a:t>
            </a:r>
          </a:p>
          <a:p>
            <a:pPr marL="0" indent="0">
              <a:buNone/>
            </a:pPr>
            <a:endParaRPr lang="fa-IR" sz="6600" dirty="0"/>
          </a:p>
        </p:txBody>
      </p:sp>
      <p:sp>
        <p:nvSpPr>
          <p:cNvPr id="4" name="Content Placeholder 3"/>
          <p:cNvSpPr>
            <a:spLocks noGrp="1"/>
          </p:cNvSpPr>
          <p:nvPr>
            <p:ph sz="half" idx="2"/>
          </p:nvPr>
        </p:nvSpPr>
        <p:spPr>
          <a:xfrm>
            <a:off x="7190747" y="1905000"/>
            <a:ext cx="4313864" cy="3777622"/>
          </a:xfrm>
        </p:spPr>
        <p:txBody>
          <a:bodyPr>
            <a:noAutofit/>
          </a:bodyPr>
          <a:lstStyle/>
          <a:p>
            <a:r>
              <a:rPr lang="fa-IR" sz="3600" dirty="0"/>
              <a:t>فروشگاه های آنلاین</a:t>
            </a:r>
          </a:p>
          <a:p>
            <a:r>
              <a:rPr lang="fa-IR" sz="3600" dirty="0"/>
              <a:t>سیستم های مدیریت محتوا</a:t>
            </a:r>
          </a:p>
          <a:p>
            <a:r>
              <a:rPr lang="fa-IR" sz="3600" dirty="0"/>
              <a:t>پلتفرم های تجزیه و تحلیل دیتا</a:t>
            </a:r>
          </a:p>
          <a:p>
            <a:r>
              <a:rPr lang="fa-IR" sz="3600" dirty="0"/>
              <a:t>ذخیره داده های بازی(تجربه خودم)</a:t>
            </a:r>
          </a:p>
        </p:txBody>
      </p:sp>
    </p:spTree>
    <p:extLst>
      <p:ext uri="{BB962C8B-B14F-4D97-AF65-F5344CB8AC3E}">
        <p14:creationId xmlns:p14="http://schemas.microsoft.com/office/powerpoint/2010/main" val="2770279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3543" y="1543640"/>
            <a:ext cx="8915399" cy="2262781"/>
          </a:xfrm>
        </p:spPr>
        <p:txBody>
          <a:bodyPr>
            <a:normAutofit/>
          </a:bodyPr>
          <a:lstStyle/>
          <a:p>
            <a:pPr algn="ctr"/>
            <a:r>
              <a:rPr lang="fa-IR" sz="7200" b="1" dirty="0">
                <a:latin typeface="Arial" panose="020B0604020202020204" pitchFamily="34" charset="0"/>
                <a:cs typeface="Arial" panose="020B0604020202020204" pitchFamily="34" charset="0"/>
              </a:rPr>
              <a:t>بسم الله الرحمن الرحیم</a:t>
            </a:r>
          </a:p>
        </p:txBody>
      </p:sp>
    </p:spTree>
    <p:extLst>
      <p:ext uri="{BB962C8B-B14F-4D97-AF65-F5344CB8AC3E}">
        <p14:creationId xmlns:p14="http://schemas.microsoft.com/office/powerpoint/2010/main" val="3733126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Graph Database</a:t>
            </a:r>
            <a:endParaRPr lang="fa-IR"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4792" y="1690688"/>
            <a:ext cx="7348200" cy="4574412"/>
          </a:xfrm>
        </p:spPr>
      </p:pic>
      <p:sp>
        <p:nvSpPr>
          <p:cNvPr id="4" name="Content Placeholder 3"/>
          <p:cNvSpPr>
            <a:spLocks noGrp="1"/>
          </p:cNvSpPr>
          <p:nvPr>
            <p:ph sz="half" idx="2"/>
          </p:nvPr>
        </p:nvSpPr>
        <p:spPr>
          <a:xfrm>
            <a:off x="6729919" y="2118951"/>
            <a:ext cx="5181600" cy="4351338"/>
          </a:xfrm>
        </p:spPr>
        <p:txBody>
          <a:bodyPr>
            <a:normAutofit fontScale="92500" lnSpcReduction="20000"/>
          </a:bodyPr>
          <a:lstStyle/>
          <a:p>
            <a:r>
              <a:rPr lang="fa-IR" sz="4400" dirty="0"/>
              <a:t>مطابق اسم ، برای ذخیره سازی موجودیت ها و روابط بین آنها از گراف استفاده میشود.</a:t>
            </a:r>
          </a:p>
          <a:p>
            <a:r>
              <a:rPr lang="en-US" sz="4400" dirty="0" err="1"/>
              <a:t>ArangoDB</a:t>
            </a:r>
            <a:r>
              <a:rPr lang="fa-IR" sz="4400" dirty="0"/>
              <a:t> و </a:t>
            </a:r>
            <a:r>
              <a:rPr lang="en-US" sz="4400" dirty="0"/>
              <a:t>Neo4j</a:t>
            </a:r>
            <a:r>
              <a:rPr lang="fa-IR" sz="4400" dirty="0"/>
              <a:t> و </a:t>
            </a:r>
            <a:r>
              <a:rPr lang="en-US" sz="4400" dirty="0" err="1"/>
              <a:t>OrienDB</a:t>
            </a:r>
            <a:r>
              <a:rPr lang="fa-IR" sz="4400" dirty="0"/>
              <a:t> بر این اساس کار میکنند</a:t>
            </a:r>
          </a:p>
          <a:p>
            <a:endParaRPr lang="fa-IR" sz="4400" dirty="0"/>
          </a:p>
          <a:p>
            <a:endParaRPr lang="fa-IR" sz="4400" dirty="0"/>
          </a:p>
        </p:txBody>
      </p:sp>
    </p:spTree>
    <p:extLst>
      <p:ext uri="{BB962C8B-B14F-4D97-AF65-F5344CB8AC3E}">
        <p14:creationId xmlns:p14="http://schemas.microsoft.com/office/powerpoint/2010/main" val="3520391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6600" dirty="0"/>
              <a:t>کاربرد ها و عدم کاربرد ها</a:t>
            </a:r>
          </a:p>
        </p:txBody>
      </p:sp>
      <p:sp>
        <p:nvSpPr>
          <p:cNvPr id="3" name="Content Placeholder 2"/>
          <p:cNvSpPr>
            <a:spLocks noGrp="1"/>
          </p:cNvSpPr>
          <p:nvPr>
            <p:ph sz="half" idx="1"/>
          </p:nvPr>
        </p:nvSpPr>
        <p:spPr/>
        <p:txBody>
          <a:bodyPr>
            <a:normAutofit fontScale="85000" lnSpcReduction="20000"/>
          </a:bodyPr>
          <a:lstStyle/>
          <a:p>
            <a:r>
              <a:rPr lang="fa-IR" dirty="0"/>
              <a:t>بگین...؟</a:t>
            </a:r>
          </a:p>
        </p:txBody>
      </p:sp>
      <p:sp>
        <p:nvSpPr>
          <p:cNvPr id="4" name="Content Placeholder 3"/>
          <p:cNvSpPr>
            <a:spLocks noGrp="1"/>
          </p:cNvSpPr>
          <p:nvPr>
            <p:ph sz="half" idx="2"/>
          </p:nvPr>
        </p:nvSpPr>
        <p:spPr/>
        <p:txBody>
          <a:bodyPr>
            <a:normAutofit fontScale="85000" lnSpcReduction="20000"/>
          </a:bodyPr>
          <a:lstStyle/>
          <a:p>
            <a:r>
              <a:rPr lang="fa-IR" sz="4400" dirty="0"/>
              <a:t>وقتی که روابط و تعامل زیادی وجود داره</a:t>
            </a:r>
          </a:p>
          <a:p>
            <a:r>
              <a:rPr lang="fa-IR" sz="4400" dirty="0"/>
              <a:t>شبکه های اجتماعی</a:t>
            </a:r>
          </a:p>
          <a:p>
            <a:r>
              <a:rPr lang="fa-IR" sz="4400" dirty="0"/>
              <a:t>سیستم های نظارتی</a:t>
            </a:r>
          </a:p>
        </p:txBody>
      </p:sp>
    </p:spTree>
    <p:extLst>
      <p:ext uri="{BB962C8B-B14F-4D97-AF65-F5344CB8AC3E}">
        <p14:creationId xmlns:p14="http://schemas.microsoft.com/office/powerpoint/2010/main" val="1691421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66236"/>
            <a:ext cx="8911687" cy="1280890"/>
          </a:xfrm>
        </p:spPr>
        <p:txBody>
          <a:bodyPr>
            <a:normAutofit/>
          </a:bodyPr>
          <a:lstStyle/>
          <a:p>
            <a:r>
              <a:rPr lang="fa-IR" sz="5400" dirty="0"/>
              <a:t>مزیت های استفاده از </a:t>
            </a:r>
            <a:r>
              <a:rPr lang="en-US" sz="5400" dirty="0"/>
              <a:t>NOSQL</a:t>
            </a:r>
            <a:endParaRPr lang="fa-IR" sz="5400" dirty="0"/>
          </a:p>
        </p:txBody>
      </p:sp>
      <p:sp>
        <p:nvSpPr>
          <p:cNvPr id="3" name="Content Placeholder 2"/>
          <p:cNvSpPr>
            <a:spLocks noGrp="1"/>
          </p:cNvSpPr>
          <p:nvPr>
            <p:ph idx="1"/>
          </p:nvPr>
        </p:nvSpPr>
        <p:spPr/>
        <p:txBody>
          <a:bodyPr>
            <a:noAutofit/>
          </a:bodyPr>
          <a:lstStyle/>
          <a:p>
            <a:r>
              <a:rPr lang="fa-IR" sz="2400" dirty="0"/>
              <a:t>مقیاس پذیری بالا : پایگاه داده های </a:t>
            </a:r>
            <a:r>
              <a:rPr lang="en-US" sz="2400" dirty="0"/>
              <a:t>NOSQL</a:t>
            </a:r>
            <a:r>
              <a:rPr lang="fa-IR" sz="2400" dirty="0"/>
              <a:t> ، میتوانند با استفاده از قابلیت </a:t>
            </a:r>
            <a:r>
              <a:rPr lang="en-US" sz="2400" dirty="0"/>
              <a:t>Horizontal Scaling</a:t>
            </a:r>
            <a:r>
              <a:rPr lang="fa-IR" sz="2400" dirty="0"/>
              <a:t> از هر نوع رشد داده پشتیبانی کنند.</a:t>
            </a:r>
          </a:p>
          <a:p>
            <a:r>
              <a:rPr lang="fa-IR" sz="2400" dirty="0"/>
              <a:t>کارایی بالا : پایگاه داده های NoSQL برای عملکرد عالی ساخته شده اند که هم از نظر توان عملیاتی (معیار عملکرد کلی است) و هم از نظر تأخیر (تأخیر بین درخواست و پاسخ واقعی)</a:t>
            </a:r>
          </a:p>
          <a:p>
            <a:r>
              <a:rPr lang="fa-IR" sz="2400" dirty="0"/>
              <a:t>مدل داده ای های انعطاف پذیر : پایگاه داده های NoSQL بسیار انعطاف پذیر هستند زیرا می توانند هر نوع داده ای را، چه ساختاریافته و چه بدون ساختار، ذخیره و ترکیب کنند، برخلاف پایگاه داده های رابطه ای که می توانند داده ها را فقط به روشی ساختاریافته ذخیره کنند.</a:t>
            </a:r>
          </a:p>
        </p:txBody>
      </p:sp>
    </p:spTree>
    <p:extLst>
      <p:ext uri="{BB962C8B-B14F-4D97-AF65-F5344CB8AC3E}">
        <p14:creationId xmlns:p14="http://schemas.microsoft.com/office/powerpoint/2010/main" val="3764986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sp>
        <p:nvSpPr>
          <p:cNvPr id="4" name="Rounded Rectangle 3"/>
          <p:cNvSpPr/>
          <p:nvPr/>
        </p:nvSpPr>
        <p:spPr>
          <a:xfrm>
            <a:off x="2549576" y="563114"/>
            <a:ext cx="7092848" cy="1501656"/>
          </a:xfrm>
          <a:prstGeom prst="roundRect">
            <a:avLst/>
          </a:prstGeom>
          <a:solidFill>
            <a:srgbClr val="49EECC"/>
          </a:solidFill>
          <a:ln>
            <a:noFill/>
          </a:ln>
        </p:spPr>
        <p:style>
          <a:lnRef idx="0">
            <a:scrgbClr r="0" g="0" b="0"/>
          </a:lnRef>
          <a:fillRef idx="0">
            <a:scrgbClr r="0" g="0" b="0"/>
          </a:fillRef>
          <a:effectRef idx="0">
            <a:scrgbClr r="0" g="0" b="0"/>
          </a:effectRef>
          <a:fontRef idx="minor">
            <a:schemeClr val="dk1"/>
          </a:fontRef>
        </p:style>
        <p:txBody>
          <a:bodyPr rtlCol="1" anchor="ctr"/>
          <a:lstStyle/>
          <a:p>
            <a:pPr marL="0" marR="0" lvl="0" indent="0" defTabSz="914400" rtl="1" eaLnBrk="1" fontAlgn="auto" latinLnBrk="0" hangingPunct="1">
              <a:lnSpc>
                <a:spcPct val="100000"/>
              </a:lnSpc>
              <a:spcBef>
                <a:spcPts val="0"/>
              </a:spcBef>
              <a:spcAft>
                <a:spcPts val="0"/>
              </a:spcAft>
              <a:buClrTx/>
              <a:buSzTx/>
              <a:buFontTx/>
              <a:buNone/>
              <a:tabLst/>
              <a:defRPr/>
            </a:pPr>
            <a:r>
              <a:rPr kumimoji="0" lang="fa-IR" sz="6600" b="0" i="0" u="none" strike="noStrike" kern="1200" cap="none" spc="0" normalizeH="0" baseline="0" noProof="0" dirty="0">
                <a:ln>
                  <a:noFill/>
                </a:ln>
                <a:solidFill>
                  <a:srgbClr val="002B32"/>
                </a:solidFill>
                <a:effectLst/>
                <a:uLnTx/>
                <a:uFillTx/>
                <a:latin typeface="Calibri" panose="020F0502020204030204"/>
                <a:ea typeface="+mn-ea"/>
                <a:cs typeface="B Koodak" panose="00000700000000000000" pitchFamily="2" charset="-78"/>
              </a:rPr>
              <a:t>چیست؟</a:t>
            </a:r>
          </a:p>
        </p:txBody>
      </p:sp>
      <p:pic>
        <p:nvPicPr>
          <p:cNvPr id="3" name="Picture 2">
            <a:extLst>
              <a:ext uri="{FF2B5EF4-FFF2-40B4-BE49-F238E27FC236}">
                <a16:creationId xmlns:a16="http://schemas.microsoft.com/office/drawing/2014/main" id="{AE8AB388-C975-A3DE-5FA6-03B8248CB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091" y="641774"/>
            <a:ext cx="4434348" cy="1195195"/>
          </a:xfrm>
          <a:prstGeom prst="rect">
            <a:avLst/>
          </a:prstGeom>
        </p:spPr>
      </p:pic>
      <p:sp>
        <p:nvSpPr>
          <p:cNvPr id="7" name="TextBox 6">
            <a:extLst>
              <a:ext uri="{FF2B5EF4-FFF2-40B4-BE49-F238E27FC236}">
                <a16:creationId xmlns:a16="http://schemas.microsoft.com/office/drawing/2014/main" id="{E53E849E-5EED-8BE4-D368-86C465AFDA9A}"/>
              </a:ext>
            </a:extLst>
          </p:cNvPr>
          <p:cNvSpPr txBox="1"/>
          <p:nvPr/>
        </p:nvSpPr>
        <p:spPr>
          <a:xfrm>
            <a:off x="545690" y="2677026"/>
            <a:ext cx="11100619" cy="3416320"/>
          </a:xfrm>
          <a:prstGeom prst="rect">
            <a:avLst/>
          </a:prstGeom>
          <a:noFill/>
        </p:spPr>
        <p:txBody>
          <a:bodyPr wrap="square">
            <a:spAutoFit/>
          </a:bodyPr>
          <a:lstStyle/>
          <a:p>
            <a:pPr algn="ctr" rtl="1"/>
            <a:r>
              <a:rPr lang="en-US" sz="2400" b="0" i="0" dirty="0">
                <a:solidFill>
                  <a:srgbClr val="49EECC"/>
                </a:solidFill>
                <a:effectLst/>
                <a:latin typeface="IRANSans"/>
                <a:cs typeface="B Koodak" panose="00000700000000000000" pitchFamily="2" charset="-78"/>
              </a:rPr>
              <a:t> MongoDB</a:t>
            </a:r>
            <a:r>
              <a:rPr lang="fa-IR" sz="2400" b="0" i="0" dirty="0">
                <a:solidFill>
                  <a:srgbClr val="49EECC"/>
                </a:solidFill>
                <a:effectLst/>
                <a:latin typeface="IRANSans"/>
                <a:cs typeface="B Koodak" panose="00000700000000000000" pitchFamily="2" charset="-78"/>
              </a:rPr>
              <a:t>یک سیستم پایگاه داده متن باز است که از یک مدل داده و زبان پرس و جوی غیر ساختاری </a:t>
            </a:r>
            <a:r>
              <a:rPr lang="en-US" sz="2400" b="0" i="0" dirty="0">
                <a:solidFill>
                  <a:srgbClr val="49EECC"/>
                </a:solidFill>
                <a:effectLst/>
                <a:latin typeface="IRANSans"/>
                <a:cs typeface="B Koodak" panose="00000700000000000000" pitchFamily="2" charset="-78"/>
              </a:rPr>
              <a:t>(Non Structured)</a:t>
            </a:r>
            <a:r>
              <a:rPr lang="fa-IR" sz="2400" b="0" i="0" dirty="0">
                <a:solidFill>
                  <a:srgbClr val="49EECC"/>
                </a:solidFill>
                <a:effectLst/>
                <a:latin typeface="IRANSans"/>
                <a:cs typeface="B Koodak" panose="00000700000000000000" pitchFamily="2" charset="-78"/>
              </a:rPr>
              <a:t> </a:t>
            </a:r>
            <a:r>
              <a:rPr lang="fa-IR" sz="2400" dirty="0">
                <a:solidFill>
                  <a:srgbClr val="49EECC"/>
                </a:solidFill>
                <a:latin typeface="IRANSans"/>
                <a:cs typeface="B Koodak" panose="00000700000000000000" pitchFamily="2" charset="-78"/>
              </a:rPr>
              <a:t>ا</a:t>
            </a:r>
            <a:r>
              <a:rPr lang="fa-IR" sz="2400" b="0" i="0" dirty="0">
                <a:solidFill>
                  <a:srgbClr val="49EECC"/>
                </a:solidFill>
                <a:effectLst/>
                <a:latin typeface="IRANSans"/>
                <a:cs typeface="B Koodak" panose="00000700000000000000" pitchFamily="2" charset="-78"/>
              </a:rPr>
              <a:t>ستفاده می‌کند. در حال حاضر،</a:t>
            </a:r>
            <a:r>
              <a:rPr lang="en-US" sz="2400" b="0" i="0" dirty="0">
                <a:solidFill>
                  <a:srgbClr val="49EECC"/>
                </a:solidFill>
                <a:effectLst/>
                <a:latin typeface="IRANSans"/>
                <a:cs typeface="B Koodak" panose="00000700000000000000" pitchFamily="2" charset="-78"/>
              </a:rPr>
              <a:t> MongoDB </a:t>
            </a:r>
            <a:r>
              <a:rPr lang="fa-IR" sz="2400" b="0" i="0" dirty="0">
                <a:solidFill>
                  <a:srgbClr val="49EECC"/>
                </a:solidFill>
                <a:effectLst/>
                <a:latin typeface="IRANSans"/>
                <a:cs typeface="B Koodak" panose="00000700000000000000" pitchFamily="2" charset="-78"/>
              </a:rPr>
              <a:t>یکی از قوی‌ترین بانک‌های اطلاعاتی و سیستم‌های</a:t>
            </a:r>
            <a:r>
              <a:rPr lang="en-US" sz="2400" b="0" i="0" dirty="0">
                <a:solidFill>
                  <a:srgbClr val="49EECC"/>
                </a:solidFill>
                <a:effectLst/>
                <a:latin typeface="IRANSans"/>
                <a:cs typeface="B Koodak" panose="00000700000000000000" pitchFamily="2" charset="-78"/>
              </a:rPr>
              <a:t> NoSQL </a:t>
            </a:r>
            <a:r>
              <a:rPr lang="fa-IR" sz="2400" b="0" i="0" dirty="0">
                <a:solidFill>
                  <a:srgbClr val="49EECC"/>
                </a:solidFill>
                <a:effectLst/>
                <a:latin typeface="IRANSans"/>
                <a:cs typeface="B Koodak" panose="00000700000000000000" pitchFamily="2" charset="-78"/>
              </a:rPr>
              <a:t>به حساب می‌آید. پایگاه‌های داده</a:t>
            </a:r>
            <a:r>
              <a:rPr lang="en-US" sz="2400" b="0" i="0" dirty="0">
                <a:solidFill>
                  <a:srgbClr val="49EECC"/>
                </a:solidFill>
                <a:effectLst/>
                <a:latin typeface="IRANSans"/>
                <a:cs typeface="B Koodak" panose="00000700000000000000" pitchFamily="2" charset="-78"/>
              </a:rPr>
              <a:t> NoSQL </a:t>
            </a:r>
            <a:r>
              <a:rPr lang="fa-IR" sz="2400" b="0" i="0" dirty="0">
                <a:solidFill>
                  <a:srgbClr val="49EECC"/>
                </a:solidFill>
                <a:effectLst/>
                <a:latin typeface="IRANSans"/>
                <a:cs typeface="B Koodak" panose="00000700000000000000" pitchFamily="2" charset="-78"/>
              </a:rPr>
              <a:t>برای کار با مجموعه داده‌های بزرگ و داده‌های توزیع‌یافته بسیار مفید و کاربردی است. </a:t>
            </a:r>
            <a:r>
              <a:rPr lang="en-US" sz="2400" b="0" i="0" dirty="0">
                <a:solidFill>
                  <a:srgbClr val="49EECC"/>
                </a:solidFill>
                <a:effectLst/>
                <a:latin typeface="IRANSans"/>
                <a:cs typeface="B Koodak" panose="00000700000000000000" pitchFamily="2" charset="-78"/>
              </a:rPr>
              <a:t> MongoDB</a:t>
            </a:r>
            <a:r>
              <a:rPr lang="fa-IR" sz="2400" b="0" i="0" dirty="0">
                <a:solidFill>
                  <a:srgbClr val="49EECC"/>
                </a:solidFill>
                <a:effectLst/>
                <a:latin typeface="IRANSans"/>
                <a:cs typeface="B Koodak" panose="00000700000000000000" pitchFamily="2" charset="-78"/>
              </a:rPr>
              <a:t>هم نوعی از سیستم پایگاه داده</a:t>
            </a:r>
            <a:r>
              <a:rPr lang="en-US" sz="2400" b="0" i="0" dirty="0">
                <a:solidFill>
                  <a:srgbClr val="49EECC"/>
                </a:solidFill>
                <a:effectLst/>
                <a:latin typeface="IRANSans"/>
                <a:cs typeface="B Koodak" panose="00000700000000000000" pitchFamily="2" charset="-78"/>
              </a:rPr>
              <a:t>NoSQL </a:t>
            </a:r>
            <a:r>
              <a:rPr lang="fa-IR" sz="2400" b="0" i="0" dirty="0">
                <a:solidFill>
                  <a:srgbClr val="49EECC"/>
                </a:solidFill>
                <a:effectLst/>
                <a:latin typeface="IRANSans"/>
                <a:cs typeface="B Koodak" panose="00000700000000000000" pitchFamily="2" charset="-78"/>
              </a:rPr>
              <a:t> </a:t>
            </a:r>
            <a:r>
              <a:rPr lang="fa-IR" sz="2400" dirty="0">
                <a:solidFill>
                  <a:srgbClr val="49EECC"/>
                </a:solidFill>
                <a:latin typeface="IRANSans"/>
                <a:cs typeface="B Koodak" panose="00000700000000000000" pitchFamily="2" charset="-78"/>
              </a:rPr>
              <a:t>اس</a:t>
            </a:r>
            <a:r>
              <a:rPr lang="fa-IR" sz="2400" b="0" i="0" dirty="0">
                <a:solidFill>
                  <a:srgbClr val="49EECC"/>
                </a:solidFill>
                <a:effectLst/>
                <a:latin typeface="IRANSans"/>
                <a:cs typeface="B Koodak" panose="00000700000000000000" pitchFamily="2" charset="-78"/>
              </a:rPr>
              <a:t>ت که برای ذخیره‌سازی داده‌های حجیم (</a:t>
            </a:r>
            <a:r>
              <a:rPr lang="fa-IR" sz="2400" b="1" i="0" strike="noStrike" dirty="0">
                <a:solidFill>
                  <a:srgbClr val="49EECC"/>
                </a:solidFill>
                <a:effectLst/>
                <a:latin typeface="IRANSans"/>
                <a:cs typeface="B Koodak" panose="00000700000000000000" pitchFamily="2" charset="-78"/>
              </a:rPr>
              <a:t>مدیریت کلان داده</a:t>
            </a:r>
            <a:r>
              <a:rPr lang="fa-IR" sz="2400" b="0" i="0" dirty="0">
                <a:solidFill>
                  <a:srgbClr val="49EECC"/>
                </a:solidFill>
                <a:effectLst/>
                <a:latin typeface="IRANSans"/>
                <a:cs typeface="B Koodak" panose="00000700000000000000" pitchFamily="2" charset="-78"/>
              </a:rPr>
              <a:t>) مورد استفاده قرار می‌گیرد. این پایگاه داده از انواع مختلف داده‌ها پشتیبانی می‌کند. پایگاه داده</a:t>
            </a:r>
            <a:r>
              <a:rPr lang="en-US" sz="2400" b="0" i="0" dirty="0">
                <a:solidFill>
                  <a:srgbClr val="49EECC"/>
                </a:solidFill>
                <a:effectLst/>
                <a:latin typeface="IRANSans"/>
                <a:cs typeface="B Koodak" panose="00000700000000000000" pitchFamily="2" charset="-78"/>
              </a:rPr>
              <a:t>MongoDB </a:t>
            </a:r>
            <a:r>
              <a:rPr lang="fa-IR" sz="2400" b="0" i="0" dirty="0">
                <a:solidFill>
                  <a:srgbClr val="49EECC"/>
                </a:solidFill>
                <a:effectLst/>
                <a:latin typeface="IRANSans"/>
                <a:cs typeface="B Koodak" panose="00000700000000000000" pitchFamily="2" charset="-78"/>
              </a:rPr>
              <a:t> ابزاری است که می‌تواند اطلاعات سند-محور </a:t>
            </a:r>
            <a:r>
              <a:rPr lang="fa-IR" sz="2400" dirty="0">
                <a:solidFill>
                  <a:srgbClr val="49EECC"/>
                </a:solidFill>
                <a:latin typeface="IRANSans"/>
                <a:cs typeface="B Koodak" panose="00000700000000000000" pitchFamily="2" charset="-78"/>
              </a:rPr>
              <a:t>(</a:t>
            </a:r>
            <a:r>
              <a:rPr lang="en-US" sz="2400" b="0" i="0" dirty="0">
                <a:solidFill>
                  <a:srgbClr val="49EECC"/>
                </a:solidFill>
                <a:effectLst/>
                <a:latin typeface="IRANSans"/>
                <a:cs typeface="B Koodak" panose="00000700000000000000" pitchFamily="2" charset="-78"/>
              </a:rPr>
              <a:t>Document-Based</a:t>
            </a:r>
            <a:r>
              <a:rPr lang="fa-IR" sz="2400" b="0" i="0" dirty="0">
                <a:solidFill>
                  <a:srgbClr val="49EECC"/>
                </a:solidFill>
                <a:effectLst/>
                <a:latin typeface="IRANSans"/>
                <a:cs typeface="B Koodak" panose="00000700000000000000" pitchFamily="2" charset="-78"/>
              </a:rPr>
              <a:t>)</a:t>
            </a: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 را مدیریت کند و ذخیره‌سازی و بیرون کشیدن اطلاعات را عهده‌دار شود. به جای استفاده از جدول‌ها و سطرها در سیستم‌های سنتی پایگاه داده رابطه‌ای،</a:t>
            </a:r>
            <a:r>
              <a:rPr lang="en-US" sz="2400" b="0" i="0" dirty="0">
                <a:solidFill>
                  <a:srgbClr val="49EECC"/>
                </a:solidFill>
                <a:effectLst/>
                <a:latin typeface="IRANSans"/>
                <a:cs typeface="B Koodak" panose="00000700000000000000" pitchFamily="2" charset="-78"/>
              </a:rPr>
              <a:t>MongoDB </a:t>
            </a:r>
            <a:r>
              <a:rPr lang="fa-IR" sz="2400" b="0" i="0" dirty="0">
                <a:solidFill>
                  <a:srgbClr val="49EECC"/>
                </a:solidFill>
                <a:effectLst/>
                <a:latin typeface="IRANSans"/>
                <a:cs typeface="B Koodak" panose="00000700000000000000" pitchFamily="2" charset="-78"/>
              </a:rPr>
              <a:t> از کالکشن‌ها (</a:t>
            </a:r>
            <a:r>
              <a:rPr lang="en-US" sz="2400" b="0" i="0" dirty="0">
                <a:solidFill>
                  <a:srgbClr val="49EECC"/>
                </a:solidFill>
                <a:effectLst/>
                <a:latin typeface="IRANSans"/>
                <a:cs typeface="B Koodak" panose="00000700000000000000" pitchFamily="2" charset="-78"/>
              </a:rPr>
              <a:t>Collection</a:t>
            </a:r>
            <a:r>
              <a:rPr lang="fa-IR" sz="2400" b="0" i="0" dirty="0">
                <a:solidFill>
                  <a:srgbClr val="49EECC"/>
                </a:solidFill>
                <a:effectLst/>
                <a:latin typeface="IRANSans"/>
                <a:cs typeface="B Koodak" panose="00000700000000000000" pitchFamily="2" charset="-78"/>
              </a:rPr>
              <a:t> | گردآورد) و داکیومنت‌ها</a:t>
            </a:r>
            <a:r>
              <a:rPr lang="en-US" sz="2400" b="0" i="0" dirty="0">
                <a:solidFill>
                  <a:srgbClr val="49EECC"/>
                </a:solidFill>
                <a:effectLst/>
                <a:latin typeface="IRANSans"/>
                <a:cs typeface="B Koodak" panose="00000700000000000000" pitchFamily="2" charset="-78"/>
              </a:rPr>
              <a:t>Document) </a:t>
            </a:r>
            <a:r>
              <a:rPr lang="fa-IR" sz="2400" b="0" i="0" dirty="0">
                <a:solidFill>
                  <a:srgbClr val="49EECC"/>
                </a:solidFill>
                <a:effectLst/>
                <a:latin typeface="IRANSans"/>
                <a:cs typeface="B Koodak" panose="00000700000000000000" pitchFamily="2" charset="-78"/>
              </a:rPr>
              <a:t>) استفاده می‌کند.</a:t>
            </a:r>
            <a:endParaRPr lang="en-US" sz="2400" dirty="0">
              <a:solidFill>
                <a:srgbClr val="49EECC"/>
              </a:solidFill>
              <a:cs typeface="B Koodak" panose="00000700000000000000" pitchFamily="2" charset="-78"/>
            </a:endParaRPr>
          </a:p>
        </p:txBody>
      </p:sp>
    </p:spTree>
    <p:extLst>
      <p:ext uri="{BB962C8B-B14F-4D97-AF65-F5344CB8AC3E}">
        <p14:creationId xmlns:p14="http://schemas.microsoft.com/office/powerpoint/2010/main" val="1730907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8AB388-C975-A3DE-5FA6-03B8248CB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8824" y="713369"/>
            <a:ext cx="4434348" cy="1195195"/>
          </a:xfrm>
          <a:prstGeom prst="rect">
            <a:avLst/>
          </a:prstGeom>
          <a:effectLst>
            <a:glow rad="63500">
              <a:schemeClr val="accent6">
                <a:satMod val="175000"/>
                <a:alpha val="40000"/>
              </a:schemeClr>
            </a:glow>
          </a:effectLst>
        </p:spPr>
      </p:pic>
      <p:sp>
        <p:nvSpPr>
          <p:cNvPr id="7" name="TextBox 6">
            <a:extLst>
              <a:ext uri="{FF2B5EF4-FFF2-40B4-BE49-F238E27FC236}">
                <a16:creationId xmlns:a16="http://schemas.microsoft.com/office/drawing/2014/main" id="{E53E849E-5EED-8BE4-D368-86C465AFDA9A}"/>
              </a:ext>
            </a:extLst>
          </p:cNvPr>
          <p:cNvSpPr txBox="1"/>
          <p:nvPr/>
        </p:nvSpPr>
        <p:spPr>
          <a:xfrm>
            <a:off x="545689" y="2608201"/>
            <a:ext cx="11100619" cy="3046988"/>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0" i="0" dirty="0">
                <a:solidFill>
                  <a:srgbClr val="49EECC"/>
                </a:solidFill>
                <a:effectLst/>
                <a:latin typeface="IRANSans"/>
                <a:cs typeface="B Koodak" panose="00000700000000000000" pitchFamily="2" charset="-78"/>
              </a:rPr>
              <a:t>داکیومنت‌ها جُفت‌های کلید-مقدار را شامل می‌شوند که واحدهای داده بنیادی در </a:t>
            </a:r>
            <a:r>
              <a:rPr lang="en-US" sz="2400" b="0" i="0" dirty="0">
                <a:solidFill>
                  <a:srgbClr val="49EECC"/>
                </a:solidFill>
                <a:effectLst/>
                <a:latin typeface="IRANSans"/>
                <a:cs typeface="B Koodak" panose="00000700000000000000" pitchFamily="2" charset="-78"/>
              </a:rPr>
              <a:t> MongoDB</a:t>
            </a:r>
            <a:r>
              <a:rPr lang="fa-IR" sz="2400" b="0" i="0" dirty="0">
                <a:solidFill>
                  <a:srgbClr val="49EECC"/>
                </a:solidFill>
                <a:effectLst/>
                <a:latin typeface="IRANSans"/>
                <a:cs typeface="B Koodak" panose="00000700000000000000" pitchFamily="2" charset="-78"/>
              </a:rPr>
              <a:t>به حساب می‌آیند. کالکشن‌ها مجموعه‌هایی از داکیومنت‌ها و توابع را شامل می‌شوند که معادل جدول‌های پایگاه داده‌های رابطه‌ای هستند. از</a:t>
            </a:r>
            <a:r>
              <a:rPr lang="en-US" sz="2400" b="0" i="0" dirty="0">
                <a:solidFill>
                  <a:srgbClr val="49EECC"/>
                </a:solidFill>
                <a:effectLst/>
                <a:latin typeface="IRANSans"/>
                <a:cs typeface="B Koodak" panose="00000700000000000000" pitchFamily="2" charset="-78"/>
              </a:rPr>
              <a:t> MongoDB </a:t>
            </a:r>
            <a:r>
              <a:rPr lang="fa-IR" sz="2400" b="0" i="0" dirty="0">
                <a:solidFill>
                  <a:srgbClr val="49EECC"/>
                </a:solidFill>
                <a:effectLst/>
                <a:latin typeface="IRANSans"/>
                <a:cs typeface="B Koodak" panose="00000700000000000000" pitchFamily="2" charset="-78"/>
              </a:rPr>
              <a:t>در کاربردهای </a:t>
            </a:r>
            <a:r>
              <a:rPr lang="fa-IR" sz="2400" b="1" i="0" u="none" strike="noStrike" dirty="0">
                <a:solidFill>
                  <a:srgbClr val="49EECC"/>
                </a:solidFill>
                <a:effectLst/>
                <a:latin typeface="IRANSans"/>
                <a:cs typeface="B Koodak" panose="00000700000000000000" pitchFamily="2" charset="-78"/>
              </a:rPr>
              <a:t>کلان داده</a:t>
            </a:r>
            <a:r>
              <a:rPr lang="fa-IR" sz="2400" b="0" i="0" dirty="0">
                <a:solidFill>
                  <a:srgbClr val="49EECC"/>
                </a:solidFill>
                <a:effectLst/>
                <a:latin typeface="IRANSans"/>
                <a:cs typeface="B Koodak" panose="00000700000000000000" pitchFamily="2" charset="-78"/>
              </a:rPr>
              <a:t> (</a:t>
            </a:r>
            <a:r>
              <a:rPr lang="fa-IR" sz="2400" b="1" i="0" u="none" strike="noStrike" dirty="0">
                <a:solidFill>
                  <a:srgbClr val="49EECC"/>
                </a:solidFill>
                <a:effectLst/>
                <a:latin typeface="IRANSans"/>
                <a:cs typeface="B Koodak" panose="00000700000000000000" pitchFamily="2" charset="-78"/>
              </a:rPr>
              <a:t>بیگ دیتا</a:t>
            </a:r>
            <a:r>
              <a:rPr lang="fa-IR" sz="2400" b="0" i="0" dirty="0">
                <a:solidFill>
                  <a:srgbClr val="49EECC"/>
                </a:solidFill>
                <a:effectLst/>
                <a:latin typeface="IRANSans"/>
                <a:cs typeface="B Koodak" panose="00000700000000000000" pitchFamily="2" charset="-78"/>
              </a:rPr>
              <a:t>) و سایر حوزه‌های مربوط به پردازش داده‌ها استفاده می‌شود. </a:t>
            </a:r>
            <a:r>
              <a:rPr lang="en-US" sz="2400" b="0" i="0" dirty="0">
                <a:solidFill>
                  <a:srgbClr val="49EECC"/>
                </a:solidFill>
                <a:effectLst/>
                <a:latin typeface="IRANSans"/>
                <a:cs typeface="B Koodak" panose="00000700000000000000" pitchFamily="2" charset="-78"/>
              </a:rPr>
              <a:t> MongoDB</a:t>
            </a:r>
            <a:r>
              <a:rPr lang="fa-IR" sz="2400" b="0" i="0" dirty="0">
                <a:solidFill>
                  <a:srgbClr val="49EECC"/>
                </a:solidFill>
                <a:effectLst/>
                <a:latin typeface="IRANSans"/>
                <a:cs typeface="B Koodak" panose="00000700000000000000" pitchFamily="2" charset="-78"/>
              </a:rPr>
              <a:t>بیش‌تر برای مدیریت داده‌هایی مناسب است که به خوبی با یک مدل انعطاف‌ناپذیر رابطه‌ای سازگار نیستند.</a:t>
            </a:r>
            <a:r>
              <a:rPr lang="en-US" sz="2400" b="0" i="0" dirty="0">
                <a:solidFill>
                  <a:srgbClr val="49EECC"/>
                </a:solidFill>
                <a:effectLst/>
                <a:latin typeface="IRANSans"/>
                <a:cs typeface="B Koodak" panose="00000700000000000000" pitchFamily="2" charset="-78"/>
              </a:rPr>
              <a:t> MongoDB </a:t>
            </a:r>
            <a:r>
              <a:rPr lang="fa-IR" sz="2400" b="0" i="0" dirty="0">
                <a:solidFill>
                  <a:srgbClr val="49EECC"/>
                </a:solidFill>
                <a:effectLst/>
                <a:latin typeface="IRANSans"/>
                <a:cs typeface="B Koodak" panose="00000700000000000000" pitchFamily="2" charset="-78"/>
              </a:rPr>
              <a:t>در اواسط دهه ۸۰ شمسی (۲۰۰۰ میلادی) مطرح و شناخته شده است. سازمان‌های تجاری می‌توانند از</a:t>
            </a:r>
            <a:r>
              <a:rPr lang="en-US" sz="2400" b="0" i="0" dirty="0">
                <a:solidFill>
                  <a:srgbClr val="49EECC"/>
                </a:solidFill>
                <a:effectLst/>
                <a:latin typeface="IRANSans"/>
                <a:cs typeface="B Koodak" panose="00000700000000000000" pitchFamily="2" charset="-78"/>
              </a:rPr>
              <a:t> MongoDB </a:t>
            </a:r>
            <a:r>
              <a:rPr lang="fa-IR" sz="2400" b="0" i="0" dirty="0">
                <a:solidFill>
                  <a:srgbClr val="49EECC"/>
                </a:solidFill>
                <a:effectLst/>
                <a:latin typeface="IRANSans"/>
                <a:cs typeface="B Koodak" panose="00000700000000000000" pitchFamily="2" charset="-78"/>
              </a:rPr>
              <a:t>برای کوئری‌های موردی </a:t>
            </a:r>
            <a:r>
              <a:rPr lang="en-US" sz="2400" b="0" i="0" dirty="0">
                <a:solidFill>
                  <a:srgbClr val="49EECC"/>
                </a:solidFill>
                <a:effectLst/>
                <a:latin typeface="IRANSans"/>
                <a:cs typeface="B Koodak" panose="00000700000000000000" pitchFamily="2" charset="-78"/>
              </a:rPr>
              <a:t>(ad-hoc)، </a:t>
            </a:r>
            <a:r>
              <a:rPr lang="fa-IR" sz="2400" b="0" i="0" dirty="0">
                <a:solidFill>
                  <a:srgbClr val="49EECC"/>
                </a:solidFill>
                <a:effectLst/>
                <a:latin typeface="IRANSans"/>
                <a:cs typeface="B Koodak" panose="00000700000000000000" pitchFamily="2" charset="-78"/>
              </a:rPr>
              <a:t>اندیس‌گذاری، متعادل‌سازی بار ترافیکی </a:t>
            </a:r>
            <a:r>
              <a:rPr lang="en-US" sz="2400" b="0" i="0" dirty="0">
                <a:solidFill>
                  <a:srgbClr val="49EECC"/>
                </a:solidFill>
                <a:effectLst/>
                <a:latin typeface="IRANSans"/>
                <a:cs typeface="B Koodak" panose="00000700000000000000" pitchFamily="2" charset="-78"/>
              </a:rPr>
              <a:t>(Load Balancing)، </a:t>
            </a:r>
            <a:r>
              <a:rPr lang="fa-IR" sz="2400" b="0" i="0" dirty="0">
                <a:solidFill>
                  <a:srgbClr val="49EECC"/>
                </a:solidFill>
                <a:effectLst/>
                <a:latin typeface="IRANSans"/>
                <a:cs typeface="B Koodak" panose="00000700000000000000" pitchFamily="2" charset="-78"/>
              </a:rPr>
              <a:t>انبوهش </a:t>
            </a:r>
            <a:r>
              <a:rPr lang="en-US" sz="2400" b="0" i="0" dirty="0">
                <a:solidFill>
                  <a:srgbClr val="49EECC"/>
                </a:solidFill>
                <a:effectLst/>
                <a:latin typeface="IRANSans"/>
                <a:cs typeface="B Koodak" panose="00000700000000000000" pitchFamily="2" charset="-78"/>
              </a:rPr>
              <a:t>(Aggregation)، </a:t>
            </a:r>
            <a:r>
              <a:rPr lang="fa-IR" sz="2400" b="0" i="0" dirty="0">
                <a:solidFill>
                  <a:srgbClr val="49EECC"/>
                </a:solidFill>
                <a:effectLst/>
                <a:latin typeface="IRANSans"/>
                <a:cs typeface="B Koodak" panose="00000700000000000000" pitchFamily="2" charset="-78"/>
              </a:rPr>
              <a:t>اجرای </a:t>
            </a:r>
            <a:r>
              <a:rPr lang="fa-IR" sz="2400" b="1" i="0" u="none" strike="noStrike" dirty="0">
                <a:solidFill>
                  <a:srgbClr val="49EECC"/>
                </a:solidFill>
                <a:effectLst/>
                <a:latin typeface="IRANSans"/>
                <a:cs typeface="B Koodak" panose="00000700000000000000" pitchFamily="2" charset="-78"/>
              </a:rPr>
              <a:t>جاوا اسکریپت</a:t>
            </a:r>
            <a:r>
              <a:rPr lang="fa-IR" sz="2400" b="0" i="0" dirty="0">
                <a:solidFill>
                  <a:srgbClr val="49EECC"/>
                </a:solidFill>
                <a:effectLst/>
                <a:latin typeface="IRANSans"/>
                <a:cs typeface="B Koodak" panose="00000700000000000000" pitchFamily="2" charset="-78"/>
              </a:rPr>
              <a:t> در سمت </a:t>
            </a:r>
            <a:r>
              <a:rPr lang="fa-IR" sz="2400" b="1" i="0" u="none" strike="noStrike" dirty="0">
                <a:solidFill>
                  <a:srgbClr val="49EECC"/>
                </a:solidFill>
                <a:effectLst/>
                <a:latin typeface="IRANSans"/>
                <a:cs typeface="B Koodak" panose="00000700000000000000" pitchFamily="2" charset="-78"/>
              </a:rPr>
              <a:t>سرور</a:t>
            </a:r>
            <a:r>
              <a:rPr lang="fa-IR" sz="2400" b="0" i="0" dirty="0">
                <a:solidFill>
                  <a:srgbClr val="49EECC"/>
                </a:solidFill>
                <a:effectLst/>
                <a:latin typeface="IRANSans"/>
                <a:cs typeface="B Koodak" panose="00000700000000000000" pitchFamily="2" charset="-78"/>
              </a:rPr>
              <a:t> و سایر قابلیت‌ها استفاده کنند.</a:t>
            </a:r>
            <a:endParaRPr kumimoji="0" lang="en-US" sz="2400" b="0" i="0" u="none" strike="noStrike" kern="1200" cap="none" spc="0" normalizeH="0" baseline="0" noProof="0" dirty="0">
              <a:ln>
                <a:noFill/>
              </a:ln>
              <a:solidFill>
                <a:srgbClr val="49EECC"/>
              </a:solidFill>
              <a:effectLst/>
              <a:uLnTx/>
              <a:uFillTx/>
              <a:latin typeface="Calibri" panose="020F0502020204030204"/>
              <a:cs typeface="B Koodak" panose="00000700000000000000" pitchFamily="2" charset="-78"/>
            </a:endParaRPr>
          </a:p>
        </p:txBody>
      </p:sp>
    </p:spTree>
    <p:extLst>
      <p:ext uri="{BB962C8B-B14F-4D97-AF65-F5344CB8AC3E}">
        <p14:creationId xmlns:p14="http://schemas.microsoft.com/office/powerpoint/2010/main" val="3379779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sp>
        <p:nvSpPr>
          <p:cNvPr id="4" name="Rounded Rectangle 3"/>
          <p:cNvSpPr/>
          <p:nvPr/>
        </p:nvSpPr>
        <p:spPr>
          <a:xfrm>
            <a:off x="1558412" y="504120"/>
            <a:ext cx="9075173" cy="1501656"/>
          </a:xfrm>
          <a:prstGeom prst="roundRect">
            <a:avLst/>
          </a:prstGeom>
          <a:solidFill>
            <a:srgbClr val="49EECC"/>
          </a:solidFill>
          <a:ln>
            <a:noFill/>
          </a:ln>
        </p:spPr>
        <p:style>
          <a:lnRef idx="0">
            <a:scrgbClr r="0" g="0" b="0"/>
          </a:lnRef>
          <a:fillRef idx="0">
            <a:scrgbClr r="0" g="0" b="0"/>
          </a:fillRef>
          <a:effectRef idx="0">
            <a:scrgbClr r="0" g="0" b="0"/>
          </a:effectRef>
          <a:fontRef idx="minor">
            <a:schemeClr val="dk1"/>
          </a:fontRef>
        </p:style>
        <p:txBody>
          <a:bodyPr rtlCol="1" anchor="ctr"/>
          <a:lstStyle/>
          <a:p>
            <a:pPr rtl="1"/>
            <a:r>
              <a:rPr lang="en-US" sz="6600" b="1" i="0" dirty="0">
                <a:solidFill>
                  <a:srgbClr val="002B32"/>
                </a:solidFill>
                <a:effectLst/>
                <a:latin typeface="IRANSans"/>
              </a:rPr>
              <a:t> </a:t>
            </a:r>
            <a:r>
              <a:rPr lang="en-US" sz="6600" b="1" i="0" dirty="0">
                <a:solidFill>
                  <a:srgbClr val="002B32"/>
                </a:solidFill>
                <a:effectLst/>
                <a:latin typeface="Consolas" panose="020B0609020204030204" pitchFamily="49" charset="0"/>
              </a:rPr>
              <a:t>MongoDB Atlas</a:t>
            </a:r>
            <a:r>
              <a:rPr kumimoji="0" lang="fa-IR" sz="6600" b="0" i="0" u="none" strike="noStrike" kern="1200" cap="none" spc="0" normalizeH="0" baseline="0" noProof="0" dirty="0">
                <a:ln>
                  <a:noFill/>
                </a:ln>
                <a:solidFill>
                  <a:srgbClr val="002B32"/>
                </a:solidFill>
                <a:effectLst/>
                <a:uLnTx/>
                <a:uFillTx/>
                <a:latin typeface="Calibri" panose="020F0502020204030204"/>
                <a:ea typeface="+mn-ea"/>
                <a:cs typeface="B Koodak" panose="00000700000000000000" pitchFamily="2" charset="-78"/>
              </a:rPr>
              <a:t>چیست؟</a:t>
            </a:r>
          </a:p>
        </p:txBody>
      </p:sp>
      <p:sp>
        <p:nvSpPr>
          <p:cNvPr id="7" name="TextBox 6">
            <a:extLst>
              <a:ext uri="{FF2B5EF4-FFF2-40B4-BE49-F238E27FC236}">
                <a16:creationId xmlns:a16="http://schemas.microsoft.com/office/drawing/2014/main" id="{E53E849E-5EED-8BE4-D368-86C465AFDA9A}"/>
              </a:ext>
            </a:extLst>
          </p:cNvPr>
          <p:cNvSpPr txBox="1"/>
          <p:nvPr/>
        </p:nvSpPr>
        <p:spPr>
          <a:xfrm>
            <a:off x="545688" y="2342729"/>
            <a:ext cx="11100619" cy="2677656"/>
          </a:xfrm>
          <a:prstGeom prst="rect">
            <a:avLst/>
          </a:prstGeom>
          <a:noFill/>
        </p:spPr>
        <p:txBody>
          <a:bodyPr wrap="square">
            <a:spAutoFit/>
          </a:bodyPr>
          <a:lstStyle/>
          <a:p>
            <a:pPr algn="ctr" rtl="1"/>
            <a:r>
              <a:rPr lang="en-US" sz="2400" b="0" i="0" dirty="0">
                <a:solidFill>
                  <a:srgbClr val="49EECC"/>
                </a:solidFill>
                <a:effectLst/>
                <a:latin typeface="IRANSans"/>
                <a:cs typeface="B Koodak" panose="00000700000000000000" pitchFamily="2" charset="-78"/>
              </a:rPr>
              <a:t> MongoDB Atlas</a:t>
            </a:r>
            <a:r>
              <a:rPr lang="fa-IR" sz="2400" b="0" i="0" dirty="0">
                <a:solidFill>
                  <a:srgbClr val="49EECC"/>
                </a:solidFill>
                <a:effectLst/>
                <a:latin typeface="IRANSans"/>
                <a:cs typeface="B Koodak" panose="00000700000000000000" pitchFamily="2" charset="-78"/>
              </a:rPr>
              <a:t>راهکار پایگاه داده ابری برای کاربردهای جدید به حساب می‌آید که در مقیاس جهانی در دسترس است. این شیوه‌های درجه یک و پایدار خودکارسازی (در </a:t>
            </a:r>
            <a:r>
              <a:rPr lang="en-US" sz="2400" b="0" i="0" dirty="0">
                <a:solidFill>
                  <a:srgbClr val="49EECC"/>
                </a:solidFill>
                <a:effectLst/>
                <a:latin typeface="IRANSans"/>
                <a:cs typeface="B Koodak" panose="00000700000000000000" pitchFamily="2" charset="-78"/>
              </a:rPr>
              <a:t>MongoDB Atlas</a:t>
            </a:r>
            <a:r>
              <a:rPr lang="fa-IR" sz="2400" b="0" i="0" dirty="0">
                <a:solidFill>
                  <a:srgbClr val="49EECC"/>
                </a:solidFill>
                <a:effectLst/>
                <a:latin typeface="IRANSans"/>
                <a:cs typeface="B Koodak" panose="00000700000000000000" pitchFamily="2" charset="-78"/>
              </a:rPr>
              <a:t>)</a:t>
            </a: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امکان استقرار </a:t>
            </a:r>
            <a:r>
              <a:rPr lang="en-US" sz="2400" b="0" i="0" dirty="0">
                <a:solidFill>
                  <a:srgbClr val="49EECC"/>
                </a:solidFill>
                <a:effectLst/>
                <a:latin typeface="IRANSans"/>
                <a:cs typeface="B Koodak" panose="00000700000000000000" pitchFamily="2" charset="-78"/>
              </a:rPr>
              <a:t>MongoDB</a:t>
            </a:r>
            <a:r>
              <a:rPr lang="fa-IR" sz="2400" b="0" i="0" dirty="0">
                <a:solidFill>
                  <a:srgbClr val="49EECC"/>
                </a:solidFill>
                <a:effectLst/>
                <a:latin typeface="IRANSans"/>
                <a:cs typeface="B Koodak" panose="00000700000000000000" pitchFamily="2" charset="-78"/>
              </a:rPr>
              <a:t> را در سرویس‌های ابری </a:t>
            </a:r>
            <a:r>
              <a:rPr lang="en-US" sz="2400" b="0" i="0" dirty="0">
                <a:solidFill>
                  <a:srgbClr val="49EECC"/>
                </a:solidFill>
                <a:effectLst/>
                <a:latin typeface="IRANSans"/>
                <a:cs typeface="B Koodak" panose="00000700000000000000" pitchFamily="2" charset="-78"/>
              </a:rPr>
              <a:t>Google Cloud AWS،</a:t>
            </a:r>
            <a:r>
              <a:rPr lang="fa-IR" sz="2400" b="0" i="0" dirty="0">
                <a:solidFill>
                  <a:srgbClr val="49EECC"/>
                </a:solidFill>
                <a:effectLst/>
                <a:latin typeface="IRANSans"/>
                <a:cs typeface="B Koodak" panose="00000700000000000000" pitchFamily="2" charset="-78"/>
              </a:rPr>
              <a:t> و مایکروسافت</a:t>
            </a:r>
            <a:r>
              <a:rPr lang="en-US" sz="2400" b="0" i="0" dirty="0">
                <a:solidFill>
                  <a:srgbClr val="49EECC"/>
                </a:solidFill>
                <a:effectLst/>
                <a:latin typeface="IRANSans"/>
                <a:cs typeface="B Koodak" panose="00000700000000000000" pitchFamily="2" charset="-78"/>
              </a:rPr>
              <a:t>Azure </a:t>
            </a:r>
            <a:r>
              <a:rPr lang="fa-IR" sz="2400" b="0" i="0" dirty="0">
                <a:solidFill>
                  <a:srgbClr val="49EECC"/>
                </a:solidFill>
                <a:effectLst/>
                <a:latin typeface="IRANSans"/>
                <a:cs typeface="B Koodak" panose="00000700000000000000" pitchFamily="2" charset="-78"/>
              </a:rPr>
              <a:t> فراهم کرده است.</a:t>
            </a:r>
            <a:endParaRPr lang="en-US" sz="2400" b="0" i="0" dirty="0">
              <a:solidFill>
                <a:srgbClr val="49EECC"/>
              </a:solidFill>
              <a:effectLst/>
              <a:latin typeface="IRANSans"/>
              <a:cs typeface="B Koodak" panose="00000700000000000000" pitchFamily="2" charset="-78"/>
            </a:endParaRPr>
          </a:p>
          <a:p>
            <a:pPr algn="ctr" rtl="1"/>
            <a:endParaRPr lang="fa-IR" sz="2400" b="0" i="0" dirty="0">
              <a:solidFill>
                <a:srgbClr val="49EECC"/>
              </a:solidFill>
              <a:effectLst/>
              <a:latin typeface="IRANSans"/>
              <a:cs typeface="B Koodak" panose="00000700000000000000" pitchFamily="2" charset="-78"/>
            </a:endParaRPr>
          </a:p>
          <a:p>
            <a:pPr algn="ctr" rtl="1"/>
            <a:r>
              <a:rPr lang="fa-IR" sz="2400" b="0" i="0" dirty="0">
                <a:solidFill>
                  <a:srgbClr val="49EECC"/>
                </a:solidFill>
                <a:effectLst/>
                <a:latin typeface="IRANSans"/>
                <a:cs typeface="B Koodak" panose="00000700000000000000" pitchFamily="2" charset="-78"/>
              </a:rPr>
              <a:t>علاوه بر این، دسترس‌پذیری، مقیاس‌پذیری و سازگاری با قوی‌ترین ملزومات امنیت داده و حریم خصوصی در </a:t>
            </a:r>
            <a:r>
              <a:rPr lang="en-US" sz="2400" b="0" i="0" dirty="0">
                <a:solidFill>
                  <a:srgbClr val="49EECC"/>
                </a:solidFill>
                <a:effectLst/>
                <a:latin typeface="IRANSans"/>
                <a:cs typeface="B Koodak" panose="00000700000000000000" pitchFamily="2" charset="-78"/>
              </a:rPr>
              <a:t>MongoDB Atlas</a:t>
            </a:r>
            <a:r>
              <a:rPr lang="fa-IR" sz="2400" b="0" i="0" dirty="0">
                <a:solidFill>
                  <a:srgbClr val="49EECC"/>
                </a:solidFill>
                <a:effectLst/>
                <a:latin typeface="IRANSans"/>
                <a:cs typeface="B Koodak" panose="00000700000000000000" pitchFamily="2" charset="-78"/>
              </a:rPr>
              <a:t> تضمین می‌شود. </a:t>
            </a:r>
            <a:r>
              <a:rPr lang="en-US" sz="2400" b="0" i="0" dirty="0">
                <a:solidFill>
                  <a:srgbClr val="49EECC"/>
                </a:solidFill>
                <a:effectLst/>
                <a:latin typeface="IRANSans"/>
                <a:cs typeface="B Koodak" panose="00000700000000000000" pitchFamily="2" charset="-78"/>
              </a:rPr>
              <a:t>MongoDB Cloud</a:t>
            </a:r>
            <a:r>
              <a:rPr lang="fa-IR" sz="2400" b="0" i="0" dirty="0">
                <a:solidFill>
                  <a:srgbClr val="49EECC"/>
                </a:solidFill>
                <a:effectLst/>
                <a:latin typeface="IRANSans"/>
                <a:cs typeface="B Koodak" panose="00000700000000000000" pitchFamily="2" charset="-78"/>
              </a:rPr>
              <a:t> یک پلتفرم داده یکپارچه است که شامل پایگاه داده ابری سراسری، خدمات جستجو، دریاچه داده و خدمات موبایل و اپلیکیشن می‌شود.</a:t>
            </a:r>
            <a:endParaRPr kumimoji="0" lang="en-US" sz="2400" b="0" i="0" u="none" strike="noStrike" kern="1200" cap="none" spc="0" normalizeH="0" baseline="0" noProof="0" dirty="0">
              <a:ln>
                <a:noFill/>
              </a:ln>
              <a:solidFill>
                <a:srgbClr val="49EECC"/>
              </a:solidFill>
              <a:effectLst/>
              <a:uLnTx/>
              <a:uFillTx/>
              <a:latin typeface="Calibri" panose="020F0502020204030204"/>
              <a:cs typeface="B Koodak" panose="00000700000000000000" pitchFamily="2" charset="-78"/>
            </a:endParaRPr>
          </a:p>
        </p:txBody>
      </p:sp>
      <p:sp>
        <p:nvSpPr>
          <p:cNvPr id="6" name="Rectangle: Rounded Corners 5">
            <a:extLst>
              <a:ext uri="{FF2B5EF4-FFF2-40B4-BE49-F238E27FC236}">
                <a16:creationId xmlns:a16="http://schemas.microsoft.com/office/drawing/2014/main" id="{F248EBD4-FA35-3CC1-DCFD-7B3BAF8EBE02}"/>
              </a:ext>
            </a:extLst>
          </p:cNvPr>
          <p:cNvSpPr/>
          <p:nvPr/>
        </p:nvSpPr>
        <p:spPr>
          <a:xfrm>
            <a:off x="473792" y="5135948"/>
            <a:ext cx="1582994" cy="1391864"/>
          </a:xfrm>
          <a:prstGeom prst="round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MongoDB Atlas Adds Serverless Option | The Motley Fool">
            <a:extLst>
              <a:ext uri="{FF2B5EF4-FFF2-40B4-BE49-F238E27FC236}">
                <a16:creationId xmlns:a16="http://schemas.microsoft.com/office/drawing/2014/main" id="{8B2048BA-0F73-2B62-6E81-F1C8E8840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432" y="4701048"/>
            <a:ext cx="3769442" cy="226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826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sp>
        <p:nvSpPr>
          <p:cNvPr id="4" name="Rounded Rectangle 3"/>
          <p:cNvSpPr/>
          <p:nvPr/>
        </p:nvSpPr>
        <p:spPr>
          <a:xfrm>
            <a:off x="1691904" y="410693"/>
            <a:ext cx="8808191" cy="1044481"/>
          </a:xfrm>
          <a:prstGeom prst="roundRect">
            <a:avLst/>
          </a:prstGeom>
          <a:solidFill>
            <a:srgbClr val="49EECC"/>
          </a:solidFill>
          <a:ln>
            <a:noFill/>
          </a:ln>
        </p:spPr>
        <p:style>
          <a:lnRef idx="0">
            <a:scrgbClr r="0" g="0" b="0"/>
          </a:lnRef>
          <a:fillRef idx="0">
            <a:scrgbClr r="0" g="0" b="0"/>
          </a:fillRef>
          <a:effectRef idx="0">
            <a:scrgbClr r="0" g="0" b="0"/>
          </a:effectRef>
          <a:fontRef idx="minor">
            <a:schemeClr val="dk1"/>
          </a:fontRef>
        </p:style>
        <p:txBody>
          <a:bodyPr rtlCol="1" anchor="ctr"/>
          <a:lstStyle/>
          <a:p>
            <a:pPr algn="just" rtl="1"/>
            <a:r>
              <a:rPr lang="en-US" sz="6000" b="1" i="0" dirty="0">
                <a:solidFill>
                  <a:srgbClr val="002B32"/>
                </a:solidFill>
                <a:effectLst/>
                <a:latin typeface="IRANSans"/>
                <a:cs typeface="B Koodak" panose="00000700000000000000" pitchFamily="2" charset="-78"/>
              </a:rPr>
              <a:t> MongoDB Compass</a:t>
            </a:r>
            <a:r>
              <a:rPr lang="fa-IR" sz="6000" b="1" i="0" dirty="0">
                <a:solidFill>
                  <a:srgbClr val="002B32"/>
                </a:solidFill>
                <a:effectLst/>
                <a:latin typeface="IRANSans"/>
                <a:cs typeface="B Koodak" panose="00000700000000000000" pitchFamily="2" charset="-78"/>
              </a:rPr>
              <a:t>چیست؟</a:t>
            </a:r>
          </a:p>
        </p:txBody>
      </p:sp>
      <p:sp>
        <p:nvSpPr>
          <p:cNvPr id="7" name="TextBox 6">
            <a:extLst>
              <a:ext uri="{FF2B5EF4-FFF2-40B4-BE49-F238E27FC236}">
                <a16:creationId xmlns:a16="http://schemas.microsoft.com/office/drawing/2014/main" id="{E53E849E-5EED-8BE4-D368-86C465AFDA9A}"/>
              </a:ext>
            </a:extLst>
          </p:cNvPr>
          <p:cNvSpPr txBox="1"/>
          <p:nvPr/>
        </p:nvSpPr>
        <p:spPr>
          <a:xfrm>
            <a:off x="545689" y="2195245"/>
            <a:ext cx="11100619" cy="4154984"/>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b="0" i="0" dirty="0">
                <a:solidFill>
                  <a:srgbClr val="49EECC"/>
                </a:solidFill>
                <a:effectLst/>
                <a:latin typeface="IRANSans"/>
                <a:cs typeface="B Koodak" panose="00000700000000000000" pitchFamily="2" charset="-78"/>
              </a:rPr>
              <a:t> MongoDB Compass</a:t>
            </a:r>
            <a:r>
              <a:rPr lang="fa-IR" sz="2400" b="0" i="0" dirty="0">
                <a:solidFill>
                  <a:srgbClr val="49EECC"/>
                </a:solidFill>
                <a:effectLst/>
                <a:latin typeface="IRANSans"/>
                <a:cs typeface="B Koodak" panose="00000700000000000000" pitchFamily="2" charset="-78"/>
              </a:rPr>
              <a:t>یک رابط کاربری گرافیکی قدرتمند است که برای کوئری زدن، جمع‌آوری و تجزیه-تحلیل داده‌های </a:t>
            </a:r>
            <a:r>
              <a:rPr lang="en-US" sz="2400" b="0" i="0" dirty="0">
                <a:solidFill>
                  <a:srgbClr val="49EECC"/>
                </a:solidFill>
                <a:effectLst/>
                <a:latin typeface="IRANSans"/>
                <a:cs typeface="B Koodak" panose="00000700000000000000" pitchFamily="2" charset="-78"/>
              </a:rPr>
              <a:t>MongoDB</a:t>
            </a:r>
            <a:r>
              <a:rPr lang="fa-IR" sz="2400" b="0" i="0" dirty="0">
                <a:solidFill>
                  <a:srgbClr val="49EECC"/>
                </a:solidFill>
                <a:effectLst/>
                <a:latin typeface="IRANSans"/>
                <a:cs typeface="B Koodak" panose="00000700000000000000" pitchFamily="2" charset="-78"/>
              </a:rPr>
              <a:t> در یک محیط بصری مورد استفاده قرار می‌گیرد. استفاده از </a:t>
            </a:r>
            <a:r>
              <a:rPr lang="en-US" sz="2400" b="0" i="0" dirty="0">
                <a:solidFill>
                  <a:srgbClr val="49EECC"/>
                </a:solidFill>
                <a:effectLst/>
                <a:latin typeface="IRANSans"/>
                <a:cs typeface="B Koodak" panose="00000700000000000000" pitchFamily="2" charset="-78"/>
              </a:rPr>
              <a:t>MongoDB</a:t>
            </a:r>
            <a:r>
              <a:rPr lang="fa-IR" sz="2400" b="0" i="0" dirty="0">
                <a:solidFill>
                  <a:srgbClr val="49EECC"/>
                </a:solidFill>
                <a:effectLst/>
                <a:latin typeface="IRANSans"/>
                <a:cs typeface="B Koodak" panose="00000700000000000000" pitchFamily="2" charset="-78"/>
              </a:rPr>
              <a:t> </a:t>
            </a:r>
            <a:r>
              <a:rPr lang="en-US" sz="2400" b="0" i="0" dirty="0">
                <a:solidFill>
                  <a:srgbClr val="49EECC"/>
                </a:solidFill>
                <a:effectLst/>
                <a:latin typeface="IRANSans"/>
                <a:cs typeface="B Koodak" panose="00000700000000000000" pitchFamily="2" charset="-78"/>
              </a:rPr>
              <a:t>Compass </a:t>
            </a:r>
            <a:r>
              <a:rPr lang="fa-IR" sz="2400" b="0" i="0" dirty="0">
                <a:solidFill>
                  <a:srgbClr val="49EECC"/>
                </a:solidFill>
                <a:effectLst/>
                <a:latin typeface="IRANSans"/>
                <a:cs typeface="B Koodak" panose="00000700000000000000" pitchFamily="2" charset="-78"/>
              </a:rPr>
              <a:t> رایگان و کد منبع این پایگاه داده نیز قابل دسترسی است و می‌توان آن را روی سیستم عامل‌های مک </a:t>
            </a:r>
            <a:r>
              <a:rPr lang="en-US" sz="2400" b="0" i="0" dirty="0">
                <a:solidFill>
                  <a:srgbClr val="49EECC"/>
                </a:solidFill>
                <a:effectLst/>
                <a:latin typeface="IRANSans"/>
                <a:cs typeface="B Koodak" panose="00000700000000000000" pitchFamily="2" charset="-78"/>
              </a:rPr>
              <a:t>OS،</a:t>
            </a:r>
            <a:r>
              <a:rPr lang="fa-IR" sz="2400" b="0" i="0" dirty="0">
                <a:solidFill>
                  <a:srgbClr val="49EECC"/>
                </a:solidFill>
                <a:effectLst/>
                <a:latin typeface="IRANSans"/>
                <a:cs typeface="B Koodak" panose="00000700000000000000" pitchFamily="2" charset="-78"/>
              </a:rPr>
              <a:t> ویندوز و لینوکس اجرا کرد.</a:t>
            </a:r>
            <a:endParaRPr lang="en-US" sz="2400" b="0" i="0" dirty="0">
              <a:solidFill>
                <a:srgbClr val="49EECC"/>
              </a:solidFill>
              <a:effectLst/>
              <a:latin typeface="IRANSans"/>
              <a:cs typeface="B Koodak" panose="00000700000000000000" pitchFamily="2" charset="-78"/>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lang="fa-IR" sz="2400" b="0" i="0" dirty="0">
              <a:solidFill>
                <a:srgbClr val="49EECC"/>
              </a:solidFill>
              <a:effectLst/>
              <a:latin typeface="IRANSans"/>
              <a:cs typeface="B Koodak" panose="00000700000000000000" pitchFamily="2" charset="-78"/>
            </a:endParaRPr>
          </a:p>
          <a:p>
            <a:pPr algn="just" rtl="1"/>
            <a:r>
              <a:rPr lang="fa-IR" sz="2400" b="0" i="0" dirty="0">
                <a:solidFill>
                  <a:srgbClr val="49EECC"/>
                </a:solidFill>
                <a:effectLst/>
                <a:latin typeface="IRANSans"/>
                <a:cs typeface="B Koodak" panose="00000700000000000000" pitchFamily="2" charset="-78"/>
              </a:rPr>
              <a:t>برخی از کارهای مختلفی که می‌توان با استفاده از </a:t>
            </a:r>
            <a:r>
              <a:rPr lang="en-US" sz="2400" b="0" i="0" dirty="0">
                <a:solidFill>
                  <a:srgbClr val="49EECC"/>
                </a:solidFill>
                <a:effectLst/>
                <a:latin typeface="IRANSans"/>
                <a:cs typeface="B Koodak" panose="00000700000000000000" pitchFamily="2" charset="-78"/>
              </a:rPr>
              <a:t> Compass</a:t>
            </a:r>
            <a:r>
              <a:rPr lang="fa-IR" sz="2400" b="0" i="0" dirty="0">
                <a:solidFill>
                  <a:srgbClr val="49EECC"/>
                </a:solidFill>
                <a:effectLst/>
                <a:latin typeface="IRANSans"/>
                <a:cs typeface="B Koodak" panose="00000700000000000000" pitchFamily="2" charset="-78"/>
              </a:rPr>
              <a:t>انجام داد، در ادامه فهرست شده‌اند:</a:t>
            </a:r>
          </a:p>
          <a:p>
            <a:pPr algn="just" rtl="1">
              <a:buFont typeface="Arial" panose="020B0604020202020204" pitchFamily="34" charset="0"/>
              <a:buChar char="•"/>
            </a:pP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وارد کردن داده‌ها</a:t>
            </a:r>
          </a:p>
          <a:p>
            <a:pPr algn="just" rtl="1">
              <a:buFont typeface="Arial" panose="020B0604020202020204" pitchFamily="34" charset="0"/>
              <a:buChar char="•"/>
            </a:pP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کوئری زدن روی داده‌ها</a:t>
            </a:r>
          </a:p>
          <a:p>
            <a:pPr algn="just" rtl="1">
              <a:buFont typeface="Arial" panose="020B0604020202020204" pitchFamily="34" charset="0"/>
              <a:buChar char="•"/>
            </a:pP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ایجاد خط لوله‌های جمع‌آوری</a:t>
            </a:r>
          </a:p>
          <a:p>
            <a:pPr algn="just" rtl="1">
              <a:buFont typeface="Arial" panose="020B0604020202020204" pitchFamily="34" charset="0"/>
              <a:buChar char="•"/>
            </a:pP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اجرای دستورات در پوسته (</a:t>
            </a:r>
            <a:r>
              <a:rPr lang="en-US" sz="2400" b="0" i="0" dirty="0">
                <a:solidFill>
                  <a:srgbClr val="49EECC"/>
                </a:solidFill>
                <a:effectLst/>
                <a:latin typeface="IRANSans"/>
                <a:cs typeface="B Koodak" panose="00000700000000000000" pitchFamily="2" charset="-78"/>
              </a:rPr>
              <a:t>Shell</a:t>
            </a:r>
            <a:r>
              <a:rPr lang="fa-IR" sz="2400" b="0" i="0" dirty="0">
                <a:solidFill>
                  <a:srgbClr val="49EECC"/>
                </a:solidFill>
                <a:effectLst/>
                <a:latin typeface="IRANSans"/>
                <a:cs typeface="B Koodak" panose="00000700000000000000" pitchFamily="2" charset="-78"/>
              </a:rPr>
              <a:t>)</a:t>
            </a:r>
            <a:endParaRPr lang="en-US" sz="2400" b="0" i="0" dirty="0">
              <a:solidFill>
                <a:srgbClr val="49EECC"/>
              </a:solidFill>
              <a:effectLst/>
              <a:latin typeface="IRANSans"/>
              <a:cs typeface="B Koodak" panose="00000700000000000000" pitchFamily="2" charset="-78"/>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49EECC"/>
              </a:solidFill>
              <a:effectLst/>
              <a:uLnTx/>
              <a:uFillTx/>
              <a:latin typeface="Calibri" panose="020F0502020204030204"/>
              <a:cs typeface="B Koodak" panose="00000700000000000000" pitchFamily="2" charset="-78"/>
            </a:endParaRPr>
          </a:p>
        </p:txBody>
      </p:sp>
    </p:spTree>
    <p:extLst>
      <p:ext uri="{BB962C8B-B14F-4D97-AF65-F5344CB8AC3E}">
        <p14:creationId xmlns:p14="http://schemas.microsoft.com/office/powerpoint/2010/main" val="2605794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pic>
        <p:nvPicPr>
          <p:cNvPr id="2050" name="Picture 2" descr="Modify Documents — MongoDB Compass">
            <a:extLst>
              <a:ext uri="{FF2B5EF4-FFF2-40B4-BE49-F238E27FC236}">
                <a16:creationId xmlns:a16="http://schemas.microsoft.com/office/drawing/2014/main" id="{33BAD46C-CE1F-60EF-CE4C-19787FE84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441" y="484086"/>
            <a:ext cx="11439117" cy="474667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TextBox 4">
            <a:extLst>
              <a:ext uri="{FF2B5EF4-FFF2-40B4-BE49-F238E27FC236}">
                <a16:creationId xmlns:a16="http://schemas.microsoft.com/office/drawing/2014/main" id="{B89F1489-7384-80DB-3EFD-2DAE23D828BD}"/>
              </a:ext>
            </a:extLst>
          </p:cNvPr>
          <p:cNvSpPr txBox="1"/>
          <p:nvPr/>
        </p:nvSpPr>
        <p:spPr>
          <a:xfrm>
            <a:off x="9170681" y="5309645"/>
            <a:ext cx="2644877" cy="461665"/>
          </a:xfrm>
          <a:prstGeom prst="rect">
            <a:avLst/>
          </a:prstGeom>
          <a:noFill/>
        </p:spPr>
        <p:txBody>
          <a:bodyPr wrap="square">
            <a:spAutoFit/>
          </a:bodyPr>
          <a:lstStyle/>
          <a:p>
            <a:r>
              <a:rPr lang="fa-IR" sz="2400" dirty="0">
                <a:solidFill>
                  <a:srgbClr val="49EECC"/>
                </a:solidFill>
                <a:latin typeface="IRANSans"/>
                <a:cs typeface="B Koodak" panose="00000700000000000000" pitchFamily="2" charset="-78"/>
              </a:rPr>
              <a:t>تصویری از محیط برنامه</a:t>
            </a:r>
            <a:endParaRPr lang="en-US" dirty="0"/>
          </a:p>
        </p:txBody>
      </p:sp>
    </p:spTree>
    <p:extLst>
      <p:ext uri="{BB962C8B-B14F-4D97-AF65-F5344CB8AC3E}">
        <p14:creationId xmlns:p14="http://schemas.microsoft.com/office/powerpoint/2010/main" val="3049081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sp>
        <p:nvSpPr>
          <p:cNvPr id="4" name="Rounded Rectangle 3"/>
          <p:cNvSpPr/>
          <p:nvPr/>
        </p:nvSpPr>
        <p:spPr>
          <a:xfrm>
            <a:off x="7285700" y="243458"/>
            <a:ext cx="4647635" cy="3746929"/>
          </a:xfrm>
          <a:prstGeom prst="roundRect">
            <a:avLst/>
          </a:prstGeom>
          <a:solidFill>
            <a:srgbClr val="49EECC"/>
          </a:solidFill>
          <a:ln>
            <a:noFill/>
          </a:ln>
        </p:spPr>
        <p:style>
          <a:lnRef idx="0">
            <a:scrgbClr r="0" g="0" b="0"/>
          </a:lnRef>
          <a:fillRef idx="0">
            <a:scrgbClr r="0" g="0" b="0"/>
          </a:fillRef>
          <a:effectRef idx="0">
            <a:scrgbClr r="0" g="0" b="0"/>
          </a:effectRef>
          <a:fontRef idx="minor">
            <a:schemeClr val="dk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6600" dirty="0">
                <a:solidFill>
                  <a:srgbClr val="002B32"/>
                </a:solidFill>
                <a:latin typeface="Calibri" panose="020F0502020204030204"/>
                <a:cs typeface="B Koodak" panose="00000700000000000000" pitchFamily="2" charset="-78"/>
              </a:rPr>
              <a:t>مثالی از پایگاه داده سند در </a:t>
            </a:r>
            <a:r>
              <a:rPr lang="en-US" sz="6600" dirty="0">
                <a:solidFill>
                  <a:srgbClr val="002B32"/>
                </a:solidFill>
                <a:latin typeface="Calibri" panose="020F0502020204030204"/>
                <a:cs typeface="B Koodak" panose="00000700000000000000" pitchFamily="2" charset="-78"/>
              </a:rPr>
              <a:t>Mongo DB</a:t>
            </a:r>
            <a:endParaRPr kumimoji="0" lang="fa-IR" sz="6600" b="0" i="0" u="none" strike="noStrike" kern="1200" cap="none" spc="0" normalizeH="0" baseline="0" noProof="0" dirty="0">
              <a:ln>
                <a:noFill/>
              </a:ln>
              <a:solidFill>
                <a:srgbClr val="002B32"/>
              </a:solidFill>
              <a:effectLst/>
              <a:uLnTx/>
              <a:uFillTx/>
              <a:latin typeface="Calibri" panose="020F0502020204030204"/>
              <a:ea typeface="+mn-ea"/>
              <a:cs typeface="B Koodak" panose="00000700000000000000" pitchFamily="2" charset="-78"/>
            </a:endParaRPr>
          </a:p>
        </p:txBody>
      </p:sp>
      <p:sp>
        <p:nvSpPr>
          <p:cNvPr id="6" name="TextBox 5">
            <a:extLst>
              <a:ext uri="{FF2B5EF4-FFF2-40B4-BE49-F238E27FC236}">
                <a16:creationId xmlns:a16="http://schemas.microsoft.com/office/drawing/2014/main" id="{763B2851-0461-FAB0-2667-B1DEEF43ADEE}"/>
              </a:ext>
            </a:extLst>
          </p:cNvPr>
          <p:cNvSpPr txBox="1"/>
          <p:nvPr/>
        </p:nvSpPr>
        <p:spPr>
          <a:xfrm>
            <a:off x="258665" y="3198222"/>
            <a:ext cx="7597314" cy="3416320"/>
          </a:xfrm>
          <a:prstGeom prst="rect">
            <a:avLst/>
          </a:prstGeom>
          <a:noFill/>
        </p:spPr>
        <p:txBody>
          <a:bodyPr wrap="square">
            <a:spAutoFit/>
          </a:bodyPr>
          <a:lstStyle/>
          <a:p>
            <a:r>
              <a:rPr lang="en-US" sz="2400" b="0" dirty="0">
                <a:solidFill>
                  <a:srgbClr val="D4D4D4"/>
                </a:solidFill>
                <a:effectLst/>
                <a:latin typeface="Consolas" panose="020B0609020204030204" pitchFamily="49" charset="0"/>
              </a:rPr>
              <a:t>{_id: </a:t>
            </a:r>
          </a:p>
          <a:p>
            <a:r>
              <a:rPr lang="en-US" sz="2400" b="0" dirty="0">
                <a:solidFill>
                  <a:srgbClr val="D4D4D4"/>
                </a:solidFill>
                <a:effectLst/>
                <a:latin typeface="Consolas" panose="020B0609020204030204" pitchFamily="49" charset="0"/>
              </a:rPr>
              <a:t>name: “Thomson”,</a:t>
            </a:r>
          </a:p>
          <a:p>
            <a:r>
              <a:rPr lang="en-US" sz="2400" b="0" dirty="0">
                <a:solidFill>
                  <a:srgbClr val="D4D4D4"/>
                </a:solidFill>
                <a:effectLst/>
                <a:latin typeface="Consolas" panose="020B0609020204030204" pitchFamily="49" charset="0"/>
              </a:rPr>
              <a:t>Age: </a:t>
            </a:r>
            <a:r>
              <a:rPr lang="en-US" sz="2400" b="0" dirty="0">
                <a:solidFill>
                  <a:srgbClr val="B5CEA8"/>
                </a:solidFill>
                <a:effectLst/>
                <a:latin typeface="Consolas" panose="020B0609020204030204" pitchFamily="49" charset="0"/>
              </a:rPr>
              <a:t>22</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Address: {{street: “</a:t>
            </a:r>
            <a:r>
              <a:rPr lang="en-US" sz="2400" b="0" dirty="0">
                <a:solidFill>
                  <a:srgbClr val="B5CEA8"/>
                </a:solidFill>
                <a:effectLst/>
                <a:latin typeface="Consolas" panose="020B0609020204030204" pitchFamily="49" charset="0"/>
              </a:rPr>
              <a:t>124</a:t>
            </a:r>
            <a:r>
              <a:rPr lang="en-US" sz="2400" b="0" dirty="0">
                <a:solidFill>
                  <a:srgbClr val="D4D4D4"/>
                </a:solidFill>
                <a:effectLst/>
                <a:latin typeface="Consolas" panose="020B0609020204030204" pitchFamily="49" charset="0"/>
              </a:rPr>
              <a:t> church street”,</a:t>
            </a:r>
          </a:p>
          <a:p>
            <a:r>
              <a:rPr lang="en-US" sz="2400" b="0" dirty="0">
                <a:solidFill>
                  <a:srgbClr val="D4D4D4"/>
                </a:solidFill>
                <a:effectLst/>
                <a:latin typeface="Consolas" panose="020B0609020204030204" pitchFamily="49" charset="0"/>
              </a:rPr>
              <a:t>           city: “</a:t>
            </a:r>
            <a:r>
              <a:rPr lang="en-US" sz="2400" b="0" dirty="0" err="1">
                <a:solidFill>
                  <a:srgbClr val="D4D4D4"/>
                </a:solidFill>
                <a:effectLst/>
                <a:latin typeface="Consolas" panose="020B0609020204030204" pitchFamily="49" charset="0"/>
              </a:rPr>
              <a:t>brooklyn</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state: “NY”,</a:t>
            </a:r>
          </a:p>
          <a:p>
            <a:r>
              <a:rPr lang="en-US" sz="2400" b="0" dirty="0">
                <a:solidFill>
                  <a:srgbClr val="D4D4D4"/>
                </a:solidFill>
                <a:effectLst/>
                <a:latin typeface="Consolas" panose="020B0609020204030204" pitchFamily="49" charset="0"/>
              </a:rPr>
              <a:t>           zip: “</a:t>
            </a:r>
            <a:r>
              <a:rPr lang="en-US" sz="2400" b="0" dirty="0">
                <a:solidFill>
                  <a:srgbClr val="B5CEA8"/>
                </a:solidFill>
                <a:effectLst/>
                <a:latin typeface="Consolas" panose="020B0609020204030204" pitchFamily="49" charset="0"/>
              </a:rPr>
              <a:t>13400</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country: “US”}}</a:t>
            </a:r>
          </a:p>
          <a:p>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03339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sp>
        <p:nvSpPr>
          <p:cNvPr id="4" name="Rounded Rectangle 3"/>
          <p:cNvSpPr/>
          <p:nvPr/>
        </p:nvSpPr>
        <p:spPr>
          <a:xfrm>
            <a:off x="3992275" y="1030125"/>
            <a:ext cx="4207450" cy="1794384"/>
          </a:xfrm>
          <a:prstGeom prst="roundRect">
            <a:avLst/>
          </a:prstGeom>
          <a:solidFill>
            <a:srgbClr val="49EECC"/>
          </a:solidFill>
          <a:ln>
            <a:noFill/>
          </a:ln>
        </p:spPr>
        <p:style>
          <a:lnRef idx="0">
            <a:scrgbClr r="0" g="0" b="0"/>
          </a:lnRef>
          <a:fillRef idx="0">
            <a:scrgbClr r="0" g="0" b="0"/>
          </a:fillRef>
          <a:effectRef idx="0">
            <a:scrgbClr r="0" g="0" b="0"/>
          </a:effectRef>
          <a:fontRef idx="minor">
            <a:schemeClr val="dk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8800" b="1" dirty="0">
                <a:solidFill>
                  <a:srgbClr val="002B32"/>
                </a:solidFill>
                <a:latin typeface="IRANSans"/>
                <a:cs typeface="B Koodak" panose="00000700000000000000" pitchFamily="2" charset="-78"/>
              </a:rPr>
              <a:t>پایان</a:t>
            </a:r>
            <a:endParaRPr kumimoji="0" lang="fa-IR" sz="8800" b="1" i="0" u="none" strike="noStrike" kern="1200" cap="none" spc="0" normalizeH="0" baseline="0" noProof="0" dirty="0">
              <a:ln>
                <a:noFill/>
              </a:ln>
              <a:solidFill>
                <a:srgbClr val="002B32"/>
              </a:solidFill>
              <a:effectLst/>
              <a:uLnTx/>
              <a:uFillTx/>
              <a:latin typeface="IRANSans"/>
              <a:ea typeface="+mn-ea"/>
              <a:cs typeface="B Koodak" panose="00000700000000000000" pitchFamily="2" charset="-78"/>
            </a:endParaRPr>
          </a:p>
        </p:txBody>
      </p:sp>
      <p:sp>
        <p:nvSpPr>
          <p:cNvPr id="7" name="TextBox 6">
            <a:extLst>
              <a:ext uri="{FF2B5EF4-FFF2-40B4-BE49-F238E27FC236}">
                <a16:creationId xmlns:a16="http://schemas.microsoft.com/office/drawing/2014/main" id="{E53E849E-5EED-8BE4-D368-86C465AFDA9A}"/>
              </a:ext>
            </a:extLst>
          </p:cNvPr>
          <p:cNvSpPr txBox="1"/>
          <p:nvPr/>
        </p:nvSpPr>
        <p:spPr>
          <a:xfrm>
            <a:off x="8343086" y="4420774"/>
            <a:ext cx="2492476" cy="461665"/>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dirty="0">
                <a:solidFill>
                  <a:srgbClr val="49EECC"/>
                </a:solidFill>
                <a:latin typeface="IRANSans"/>
                <a:cs typeface="B Koodak" panose="00000700000000000000" pitchFamily="2" charset="-78"/>
              </a:rPr>
              <a:t>دانلود اسلایدها در:</a:t>
            </a:r>
            <a:endParaRPr kumimoji="0" lang="en-US" sz="2400" b="0" i="0" u="none" strike="noStrike" kern="1200" cap="none" spc="0" normalizeH="0" baseline="0" noProof="0" dirty="0">
              <a:ln>
                <a:noFill/>
              </a:ln>
              <a:solidFill>
                <a:srgbClr val="49EECC"/>
              </a:solidFill>
              <a:effectLst/>
              <a:uLnTx/>
              <a:uFillTx/>
              <a:latin typeface="Calibri" panose="020F0502020204030204"/>
              <a:ea typeface="+mn-ea"/>
              <a:cs typeface="B Koodak" panose="00000700000000000000" pitchFamily="2" charset="-78"/>
            </a:endParaRPr>
          </a:p>
        </p:txBody>
      </p:sp>
      <p:sp>
        <p:nvSpPr>
          <p:cNvPr id="2" name="Rectangle: Rounded Corners 1">
            <a:extLst>
              <a:ext uri="{FF2B5EF4-FFF2-40B4-BE49-F238E27FC236}">
                <a16:creationId xmlns:a16="http://schemas.microsoft.com/office/drawing/2014/main" id="{F7D17AAF-B82C-49A6-E6B5-7E16A545F309}"/>
              </a:ext>
            </a:extLst>
          </p:cNvPr>
          <p:cNvSpPr/>
          <p:nvPr/>
        </p:nvSpPr>
        <p:spPr>
          <a:xfrm>
            <a:off x="1356438" y="4822995"/>
            <a:ext cx="590349" cy="57946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4100" name="Picture 4" descr="Github Logo - Free social media icons">
            <a:extLst>
              <a:ext uri="{FF2B5EF4-FFF2-40B4-BE49-F238E27FC236}">
                <a16:creationId xmlns:a16="http://schemas.microsoft.com/office/drawing/2014/main" id="{775CDC15-F1F1-69CE-0F4D-62D3D244F3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85" y="4839176"/>
            <a:ext cx="532127" cy="5321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1611DE9-A424-488A-D68B-B60CF76BDB07}"/>
              </a:ext>
            </a:extLst>
          </p:cNvPr>
          <p:cNvSpPr txBox="1"/>
          <p:nvPr/>
        </p:nvSpPr>
        <p:spPr>
          <a:xfrm>
            <a:off x="1946787" y="4880142"/>
            <a:ext cx="6811480" cy="461665"/>
          </a:xfrm>
          <a:prstGeom prst="rect">
            <a:avLst/>
          </a:prstGeom>
          <a:noFill/>
        </p:spPr>
        <p:txBody>
          <a:bodyPr wrap="none" rtlCol="0">
            <a:spAutoFit/>
          </a:bodyPr>
          <a:lstStyle/>
          <a:p>
            <a:r>
              <a:rPr lang="en-US" sz="2400" dirty="0">
                <a:solidFill>
                  <a:srgbClr val="49EECC"/>
                </a:solidFill>
                <a:latin typeface="Consolas" panose="020B0609020204030204" pitchFamily="49" charset="0"/>
              </a:rPr>
              <a:t>Github.com/</a:t>
            </a:r>
            <a:r>
              <a:rPr lang="en-US" sz="2400" dirty="0" err="1">
                <a:solidFill>
                  <a:srgbClr val="49EECC"/>
                </a:solidFill>
                <a:latin typeface="Consolas" panose="020B0609020204030204" pitchFamily="49" charset="0"/>
              </a:rPr>
              <a:t>EnAnsari</a:t>
            </a:r>
            <a:r>
              <a:rPr lang="en-US" sz="2400" dirty="0">
                <a:solidFill>
                  <a:srgbClr val="49EECC"/>
                </a:solidFill>
                <a:latin typeface="Consolas" panose="020B0609020204030204" pitchFamily="49" charset="0"/>
              </a:rPr>
              <a:t>/</a:t>
            </a:r>
            <a:r>
              <a:rPr lang="en-US" sz="2400" dirty="0" err="1">
                <a:solidFill>
                  <a:srgbClr val="49EECC"/>
                </a:solidFill>
                <a:latin typeface="Consolas" panose="020B0609020204030204" pitchFamily="49" charset="0"/>
              </a:rPr>
              <a:t>db-uni</a:t>
            </a:r>
            <a:r>
              <a:rPr lang="en-US" sz="2400" dirty="0">
                <a:solidFill>
                  <a:srgbClr val="49EECC"/>
                </a:solidFill>
                <a:latin typeface="Consolas" panose="020B0609020204030204" pitchFamily="49" charset="0"/>
              </a:rPr>
              <a:t>/</a:t>
            </a:r>
            <a:r>
              <a:rPr lang="en-US" sz="2400" dirty="0" err="1">
                <a:solidFill>
                  <a:srgbClr val="49EECC"/>
                </a:solidFill>
                <a:latin typeface="Consolas" panose="020B0609020204030204" pitchFamily="49" charset="0"/>
              </a:rPr>
              <a:t>nosql</a:t>
            </a:r>
            <a:r>
              <a:rPr lang="en-US" sz="2400" dirty="0">
                <a:solidFill>
                  <a:srgbClr val="49EECC"/>
                </a:solidFill>
                <a:latin typeface="Consolas" panose="020B0609020204030204" pitchFamily="49" charset="0"/>
              </a:rPr>
              <a:t>-slides</a:t>
            </a:r>
          </a:p>
        </p:txBody>
      </p:sp>
    </p:spTree>
    <p:extLst>
      <p:ext uri="{BB962C8B-B14F-4D97-AF65-F5344CB8AC3E}">
        <p14:creationId xmlns:p14="http://schemas.microsoft.com/office/powerpoint/2010/main" val="3060828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93DD-4D99-3E57-66ED-3F4D89876772}"/>
              </a:ext>
            </a:extLst>
          </p:cNvPr>
          <p:cNvSpPr>
            <a:spLocks noGrp="1"/>
          </p:cNvSpPr>
          <p:nvPr>
            <p:ph type="title"/>
          </p:nvPr>
        </p:nvSpPr>
        <p:spPr>
          <a:xfrm>
            <a:off x="2592925" y="624110"/>
            <a:ext cx="8911687" cy="950166"/>
          </a:xfrm>
        </p:spPr>
        <p:txBody>
          <a:bodyPr>
            <a:normAutofit/>
          </a:bodyPr>
          <a:lstStyle/>
          <a:p>
            <a:pPr algn="r" rtl="1"/>
            <a:r>
              <a:rPr lang="fa-IR" sz="4400" dirty="0">
                <a:latin typeface="IRTitr" panose="02000506000000020002" pitchFamily="2" charset="-78"/>
                <a:cs typeface="IRTitr" panose="02000506000000020002" pitchFamily="2" charset="-78"/>
              </a:rPr>
              <a:t>آشنایی با ساختار داده </a:t>
            </a:r>
            <a:r>
              <a:rPr lang="en-US" sz="4400" dirty="0">
                <a:latin typeface="IRTitr" panose="02000506000000020002" pitchFamily="2" charset="-78"/>
                <a:cs typeface="IRTitr" panose="02000506000000020002" pitchFamily="2" charset="-78"/>
              </a:rPr>
              <a:t>SQL</a:t>
            </a:r>
          </a:p>
        </p:txBody>
      </p:sp>
      <p:sp>
        <p:nvSpPr>
          <p:cNvPr id="3" name="Content Placeholder 2">
            <a:extLst>
              <a:ext uri="{FF2B5EF4-FFF2-40B4-BE49-F238E27FC236}">
                <a16:creationId xmlns:a16="http://schemas.microsoft.com/office/drawing/2014/main" id="{611D54DD-A449-A45E-F14D-E8BA58033D32}"/>
              </a:ext>
            </a:extLst>
          </p:cNvPr>
          <p:cNvSpPr>
            <a:spLocks noGrp="1"/>
          </p:cNvSpPr>
          <p:nvPr>
            <p:ph idx="1"/>
          </p:nvPr>
        </p:nvSpPr>
        <p:spPr>
          <a:xfrm>
            <a:off x="2121031" y="1574276"/>
            <a:ext cx="9383581" cy="4336946"/>
          </a:xfrm>
        </p:spPr>
        <p:txBody>
          <a:bodyPr>
            <a:noAutofit/>
          </a:bodyPr>
          <a:lstStyle/>
          <a:p>
            <a:pPr algn="r" rtl="1"/>
            <a:r>
              <a:rPr lang="fa-IR" sz="1800" b="1" dirty="0">
                <a:latin typeface="IRMitra" panose="02000506000000020002" pitchFamily="2" charset="-78"/>
                <a:cs typeface="IRMitra" panose="02000506000000020002" pitchFamily="2" charset="-78"/>
              </a:rPr>
              <a:t>چه </a:t>
            </a:r>
            <a:r>
              <a:rPr lang="fa-IR" sz="1800" b="1" dirty="0">
                <a:solidFill>
                  <a:srgbClr val="FF0000"/>
                </a:solidFill>
                <a:latin typeface="IRMitra" panose="02000506000000020002" pitchFamily="2" charset="-78"/>
                <a:cs typeface="IRMitra" panose="02000506000000020002" pitchFamily="2" charset="-78"/>
              </a:rPr>
              <a:t>موجودیت (</a:t>
            </a:r>
            <a:r>
              <a:rPr lang="en-US" sz="1800" b="1" dirty="0">
                <a:solidFill>
                  <a:srgbClr val="FF0000"/>
                </a:solidFill>
                <a:latin typeface="IRMitra" panose="02000506000000020002" pitchFamily="2" charset="-78"/>
                <a:cs typeface="IRMitra" panose="02000506000000020002" pitchFamily="2" charset="-78"/>
              </a:rPr>
              <a:t>(Entity</a:t>
            </a:r>
            <a:r>
              <a:rPr lang="fa-IR" sz="1800" b="1" dirty="0">
                <a:solidFill>
                  <a:srgbClr val="FF0000"/>
                </a:solidFill>
                <a:latin typeface="IRMitra" panose="02000506000000020002" pitchFamily="2" charset="-78"/>
                <a:cs typeface="IRMitra" panose="02000506000000020002" pitchFamily="2" charset="-78"/>
              </a:rPr>
              <a:t>هایی </a:t>
            </a:r>
            <a:r>
              <a:rPr lang="fa-IR" sz="1800" b="1" dirty="0">
                <a:latin typeface="IRMitra" panose="02000506000000020002" pitchFamily="2" charset="-78"/>
                <a:cs typeface="IRMitra" panose="02000506000000020002" pitchFamily="2" charset="-78"/>
              </a:rPr>
              <a:t>دارید؟ اطلاعات قرار است در قالب چه دسته‌هایی ذخیره‌ سازی  شود؟مثل دسته های کاربر،     خبر،کامنت و... همگی نمونه هایی از موجودیت هستند. معمولاً هر موجودیت در قالب یک جدول در نظر گرفته می شود. </a:t>
            </a:r>
          </a:p>
          <a:p>
            <a:pPr algn="r" rtl="1"/>
            <a:r>
              <a:rPr lang="fa-IR" sz="1800" b="1" dirty="0">
                <a:latin typeface="IRMitra" panose="02000506000000020002" pitchFamily="2" charset="-78"/>
                <a:cs typeface="IRMitra" panose="02000506000000020002" pitchFamily="2" charset="-78"/>
              </a:rPr>
              <a:t>هر جدول شما چه </a:t>
            </a:r>
            <a:r>
              <a:rPr lang="fa-IR" sz="1800" b="1" dirty="0">
                <a:solidFill>
                  <a:srgbClr val="FF0000"/>
                </a:solidFill>
                <a:latin typeface="IRMitra" panose="02000506000000020002" pitchFamily="2" charset="-78"/>
                <a:cs typeface="IRMitra" panose="02000506000000020002" pitchFamily="2" charset="-78"/>
              </a:rPr>
              <a:t>خاصیت‌هایی</a:t>
            </a:r>
            <a:r>
              <a:rPr lang="fa-IR" sz="1800" b="1" dirty="0">
                <a:latin typeface="IRMitra" panose="02000506000000020002" pitchFamily="2" charset="-78"/>
                <a:cs typeface="IRMitra" panose="02000506000000020002" pitchFamily="2" charset="-78"/>
              </a:rPr>
              <a:t> دارد؟چه اطلاعاتی مشخصی را قصد دارید در آن ذخیره کنید؟</a:t>
            </a:r>
            <a:br>
              <a:rPr lang="fa-IR" sz="1800" b="1" dirty="0">
                <a:latin typeface="IRMitra" panose="02000506000000020002" pitchFamily="2" charset="-78"/>
                <a:cs typeface="IRMitra" panose="02000506000000020002" pitchFamily="2" charset="-78"/>
              </a:rPr>
            </a:br>
            <a:r>
              <a:rPr lang="fa-IR" sz="1800" b="1" dirty="0">
                <a:latin typeface="IRMitra" panose="02000506000000020002" pitchFamily="2" charset="-78"/>
                <a:cs typeface="IRMitra" panose="02000506000000020002" pitchFamily="2" charset="-78"/>
              </a:rPr>
              <a:t>به یاد داشته باشید که این خواص باید ثابت باشند!چرا که هر کدام از این خواص به معنی یک </a:t>
            </a:r>
            <a:r>
              <a:rPr lang="fa-IR" sz="1800" b="1" dirty="0">
                <a:solidFill>
                  <a:srgbClr val="FF0000"/>
                </a:solidFill>
                <a:latin typeface="IRMitra" panose="02000506000000020002" pitchFamily="2" charset="-78"/>
                <a:cs typeface="IRMitra" panose="02000506000000020002" pitchFamily="2" charset="-78"/>
              </a:rPr>
              <a:t>ستون (</a:t>
            </a:r>
            <a:r>
              <a:rPr lang="en-US" sz="1800" b="1" dirty="0">
                <a:solidFill>
                  <a:srgbClr val="FF0000"/>
                </a:solidFill>
                <a:latin typeface="IRMitra" panose="02000506000000020002" pitchFamily="2" charset="-78"/>
                <a:cs typeface="IRMitra" panose="02000506000000020002" pitchFamily="2" charset="-78"/>
              </a:rPr>
              <a:t> (Column</a:t>
            </a:r>
            <a:r>
              <a:rPr lang="fa-IR" sz="1800" b="1" dirty="0">
                <a:latin typeface="IRMitra" panose="02000506000000020002" pitchFamily="2" charset="-78"/>
                <a:cs typeface="IRMitra" panose="02000506000000020002" pitchFamily="2" charset="-78"/>
              </a:rPr>
              <a:t>از جدول شما هستند،‌ مثلاً جدول کاربر میتواند شامل ستون های نام، نام خانوادگی، سن،‌ پست الکترونیک و... باشد و قرار نیست این تعداد ستون ها برای هر کاربر متفاوت باشد.</a:t>
            </a:r>
          </a:p>
          <a:p>
            <a:pPr algn="r" rtl="1"/>
            <a:r>
              <a:rPr lang="fa-IR" sz="1800" b="1" dirty="0">
                <a:latin typeface="IRMitra" panose="02000506000000020002" pitchFamily="2" charset="-78"/>
                <a:cs typeface="IRMitra" panose="02000506000000020002" pitchFamily="2" charset="-78"/>
              </a:rPr>
              <a:t>هر داده شما چه اطلاعاتی دارد؟ هر داده جدید در قالب یک </a:t>
            </a:r>
            <a:r>
              <a:rPr lang="fa-IR" sz="1800" b="1" dirty="0">
                <a:solidFill>
                  <a:srgbClr val="FF0000"/>
                </a:solidFill>
                <a:latin typeface="IRMitra" panose="02000506000000020002" pitchFamily="2" charset="-78"/>
                <a:cs typeface="IRMitra" panose="02000506000000020002" pitchFamily="2" charset="-78"/>
              </a:rPr>
              <a:t>سطر (</a:t>
            </a:r>
            <a:r>
              <a:rPr lang="en-US" sz="1800" b="1" dirty="0">
                <a:solidFill>
                  <a:srgbClr val="FF0000"/>
                </a:solidFill>
                <a:latin typeface="IRMitra" panose="02000506000000020002" pitchFamily="2" charset="-78"/>
                <a:cs typeface="IRMitra" panose="02000506000000020002" pitchFamily="2" charset="-78"/>
              </a:rPr>
              <a:t>(Row</a:t>
            </a:r>
            <a:r>
              <a:rPr lang="fa-IR" sz="1800" b="1" dirty="0">
                <a:latin typeface="IRMitra" panose="02000506000000020002" pitchFamily="2" charset="-78"/>
                <a:cs typeface="IRMitra" panose="02000506000000020002" pitchFamily="2" charset="-78"/>
              </a:rPr>
              <a:t> جدید در جدول مورد نظرتان ذخیره می شود به طور مثال به ازای هر کاربر جدید یک سطر با ستون های نام،‌نام خانوادگی،‌سن و... در جدول کاربران تشکیل می شود.</a:t>
            </a:r>
          </a:p>
          <a:p>
            <a:pPr algn="r" rtl="1"/>
            <a:r>
              <a:rPr lang="fa-IR" sz="1800" b="1" dirty="0">
                <a:latin typeface="IRMitra" panose="02000506000000020002" pitchFamily="2" charset="-78"/>
                <a:cs typeface="IRMitra" panose="02000506000000020002" pitchFamily="2" charset="-78"/>
              </a:rPr>
              <a:t>هر جدول شما چه </a:t>
            </a:r>
            <a:r>
              <a:rPr lang="fa-IR" sz="1800" b="1" dirty="0">
                <a:solidFill>
                  <a:srgbClr val="FF0000"/>
                </a:solidFill>
                <a:latin typeface="IRMitra" panose="02000506000000020002" pitchFamily="2" charset="-78"/>
                <a:cs typeface="IRMitra" panose="02000506000000020002" pitchFamily="2" charset="-78"/>
              </a:rPr>
              <a:t>ارتباطی(</a:t>
            </a:r>
            <a:r>
              <a:rPr lang="en-US" sz="1800" b="1" dirty="0">
                <a:solidFill>
                  <a:srgbClr val="FF0000"/>
                </a:solidFill>
                <a:latin typeface="IRMitra" panose="02000506000000020002" pitchFamily="2" charset="-78"/>
                <a:cs typeface="IRMitra" panose="02000506000000020002" pitchFamily="2" charset="-78"/>
              </a:rPr>
              <a:t>(Relation</a:t>
            </a:r>
            <a:r>
              <a:rPr lang="fa-IR" sz="1800" b="1" dirty="0">
                <a:latin typeface="IRMitra" panose="02000506000000020002" pitchFamily="2" charset="-78"/>
                <a:cs typeface="IRMitra" panose="02000506000000020002" pitchFamily="2" charset="-78"/>
              </a:rPr>
              <a:t> با جدول یا جداول دیگر دارد؟ مثلا هر کاربر می تواند عضوی از یک یا چند درس و هر کلاس درس میتواندشامل مجموعه ای از کاربران باشد.</a:t>
            </a:r>
            <a:endParaRPr lang="en-US" sz="1800" b="1" dirty="0">
              <a:latin typeface="IRMitra" panose="02000506000000020002" pitchFamily="2" charset="-78"/>
              <a:cs typeface="IRMitra" panose="02000506000000020002" pitchFamily="2" charset="-78"/>
            </a:endParaRPr>
          </a:p>
        </p:txBody>
      </p:sp>
      <p:sp>
        <p:nvSpPr>
          <p:cNvPr id="4" name="Slide Number Placeholder 3">
            <a:extLst>
              <a:ext uri="{FF2B5EF4-FFF2-40B4-BE49-F238E27FC236}">
                <a16:creationId xmlns:a16="http://schemas.microsoft.com/office/drawing/2014/main" id="{8058C88E-8423-CAE4-8DC8-8A82BFB52B99}"/>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3575389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28EF5-3F19-4F37-72CE-965C9C892949}"/>
              </a:ext>
            </a:extLst>
          </p:cNvPr>
          <p:cNvSpPr>
            <a:spLocks noGrp="1"/>
          </p:cNvSpPr>
          <p:nvPr>
            <p:ph idx="1"/>
          </p:nvPr>
        </p:nvSpPr>
        <p:spPr>
          <a:xfrm>
            <a:off x="1432876" y="1015907"/>
            <a:ext cx="9873775" cy="5232492"/>
          </a:xfrm>
        </p:spPr>
        <p:txBody>
          <a:bodyPr>
            <a:normAutofit/>
          </a:bodyPr>
          <a:lstStyle/>
          <a:p>
            <a:pPr marL="0" indent="0" algn="r" rtl="1">
              <a:buNone/>
            </a:pPr>
            <a:r>
              <a:rPr lang="fa-IR" b="1" dirty="0">
                <a:latin typeface="IRMitra" panose="02000506000000020002" pitchFamily="2" charset="-78"/>
                <a:cs typeface="IRMitra" panose="02000506000000020002" pitchFamily="2" charset="-78"/>
              </a:rPr>
              <a:t>تمام این مشخصات پایگاه داده شما در </a:t>
            </a:r>
            <a:r>
              <a:rPr lang="en-US" b="1" dirty="0">
                <a:latin typeface="IRMitra" panose="02000506000000020002" pitchFamily="2" charset="-78"/>
                <a:cs typeface="IRMitra" panose="02000506000000020002" pitchFamily="2" charset="-78"/>
              </a:rPr>
              <a:t>SQL</a:t>
            </a:r>
            <a:r>
              <a:rPr lang="fa-IR" b="1" dirty="0">
                <a:latin typeface="IRMitra" panose="02000506000000020002" pitchFamily="2" charset="-78"/>
                <a:cs typeface="IRMitra" panose="02000506000000020002" pitchFamily="2" charset="-78"/>
              </a:rPr>
              <a:t> با ساختاری به نام </a:t>
            </a:r>
            <a:r>
              <a:rPr lang="en-US" b="1" dirty="0">
                <a:latin typeface="IRMitra" panose="02000506000000020002" pitchFamily="2" charset="-78"/>
                <a:cs typeface="IRMitra" panose="02000506000000020002" pitchFamily="2" charset="-78"/>
              </a:rPr>
              <a:t>Schema</a:t>
            </a:r>
            <a:r>
              <a:rPr lang="fa-IR" b="1" dirty="0">
                <a:latin typeface="IRMitra" panose="02000506000000020002" pitchFamily="2" charset="-78"/>
                <a:cs typeface="IRMitra" panose="02000506000000020002" pitchFamily="2" charset="-78"/>
              </a:rPr>
              <a:t> ذخیره می شود.</a:t>
            </a:r>
            <a:br>
              <a:rPr lang="en-US" b="1" dirty="0">
                <a:latin typeface="IRMitra" panose="02000506000000020002" pitchFamily="2" charset="-78"/>
                <a:cs typeface="IRMitra" panose="02000506000000020002" pitchFamily="2" charset="-78"/>
              </a:rPr>
            </a:br>
            <a:r>
              <a:rPr lang="en-US" b="1" dirty="0">
                <a:latin typeface="IRMitra" panose="02000506000000020002" pitchFamily="2" charset="-78"/>
                <a:cs typeface="IRMitra" panose="02000506000000020002" pitchFamily="2" charset="-78"/>
              </a:rPr>
              <a:t>Schema</a:t>
            </a:r>
            <a:r>
              <a:rPr lang="fa-IR" b="1" dirty="0">
                <a:latin typeface="IRMitra" panose="02000506000000020002" pitchFamily="2" charset="-78"/>
                <a:cs typeface="IRMitra" panose="02000506000000020002" pitchFamily="2" charset="-78"/>
              </a:rPr>
              <a:t> یک ساختار ثابت است و مانند اسکلت یک ساختمان عمل می کند.</a:t>
            </a:r>
            <a:br>
              <a:rPr lang="fa-IR" b="1" dirty="0">
                <a:latin typeface="IRMitra" panose="02000506000000020002" pitchFamily="2" charset="-78"/>
                <a:cs typeface="IRMitra" panose="02000506000000020002" pitchFamily="2" charset="-78"/>
              </a:rPr>
            </a:br>
            <a:r>
              <a:rPr lang="fa-IR" b="1" dirty="0">
                <a:latin typeface="IRMitra" panose="02000506000000020002" pitchFamily="2" charset="-78"/>
                <a:cs typeface="IRMitra" panose="02000506000000020002" pitchFamily="2" charset="-78"/>
              </a:rPr>
              <a:t>همه چیز روی آن سوار و بر پایه آن تکمیل می شود. </a:t>
            </a:r>
            <a:endParaRPr lang="en-US" b="1" dirty="0">
              <a:latin typeface="IRMitra" panose="02000506000000020002" pitchFamily="2" charset="-78"/>
              <a:cs typeface="IRMitra" panose="02000506000000020002" pitchFamily="2" charset="-78"/>
            </a:endParaRPr>
          </a:p>
        </p:txBody>
      </p:sp>
      <p:sp>
        <p:nvSpPr>
          <p:cNvPr id="2" name="Slide Number Placeholder 1">
            <a:extLst>
              <a:ext uri="{FF2B5EF4-FFF2-40B4-BE49-F238E27FC236}">
                <a16:creationId xmlns:a16="http://schemas.microsoft.com/office/drawing/2014/main" id="{A1CF32E2-E679-99B1-708F-C44E40B9537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1428864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2037" y="609601"/>
            <a:ext cx="5895373" cy="1280890"/>
          </a:xfrm>
        </p:spPr>
        <p:txBody>
          <a:bodyPr>
            <a:noAutofit/>
          </a:bodyPr>
          <a:lstStyle/>
          <a:p>
            <a:pPr algn="r" rtl="1"/>
            <a:r>
              <a:rPr lang="fa-IR" sz="7200" dirty="0">
                <a:latin typeface="IRTitr" panose="02000506000000020002" pitchFamily="2" charset="-78"/>
                <a:cs typeface="IRTitr" panose="02000506000000020002" pitchFamily="2" charset="-78"/>
              </a:rPr>
              <a:t>چرا </a:t>
            </a:r>
            <a:r>
              <a:rPr lang="en-US" sz="7200" dirty="0">
                <a:latin typeface="IRTitr" panose="02000506000000020002" pitchFamily="2" charset="-78"/>
                <a:cs typeface="IRTitr" panose="02000506000000020002" pitchFamily="2" charset="-78"/>
              </a:rPr>
              <a:t> SQL </a:t>
            </a:r>
            <a:r>
              <a:rPr lang="fa-IR" sz="7200" dirty="0">
                <a:latin typeface="IRTitr" panose="02000506000000020002" pitchFamily="2" charset="-78"/>
                <a:cs typeface="IRTitr" panose="02000506000000020002" pitchFamily="2" charset="-78"/>
              </a:rPr>
              <a:t>نه؟</a:t>
            </a:r>
          </a:p>
        </p:txBody>
      </p:sp>
      <p:sp>
        <p:nvSpPr>
          <p:cNvPr id="3" name="Content Placeholder 2"/>
          <p:cNvSpPr>
            <a:spLocks noGrp="1"/>
          </p:cNvSpPr>
          <p:nvPr>
            <p:ph idx="1"/>
          </p:nvPr>
        </p:nvSpPr>
        <p:spPr>
          <a:xfrm>
            <a:off x="1018862" y="1658143"/>
            <a:ext cx="9905999" cy="3541714"/>
          </a:xfrm>
        </p:spPr>
        <p:txBody>
          <a:bodyPr>
            <a:noAutofit/>
          </a:bodyPr>
          <a:lstStyle/>
          <a:p>
            <a:pPr marL="0" indent="0" algn="r" rtl="1">
              <a:buNone/>
            </a:pPr>
            <a:r>
              <a:rPr lang="fa-IR" sz="3200" dirty="0">
                <a:latin typeface="IRMitra" panose="02000506000000020002" pitchFamily="2" charset="-78"/>
                <a:cs typeface="IRMitra" panose="02000506000000020002" pitchFamily="2" charset="-78"/>
              </a:rPr>
              <a:t>در برنامه نویسی سنتی، پایگاه داده ها معمولاً بی دردسر و راحت است اما این نوع از پایگاه داده ها یک مشکل بزرگ دارند، این مشکل زمانی خود را نشان می دهد که غول های نرم افزاری دنیا مثل گوگل،آمازون و فیسبوک احتیاج به تحلیل داده های با حجم و تعداد بالا یا همان </a:t>
            </a:r>
            <a:r>
              <a:rPr lang="en-US" sz="3200" dirty="0">
                <a:latin typeface="IRMitra" panose="02000506000000020002" pitchFamily="2" charset="-78"/>
                <a:cs typeface="IRMitra" panose="02000506000000020002" pitchFamily="2" charset="-78"/>
              </a:rPr>
              <a:t>Big Data</a:t>
            </a:r>
            <a:r>
              <a:rPr lang="fa-IR" sz="3200" dirty="0">
                <a:latin typeface="IRMitra" panose="02000506000000020002" pitchFamily="2" charset="-78"/>
                <a:cs typeface="IRMitra" panose="02000506000000020002" pitchFamily="2" charset="-78"/>
              </a:rPr>
              <a:t> پیدا کردند. اپلیکیشن های به اصطلاح </a:t>
            </a:r>
            <a:r>
              <a:rPr lang="en-US" sz="3200" dirty="0">
                <a:latin typeface="IRMitra" panose="02000506000000020002" pitchFamily="2" charset="-78"/>
                <a:cs typeface="IRMitra" panose="02000506000000020002" pitchFamily="2" charset="-78"/>
              </a:rPr>
              <a:t>Real-Time</a:t>
            </a:r>
            <a:r>
              <a:rPr lang="fa-IR" sz="3200" dirty="0">
                <a:latin typeface="IRMitra" panose="02000506000000020002" pitchFamily="2" charset="-78"/>
                <a:cs typeface="IRMitra" panose="02000506000000020002" pitchFamily="2" charset="-78"/>
              </a:rPr>
              <a:t> نیز از موارد استفاده از </a:t>
            </a:r>
            <a:r>
              <a:rPr lang="en-US" sz="3200" dirty="0">
                <a:latin typeface="IRMitra" panose="02000506000000020002" pitchFamily="2" charset="-78"/>
                <a:cs typeface="IRMitra" panose="02000506000000020002" pitchFamily="2" charset="-78"/>
              </a:rPr>
              <a:t>NoSQL</a:t>
            </a:r>
            <a:r>
              <a:rPr lang="fa-IR" sz="3200" dirty="0">
                <a:latin typeface="IRMitra" panose="02000506000000020002" pitchFamily="2" charset="-78"/>
                <a:cs typeface="IRMitra" panose="02000506000000020002" pitchFamily="2" charset="-78"/>
              </a:rPr>
              <a:t> هستند.</a:t>
            </a:r>
          </a:p>
        </p:txBody>
      </p:sp>
      <p:sp>
        <p:nvSpPr>
          <p:cNvPr id="4" name="Slide Number Placeholder 3">
            <a:extLst>
              <a:ext uri="{FF2B5EF4-FFF2-40B4-BE49-F238E27FC236}">
                <a16:creationId xmlns:a16="http://schemas.microsoft.com/office/drawing/2014/main" id="{7844F6E1-31BF-4D06-4EB3-EF161B9B5EC2}"/>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3583160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4D514AE-FAD0-AB36-B080-647B0531BFD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72619" y="432909"/>
            <a:ext cx="4949071" cy="5856581"/>
          </a:xfrm>
        </p:spPr>
      </p:pic>
      <p:sp>
        <p:nvSpPr>
          <p:cNvPr id="4" name="Content Placeholder 3">
            <a:extLst>
              <a:ext uri="{FF2B5EF4-FFF2-40B4-BE49-F238E27FC236}">
                <a16:creationId xmlns:a16="http://schemas.microsoft.com/office/drawing/2014/main" id="{AB3E1AD0-D3E3-CBE0-D366-C1BA6321B922}"/>
              </a:ext>
            </a:extLst>
          </p:cNvPr>
          <p:cNvSpPr>
            <a:spLocks noGrp="1"/>
          </p:cNvSpPr>
          <p:nvPr>
            <p:ph sz="half" idx="2"/>
          </p:nvPr>
        </p:nvSpPr>
        <p:spPr>
          <a:xfrm>
            <a:off x="6221691" y="1168924"/>
            <a:ext cx="5147036" cy="4232635"/>
          </a:xfrm>
        </p:spPr>
        <p:txBody>
          <a:bodyPr>
            <a:normAutofit lnSpcReduction="10000"/>
          </a:bodyPr>
          <a:lstStyle/>
          <a:p>
            <a:pPr algn="r" rtl="1"/>
            <a:r>
              <a:rPr lang="fa-IR" sz="2100" b="1" dirty="0">
                <a:latin typeface="IRMitra" panose="02000506000000020002" pitchFamily="2" charset="-78"/>
                <a:cs typeface="IRMitra" panose="02000506000000020002" pitchFamily="2" charset="-78"/>
              </a:rPr>
              <a:t>پایگاه داده های رابطه ای به دلیل نوع ساختارشون برای تحلیل داده های</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بزرگ،غیر بهینه،</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‌ناکارا و کند</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اند.</a:t>
            </a:r>
          </a:p>
          <a:p>
            <a:pPr algn="r" rtl="1"/>
            <a:r>
              <a:rPr lang="fa-IR" sz="2100" b="1" dirty="0">
                <a:latin typeface="IRMitra" panose="02000506000000020002" pitchFamily="2" charset="-78"/>
                <a:cs typeface="IRMitra" panose="02000506000000020002" pitchFamily="2" charset="-78"/>
              </a:rPr>
              <a:t>ساختار رابطه</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ای برای ذخیره</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سازی حجم زیادی از داده</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های بی ساختار(</a:t>
            </a:r>
            <a:r>
              <a:rPr lang="en-US" sz="2100" b="1" dirty="0">
                <a:latin typeface="IRMitra" panose="02000506000000020002" pitchFamily="2" charset="-78"/>
                <a:cs typeface="IRMitra" panose="02000506000000020002" pitchFamily="2" charset="-78"/>
              </a:rPr>
              <a:t>Non-Structured Data</a:t>
            </a:r>
            <a:r>
              <a:rPr lang="fa-IR" sz="2100" b="1" dirty="0">
                <a:latin typeface="IRMitra" panose="02000506000000020002" pitchFamily="2" charset="-78"/>
                <a:cs typeface="IRMitra" panose="02000506000000020002" pitchFamily="2" charset="-78"/>
              </a:rPr>
              <a:t>)مناسب</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نیست.</a:t>
            </a:r>
          </a:p>
          <a:p>
            <a:pPr algn="r" rtl="1"/>
            <a:r>
              <a:rPr lang="fa-IR" sz="2100" b="1" dirty="0">
                <a:latin typeface="IRMitra" panose="02000506000000020002" pitchFamily="2" charset="-78"/>
                <a:cs typeface="IRMitra" panose="02000506000000020002" pitchFamily="2" charset="-78"/>
              </a:rPr>
              <a:t>هدف اصلی ایجاد پایگاه داده های </a:t>
            </a:r>
            <a:r>
              <a:rPr lang="en-US" sz="2100" b="1" dirty="0">
                <a:latin typeface="IRMitra" panose="02000506000000020002" pitchFamily="2" charset="-78"/>
                <a:cs typeface="IRMitra" panose="02000506000000020002" pitchFamily="2" charset="-78"/>
              </a:rPr>
              <a:t>NoSQL</a:t>
            </a:r>
            <a:r>
              <a:rPr lang="fa-IR" sz="2100" b="1" dirty="0">
                <a:latin typeface="IRMitra" panose="02000506000000020002" pitchFamily="2" charset="-78"/>
                <a:cs typeface="IRMitra" panose="02000506000000020002" pitchFamily="2" charset="-78"/>
              </a:rPr>
              <a:t> کار با داده</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های بی ساختار و حجیم است.</a:t>
            </a:r>
          </a:p>
          <a:p>
            <a:pPr algn="r" rtl="1"/>
            <a:r>
              <a:rPr lang="fa-IR" sz="2100" b="1" dirty="0">
                <a:latin typeface="IRMitra" panose="02000506000000020002" pitchFamily="2" charset="-78"/>
                <a:cs typeface="IRMitra" panose="02000506000000020002" pitchFamily="2" charset="-78"/>
              </a:rPr>
              <a:t>داده های بی ساختار همواره خصوصیات ثابتی ندارند و این باعث ناکارایی و بعضاً غیر قابل استفاده شدن </a:t>
            </a:r>
            <a:r>
              <a:rPr lang="en-US" sz="2100" b="1" dirty="0">
                <a:latin typeface="IRMitra" panose="02000506000000020002" pitchFamily="2" charset="-78"/>
                <a:cs typeface="IRMitra" panose="02000506000000020002" pitchFamily="2" charset="-78"/>
              </a:rPr>
              <a:t>SQL </a:t>
            </a:r>
            <a:r>
              <a:rPr lang="fa-IR" sz="2100" b="1" dirty="0">
                <a:latin typeface="IRMitra" panose="02000506000000020002" pitchFamily="2" charset="-78"/>
                <a:cs typeface="IRMitra" panose="02000506000000020002" pitchFamily="2" charset="-78"/>
              </a:rPr>
              <a:t> می شود.</a:t>
            </a:r>
          </a:p>
          <a:p>
            <a:pPr marL="0" indent="0" algn="r" rtl="1">
              <a:buNone/>
            </a:pPr>
            <a:endParaRPr lang="fa-IR" sz="2100" b="1" dirty="0">
              <a:latin typeface="IRMitra" panose="02000506000000020002" pitchFamily="2" charset="-78"/>
              <a:cs typeface="IRMitra" panose="02000506000000020002" pitchFamily="2" charset="-78"/>
            </a:endParaRPr>
          </a:p>
          <a:p>
            <a:pPr marL="0" indent="0" algn="r" rtl="1">
              <a:buNone/>
            </a:pPr>
            <a:endParaRPr lang="fa-IR" sz="2100" b="1" dirty="0">
              <a:latin typeface="IRMitra" panose="02000506000000020002" pitchFamily="2" charset="-78"/>
              <a:cs typeface="IRMitra" panose="02000506000000020002" pitchFamily="2" charset="-78"/>
            </a:endParaRPr>
          </a:p>
          <a:p>
            <a:pPr marL="0" indent="0" algn="r" rtl="1">
              <a:buNone/>
            </a:pPr>
            <a:endParaRPr lang="en-US" sz="2100" b="1" dirty="0">
              <a:latin typeface="IRMitra" panose="02000506000000020002" pitchFamily="2" charset="-78"/>
              <a:cs typeface="IRMitra" panose="02000506000000020002" pitchFamily="2" charset="-78"/>
            </a:endParaRPr>
          </a:p>
          <a:p>
            <a:pPr marL="0" indent="0" algn="r" rtl="1">
              <a:buNone/>
            </a:pPr>
            <a:endParaRPr lang="en-US" sz="2100" b="1" dirty="0">
              <a:latin typeface="IRMitra" panose="02000506000000020002" pitchFamily="2" charset="-78"/>
              <a:cs typeface="IRMitra" panose="02000506000000020002" pitchFamily="2" charset="-78"/>
            </a:endParaRPr>
          </a:p>
        </p:txBody>
      </p:sp>
      <p:sp>
        <p:nvSpPr>
          <p:cNvPr id="2" name="Slide Number Placeholder 1">
            <a:extLst>
              <a:ext uri="{FF2B5EF4-FFF2-40B4-BE49-F238E27FC236}">
                <a16:creationId xmlns:a16="http://schemas.microsoft.com/office/drawing/2014/main" id="{3D2E21FD-65F4-8897-F543-036A562BAB8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255878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1812" y="0"/>
            <a:ext cx="11880107" cy="6555070"/>
          </a:xfrm>
        </p:spPr>
      </p:pic>
      <p:sp>
        <p:nvSpPr>
          <p:cNvPr id="2" name="Slide Number Placeholder 1">
            <a:extLst>
              <a:ext uri="{FF2B5EF4-FFF2-40B4-BE49-F238E27FC236}">
                <a16:creationId xmlns:a16="http://schemas.microsoft.com/office/drawing/2014/main" id="{35565BB4-18C3-8095-3E51-F1447D1012E2}"/>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4266718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753" y="957883"/>
            <a:ext cx="9905998" cy="1478570"/>
          </a:xfrm>
        </p:spPr>
        <p:txBody>
          <a:bodyPr>
            <a:normAutofit/>
          </a:bodyPr>
          <a:lstStyle/>
          <a:p>
            <a:pPr rtl="1"/>
            <a:r>
              <a:rPr lang="en-US" sz="6600" dirty="0">
                <a:latin typeface="IRTitr" panose="02000506000000020002" pitchFamily="2" charset="-78"/>
                <a:cs typeface="IRTitr" panose="02000506000000020002" pitchFamily="2" charset="-78"/>
              </a:rPr>
              <a:t>Big Data</a:t>
            </a:r>
            <a:endParaRPr lang="fa-IR" sz="6600" dirty="0">
              <a:latin typeface="IRTitr" panose="02000506000000020002" pitchFamily="2" charset="-78"/>
              <a:cs typeface="IRTitr" panose="02000506000000020002" pitchFamily="2" charset="-78"/>
            </a:endParaRPr>
          </a:p>
        </p:txBody>
      </p:sp>
      <p:sp>
        <p:nvSpPr>
          <p:cNvPr id="3" name="Content Placeholder 2"/>
          <p:cNvSpPr>
            <a:spLocks noGrp="1"/>
          </p:cNvSpPr>
          <p:nvPr>
            <p:ph idx="1"/>
          </p:nvPr>
        </p:nvSpPr>
        <p:spPr>
          <a:xfrm>
            <a:off x="1159460" y="1919549"/>
            <a:ext cx="9905999" cy="3541714"/>
          </a:xfrm>
        </p:spPr>
        <p:txBody>
          <a:bodyPr>
            <a:noAutofit/>
          </a:bodyPr>
          <a:lstStyle/>
          <a:p>
            <a:pPr algn="r" rtl="1"/>
            <a:r>
              <a:rPr lang="fa-IR" sz="3200" dirty="0">
                <a:latin typeface="IRMitra" panose="02000506000000020002" pitchFamily="2" charset="-78"/>
                <a:cs typeface="IRMitra" panose="02000506000000020002" pitchFamily="2" charset="-78"/>
              </a:rPr>
              <a:t> به مجموعه ای از داده ها گفته می شود که خود حجم زیادی دارند و با گذشت زمان حجم آن ها به طور تصاعدی بیش تر هم می شود. این داده ها بسیار حجیم و پیچیده هستند، به طوری که هیچ یک از ابزار های سنتی مدیریت داده ها امکان ذخیره و پردازش آن ها را ندارند.</a:t>
            </a:r>
          </a:p>
          <a:p>
            <a:pPr algn="r" rtl="1"/>
            <a:r>
              <a:rPr lang="fa-IR" sz="3200" dirty="0">
                <a:latin typeface="IRMitra" panose="02000506000000020002" pitchFamily="2" charset="-78"/>
                <a:cs typeface="IRMitra" panose="02000506000000020002" pitchFamily="2" charset="-78"/>
              </a:rPr>
              <a:t> استفاده ها : </a:t>
            </a:r>
            <a:r>
              <a:rPr lang="en-US" sz="3200" dirty="0">
                <a:latin typeface="IRMitra" panose="02000506000000020002" pitchFamily="2" charset="-78"/>
                <a:cs typeface="IRMitra" panose="02000506000000020002" pitchFamily="2" charset="-78"/>
              </a:rPr>
              <a:t>MongoDB , Google Cloud</a:t>
            </a:r>
            <a:endParaRPr lang="fa-IR" sz="3200" dirty="0">
              <a:latin typeface="IRMitra" panose="02000506000000020002" pitchFamily="2" charset="-78"/>
              <a:cs typeface="IRMitra" panose="02000506000000020002" pitchFamily="2" charset="-78"/>
            </a:endParaRPr>
          </a:p>
        </p:txBody>
      </p:sp>
      <p:sp>
        <p:nvSpPr>
          <p:cNvPr id="4" name="Slide Number Placeholder 3">
            <a:extLst>
              <a:ext uri="{FF2B5EF4-FFF2-40B4-BE49-F238E27FC236}">
                <a16:creationId xmlns:a16="http://schemas.microsoft.com/office/drawing/2014/main" id="{044E3AA8-516C-B19C-C19B-D1C72747FE5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2182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723" y="1001269"/>
            <a:ext cx="8911687" cy="1280890"/>
          </a:xfrm>
        </p:spPr>
        <p:txBody>
          <a:bodyPr>
            <a:noAutofit/>
          </a:bodyPr>
          <a:lstStyle/>
          <a:p>
            <a:pPr algn="r" rtl="1"/>
            <a:r>
              <a:rPr lang="fa-IR" sz="4000" dirty="0">
                <a:effectLst/>
                <a:latin typeface="IRTitr" panose="02000506000000020002" pitchFamily="2" charset="-78"/>
                <a:cs typeface="IRTitr" panose="02000506000000020002" pitchFamily="2" charset="-78"/>
              </a:rPr>
              <a:t>کاربرد‌های کلی </a:t>
            </a:r>
            <a:r>
              <a:rPr lang="en-US" sz="4000" dirty="0">
                <a:effectLst/>
                <a:latin typeface="IRTitr" panose="02000506000000020002" pitchFamily="2" charset="-78"/>
                <a:cs typeface="IRTitr" panose="02000506000000020002" pitchFamily="2" charset="-78"/>
              </a:rPr>
              <a:t>Big data</a:t>
            </a:r>
            <a:endParaRPr lang="fa-IR" sz="4000" dirty="0">
              <a:effectLst/>
              <a:latin typeface="IRTitr" panose="02000506000000020002" pitchFamily="2" charset="-78"/>
              <a:cs typeface="IRTitr" panose="02000506000000020002" pitchFamily="2" charset="-78"/>
            </a:endParaRPr>
          </a:p>
        </p:txBody>
      </p:sp>
      <p:sp>
        <p:nvSpPr>
          <p:cNvPr id="3" name="Content Placeholder 2"/>
          <p:cNvSpPr>
            <a:spLocks noGrp="1"/>
          </p:cNvSpPr>
          <p:nvPr>
            <p:ph idx="1"/>
          </p:nvPr>
        </p:nvSpPr>
        <p:spPr>
          <a:xfrm>
            <a:off x="1141411" y="2046489"/>
            <a:ext cx="9905999" cy="3541714"/>
          </a:xfrm>
        </p:spPr>
        <p:txBody>
          <a:bodyPr>
            <a:normAutofit/>
          </a:bodyPr>
          <a:lstStyle/>
          <a:p>
            <a:pPr algn="r" rtl="1"/>
            <a:r>
              <a:rPr lang="fa-IR" sz="4000" dirty="0">
                <a:latin typeface="IRMitra" panose="02000506000000020002" pitchFamily="2" charset="-78"/>
                <a:cs typeface="IRMitra" panose="02000506000000020002" pitchFamily="2" charset="-78"/>
              </a:rPr>
              <a:t> بانکداری و اوراق بهادار</a:t>
            </a:r>
          </a:p>
          <a:p>
            <a:pPr algn="r" rtl="1"/>
            <a:r>
              <a:rPr lang="fa-IR" sz="4000" dirty="0">
                <a:latin typeface="IRMitra" panose="02000506000000020002" pitchFamily="2" charset="-78"/>
                <a:cs typeface="IRMitra" panose="02000506000000020002" pitchFamily="2" charset="-78"/>
              </a:rPr>
              <a:t> سیستم های آموزشی</a:t>
            </a:r>
          </a:p>
          <a:p>
            <a:pPr algn="r" rtl="1"/>
            <a:r>
              <a:rPr lang="fa-IR" sz="4000" dirty="0">
                <a:latin typeface="IRMitra" panose="02000506000000020002" pitchFamily="2" charset="-78"/>
                <a:cs typeface="IRMitra" panose="02000506000000020002" pitchFamily="2" charset="-78"/>
              </a:rPr>
              <a:t> حمل و نقل</a:t>
            </a:r>
          </a:p>
          <a:p>
            <a:pPr algn="r" rtl="1"/>
            <a:r>
              <a:rPr lang="fa-IR" sz="4000" dirty="0">
                <a:latin typeface="IRMitra" panose="02000506000000020002" pitchFamily="2" charset="-78"/>
                <a:cs typeface="IRMitra" panose="02000506000000020002" pitchFamily="2" charset="-78"/>
              </a:rPr>
              <a:t> ...</a:t>
            </a:r>
          </a:p>
        </p:txBody>
      </p:sp>
      <p:sp>
        <p:nvSpPr>
          <p:cNvPr id="4" name="Slide Number Placeholder 3">
            <a:extLst>
              <a:ext uri="{FF2B5EF4-FFF2-40B4-BE49-F238E27FC236}">
                <a16:creationId xmlns:a16="http://schemas.microsoft.com/office/drawing/2014/main" id="{84323072-2792-4889-DF44-A31559D19C29}"/>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1418422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1708</Words>
  <Application>Microsoft Office PowerPoint</Application>
  <PresentationFormat>Widescreen</PresentationFormat>
  <Paragraphs>121</Paragraphs>
  <Slides>29</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29</vt:i4>
      </vt:variant>
    </vt:vector>
  </HeadingPairs>
  <TitlesOfParts>
    <vt:vector size="42" baseType="lpstr">
      <vt:lpstr>Arial</vt:lpstr>
      <vt:lpstr>Calibri</vt:lpstr>
      <vt:lpstr>Calibri Light</vt:lpstr>
      <vt:lpstr>Century Gothic</vt:lpstr>
      <vt:lpstr>Consolas</vt:lpstr>
      <vt:lpstr>IRANSans</vt:lpstr>
      <vt:lpstr>IRMitra</vt:lpstr>
      <vt:lpstr>IRTitr</vt:lpstr>
      <vt:lpstr>Tw Cen MT</vt:lpstr>
      <vt:lpstr>Wingdings 3</vt:lpstr>
      <vt:lpstr>Circuit</vt:lpstr>
      <vt:lpstr>Wisp</vt:lpstr>
      <vt:lpstr>Office Theme</vt:lpstr>
      <vt:lpstr>درس : اصول طراحی پایگاه داده استاد محترم : دکتر خانم مسعودی فر ارائه :‌ NoSQL     </vt:lpstr>
      <vt:lpstr>بسم الله الرحمن الرحیم</vt:lpstr>
      <vt:lpstr>آشنایی با ساختار داده SQL</vt:lpstr>
      <vt:lpstr>PowerPoint Presentation</vt:lpstr>
      <vt:lpstr>چرا  SQL نه؟</vt:lpstr>
      <vt:lpstr>PowerPoint Presentation</vt:lpstr>
      <vt:lpstr>PowerPoint Presentation</vt:lpstr>
      <vt:lpstr>Big Data</vt:lpstr>
      <vt:lpstr>کاربرد‌های کلی Big data</vt:lpstr>
      <vt:lpstr> </vt:lpstr>
      <vt:lpstr>پایگاه های داده  NoSQL</vt:lpstr>
      <vt:lpstr>انواع دیتابیس های NOSQL</vt:lpstr>
      <vt:lpstr>Key-Value Database</vt:lpstr>
      <vt:lpstr>کاربرد ها و عدم کاربرد ها</vt:lpstr>
      <vt:lpstr>Wide column database</vt:lpstr>
      <vt:lpstr>برای درک بهتر این مدل دیتابیس شکل زیرو در نظر بگیرین :</vt:lpstr>
      <vt:lpstr>کاربردها و عدم کاربرد ها</vt:lpstr>
      <vt:lpstr>Document Database</vt:lpstr>
      <vt:lpstr>کاربردها و عدم کاربرد ها</vt:lpstr>
      <vt:lpstr>Graph Database</vt:lpstr>
      <vt:lpstr>کاربرد ها و عدم کاربرد ها</vt:lpstr>
      <vt:lpstr>مزیت های استفاده از NOSQL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Rahmat Ansari</dc:creator>
  <cp:lastModifiedBy>Rahmat Ansari</cp:lastModifiedBy>
  <cp:revision>4</cp:revision>
  <dcterms:created xsi:type="dcterms:W3CDTF">2022-11-26T02:09:15Z</dcterms:created>
  <dcterms:modified xsi:type="dcterms:W3CDTF">2022-12-15T10:12:56Z</dcterms:modified>
</cp:coreProperties>
</file>