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78" r:id="rId5"/>
    <p:sldId id="27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64" y="306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2192343"/>
            <a:ext cx="9142412" cy="245110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9" name="타원 38"/>
          <p:cNvSpPr/>
          <p:nvPr/>
        </p:nvSpPr>
        <p:spPr>
          <a:xfrm>
            <a:off x="2000232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929058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643570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072330" y="3357562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57488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43438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929454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357290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071538" y="3643314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286512" y="3786190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429388" y="3571876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29485" y="2571744"/>
            <a:ext cx="2048355" cy="81725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ln w="952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effectLst>
                  <a:outerShdw blurRad="127000" sx="101000" sy="101000" algn="ctr" rotWithShape="0">
                    <a:schemeClr val="tx1">
                      <a:alpha val="40000"/>
                    </a:schemeClr>
                  </a:outerShdw>
                </a:effectLst>
                <a:latin typeface="Arial"/>
                <a:cs typeface="Arial"/>
              </a:rPr>
              <a:t>vector</a:t>
            </a:r>
            <a:endParaRPr xmlns:mc="http://schemas.openxmlformats.org/markup-compatibility/2006" xmlns:hp="http://schemas.haansoft.com/office/presentation/8.0" lang="en-US" altLang="ko-KR" sz="4800" b="1" mc:Ignorable="hp" hp:hslEmbossed="0">
              <a:ln w="952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effectLst>
                <a:outerShdw blurRad="127000" sx="101000" sy="101000" algn="ctr" rotWithShape="0">
                  <a:schemeClr val="tx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 useBgFill="1">
        <p:nvSpPr>
          <p:cNvPr id="51" name="직사각형 50"/>
          <p:cNvSpPr/>
          <p:nvPr/>
        </p:nvSpPr>
        <p:spPr>
          <a:xfrm>
            <a:off x="0" y="3429000"/>
            <a:ext cx="9144000" cy="1643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0" y="340614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2413 -0.01944 -0.04809 -0.03866 -0.03802 -0.06019 C -0.02795 -0.08194 0.0585 -0.10787 0.06041 -0.13056 C 0.06232 -0.15347 0.01771 -0.17546 -0.02691 -0.196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0093 0.00226 -0.00116 0.02553 -0.00811 C 0.04879 -0.01505 0.14011 -0.0176 0.13976 -0.04167 C 0.13941 -0.06505 0.0066 -0.11551 0.02379 -0.1507 C 0.04098 -0.18588 0.14185 -0.21898 0.24289 -0.25162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3.33333E-6 C 0.05729 -0.01829 0.09375 -0.03635 0.08489 -0.05186 C 0.07604 -0.06736 -0.02448 -0.07848 -0.03229 -0.09329 C -0.03993 -0.10811 -0.00087 -0.12477 0.03837 -0.14121 " pathEditMode="relative" ptsTypes="aa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62 -0.02199 0.13924 -0.04352 0.13976 -0.06782 C 0.14028 -0.09213 0.01615 -0.12176 0.00313 -0.14699 C -0.0099 -0.17269 0.02604 -0.1963 0.06198 -0.21991 " pathEditMode="relative" ptsTypes="aa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C 0.00174 -0.00024 0.00417 -0.00047 -0.01337 -0.01735 C -0.0309 -0.03423 -0.11788 -0.06823 -0.10556 -0.10199 C -0.09323 -0.13599 0.05608 -0.18456 0.06111 -0.21971 C 0.06615 -0.25509 -0.00469 -0.28493 -0.07535 -0.3143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677 -0.01158 0.01354 -0.02292 0.01285 -0.04398 C 0.01216 -0.06505 -0.00781 -0.10116 -0.00468 -0.12686 C -0.00156 -0.15278 0.01511 -0.17593 0.03177 -0.19885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C -0.05469 -0.0213 -0.10937 -0.0419 -0.10174 -0.06597 C -0.0941 -0.08958 0.03785 -0.11713 0.04601 -0.14282 C 0.05417 -0.16875 0.00087 -0.19468 -0.05243 -0.21991 " pathEditMode="relative" ptsTypes="aa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24 C -0.00487 0.00417 -0.00972 0.00532 0.00782 -0.00069 C 0.02535 -0.00671 0.10678 -0.0162 0.10469 -0.03218 C 0.10261 -0.04792 0.00209 -0.07685 -0.00487 -0.0956 C -0.01181 -0.11412 0.0257 -0.12917 0.06337 -0.14398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C 0.04878 -0.01389 0.09757 -0.02778 0.0809 -0.04329 C 0.06424 -0.05834 -0.08038 -0.06574 -0.1 -0.09213 C -0.11962 -0.11829 -0.0408 -0.17593 -0.03663 -0.2007 C -0.03247 -0.22523 -0.05365 -0.23357 -0.07465 -0.24121 " pathEditMode="relative" ptsTypes="aaa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677 -0.01158 0.01354 -0.02292 0.01285 -0.04398 C 0.01216 -0.06505 -0.00781 -0.10116 -0.00468 -0.12686 C -0.00156 -0.15278 0.01511 -0.17593 0.03177 -0.19885 " pathEditMode="relative" ptsTypes="aa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2413 -0.01944 -0.04809 -0.03866 -0.03802 -0.06019 C -0.02795 -0.08194 0.0585 -0.10787 0.06041 -0.13056 C 0.06232 -0.15347 0.01771 -0.17546 -0.02691 -0.19699 " pathEditMode="relative" ptsTypes="aaaA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3.33333E-6 C 0.01597 -0.01157 0.02709 -0.02291 0.02587 -0.04398 C 0.02483 -0.06504 -0.00781 -0.10115 -0.00278 -0.12685 C 0.00226 -0.15277 0.02952 -0.17592 0.05695 -0.19884 " pathEditMode="relative" ptsTypes="aaaA">
                                      <p:cBhvr>
                                        <p:cTn id="5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40949 " pathEditMode="relative" ptsTypes="AA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1" animBg="1"/>
      <p:bldP spid="52" grpId="2" animBg="1"/>
      <p:bldP spid="52" grpId="3" animBg="1"/>
      <p:bldP spid="53" grpId="4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6" y="737216"/>
            <a:ext cx="1624163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70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/>
                    </a:gs>
                  </a:gsLst>
                  <a:lin ang="5400000" scaled="0"/>
                </a:gradFill>
                <a:effectLst>
                  <a:outerShdw blurRad="127000" sx="101000" sy="101000" algn="ctr" rotWithShape="0">
                    <a:schemeClr val="tx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/>
                  </a:gs>
                  <a:gs pos="70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/>
                  </a:gs>
                </a:gsLst>
                <a:lin ang="5400000" scaled="0"/>
              </a:gradFill>
              <a:effectLst>
                <a:outerShdw blurRad="127000" sx="101000" sy="101000" algn="ctr" rotWithShape="0">
                  <a:schemeClr val="tx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-1357354" y="642918"/>
            <a:ext cx="2214564" cy="714376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709EE2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464" y="2564904"/>
            <a:ext cx="5715040" cy="39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vector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란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93150" y="270778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12"/>
          <p:cNvSpPr txBox="1"/>
          <p:nvPr/>
        </p:nvSpPr>
        <p:spPr>
          <a:xfrm>
            <a:off x="1905994" y="3172623"/>
            <a:ext cx="5715040" cy="39013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배열과의 차이</a:t>
            </a:r>
            <a:endParaRPr lang="ko-KR" altLang="en-US" sz="2000">
              <a:ln w="9525">
                <a:solidFill>
                  <a:srgbClr val="ffffff"/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59" name="타원 10"/>
          <p:cNvSpPr/>
          <p:nvPr/>
        </p:nvSpPr>
        <p:spPr>
          <a:xfrm>
            <a:off x="1691680" y="3315499"/>
            <a:ext cx="142876" cy="142876"/>
          </a:xfrm>
          <a:prstGeom prst="ellipse">
            <a:avLst/>
          </a:prstGeom>
          <a:solidFill>
            <a:srgbClr val="aa0638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911327" y="3748687"/>
            <a:ext cx="6098007" cy="395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buClr>
                <a:srgbClr val="ef0b6d"/>
              </a:buClr>
              <a:buNone/>
              <a:defRPr/>
            </a:pPr>
            <a:r>
              <a:rPr lang="en-US" altLang="ko-KR" sz="2000">
                <a:ln w="9525">
                  <a:solidFill>
                    <a:srgbClr val="ffffff"/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vector</a:t>
            </a:r>
            <a:r>
              <a:rPr lang="ko-KR" altLang="en-US" sz="2000">
                <a:ln w="9525">
                  <a:solidFill>
                    <a:srgbClr val="ffffff"/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의 </a:t>
            </a:r>
            <a:r>
              <a:rPr lang="ko-KR" altLang="en-US" sz="2000">
                <a:ln w="9525" cap="flat" cmpd="sng" algn="ctr">
                  <a:solidFill>
                    <a:schemeClr val="bg1">
                      <a:alpha val="5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ef0b6d"/>
                </a:solidFill>
                <a:effectLst/>
              </a:rPr>
              <a:t>장단점</a:t>
            </a:r>
            <a:endParaRPr lang="ko-KR" altLang="en-US" sz="2000">
              <a:ln w="9525" cap="flat" cmpd="sng" algn="ctr">
                <a:solidFill>
                  <a:schemeClr val="bg1">
                    <a:alpha val="5500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rgbClr val="ef0b6d"/>
              </a:solidFill>
              <a:effectLst/>
            </a:endParaRPr>
          </a:p>
        </p:txBody>
      </p:sp>
      <p:sp>
        <p:nvSpPr>
          <p:cNvPr id="61" name="타원 10"/>
          <p:cNvSpPr/>
          <p:nvPr/>
        </p:nvSpPr>
        <p:spPr>
          <a:xfrm>
            <a:off x="1697013" y="3891563"/>
            <a:ext cx="142876" cy="142876"/>
          </a:xfrm>
          <a:prstGeom prst="ellipse">
            <a:avLst/>
          </a:prstGeom>
          <a:solidFill>
            <a:srgbClr val="aa0638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30677 -3.33333E-6 " pathEditMode="relative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7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11" grpId="3" animBg="1"/>
      <p:bldP spid="59" grpId="4" animBg="1"/>
      <p:bldP spid="61" grpId="5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1901220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vector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065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vector</a:t>
            </a: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란</a:t>
            </a:r>
            <a:r>
              <a:rPr lang="en-US" altLang="ko-KR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?</a:t>
            </a:r>
            <a:endParaRPr lang="en-US" altLang="ko-KR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같은 특성을 가진 변수들이 특정 규칙에 따라 연속된 공간에 나열된 자료구조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같은 유형의 변수만 저장 가능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&lt;vector&gt;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헤더를 추가해 사용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vector&lt;type&gt; 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변수명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1901220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vector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065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배열과의 차이</a:t>
            </a:r>
            <a:endParaRPr lang="en-US" altLang="ko-KR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자동으로 메모리가 동적 할당됨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힙 메모리 영역에 저장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배열보다 많은 메모리 공간 차지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길이가 달라질 수 있음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인덱스 기반이 아님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1901220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vector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979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vector</a:t>
            </a: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의 장단점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값의 추가 삭제가 배열보다 자유로움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index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를 이용해 직접 접근이 가능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임의의 데이터에 접근하는 것이 용이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중간 삽입 삭제가 많은 상황에서는 비효율적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배열처럼 데이터를 주소 시작점부터 담기 때문에 주소값을 모두 이동해줘야함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원소의 수가 많을수록 검색이 느림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4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14612" y="307181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ln>
                  <a:solidFill>
                    <a:schemeClr val="bg1">
                      <a:alpha val="5500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bg1">
                    <a:alpha val="55000"/>
                  </a:schemeClr>
                </a:solidFill>
              </a:ln>
              <a:gradFill>
                <a:gsLst>
                  <a:gs pos="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14612" y="3214686"/>
            <a:ext cx="144000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4" name="타원 13"/>
          <p:cNvSpPr/>
          <p:nvPr/>
        </p:nvSpPr>
        <p:spPr>
          <a:xfrm>
            <a:off x="6215074" y="3214686"/>
            <a:ext cx="144000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n w="9525">
              <a:solidFill>
                <a:schemeClr val="bg1">
                  <a:alpha val="55000"/>
                </a:schemeClr>
              </a:solidFill>
            </a:ln>
            <a:solidFill>
              <a:srgbClr val="ef0b6d"/>
            </a:solidFill>
            <a:latin typeface="HY견고딕"/>
            <a:ea typeface="HY견고딕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</ep:Words>
  <ep:PresentationFormat>화면 슬라이드 쇼(4:3)</ep:PresentationFormat>
  <ep:Paragraphs>67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2010-06-02T04:00:56.000</dcterms:created>
  <dc:creator>beans</dc:creator>
  <cp:lastModifiedBy>En_balor</cp:lastModifiedBy>
  <dcterms:modified xsi:type="dcterms:W3CDTF">2022-03-10T04:12:25.951</dcterms:modified>
  <cp:revision>80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