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73" r:id="rId5"/>
    <p:sldId id="274" r:id="rId6"/>
    <p:sldId id="275" r:id="rId7"/>
    <p:sldId id="276" r:id="rId8"/>
    <p:sldId id="277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64" y="30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92343"/>
            <a:ext cx="9142412" cy="245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타원 38"/>
          <p:cNvSpPr/>
          <p:nvPr/>
        </p:nvSpPr>
        <p:spPr>
          <a:xfrm>
            <a:off x="2000232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929058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643570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072330" y="3357562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5748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4343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929454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357290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071538" y="3643314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286512" y="3786190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429388" y="3571876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64286" y="2571744"/>
            <a:ext cx="1415426" cy="81725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ln w="952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/>
                <a:cs typeface="Arial"/>
              </a:rPr>
              <a:t>배열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ln w="952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 useBgFill="1">
        <p:nvSpPr>
          <p:cNvPr id="51" name="직사각형 50"/>
          <p:cNvSpPr/>
          <p:nvPr/>
        </p:nvSpPr>
        <p:spPr>
          <a:xfrm>
            <a:off x="0" y="3429000"/>
            <a:ext cx="9144000" cy="1643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0" y="340614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0093 0.00226 -0.00116 0.02553 -0.00811 C 0.04879 -0.01505 0.14011 -0.0176 0.13976 -0.04167 C 0.13941 -0.06505 0.0066 -0.11551 0.02379 -0.1507 C 0.04098 -0.18588 0.14185 -0.21898 0.24289 -0.25162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3.33333E-6 C 0.05729 -0.01829 0.09375 -0.03635 0.08489 -0.05186 C 0.07604 -0.06736 -0.02448 -0.07848 -0.03229 -0.09329 C -0.03993 -0.10811 -0.00087 -0.12477 0.03837 -0.14121 " pathEditMode="relative" ptsTypes="aa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62 -0.02199 0.13924 -0.04352 0.13976 -0.06782 C 0.14028 -0.09213 0.01615 -0.12176 0.00313 -0.14699 C -0.0099 -0.17269 0.02604 -0.1963 0.06198 -0.21991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C 0.00174 -0.00024 0.00417 -0.00047 -0.01337 -0.01735 C -0.0309 -0.03423 -0.11788 -0.06823 -0.10556 -0.10199 C -0.09323 -0.13599 0.05608 -0.18456 0.06111 -0.21971 C 0.06615 -0.25509 -0.00469 -0.28493 -0.07535 -0.3143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C -0.05469 -0.0213 -0.10937 -0.0419 -0.10174 -0.06597 C -0.0941 -0.08958 0.03785 -0.11713 0.04601 -0.14282 C 0.05417 -0.16875 0.00087 -0.19468 -0.05243 -0.21991 " pathEditMode="relative" ptsTypes="a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24 C -0.00487 0.00417 -0.00972 0.00532 0.00782 -0.00069 C 0.02535 -0.00671 0.10678 -0.0162 0.10469 -0.03218 C 0.10261 -0.04792 0.00209 -0.07685 -0.00487 -0.0956 C -0.01181 -0.11412 0.0257 -0.12917 0.06337 -0.14398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C 0.04878 -0.01389 0.09757 -0.02778 0.0809 -0.04329 C 0.06424 -0.05834 -0.08038 -0.06574 -0.1 -0.09213 C -0.11962 -0.11829 -0.0408 -0.17593 -0.03663 -0.2007 C -0.03247 -0.22523 -0.05365 -0.23357 -0.07465 -0.24121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3.33333E-6 C 0.01597 -0.01157 0.02709 -0.02291 0.02587 -0.04398 C 0.02483 -0.06504 -0.00781 -0.10115 -0.00278 -0.12685 C 0.00226 -0.15277 0.02952 -0.17592 0.05695 -0.19884 " pathEditMode="relative" ptsTypes="aaaA">
                                      <p:cBhvr>
                                        <p:cTn id="5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40949 " pathEditMode="relative" ptsTypes="AA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1" animBg="1"/>
      <p:bldP spid="52" grpId="2" animBg="1"/>
      <p:bldP spid="52" grpId="3" animBg="1"/>
      <p:bldP spid="53" grpId="4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6" y="737216"/>
            <a:ext cx="1624163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70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/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70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/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-1357354" y="642918"/>
            <a:ext cx="2214564" cy="714376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09EE2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464" y="2564904"/>
            <a:ext cx="5715040" cy="388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배열의 길이를 조절할 수 있는 방법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93150" y="270778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12"/>
          <p:cNvSpPr txBox="1"/>
          <p:nvPr/>
        </p:nvSpPr>
        <p:spPr>
          <a:xfrm>
            <a:off x="1905994" y="3172623"/>
            <a:ext cx="5715040" cy="39013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배열의 원소의 추가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/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 삭제</a:t>
            </a:r>
            <a:endParaRPr lang="ko-KR" altLang="en-US" sz="2000">
              <a:ln w="9525">
                <a:solidFill>
                  <a:srgbClr val="ffffff"/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59" name="타원 10"/>
          <p:cNvSpPr/>
          <p:nvPr/>
        </p:nvSpPr>
        <p:spPr>
          <a:xfrm>
            <a:off x="1691680" y="3315499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911327" y="3748687"/>
            <a:ext cx="6098007" cy="395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배열의 길이를 늘리고 줄였을 때 문제점 및 보완점</a:t>
            </a:r>
            <a:endParaRPr lang="ko-KR" altLang="en-US" sz="2000">
              <a:ln w="9525">
                <a:solidFill>
                  <a:srgbClr val="ffffff"/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61" name="타원 10"/>
          <p:cNvSpPr/>
          <p:nvPr/>
        </p:nvSpPr>
        <p:spPr>
          <a:xfrm>
            <a:off x="1697013" y="3891563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30677 -3.33333E-6 " pathEditMode="relative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7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11" grpId="3" animBg="1"/>
      <p:bldP spid="59" grpId="4" animBg="1"/>
      <p:bldP spid="61" grpId="5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55831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97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배열이란</a:t>
            </a: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?</a:t>
            </a:r>
            <a:endParaRPr lang="en-US" altLang="ko-KR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특성을 가진 변수들이 특정 규칙에 따라 연속된 공간에 나열된 자료구조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유형의 변수만 저장 가능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인덱스는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0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부터 시작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배열이름 옆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[]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에 길이를 기입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한번 선언된 배열은 길이를 늘리거나 줄일 수 없음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 원소가 연속된 메모리 공간에 자리함으로 중간의 요소를 삭제하거나 삽입하기 어려움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67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프로그래밍 메모리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code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실행한 프로그램의 코드가 저장됨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data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전역변수와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static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변수가 저장되며 프로그램 종료까지 남아있음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heap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동적으로 할당된 메모리영역이며 프로그래머에 의해 할당 및 해제됨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 stack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지역변수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매개변수 등이 할당되고 함수를 빠져나가면 소멸됨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5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176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동적할당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프로그램 실행 중 동적으로 메모리를 할당하는 것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상황에 따라 원하는 크기만큼의 메모리가 할당되어 경제적이며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이미 할당된 메모리라도 언제든 길이를 조절할 수 있음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하지만 사용하지 않을 때 명시적으로 해제해주어야 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5" name=""/>
          <p:cNvGraphicFramePr>
            <a:graphicFrameLocks noGrp="1"/>
          </p:cNvGraphicFramePr>
          <p:nvPr/>
        </p:nvGraphicFramePr>
        <p:xfrm>
          <a:off x="254732" y="3933056"/>
          <a:ext cx="8634536" cy="185420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3741204"/>
                <a:gridCol w="489333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바탕"/>
                          <a:ea typeface="함초롬바탕"/>
                          <a:cs typeface="함초롬바탕"/>
                        </a:rPr>
                        <a:t>함수</a:t>
                      </a:r>
                      <a:endParaRPr lang="ko-KR" altLang="en-US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바탕"/>
                          <a:ea typeface="함초롬바탕"/>
                          <a:cs typeface="함초롬바탕"/>
                        </a:rPr>
                        <a:t>기능</a:t>
                      </a:r>
                      <a:endParaRPr lang="ko-KR" altLang="en-US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malloc (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의 메모리를 힙에서 할당하여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calloc ( size_t num,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num * 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의 메모리를 힙에서 할당하고 포인터값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realloc ( void * ptr,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ptr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이 가리키는 메모리를 </a:t>
                      </a: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만큼 힙에서 재할당해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free ( void * ptr );	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ptr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이 가리키는 메모리를 해제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8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67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프로그래밍 메모리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code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실행한 프로그램의 코드가 저장됨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data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전역변수와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static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변수가 저장되며 프로그램 종료까지 남아있음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heap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동적으로 할당된 메모리영역이며 프로그래머에 의해 할당 및 해제됨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 stack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지역변수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매개변수 등이 할당되고 함수를 빠져나가면 소멸됨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1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744476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 원소의 추가 </a:t>
            </a: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 삭제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145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예시 코드 참조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insert 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배열의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번째에 원소 삽입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delete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배열의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번째 원소 삭제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append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 끝에 요소를 삽입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851156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 시 문제점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3"/>
            <a:ext cx="7602638" cy="389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문제점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사용자가 직접 관리해야해서 필요하지 않은 메모리를 계속 점유하기 때문에 메모리 누수 현상이 발생한다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때문에 직접 할당한 메모리를 해지해줘야한다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문제는 메모리 누수 현상은 해제를 해주지 않아도 컴파일에는 이상이 없는데다 발견이 어렵고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해제를 했어도 누수가 발생할 수 있다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이를 보완하기 위한 스마트 포인터 라는게 있는데 포인터가 실제 메모리를 가리키도록 초기화한 후에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기본 포인터를 스마트 포인터에 대입해서 사용하고 이 스마트 포인터의 수명이 다하면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할당된 메모리를 자동으로 해제한다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4612" y="307181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ln>
                  <a:solidFill>
                    <a:schemeClr val="bg1">
                      <a:alpha val="5500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bg1">
                    <a:alpha val="55000"/>
                  </a:schemeClr>
                </a:solidFill>
              </a:ln>
              <a:gradFill>
                <a:gsLst>
                  <a:gs pos="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14612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4" name="타원 13"/>
          <p:cNvSpPr/>
          <p:nvPr/>
        </p:nvSpPr>
        <p:spPr>
          <a:xfrm>
            <a:off x="6215074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n w="9525">
              <a:solidFill>
                <a:schemeClr val="bg1">
                  <a:alpha val="55000"/>
                </a:schemeClr>
              </a:solidFill>
            </a:ln>
            <a:solidFill>
              <a:srgbClr val="ef0b6d"/>
            </a:solidFill>
            <a:latin typeface="HY견고딕"/>
            <a:ea typeface="HY견고딕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281</ep:Words>
  <ep:PresentationFormat>화면 슬라이드 쇼(4:3)</ep:PresentationFormat>
  <ep:Paragraphs>93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2010-06-02T04:00:56.000</dcterms:created>
  <dc:creator>beans</dc:creator>
  <cp:lastModifiedBy>En_balor</cp:lastModifiedBy>
  <dcterms:modified xsi:type="dcterms:W3CDTF">2022-02-15T14:54:50.374</dcterms:modified>
  <cp:revision>78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