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7" r:id="rId2"/>
    <p:sldId id="259" r:id="rId3"/>
    <p:sldId id="260" r:id="rId4"/>
    <p:sldId id="273" r:id="rId5"/>
    <p:sldId id="274" r:id="rId6"/>
    <p:sldId id="275" r:id="rId7"/>
    <p:sldId id="276" r:id="rId8"/>
    <p:sldId id="277" r:id="rId9"/>
    <p:sldId id="266" r:id="rId10"/>
    <p:sldId id="261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4BBA2D1F-E88D-431A-877F-97C11ED6EE09}" styleName="Light Style 3 - Body/Background 3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dk1"/>
              </a:solidFill>
              <a:prstDash val="dash"/>
            </a:ln>
          </a:left>
          <a:right>
            <a:ln w="32700" cmpd="sng">
              <a:solidFill>
                <a:schemeClr val="dk1"/>
              </a:solidFill>
              <a:prstDash val="dash"/>
            </a:ln>
          </a:right>
          <a:top>
            <a:ln w="32700" cmpd="sng">
              <a:solidFill>
                <a:schemeClr val="dk1"/>
              </a:solidFill>
              <a:prstDash val="dash"/>
            </a:ln>
          </a:top>
          <a:bottom>
            <a:ln w="32700" cmpd="sng">
              <a:solidFill>
                <a:schemeClr val="dk1"/>
              </a:solidFill>
              <a:prstDash val="dash"/>
            </a:ln>
          </a:bottom>
          <a:insideH>
            <a:ln w="22700" cmpd="sng">
              <a:solidFill>
                <a:schemeClr val="dk1"/>
              </a:solidFill>
              <a:prstDash val="sysDot"/>
            </a:ln>
          </a:insideH>
          <a:insideV>
            <a:ln w="22700" cmpd="sng">
              <a:solidFill>
                <a:schemeClr val="dk1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729D6073-5DEC-478E-BFBB-120F47F47B7E}" styleName="Light Style 1 - Body/Background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dk1"/>
              </a:solidFill>
            </a:ln>
          </a:top>
          <a:bottom>
            <a:ln w="227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dk1"/>
              </a:solidFill>
            </a:ln>
          </a:top>
          <a:bottom>
            <a:ln w="10000" cmpd="sng">
              <a:solidFill>
                <a:schemeClr val="dk1"/>
              </a:solidFill>
            </a:ln>
          </a:bottom>
        </a:tcBdr>
        <a:fill>
          <a:solidFill>
            <a:schemeClr val="dk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E5CB3F8B-0EC7-48AE-BC60-692C14E0C4D4}" styleName="Normal Style 3 - Body/Background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>
        <a:fontRef idx="minor">
          <a:scrgbClr r="0" g="0" b="0"/>
        </a:fontRef>
        <a:schemeClr val="dk1"/>
      </a:tcTxStyle>
      <a:tcStyle>
        <a:tcBdr/>
        <a:fill>
          <a:solidFill>
            <a:schemeClr val="dk1">
              <a:lum val="8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5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accent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500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6EB75EC-ACF4-43F1-940C-6C9C5489C1DE}" styleName="Normal Style 4 - Body/Background 4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dk1"/>
              </a:solidFill>
            </a:ln>
          </a:left>
          <a:right>
            <a:ln w="40000" cmpd="sng">
              <a:solidFill>
                <a:schemeClr val="dk1"/>
              </a:solidFill>
            </a:ln>
          </a:right>
          <a:top>
            <a:ln w="40000" cmpd="sng">
              <a:solidFill>
                <a:schemeClr val="dk1"/>
              </a:solidFill>
            </a:ln>
          </a:top>
          <a:bottom>
            <a:ln w="400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dk1">
          <a:shade val="80000"/>
        </a:schemeClr>
      </a:tcTxStyle>
      <a:tcStyle>
        <a:tcBdr>
          <a:bottom>
            <a:ln w="35400" cmpd="sng">
              <a:solidFill>
                <a:schemeClr val="dk1">
                  <a:shade val="80000"/>
                </a:schemeClr>
              </a:solidFill>
            </a:ln>
          </a:bottom>
        </a:tcBdr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864" y="30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834A-9506-4261-813C-6E2310CB2B1A}" type="datetimeFigureOut">
              <a:rPr lang="ko-KR" altLang="en-US" smtClean="0"/>
              <a:pPr/>
              <a:t>2013-05-23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2EEB-F1AF-46EB-984F-2EE790ECE3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834A-9506-4261-813C-6E2310CB2B1A}" type="datetimeFigureOut">
              <a:rPr lang="ko-KR" altLang="en-US" smtClean="0"/>
              <a:pPr/>
              <a:t>2013-05-23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2EEB-F1AF-46EB-984F-2EE790ECE3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834A-9506-4261-813C-6E2310CB2B1A}" type="datetimeFigureOut">
              <a:rPr lang="ko-KR" altLang="en-US" smtClean="0"/>
              <a:pPr/>
              <a:t>2013-05-23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2EEB-F1AF-46EB-984F-2EE790ECE3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834A-9506-4261-813C-6E2310CB2B1A}" type="datetimeFigureOut">
              <a:rPr lang="ko-KR" altLang="en-US" smtClean="0"/>
              <a:pPr/>
              <a:t>2013-05-23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2EEB-F1AF-46EB-984F-2EE790ECE3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834A-9506-4261-813C-6E2310CB2B1A}" type="datetimeFigureOut">
              <a:rPr lang="ko-KR" altLang="en-US" smtClean="0"/>
              <a:pPr/>
              <a:t>2013-05-23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2EEB-F1AF-46EB-984F-2EE790ECE3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834A-9506-4261-813C-6E2310CB2B1A}" type="datetimeFigureOut">
              <a:rPr lang="ko-KR" altLang="en-US" smtClean="0"/>
              <a:pPr/>
              <a:t>2013-05-23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2EEB-F1AF-46EB-984F-2EE790ECE3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834A-9506-4261-813C-6E2310CB2B1A}" type="datetimeFigureOut">
              <a:rPr lang="ko-KR" altLang="en-US" smtClean="0"/>
              <a:pPr/>
              <a:t>2013-05-23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2EEB-F1AF-46EB-984F-2EE790ECE3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834A-9506-4261-813C-6E2310CB2B1A}" type="datetimeFigureOut">
              <a:rPr lang="ko-KR" altLang="en-US" smtClean="0"/>
              <a:pPr/>
              <a:t>2013-05-23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2EEB-F1AF-46EB-984F-2EE790ECE3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834A-9506-4261-813C-6E2310CB2B1A}" type="datetimeFigureOut">
              <a:rPr lang="ko-KR" altLang="en-US" smtClean="0"/>
              <a:pPr/>
              <a:t>2013-05-23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2EEB-F1AF-46EB-984F-2EE790ECE3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834A-9506-4261-813C-6E2310CB2B1A}" type="datetimeFigureOut">
              <a:rPr lang="ko-KR" altLang="en-US" smtClean="0"/>
              <a:pPr/>
              <a:t>2013-05-23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2EEB-F1AF-46EB-984F-2EE790ECE3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834A-9506-4261-813C-6E2310CB2B1A}" type="datetimeFigureOut">
              <a:rPr lang="ko-KR" altLang="en-US" smtClean="0"/>
              <a:pPr/>
              <a:t>2013-05-23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2EEB-F1AF-46EB-984F-2EE790ECE3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9834A-9506-4261-813C-6E2310CB2B1A}" type="datetimeFigureOut">
              <a:rPr lang="ko-KR" altLang="en-US" smtClean="0"/>
              <a:pPr/>
              <a:t>2013-05-23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B2EEB-F1AF-46EB-984F-2EE790ECE3A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AA0638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525760"/>
            <a:ext cx="9144000" cy="45720"/>
          </a:xfrm>
          <a:prstGeom prst="rect">
            <a:avLst/>
          </a:prstGeom>
          <a:solidFill>
            <a:srgbClr val="AA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192343"/>
            <a:ext cx="9142412" cy="2451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타원 38"/>
          <p:cNvSpPr/>
          <p:nvPr/>
        </p:nvSpPr>
        <p:spPr>
          <a:xfrm>
            <a:off x="2000232" y="3500438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3929058" y="3500438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643570" y="3500438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7072330" y="3357562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57488" y="3500438"/>
            <a:ext cx="428628" cy="42862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643438" y="3500438"/>
            <a:ext cx="428628" cy="42862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6929454" y="3500438"/>
            <a:ext cx="428628" cy="42862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357290" y="3500438"/>
            <a:ext cx="428628" cy="42862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428992" y="3500438"/>
            <a:ext cx="428628" cy="42862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071538" y="3643314"/>
            <a:ext cx="428628" cy="42862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6286512" y="3786190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6429388" y="3571876"/>
            <a:ext cx="428628" cy="42862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AA0638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864286" y="2571744"/>
            <a:ext cx="1415426" cy="81725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4800" b="1" mc:Ignorable="hp" hp:hslEmbossed="0">
                <a:ln w="9525"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/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  <a:effectLst>
                  <a:outerShdw blurRad="127000" sx="101000" sy="101000" algn="ctr" rotWithShape="0">
                    <a:schemeClr val="tx1">
                      <a:alpha val="40000"/>
                    </a:schemeClr>
                  </a:outerShdw>
                </a:effectLst>
                <a:latin typeface="Arial"/>
                <a:cs typeface="Arial"/>
              </a:rPr>
              <a:t>배열</a:t>
            </a:r>
            <a:endParaRPr xmlns:mc="http://schemas.openxmlformats.org/markup-compatibility/2006" xmlns:hp="http://schemas.haansoft.com/office/presentation/8.0" lang="ko-KR" altLang="en-US" sz="4800" b="1" mc:Ignorable="hp" hp:hslEmbossed="0">
              <a:ln w="9525"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chemeClr val="tx1"/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0"/>
              </a:gradFill>
              <a:effectLst>
                <a:outerShdw blurRad="127000" sx="101000" sy="101000" algn="ctr" rotWithShape="0">
                  <a:schemeClr val="tx1">
                    <a:alpha val="40000"/>
                  </a:schemeClr>
                </a:outerShdw>
              </a:effectLst>
              <a:latin typeface="Arial"/>
              <a:cs typeface="Arial"/>
            </a:endParaRPr>
          </a:p>
        </p:txBody>
      </p:sp>
      <p:sp useBgFill="1">
        <p:nvSpPr>
          <p:cNvPr id="51" name="직사각형 50"/>
          <p:cNvSpPr/>
          <p:nvPr/>
        </p:nvSpPr>
        <p:spPr>
          <a:xfrm>
            <a:off x="0" y="3429000"/>
            <a:ext cx="9144000" cy="16430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0" y="3406140"/>
            <a:ext cx="9144000" cy="45720"/>
          </a:xfrm>
          <a:prstGeom prst="rect">
            <a:avLst/>
          </a:prstGeom>
          <a:solidFill>
            <a:srgbClr val="AA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C -0.02413 -0.01944 -0.04809 -0.03866 -0.03802 -0.06019 C -0.02795 -0.08194 0.0585 -0.10787 0.06041 -0.13056 C 0.06232 -0.15347 0.01771 -0.17546 -0.02691 -0.19699 " pathEditMode="relative" ptsTypes="aaa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C 0.00105 -0.00093 0.00226 -0.00116 0.02553 -0.00811 C 0.04879 -0.01505 0.14011 -0.0176 0.13976 -0.04167 C 0.13941 -0.06505 0.0066 -0.11551 0.02379 -0.1507 C 0.04098 -0.18588 0.14185 -0.21898 0.24289 -0.25162 " pathEditMode="relative" ptsTypes="aaaaA">
                                      <p:cBhvr>
                                        <p:cTn id="1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46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35 3.33333E-6 C 0.05729 -0.01829 0.09375 -0.03635 0.08489 -0.05186 C 0.07604 -0.06736 -0.02448 -0.07848 -0.03229 -0.09329 C -0.03993 -0.10811 -0.00087 -0.12477 0.03837 -0.14121 " pathEditMode="relative" ptsTypes="aaaA">
                                      <p:cBhvr>
                                        <p:cTn id="1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47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62 -0.02199 0.13924 -0.04352 0.13976 -0.06782 C 0.14028 -0.09213 0.01615 -0.12176 0.00313 -0.14699 C -0.0099 -0.17269 0.02604 -0.1963 0.06198 -0.21991 " pathEditMode="relative" ptsTypes="aaaA">
                                      <p:cBhvr>
                                        <p:cTn id="1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40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00023 C 0.00174 -0.00024 0.00417 -0.00047 -0.01337 -0.01735 C -0.0309 -0.03423 -0.11788 -0.06823 -0.10556 -0.10199 C -0.09323 -0.13599 0.05608 -0.18456 0.06111 -0.21971 C 0.06615 -0.25509 -0.00469 -0.28493 -0.07535 -0.3143 " pathEditMode="relative" ptsTypes="aaaa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44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C 0.00677 -0.01158 0.01354 -0.02292 0.01285 -0.04398 C 0.01216 -0.06505 -0.00781 -0.10116 -0.00468 -0.12686 C -0.00156 -0.15278 0.01511 -0.17593 0.03177 -0.19885 " pathEditMode="relative" ptsTypes="aa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 C -0.05469 -0.0213 -0.10937 -0.0419 -0.10174 -0.06597 C -0.0941 -0.08958 0.03785 -0.11713 0.04601 -0.14282 C 0.05417 -0.16875 0.00087 -0.19468 -0.05243 -0.21991 " pathEditMode="relative" ptsTypes="aaaA">
                                      <p:cBhvr>
                                        <p:cTn id="3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0324 C -0.00487 0.00417 -0.00972 0.00532 0.00782 -0.00069 C 0.02535 -0.00671 0.10678 -0.0162 0.10469 -0.03218 C 0.10261 -0.04792 0.00209 -0.07685 -0.00487 -0.0956 C -0.01181 -0.11412 0.0257 -0.12917 0.06337 -0.14398 " pathEditMode="relative" ptsTypes="aaaaA">
                                      <p:cBhvr>
                                        <p:cTn id="3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42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C 0.04878 -0.01389 0.09757 -0.02778 0.0809 -0.04329 C 0.06424 -0.05834 -0.08038 -0.06574 -0.1 -0.09213 C -0.11962 -0.11829 -0.0408 -0.17593 -0.03663 -0.2007 C -0.03247 -0.22523 -0.05365 -0.23357 -0.07465 -0.24121 " pathEditMode="relative" ptsTypes="aaaaA">
                                      <p:cBhvr>
                                        <p:cTn id="3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C 0.00677 -0.01158 0.01354 -0.02292 0.01285 -0.04398 C 0.01216 -0.06505 -0.00781 -0.10116 -0.00468 -0.12686 C -0.00156 -0.15278 0.01511 -0.17593 0.03177 -0.19885 " pathEditMode="relative" ptsTypes="aaaA">
                                      <p:cBhvr>
                                        <p:cTn id="4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48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C -0.02413 -0.01944 -0.04809 -0.03866 -0.03802 -0.06019 C -0.02795 -0.08194 0.0585 -0.10787 0.06041 -0.13056 C 0.06232 -0.15347 0.01771 -0.17546 -0.02691 -0.19699 " pathEditMode="relative" ptsTypes="aaaA">
                                      <p:cBhvr>
                                        <p:cTn id="4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49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-3.33333E-6 C 0.01597 -0.01157 0.02709 -0.02291 0.02587 -0.04398 C 0.02483 -0.06504 -0.00781 -0.10115 -0.00278 -0.12685 C 0.00226 -0.15277 0.02952 -0.17592 0.05695 -0.19884 " pathEditMode="relative" ptsTypes="aaaA">
                                      <p:cBhvr>
                                        <p:cTn id="5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50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 0.40949 " pathEditMode="relative" ptsTypes="AA">
                                      <p:cBhvr>
                                        <p:cTn id="7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" presetClass="emph" presetSubtype="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81" dur="1000" fill="hold"/>
                                        <p:tgtEl>
                                          <p:spTgt spid="52"/>
                                        </p:tgtEl>
                                      </p:cBhvr>
                                      <p:by x="1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47" presetClass="entr" presetSubtype="0" fill="hold" grpId="4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2" grpId="1" animBg="1"/>
      <p:bldP spid="52" grpId="2" animBg="1"/>
      <p:bldP spid="52" grpId="3" animBg="1"/>
      <p:bldP spid="53" grpId="4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AA0638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25760"/>
            <a:ext cx="9144000" cy="45720"/>
          </a:xfrm>
          <a:prstGeom prst="rect">
            <a:avLst/>
          </a:prstGeom>
          <a:solidFill>
            <a:srgbClr val="AA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714612" y="3071810"/>
            <a:ext cx="371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mtClean="0">
                <a:ln>
                  <a:solidFill>
                    <a:schemeClr val="bg1">
                      <a:alpha val="55000"/>
                    </a:schemeClr>
                  </a:solidFill>
                </a:ln>
                <a:gradFill>
                  <a:gsLst>
                    <a:gs pos="0">
                      <a:schemeClr val="tx1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THANK YOU</a:t>
            </a:r>
            <a:endParaRPr lang="en-US" altLang="ko-KR" sz="3600" dirty="0" smtClean="0">
              <a:ln>
                <a:solidFill>
                  <a:schemeClr val="bg1">
                    <a:alpha val="55000"/>
                  </a:schemeClr>
                </a:solidFill>
              </a:ln>
              <a:gradFill>
                <a:gsLst>
                  <a:gs pos="0">
                    <a:schemeClr val="tx1"/>
                  </a:gs>
                  <a:gs pos="100000">
                    <a:srgbClr val="C00000"/>
                  </a:gs>
                </a:gsLst>
                <a:lin ang="5400000" scaled="0"/>
              </a:gra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714612" y="3214686"/>
            <a:ext cx="144000" cy="142876"/>
          </a:xfrm>
          <a:prstGeom prst="ellipse">
            <a:avLst/>
          </a:prstGeom>
          <a:solidFill>
            <a:srgbClr val="AA063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14" name="타원 13"/>
          <p:cNvSpPr/>
          <p:nvPr/>
        </p:nvSpPr>
        <p:spPr>
          <a:xfrm>
            <a:off x="6215074" y="3214686"/>
            <a:ext cx="144000" cy="142876"/>
          </a:xfrm>
          <a:prstGeom prst="ellipse">
            <a:avLst/>
          </a:prstGeom>
          <a:solidFill>
            <a:srgbClr val="AA063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AA0638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28596" y="737216"/>
            <a:ext cx="1624163" cy="52322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/>
                    </a:gs>
                    <a:gs pos="70000">
                      <a:schemeClr val="tx1">
                        <a:lumMod val="85000"/>
                        <a:lumOff val="15000"/>
                      </a:schemeClr>
                    </a:gs>
                    <a:gs pos="85000">
                      <a:schemeClr val="tx1"/>
                    </a:gs>
                  </a:gsLst>
                  <a:lin ang="5400000" scaled="0"/>
                </a:gradFill>
                <a:effectLst>
                  <a:outerShdw blurRad="127000" sx="101000" sy="101000" algn="ctr" rotWithShape="0">
                    <a:schemeClr val="tx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Contents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chemeClr val="tx1"/>
                  </a:gs>
                  <a:gs pos="70000">
                    <a:schemeClr val="tx1">
                      <a:lumMod val="85000"/>
                      <a:lumOff val="15000"/>
                    </a:schemeClr>
                  </a:gs>
                  <a:gs pos="85000">
                    <a:schemeClr val="tx1"/>
                  </a:gs>
                </a:gsLst>
                <a:lin ang="5400000" scaled="0"/>
              </a:gradFill>
              <a:effectLst>
                <a:outerShdw blurRad="127000" sx="101000" sy="101000" algn="ctr" rotWithShape="0">
                  <a:schemeClr val="tx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-1357354" y="642918"/>
            <a:ext cx="2214564" cy="714376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709EE2">
                  <a:tint val="23500"/>
                  <a:satMod val="160000"/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7464" y="2564904"/>
            <a:ext cx="5715040" cy="388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ef0b6d"/>
                </a:solidFill>
                <a:latin typeface="HY견고딕"/>
                <a:ea typeface="HY견고딕"/>
              </a:rPr>
              <a:t>배열의 길이를 조절할 수 있는 방법</a:t>
            </a:r>
            <a:endParaRPr lang="ko-KR" altLang="en-US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ef0b6d"/>
              </a:solidFill>
              <a:latin typeface="HY견고딕"/>
              <a:ea typeface="HY견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25760"/>
            <a:ext cx="9144000" cy="45720"/>
          </a:xfrm>
          <a:prstGeom prst="rect">
            <a:avLst/>
          </a:prstGeom>
          <a:solidFill>
            <a:srgbClr val="AA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693150" y="2707780"/>
            <a:ext cx="142876" cy="142876"/>
          </a:xfrm>
          <a:prstGeom prst="ellipse">
            <a:avLst/>
          </a:prstGeom>
          <a:solidFill>
            <a:srgbClr val="aa063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TextBox 12"/>
          <p:cNvSpPr txBox="1"/>
          <p:nvPr/>
        </p:nvSpPr>
        <p:spPr>
          <a:xfrm>
            <a:off x="1905994" y="3172623"/>
            <a:ext cx="5715040" cy="39013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ef0b6d"/>
                </a:solidFill>
                <a:latin typeface="HY견고딕"/>
                <a:ea typeface="HY견고딕"/>
              </a:rPr>
              <a:t>배열의 원소의 추가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ef0b6d"/>
                </a:solidFill>
                <a:latin typeface="HY견고딕"/>
                <a:ea typeface="HY견고딕"/>
              </a:rPr>
              <a:t>/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ef0b6d"/>
                </a:solidFill>
                <a:latin typeface="HY견고딕"/>
                <a:ea typeface="HY견고딕"/>
              </a:rPr>
              <a:t> 삭제</a:t>
            </a:r>
            <a:endParaRPr lang="ko-KR" altLang="en-US" sz="2000">
              <a:ln w="9525">
                <a:solidFill>
                  <a:srgbClr val="ffffff"/>
                </a:solidFill>
              </a:ln>
              <a:solidFill>
                <a:srgbClr val="ef0b6d"/>
              </a:solidFill>
              <a:latin typeface="HY견고딕"/>
              <a:ea typeface="HY견고딕"/>
            </a:endParaRPr>
          </a:p>
        </p:txBody>
      </p:sp>
      <p:sp>
        <p:nvSpPr>
          <p:cNvPr id="59" name="타원 10"/>
          <p:cNvSpPr/>
          <p:nvPr/>
        </p:nvSpPr>
        <p:spPr>
          <a:xfrm>
            <a:off x="1691680" y="3315499"/>
            <a:ext cx="142876" cy="142876"/>
          </a:xfrm>
          <a:prstGeom prst="ellipse">
            <a:avLst/>
          </a:prstGeom>
          <a:solidFill>
            <a:srgbClr val="aa0638">
              <a:alpha val="100000"/>
            </a:srgbClr>
          </a:solidFill>
          <a:ln w="25400" cap="flat" cmpd="sng" algn="ctr">
            <a:noFill/>
            <a:prstDash val="solid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HY견고딕"/>
              <a:ea typeface="HY견고딕"/>
              <a:cs typeface="HY견고딕"/>
            </a:endParaRPr>
          </a:p>
        </p:txBody>
      </p:sp>
      <p:sp>
        <p:nvSpPr>
          <p:cNvPr id="60" name="TextBox 12"/>
          <p:cNvSpPr txBox="1"/>
          <p:nvPr/>
        </p:nvSpPr>
        <p:spPr>
          <a:xfrm>
            <a:off x="1911327" y="3748687"/>
            <a:ext cx="6098007" cy="39547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ef0b6d"/>
                </a:solidFill>
                <a:latin typeface="HY견고딕"/>
                <a:ea typeface="HY견고딕"/>
              </a:rPr>
              <a:t>배열의 길이를 늘리고 줄였을 때 문제점 및 보완점</a:t>
            </a:r>
            <a:endParaRPr lang="ko-KR" altLang="en-US" sz="2000">
              <a:ln w="9525">
                <a:solidFill>
                  <a:srgbClr val="ffffff"/>
                </a:solidFill>
              </a:ln>
              <a:solidFill>
                <a:srgbClr val="ef0b6d"/>
              </a:solidFill>
              <a:latin typeface="HY견고딕"/>
              <a:ea typeface="HY견고딕"/>
            </a:endParaRPr>
          </a:p>
        </p:txBody>
      </p:sp>
      <p:sp>
        <p:nvSpPr>
          <p:cNvPr id="61" name="타원 10"/>
          <p:cNvSpPr/>
          <p:nvPr/>
        </p:nvSpPr>
        <p:spPr>
          <a:xfrm>
            <a:off x="1697013" y="3891563"/>
            <a:ext cx="142876" cy="142876"/>
          </a:xfrm>
          <a:prstGeom prst="ellipse">
            <a:avLst/>
          </a:prstGeom>
          <a:solidFill>
            <a:srgbClr val="aa0638">
              <a:alpha val="100000"/>
            </a:srgbClr>
          </a:solidFill>
          <a:ln w="25400" cap="flat" cmpd="sng" algn="ctr">
            <a:noFill/>
            <a:prstDash val="solid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HY견고딕"/>
              <a:ea typeface="HY견고딕"/>
              <a:cs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33333E-6 L 0.30677 -3.33333E-6 " pathEditMode="relative" ptsTypes="AA">
                                      <p:cBhvr>
                                        <p:cTn id="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7" presetClass="entr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7" presetClass="entr" presetSubtype="1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7" presetClass="entr" presetSubtype="1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11" grpId="3" animBg="1"/>
      <p:bldP spid="59" grpId="4" animBg="1"/>
      <p:bldP spid="61" grpId="5" animBg="1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AA0638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28595" y="737216"/>
            <a:ext cx="1558319" cy="90870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5400" b="1" mc:Ignorable="hp" hp:hslEmbossed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견고딕"/>
                <a:ea typeface="HY견고딕"/>
              </a:rPr>
              <a:t>배열</a:t>
            </a:r>
            <a:endParaRPr xmlns:mc="http://schemas.openxmlformats.org/markup-compatibility/2006" xmlns:hp="http://schemas.haansoft.com/office/presentation/8.0" lang="en-US" altLang="ko-KR" sz="5400" b="1" mc:Ignorable="hp" hp:hslEmbossed="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견고딕"/>
              <a:ea typeface="HY견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786" y="1857364"/>
            <a:ext cx="7602638" cy="2979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Tx/>
              <a:buNone/>
              <a:defRPr/>
            </a:pPr>
            <a:r>
              <a:rPr lang="ko-KR" altLang="en-US" sz="3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ef0b6d"/>
                </a:solidFill>
                <a:latin typeface="HY견고딕"/>
                <a:ea typeface="HY견고딕"/>
              </a:rPr>
              <a:t>배열이란</a:t>
            </a:r>
            <a:r>
              <a:rPr lang="en-US" altLang="ko-KR" sz="3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ef0b6d"/>
                </a:solidFill>
                <a:latin typeface="HY견고딕"/>
                <a:ea typeface="HY견고딕"/>
              </a:rPr>
              <a:t>?</a:t>
            </a:r>
            <a:endParaRPr lang="ko-KR" altLang="en-US" sz="36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>
              <a:buFontTx/>
              <a:buChar char="-"/>
              <a:defRPr/>
            </a:pP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같은 특성을 가진 변수들이 특정 규칙에 따라 연속된 공간에 나열된 자료구조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.</a:t>
            </a:r>
            <a:endParaRPr lang="en-US" altLang="ko-KR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>
              <a:buFontTx/>
              <a:buChar char="-"/>
              <a:defRPr/>
            </a:pP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같은 유형의 변수만 저장 가능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.</a:t>
            </a:r>
            <a:endParaRPr lang="en-US" altLang="ko-KR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>
              <a:buFontTx/>
              <a:buChar char="-"/>
              <a:defRPr/>
            </a:pP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인덱스는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0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부터 시작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.</a:t>
            </a:r>
            <a:endParaRPr lang="en-US" altLang="ko-KR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>
              <a:buFontTx/>
              <a:buChar char="-"/>
              <a:defRPr/>
            </a:pP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배열이름 옆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[]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에 크기를 기입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.</a:t>
            </a:r>
            <a:endParaRPr lang="en-US" altLang="ko-KR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>
              <a:buFontTx/>
              <a:buChar char="-"/>
              <a:defRPr/>
            </a:pP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한번 선언된 배열은 크기를 늘리거나 줄일 수 없음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.</a:t>
            </a:r>
            <a:endParaRPr lang="en-US" altLang="ko-KR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>
              <a:buFontTx/>
              <a:buChar char="-"/>
              <a:defRPr/>
            </a:pP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배열 원소가 연속된 메모리 공간에 자리함으로 중간의 요소를 삭제하거나 삽입하기 어려움</a:t>
            </a:r>
            <a:endParaRPr lang="ko-KR" altLang="en-US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25760"/>
            <a:ext cx="9144000" cy="45720"/>
          </a:xfrm>
          <a:prstGeom prst="rect">
            <a:avLst/>
          </a:prstGeom>
          <a:solidFill>
            <a:srgbClr val="AA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71472" y="2000240"/>
            <a:ext cx="142876" cy="142876"/>
          </a:xfrm>
          <a:prstGeom prst="ellipse">
            <a:avLst/>
          </a:prstGeom>
          <a:solidFill>
            <a:srgbClr val="AA063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aa0638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28595" y="737216"/>
            <a:ext cx="5377844" cy="90870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5400" b="1" mc:Ignorable="hp" hp:hslEmbossed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견고딕"/>
                <a:ea typeface="HY견고딕"/>
              </a:rPr>
              <a:t>배열의 길이 수정</a:t>
            </a:r>
            <a:endParaRPr xmlns:mc="http://schemas.openxmlformats.org/markup-compatibility/2006" xmlns:hp="http://schemas.haansoft.com/office/presentation/8.0" lang="ko-KR" altLang="en-US" sz="5400" b="1" mc:Ignorable="hp" hp:hslEmbossed="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견고딕"/>
              <a:ea typeface="HY견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786" y="1857364"/>
            <a:ext cx="7602638" cy="2674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Tx/>
              <a:buNone/>
              <a:defRPr/>
            </a:pPr>
            <a:r>
              <a:rPr lang="ko-KR" altLang="en-US" sz="3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ef0b6d"/>
                </a:solidFill>
                <a:latin typeface="HY견고딕"/>
                <a:ea typeface="HY견고딕"/>
              </a:rPr>
              <a:t>프로그래밍 메모리</a:t>
            </a:r>
            <a:endParaRPr lang="ko-KR" altLang="en-US" sz="3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ef0b6d"/>
              </a:solidFill>
              <a:latin typeface="HY견고딕"/>
              <a:ea typeface="HY견고딕"/>
            </a:endParaRPr>
          </a:p>
          <a:p>
            <a:pPr marL="0" indent="0">
              <a:buFontTx/>
              <a:buNone/>
              <a:defRPr/>
            </a:pP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-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code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영역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: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실행한 프로그램의 코드가 저장됨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.</a:t>
            </a:r>
            <a:endParaRPr lang="en-US" altLang="ko-KR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 marL="0" indent="0">
              <a:buFontTx/>
              <a:buNone/>
              <a:defRPr/>
            </a:pP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-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data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영역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: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전역변수와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static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변수가 저장되며 프로그램 종료까지 남아있음</a:t>
            </a:r>
            <a:endParaRPr lang="ko-KR" altLang="en-US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 marL="0" indent="0">
              <a:buFontTx/>
              <a:buNone/>
              <a:defRPr/>
            </a:pP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-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heap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영역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: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동적으로 할당된 메모리영역이며 프로그래머에 의해 할당 및 해제됨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.</a:t>
            </a:r>
            <a:endParaRPr lang="en-US" altLang="ko-KR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 marL="0" indent="0">
              <a:buFontTx/>
              <a:buNone/>
              <a:defRPr/>
            </a:pP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- stack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영역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: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지역변수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,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매개변수 등이 할당되고 함수를 빠져나가면 소멸됨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.</a:t>
            </a:r>
            <a:endParaRPr lang="en-US" altLang="ko-KR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25760"/>
            <a:ext cx="9144000" cy="45720"/>
          </a:xfrm>
          <a:prstGeom prst="rect">
            <a:avLst/>
          </a:prstGeom>
          <a:solidFill>
            <a:srgbClr val="aa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71472" y="2000240"/>
            <a:ext cx="142876" cy="142876"/>
          </a:xfrm>
          <a:prstGeom prst="ellipse">
            <a:avLst/>
          </a:prstGeom>
          <a:solidFill>
            <a:srgbClr val="aa063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259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aa0638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28595" y="737216"/>
            <a:ext cx="5377844" cy="90870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5400" b="1" mc:Ignorable="hp" hp:hslEmbossed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견고딕"/>
                <a:ea typeface="HY견고딕"/>
              </a:rPr>
              <a:t>배열의 길이 수정</a:t>
            </a:r>
            <a:endParaRPr xmlns:mc="http://schemas.openxmlformats.org/markup-compatibility/2006" xmlns:hp="http://schemas.haansoft.com/office/presentation/8.0" lang="ko-KR" altLang="en-US" sz="5400" b="1" mc:Ignorable="hp" hp:hslEmbossed="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견고딕"/>
              <a:ea typeface="HY견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786" y="1857364"/>
            <a:ext cx="7602638" cy="1760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Tx/>
              <a:buNone/>
              <a:defRPr/>
            </a:pPr>
            <a:r>
              <a:rPr lang="ko-KR" altLang="en-US" sz="3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ef0b6d"/>
                </a:solidFill>
                <a:latin typeface="HY견고딕"/>
                <a:ea typeface="HY견고딕"/>
              </a:rPr>
              <a:t>동적할당</a:t>
            </a:r>
            <a:endParaRPr lang="en-US" altLang="ko-KR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 marL="0" indent="0">
              <a:buFontTx/>
              <a:buNone/>
              <a:defRPr/>
            </a:pP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-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프로그램 실행 중 동적으로 메모리를 할당하는 것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.</a:t>
            </a:r>
            <a:endParaRPr lang="en-US" altLang="ko-KR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 marL="0" indent="0">
              <a:buFontTx/>
              <a:buNone/>
              <a:defRPr/>
            </a:pP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-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상황에 따라 원하는 크기만큼의 메모리가 할당되어 경제적이며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,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이미 할당된 메모리라도 언제든 크기를 조절할 수 있음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.</a:t>
            </a:r>
            <a:endParaRPr lang="en-US" altLang="ko-KR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 marL="0" indent="0">
              <a:buFontTx/>
              <a:buNone/>
              <a:defRPr/>
            </a:pP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-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하지만 사용하지 않을 때 명시적으로 해제해주어야 함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.</a:t>
            </a:r>
            <a:endParaRPr lang="en-US" altLang="ko-KR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25760"/>
            <a:ext cx="9144000" cy="45720"/>
          </a:xfrm>
          <a:prstGeom prst="rect">
            <a:avLst/>
          </a:prstGeom>
          <a:solidFill>
            <a:srgbClr val="aa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71472" y="2000240"/>
            <a:ext cx="142876" cy="142876"/>
          </a:xfrm>
          <a:prstGeom prst="ellipse">
            <a:avLst/>
          </a:prstGeom>
          <a:solidFill>
            <a:srgbClr val="aa063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55" name=""/>
          <p:cNvGraphicFramePr>
            <a:graphicFrameLocks noGrp="1"/>
          </p:cNvGraphicFramePr>
          <p:nvPr/>
        </p:nvGraphicFramePr>
        <p:xfrm>
          <a:off x="254732" y="3933056"/>
          <a:ext cx="8634536" cy="1854200"/>
        </p:xfrm>
        <a:graphic>
          <a:graphicData uri="http://schemas.openxmlformats.org/drawingml/2006/table">
            <a:tbl>
              <a:tblPr firstRow="1" bandRow="1">
                <a:tableStyleId>{729D6073-5DEC-478E-BFBB-120F47F47B7E}</a:tableStyleId>
              </a:tblPr>
              <a:tblGrid>
                <a:gridCol w="3741204"/>
                <a:gridCol w="4893332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함초롬바탕"/>
                          <a:ea typeface="함초롬바탕"/>
                          <a:cs typeface="함초롬바탕"/>
                        </a:rPr>
                        <a:t>함수</a:t>
                      </a:r>
                      <a:endParaRPr lang="ko-KR" altLang="en-US"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함초롬바탕"/>
                          <a:ea typeface="함초롬바탕"/>
                          <a:cs typeface="함초롬바탕"/>
                        </a:rPr>
                        <a:t>기능</a:t>
                      </a:r>
                      <a:endParaRPr lang="ko-KR" altLang="en-US"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>
                          <a:latin typeface="함초롬바탕"/>
                          <a:ea typeface="함초롬바탕"/>
                          <a:cs typeface="함초롬바탕"/>
                        </a:rPr>
                        <a:t>void * malloc ( size_t size );</a:t>
                      </a:r>
                      <a:endParaRPr lang="en-US" altLang="ko-KR" sz="1500"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>
                          <a:latin typeface="함초롬바탕"/>
                          <a:ea typeface="함초롬바탕"/>
                          <a:cs typeface="함초롬바탕"/>
                        </a:rPr>
                        <a:t>size</a:t>
                      </a:r>
                      <a:r>
                        <a:rPr lang="ko-KR" altLang="en-US" sz="1500">
                          <a:latin typeface="함초롬바탕"/>
                          <a:ea typeface="함초롬바탕"/>
                          <a:cs typeface="함초롬바탕"/>
                        </a:rPr>
                        <a:t>의 메모리를 힙에서 할당하여 반환</a:t>
                      </a:r>
                      <a:endParaRPr lang="ko-KR" altLang="en-US" sz="1500"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>
                          <a:latin typeface="함초롬바탕"/>
                          <a:ea typeface="함초롬바탕"/>
                          <a:cs typeface="함초롬바탕"/>
                        </a:rPr>
                        <a:t>void * calloc ( size_t num, size_t size );</a:t>
                      </a:r>
                      <a:endParaRPr lang="en-US" altLang="ko-KR" sz="1500"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>
                          <a:latin typeface="함초롬바탕"/>
                          <a:ea typeface="함초롬바탕"/>
                          <a:cs typeface="함초롬바탕"/>
                        </a:rPr>
                        <a:t>num * size</a:t>
                      </a:r>
                      <a:r>
                        <a:rPr lang="ko-KR" altLang="en-US" sz="1500">
                          <a:latin typeface="함초롬바탕"/>
                          <a:ea typeface="함초롬바탕"/>
                          <a:cs typeface="함초롬바탕"/>
                        </a:rPr>
                        <a:t>의 메모리를 힙에서 할당하고 포인터값 반환</a:t>
                      </a:r>
                      <a:endParaRPr lang="ko-KR" altLang="en-US" sz="1500"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>
                          <a:latin typeface="함초롬바탕"/>
                          <a:ea typeface="함초롬바탕"/>
                          <a:cs typeface="함초롬바탕"/>
                        </a:rPr>
                        <a:t>void * realloc ( void * ptr, size_t size );</a:t>
                      </a:r>
                      <a:endParaRPr lang="en-US" altLang="ko-KR" sz="1500"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>
                          <a:latin typeface="함초롬바탕"/>
                          <a:ea typeface="함초롬바탕"/>
                          <a:cs typeface="함초롬바탕"/>
                        </a:rPr>
                        <a:t>ptr</a:t>
                      </a:r>
                      <a:r>
                        <a:rPr lang="ko-KR" altLang="en-US" sz="1500">
                          <a:latin typeface="함초롬바탕"/>
                          <a:ea typeface="함초롬바탕"/>
                          <a:cs typeface="함초롬바탕"/>
                        </a:rPr>
                        <a:t>이 가리키는 메모리를 </a:t>
                      </a:r>
                      <a:r>
                        <a:rPr lang="en-US" altLang="ko-KR" sz="1500">
                          <a:latin typeface="함초롬바탕"/>
                          <a:ea typeface="함초롬바탕"/>
                          <a:cs typeface="함초롬바탕"/>
                        </a:rPr>
                        <a:t>size</a:t>
                      </a:r>
                      <a:r>
                        <a:rPr lang="ko-KR" altLang="en-US" sz="1500">
                          <a:latin typeface="함초롬바탕"/>
                          <a:ea typeface="함초롬바탕"/>
                          <a:cs typeface="함초롬바탕"/>
                        </a:rPr>
                        <a:t>만큼 힙에서 재할당해 반환</a:t>
                      </a:r>
                      <a:endParaRPr lang="ko-KR" altLang="en-US" sz="1500"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>
                          <a:latin typeface="함초롬바탕"/>
                          <a:ea typeface="함초롬바탕"/>
                          <a:cs typeface="함초롬바탕"/>
                        </a:rPr>
                        <a:t>void free ( void * ptr );	</a:t>
                      </a:r>
                      <a:endParaRPr lang="en-US" altLang="ko-KR" sz="1500"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>
                          <a:latin typeface="함초롬바탕"/>
                          <a:ea typeface="함초롬바탕"/>
                          <a:cs typeface="함초롬바탕"/>
                        </a:rPr>
                        <a:t>ptr</a:t>
                      </a:r>
                      <a:r>
                        <a:rPr lang="ko-KR" altLang="en-US" sz="1500">
                          <a:latin typeface="함초롬바탕"/>
                          <a:ea typeface="함초롬바탕"/>
                          <a:cs typeface="함초롬바탕"/>
                        </a:rPr>
                        <a:t>이 가리키는 메모리를 해제</a:t>
                      </a:r>
                      <a:endParaRPr lang="ko-KR" altLang="en-US" sz="1500"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988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aa0638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28595" y="737216"/>
            <a:ext cx="5377844" cy="90870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5400" b="1" mc:Ignorable="hp" hp:hslEmbossed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견고딕"/>
                <a:ea typeface="HY견고딕"/>
              </a:rPr>
              <a:t>배열의 길이 수정</a:t>
            </a:r>
            <a:endParaRPr xmlns:mc="http://schemas.openxmlformats.org/markup-compatibility/2006" xmlns:hp="http://schemas.haansoft.com/office/presentation/8.0" lang="ko-KR" altLang="en-US" sz="5400" b="1" mc:Ignorable="hp" hp:hslEmbossed="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견고딕"/>
              <a:ea typeface="HY견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786" y="1857364"/>
            <a:ext cx="7602638" cy="2674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Tx/>
              <a:buNone/>
              <a:defRPr/>
            </a:pPr>
            <a:r>
              <a:rPr lang="ko-KR" altLang="en-US" sz="3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ef0b6d"/>
                </a:solidFill>
                <a:latin typeface="HY견고딕"/>
                <a:ea typeface="HY견고딕"/>
              </a:rPr>
              <a:t>프로그래밍 메모리</a:t>
            </a:r>
            <a:endParaRPr lang="ko-KR" altLang="en-US" sz="3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ef0b6d"/>
              </a:solidFill>
              <a:latin typeface="HY견고딕"/>
              <a:ea typeface="HY견고딕"/>
            </a:endParaRPr>
          </a:p>
          <a:p>
            <a:pPr marL="0" indent="0">
              <a:buFontTx/>
              <a:buNone/>
              <a:defRPr/>
            </a:pP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-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code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영역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: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실행한 프로그램의 코드가 저장됨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.</a:t>
            </a:r>
            <a:endParaRPr lang="en-US" altLang="ko-KR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 marL="0" indent="0">
              <a:buFontTx/>
              <a:buNone/>
              <a:defRPr/>
            </a:pP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-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data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영역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: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전역변수와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static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변수가 저장되며 프로그램 종료까지 남아있음</a:t>
            </a:r>
            <a:endParaRPr lang="ko-KR" altLang="en-US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 marL="0" indent="0">
              <a:buFontTx/>
              <a:buNone/>
              <a:defRPr/>
            </a:pP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-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heap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영역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: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동적으로 할당된 메모리영역이며 프로그래머에 의해 할당 및 해제됨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.</a:t>
            </a:r>
            <a:endParaRPr lang="en-US" altLang="ko-KR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 marL="0" indent="0">
              <a:buFontTx/>
              <a:buNone/>
              <a:defRPr/>
            </a:pP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- stack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영역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: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지역변수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,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매개변수 등이 할당되고 함수를 빠져나가면 소멸됨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.</a:t>
            </a:r>
            <a:endParaRPr lang="en-US" altLang="ko-KR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25760"/>
            <a:ext cx="9144000" cy="45720"/>
          </a:xfrm>
          <a:prstGeom prst="rect">
            <a:avLst/>
          </a:prstGeom>
          <a:solidFill>
            <a:srgbClr val="aa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71472" y="2000240"/>
            <a:ext cx="142876" cy="142876"/>
          </a:xfrm>
          <a:prstGeom prst="ellipse">
            <a:avLst/>
          </a:prstGeom>
          <a:solidFill>
            <a:srgbClr val="aa063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816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aa0638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28595" y="737216"/>
            <a:ext cx="7444769" cy="90870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5400" b="1" mc:Ignorable="hp" hp:hslEmbossed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견고딕"/>
                <a:ea typeface="HY견고딕"/>
              </a:rPr>
              <a:t>배열 원소의 추가 </a:t>
            </a:r>
            <a:r>
              <a:rPr xmlns:mc="http://schemas.openxmlformats.org/markup-compatibility/2006" xmlns:hp="http://schemas.haansoft.com/office/presentation/8.0" lang="en-US" altLang="ko-KR" sz="5400" b="1" mc:Ignorable="hp" hp:hslEmbossed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견고딕"/>
                <a:ea typeface="HY견고딕"/>
              </a:rPr>
              <a:t>/</a:t>
            </a:r>
            <a:r>
              <a:rPr xmlns:mc="http://schemas.openxmlformats.org/markup-compatibility/2006" xmlns:hp="http://schemas.haansoft.com/office/presentation/8.0" lang="ko-KR" altLang="en-US" sz="5400" b="1" mc:Ignorable="hp" hp:hslEmbossed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견고딕"/>
                <a:ea typeface="HY견고딕"/>
              </a:rPr>
              <a:t> 삭제</a:t>
            </a:r>
            <a:endParaRPr xmlns:mc="http://schemas.openxmlformats.org/markup-compatibility/2006" xmlns:hp="http://schemas.haansoft.com/office/presentation/8.0" lang="ko-KR" altLang="en-US" sz="5400" b="1" mc:Ignorable="hp" hp:hslEmbossed="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견고딕"/>
              <a:ea typeface="HY견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786" y="1857364"/>
            <a:ext cx="7602638" cy="1455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Tx/>
              <a:buNone/>
              <a:defRPr/>
            </a:pPr>
            <a:r>
              <a:rPr lang="ko-KR" altLang="en-US" sz="3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ef0b6d"/>
                </a:solidFill>
                <a:latin typeface="HY견고딕"/>
                <a:ea typeface="HY견고딕"/>
              </a:rPr>
              <a:t>예시 코드 참조</a:t>
            </a:r>
            <a:endParaRPr lang="ko-KR" altLang="en-US" sz="3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ef0b6d"/>
              </a:solidFill>
              <a:latin typeface="HY견고딕"/>
              <a:ea typeface="HY견고딕"/>
            </a:endParaRPr>
          </a:p>
          <a:p>
            <a:pPr marL="0" indent="0">
              <a:buFontTx/>
              <a:buNone/>
              <a:defRPr/>
            </a:pP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-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insert :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배열의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n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번째에 원소 삽입</a:t>
            </a:r>
            <a:endParaRPr lang="ko-KR" altLang="en-US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 marL="0" indent="0">
              <a:buFontTx/>
              <a:buNone/>
              <a:defRPr/>
            </a:pP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-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delete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: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배열의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n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번째 원소 삭제</a:t>
            </a:r>
            <a:endParaRPr lang="ko-KR" altLang="en-US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 marL="0" indent="0">
              <a:buFontTx/>
              <a:buNone/>
              <a:defRPr/>
            </a:pP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-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append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: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배열 끝에 요소를 삽입</a:t>
            </a:r>
            <a:endParaRPr lang="ko-KR" altLang="en-US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25760"/>
            <a:ext cx="9144000" cy="45720"/>
          </a:xfrm>
          <a:prstGeom prst="rect">
            <a:avLst/>
          </a:prstGeom>
          <a:solidFill>
            <a:srgbClr val="aa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71472" y="2000240"/>
            <a:ext cx="142876" cy="142876"/>
          </a:xfrm>
          <a:prstGeom prst="ellipse">
            <a:avLst/>
          </a:prstGeom>
          <a:solidFill>
            <a:srgbClr val="aa063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83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aa0638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28595" y="737216"/>
            <a:ext cx="8511569" cy="90870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5400" b="1" mc:Ignorable="hp" hp:hslEmbossed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견고딕"/>
                <a:ea typeface="HY견고딕"/>
              </a:rPr>
              <a:t>배열의 길이 수정 시 문제점</a:t>
            </a:r>
            <a:endParaRPr xmlns:mc="http://schemas.openxmlformats.org/markup-compatibility/2006" xmlns:hp="http://schemas.haansoft.com/office/presentation/8.0" lang="ko-KR" altLang="en-US" sz="5400" b="1" mc:Ignorable="hp" hp:hslEmbossed="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견고딕"/>
              <a:ea typeface="HY견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786" y="1857364"/>
            <a:ext cx="7602638" cy="2369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Tx/>
              <a:buNone/>
              <a:defRPr/>
            </a:pPr>
            <a:r>
              <a:rPr lang="ko-KR" altLang="en-US" sz="3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ef0b6d"/>
                </a:solidFill>
                <a:latin typeface="HY견고딕"/>
                <a:ea typeface="HY견고딕"/>
              </a:rPr>
              <a:t>문제점</a:t>
            </a:r>
            <a:endParaRPr lang="ko-KR" altLang="en-US" sz="3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ef0b6d"/>
              </a:solidFill>
              <a:latin typeface="HY견고딕"/>
              <a:ea typeface="HY견고딕"/>
            </a:endParaRPr>
          </a:p>
          <a:p>
            <a:pPr marL="0" indent="0">
              <a:buFontTx/>
              <a:buNone/>
              <a:defRPr/>
            </a:pP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-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사용자가 직접 관리해야해서 필요하지 않은 메모리를 계속 점유하기 때문에 메모리 누수 현상이 발생한다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.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때문에 직접 할당한 메모리를 해지해줘야한다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.</a:t>
            </a:r>
            <a:endParaRPr lang="en-US" altLang="ko-KR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 marL="0" indent="0">
              <a:buFontTx/>
              <a:buNone/>
              <a:defRPr/>
            </a:pP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-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문제는 메모리 누수 현상은 해제를 해주지 않아도 컴파일에는 이상이 없는데다 발견이 어렵고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,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해제를 했어도 누수가 발생할 수 있다</a:t>
            </a:r>
            <a:endParaRPr lang="ko-KR" altLang="en-US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25760"/>
            <a:ext cx="9144000" cy="45720"/>
          </a:xfrm>
          <a:prstGeom prst="rect">
            <a:avLst/>
          </a:prstGeom>
          <a:solidFill>
            <a:srgbClr val="aa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71472" y="2000240"/>
            <a:ext cx="142876" cy="142876"/>
          </a:xfrm>
          <a:prstGeom prst="ellipse">
            <a:avLst/>
          </a:prstGeom>
          <a:solidFill>
            <a:srgbClr val="aa063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167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28596" y="737216"/>
            <a:ext cx="2754280" cy="64633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ko-KR" altLang="en-US" sz="36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결론 및 의견</a:t>
            </a:r>
            <a:endParaRPr lang="ko-KR" altLang="en-US" sz="3600" b="1" dirty="0">
              <a:ln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957363"/>
            <a:ext cx="78488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한국사회에 </a:t>
            </a:r>
            <a:r>
              <a:rPr lang="ko-KR" altLang="en-US" sz="2800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꼭 필요한 제도</a:t>
            </a:r>
            <a:r>
              <a:rPr lang="ko-KR" altLang="en-US" sz="2800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이며 대기업만 살아남기 좋은 환경을 어느 정도 제제하여 </a:t>
            </a:r>
            <a:r>
              <a:rPr lang="ko-KR" altLang="en-US" sz="2800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중소기업</a:t>
            </a:r>
            <a:r>
              <a:rPr lang="ko-KR" altLang="en-US" sz="2800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이나 </a:t>
            </a:r>
            <a:r>
              <a:rPr lang="ko-KR" altLang="en-US" sz="2800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영세상인</a:t>
            </a:r>
            <a:r>
              <a:rPr lang="en-US" altLang="ko-KR" sz="2800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800" dirty="0" err="1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비정규직</a:t>
            </a:r>
            <a:r>
              <a:rPr lang="ko-KR" altLang="en-US" sz="2800" dirty="0" err="1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에게도</a:t>
            </a:r>
            <a:r>
              <a:rPr lang="ko-KR" altLang="en-US" sz="2800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기회</a:t>
            </a:r>
            <a:r>
              <a:rPr lang="ko-KR" altLang="en-US" sz="2800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를 주기 위해 정부가 어느 정도 손을 써야 한다고 생각합니다</a:t>
            </a:r>
            <a:r>
              <a:rPr lang="en-US" altLang="ko-KR" sz="2800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800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하지만 아직까지 정부가 어느 </a:t>
            </a:r>
            <a:r>
              <a:rPr lang="ko-KR" altLang="en-US" sz="280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정도 참여 해야하나</a:t>
            </a:r>
            <a:r>
              <a:rPr lang="ko-KR" altLang="en-US" sz="2800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같이 결론이 나지 않은 문제가 있으므로 조금 더 지켜봐야 할 문제인 것 같습니다</a:t>
            </a:r>
            <a:r>
              <a:rPr lang="en-US" altLang="ko-KR" sz="2800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>
            <a:ln w="9525">
              <a:solidFill>
                <a:schemeClr val="bg1">
                  <a:alpha val="55000"/>
                </a:schemeClr>
              </a:solidFill>
            </a:ln>
            <a:solidFill>
              <a:srgbClr val="ef0b6d"/>
            </a:solidFill>
            <a:latin typeface="HY견고딕"/>
            <a:ea typeface="HY견고딕"/>
          </a:defRPr>
        </a:defPPr>
      </a:lstStyle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300</ep:Words>
  <ep:PresentationFormat>화면 슬라이드 쇼(4:3)</ep:PresentationFormat>
  <ep:Paragraphs>93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2010-06-02T04:00:56.000</dcterms:created>
  <dc:creator>beans</dc:creator>
  <cp:lastModifiedBy>En_balor</cp:lastModifiedBy>
  <dcterms:modified xsi:type="dcterms:W3CDTF">2022-02-14T00:20:45.838</dcterms:modified>
  <cp:revision>73</cp:revision>
  <dc:title>슬라이드 1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