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86" r:id="rId6"/>
    <p:sldId id="279" r:id="rId7"/>
    <p:sldId id="280" r:id="rId8"/>
  </p:sldIdLst>
  <p:sldSz cx="9144000" cy="5143500" type="screen16x9"/>
  <p:notesSz cx="6858000" cy="9144000"/>
  <p:embeddedFontLst>
    <p:embeddedFont>
      <p:font typeface="Aharoni" panose="02010803020104030203" pitchFamily="2" charset="-79"/>
      <p:bold r:id="rId10"/>
    </p:embeddedFont>
    <p:embeddedFont>
      <p:font typeface="Calibri" panose="020F0502020204030204" pitchFamily="34" charset="0"/>
      <p:regular r:id="rId11"/>
      <p:bold r:id="rId12"/>
      <p:italic r:id="rId13"/>
      <p:boldItalic r:id="rId14"/>
    </p:embeddedFont>
    <p:embeddedFont>
      <p:font typeface="Roboto" panose="02000000000000000000" pitchFamily="2" charset="0"/>
      <p:regular r:id="rId15"/>
      <p:bold r:id="rId16"/>
      <p:italic r:id="rId17"/>
      <p:boldItalic r:id="rId18"/>
    </p:embeddedFont>
    <p:embeddedFont>
      <p:font typeface="Roboto Slab" pitchFamily="2"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4660"/>
  </p:normalViewPr>
  <p:slideViewPr>
    <p:cSldViewPr snapToGrid="0">
      <p:cViewPr varScale="1">
        <p:scale>
          <a:sx n="85" d="100"/>
          <a:sy n="85" d="100"/>
        </p:scale>
        <p:origin x="114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4e612d8157_5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4e612d8157_5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4e612d8157_5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4e612d8157_5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4ea9bb76fe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4ea9bb76f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e612d8157_5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e612d8157_5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e612d8157_5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e612d8157_5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813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4ea9bb76fe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4ea9bb76fe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4ea9bb76fe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4ea9bb76fe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2"/>
        <p:cNvGrpSpPr/>
        <p:nvPr/>
      </p:nvGrpSpPr>
      <p:grpSpPr>
        <a:xfrm>
          <a:off x="0" y="0"/>
          <a:ext cx="0" cy="0"/>
          <a:chOff x="0" y="0"/>
          <a:chExt cx="0" cy="0"/>
        </a:xfrm>
      </p:grpSpPr>
      <p:sp>
        <p:nvSpPr>
          <p:cNvPr id="64" name="Google Shape;64;p13"/>
          <p:cNvSpPr txBox="1">
            <a:spLocks noGrp="1"/>
          </p:cNvSpPr>
          <p:nvPr>
            <p:ph type="body" idx="1"/>
          </p:nvPr>
        </p:nvSpPr>
        <p:spPr>
          <a:xfrm>
            <a:off x="387900" y="1523690"/>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gfgf</a:t>
            </a:r>
            <a:endParaRPr/>
          </a:p>
        </p:txBody>
      </p:sp>
      <p:pic>
        <p:nvPicPr>
          <p:cNvPr id="65" name="Google Shape;65;p13"/>
          <p:cNvPicPr preferRelativeResize="0"/>
          <p:nvPr/>
        </p:nvPicPr>
        <p:blipFill>
          <a:blip r:embed="rId3">
            <a:alphaModFix/>
            <a:duotone>
              <a:schemeClr val="accent1">
                <a:shade val="45000"/>
                <a:satMod val="135000"/>
              </a:schemeClr>
              <a:prstClr val="white"/>
            </a:duotone>
          </a:blip>
          <a:stretch>
            <a:fillRect/>
          </a:stretch>
        </p:blipFill>
        <p:spPr>
          <a:xfrm>
            <a:off x="0" y="-79023"/>
            <a:ext cx="7130749" cy="5052575"/>
          </a:xfrm>
          <a:prstGeom prst="rect">
            <a:avLst/>
          </a:prstGeom>
          <a:noFill/>
          <a:ln>
            <a:noFill/>
          </a:ln>
        </p:spPr>
      </p:pic>
      <p:sp>
        <p:nvSpPr>
          <p:cNvPr id="68" name="Google Shape;68;p13"/>
          <p:cNvSpPr txBox="1"/>
          <p:nvPr/>
        </p:nvSpPr>
        <p:spPr>
          <a:xfrm>
            <a:off x="4559000" y="1246900"/>
            <a:ext cx="366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69" name="Google Shape;69;p13"/>
          <p:cNvSpPr txBox="1"/>
          <p:nvPr/>
        </p:nvSpPr>
        <p:spPr>
          <a:xfrm>
            <a:off x="4952625" y="1155414"/>
            <a:ext cx="3970500" cy="1278910"/>
          </a:xfrm>
          <a:prstGeom prst="rect">
            <a:avLst/>
          </a:prstGeom>
          <a:noFill/>
          <a:ln>
            <a:noFill/>
          </a:ln>
        </p:spPr>
        <p:txBody>
          <a:bodyPr spcFirstLastPara="1" wrap="square" lIns="91425" tIns="91425" rIns="91425" bIns="91425" anchor="t" anchorCtr="0">
            <a:spAutoFit/>
          </a:bodyPr>
          <a:lstStyle/>
          <a:p>
            <a:pPr algn="ctr">
              <a:lnSpc>
                <a:spcPct val="107000"/>
              </a:lnSpc>
              <a:spcAft>
                <a:spcPts val="800"/>
              </a:spcAft>
            </a:pPr>
            <a:r>
              <a:rPr lang="es-PE"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SISTEMA DE MANTENIMIENTO PARA LA TIENDA ELECTRONICA </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PE"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r>
              <a:rPr lang="es-PE" sz="1800" b="1" dirty="0">
                <a:latin typeface="Arial" panose="020B0604020202020204" pitchFamily="34" charset="0"/>
                <a:ea typeface="Times New Roman" panose="02020603050405020304" pitchFamily="18" charset="0"/>
                <a:cs typeface="Times New Roman" panose="02020603050405020304" pitchFamily="18" charset="0"/>
              </a:rPr>
              <a:t>TECNOSTORE</a:t>
            </a:r>
            <a:r>
              <a:rPr lang="es-PE"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1" name="Google Shape;71;p13"/>
          <p:cNvSpPr txBox="1"/>
          <p:nvPr/>
        </p:nvSpPr>
        <p:spPr>
          <a:xfrm>
            <a:off x="380801" y="1897924"/>
            <a:ext cx="3264900" cy="173890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700" b="1" dirty="0">
                <a:solidFill>
                  <a:schemeClr val="dk1"/>
                </a:solidFill>
                <a:latin typeface="+mn-lt"/>
                <a:ea typeface="Roboto"/>
                <a:cs typeface="Roboto"/>
                <a:sym typeface="Roboto"/>
              </a:rPr>
              <a:t>Integrantes:</a:t>
            </a:r>
            <a:endParaRPr sz="1700" b="1" dirty="0">
              <a:solidFill>
                <a:schemeClr val="dk1"/>
              </a:solidFill>
              <a:latin typeface="+mn-lt"/>
              <a:ea typeface="Roboto"/>
              <a:cs typeface="Roboto"/>
              <a:sym typeface="Roboto"/>
            </a:endParaRPr>
          </a:p>
          <a:p>
            <a:pPr marL="0" lvl="0" indent="0" algn="l" rtl="0">
              <a:spcBef>
                <a:spcPts val="0"/>
              </a:spcBef>
              <a:spcAft>
                <a:spcPts val="0"/>
              </a:spcAft>
              <a:buNone/>
            </a:pPr>
            <a:endParaRPr dirty="0">
              <a:latin typeface="+mn-lt"/>
              <a:ea typeface="Roboto"/>
              <a:cs typeface="Roboto"/>
              <a:sym typeface="Roboto"/>
            </a:endParaRPr>
          </a:p>
          <a:p>
            <a:pPr marL="0" lvl="0" indent="0" algn="l" rtl="0">
              <a:spcBef>
                <a:spcPts val="0"/>
              </a:spcBef>
              <a:spcAft>
                <a:spcPts val="0"/>
              </a:spcAft>
              <a:buNone/>
            </a:pPr>
            <a:r>
              <a:rPr lang="es-PE" b="0" i="0" dirty="0">
                <a:solidFill>
                  <a:schemeClr val="tx2">
                    <a:lumMod val="10000"/>
                  </a:schemeClr>
                </a:solidFill>
                <a:effectLst/>
                <a:latin typeface="+mn-lt"/>
              </a:rPr>
              <a:t>Lizeth Turpo Huamán ( I202116803 )</a:t>
            </a:r>
          </a:p>
          <a:p>
            <a:pPr marL="0" lvl="0" indent="0" algn="l" rtl="0">
              <a:spcBef>
                <a:spcPts val="0"/>
              </a:spcBef>
              <a:spcAft>
                <a:spcPts val="0"/>
              </a:spcAft>
              <a:buNone/>
            </a:pPr>
            <a:r>
              <a:rPr lang="es-PE" dirty="0">
                <a:solidFill>
                  <a:schemeClr val="tx2">
                    <a:lumMod val="10000"/>
                  </a:schemeClr>
                </a:solidFill>
                <a:latin typeface="+mn-lt"/>
              </a:rPr>
              <a:t>Ana Lucia Carpio Lopez (i202111789)</a:t>
            </a:r>
            <a:endParaRPr lang="es-PE" b="0" i="0" dirty="0">
              <a:solidFill>
                <a:schemeClr val="tx2">
                  <a:lumMod val="10000"/>
                </a:schemeClr>
              </a:solidFill>
              <a:effectLst/>
              <a:latin typeface="+mn-lt"/>
            </a:endParaRPr>
          </a:p>
          <a:p>
            <a:pPr marL="0" lvl="0" indent="0" algn="l" rtl="0">
              <a:spcBef>
                <a:spcPts val="0"/>
              </a:spcBef>
              <a:spcAft>
                <a:spcPts val="0"/>
              </a:spcAft>
              <a:buNone/>
            </a:pPr>
            <a:r>
              <a:rPr lang="pt-BR" b="0" i="0" dirty="0">
                <a:solidFill>
                  <a:schemeClr val="tx2">
                    <a:lumMod val="10000"/>
                  </a:schemeClr>
                </a:solidFill>
                <a:effectLst/>
                <a:latin typeface="+mn-lt"/>
              </a:rPr>
              <a:t>Flores Lama Enrique (I202110839 )</a:t>
            </a:r>
          </a:p>
          <a:p>
            <a:pPr marL="0" lvl="0" indent="0" algn="l" rtl="0">
              <a:spcBef>
                <a:spcPts val="0"/>
              </a:spcBef>
              <a:spcAft>
                <a:spcPts val="0"/>
              </a:spcAft>
              <a:buNone/>
            </a:pPr>
            <a:r>
              <a:rPr lang="pt-BR" b="0" i="0" dirty="0">
                <a:solidFill>
                  <a:schemeClr val="tx2">
                    <a:lumMod val="10000"/>
                  </a:schemeClr>
                </a:solidFill>
                <a:effectLst/>
                <a:latin typeface="+mn-lt"/>
              </a:rPr>
              <a:t>Avila Infante Javier (I202115122 )</a:t>
            </a:r>
          </a:p>
          <a:p>
            <a:pPr marL="0" lvl="0" indent="0" algn="l" rtl="0">
              <a:spcBef>
                <a:spcPts val="0"/>
              </a:spcBef>
              <a:spcAft>
                <a:spcPts val="0"/>
              </a:spcAft>
              <a:buNone/>
            </a:pPr>
            <a:r>
              <a:rPr lang="pt-BR" b="0" i="0" dirty="0">
                <a:solidFill>
                  <a:schemeClr val="tx2">
                    <a:lumMod val="10000"/>
                  </a:schemeClr>
                </a:solidFill>
                <a:effectLst/>
                <a:latin typeface="+mn-lt"/>
              </a:rPr>
              <a:t>Cornejo Cancino Jesus (I202116601)</a:t>
            </a:r>
            <a:endParaRPr dirty="0">
              <a:solidFill>
                <a:schemeClr val="tx2">
                  <a:lumMod val="10000"/>
                </a:schemeClr>
              </a:solidFill>
              <a:latin typeface="+mn-lt"/>
              <a:ea typeface="Roboto"/>
              <a:cs typeface="Roboto"/>
              <a:sym typeface="Roboto"/>
            </a:endParaRPr>
          </a:p>
        </p:txBody>
      </p:sp>
      <p:sp>
        <p:nvSpPr>
          <p:cNvPr id="72" name="Google Shape;72;p13"/>
          <p:cNvSpPr txBox="1"/>
          <p:nvPr/>
        </p:nvSpPr>
        <p:spPr>
          <a:xfrm>
            <a:off x="219025" y="698775"/>
            <a:ext cx="2052900" cy="861744"/>
          </a:xfrm>
          <a:prstGeom prst="rect">
            <a:avLst/>
          </a:prstGeom>
          <a:noFill/>
          <a:ln>
            <a:noFill/>
          </a:ln>
        </p:spPr>
        <p:txBody>
          <a:bodyPr spcFirstLastPara="1" wrap="square" lIns="91425" tIns="91425" rIns="91425" bIns="91425" anchor="t" anchorCtr="0">
            <a:spAutoFit/>
          </a:bodyPr>
          <a:lstStyle/>
          <a:p>
            <a:pPr marL="0" lvl="0" indent="0" algn="l" rtl="0">
              <a:spcBef>
                <a:spcPts val="3600"/>
              </a:spcBef>
              <a:spcAft>
                <a:spcPts val="0"/>
              </a:spcAft>
              <a:buNone/>
            </a:pPr>
            <a:r>
              <a:rPr lang="es-PE" dirty="0">
                <a:solidFill>
                  <a:schemeClr val="dk1"/>
                </a:solidFill>
                <a:latin typeface="Roboto"/>
                <a:ea typeface="Roboto"/>
                <a:cs typeface="Roboto"/>
                <a:sym typeface="Roboto"/>
              </a:rPr>
              <a:t> </a:t>
            </a:r>
            <a:endParaRPr dirty="0">
              <a:solidFill>
                <a:schemeClr val="dk1"/>
              </a:solidFill>
              <a:latin typeface="Roboto"/>
              <a:ea typeface="Roboto"/>
              <a:cs typeface="Roboto"/>
              <a:sym typeface="Roboto"/>
            </a:endParaRPr>
          </a:p>
        </p:txBody>
      </p:sp>
      <p:sp>
        <p:nvSpPr>
          <p:cNvPr id="2" name="CuadroTexto 1">
            <a:extLst>
              <a:ext uri="{FF2B5EF4-FFF2-40B4-BE49-F238E27FC236}">
                <a16:creationId xmlns:a16="http://schemas.microsoft.com/office/drawing/2014/main" id="{CA4D4F8F-27E8-875D-679A-B3ED0161ED5A}"/>
              </a:ext>
            </a:extLst>
          </p:cNvPr>
          <p:cNvSpPr txBox="1"/>
          <p:nvPr/>
        </p:nvSpPr>
        <p:spPr>
          <a:xfrm>
            <a:off x="1106311" y="361370"/>
            <a:ext cx="7649789" cy="1138773"/>
          </a:xfrm>
          <a:prstGeom prst="rect">
            <a:avLst/>
          </a:prstGeom>
          <a:noFill/>
        </p:spPr>
        <p:txBody>
          <a:bodyPr wrap="square" rtlCol="0">
            <a:spAutoFit/>
          </a:bodyPr>
          <a:lstStyle/>
          <a:p>
            <a:pPr algn="r"/>
            <a:r>
              <a:rPr lang="es-PE" sz="4800" b="1" dirty="0">
                <a:solidFill>
                  <a:srgbClr val="002060"/>
                </a:solidFill>
                <a:effectLst/>
                <a:latin typeface="Aharoni" panose="02010803020104030203" pitchFamily="2" charset="-79"/>
                <a:ea typeface="Times New Roman" panose="02020603050405020304" pitchFamily="18" charset="0"/>
                <a:cs typeface="Aharoni" panose="02010803020104030203" pitchFamily="2" charset="-79"/>
              </a:rPr>
              <a:t>“TECNOSTORE”</a:t>
            </a:r>
            <a:endParaRPr lang="es-PE" sz="4800" dirty="0">
              <a:solidFill>
                <a:srgbClr val="002060"/>
              </a:solidFill>
              <a:effectLst/>
              <a:latin typeface="Aharoni" panose="02010803020104030203" pitchFamily="2" charset="-79"/>
              <a:ea typeface="Calibri" panose="020F0502020204030204" pitchFamily="34" charset="0"/>
              <a:cs typeface="Aharoni" panose="02010803020104030203" pitchFamily="2" charset="-79"/>
            </a:endParaRPr>
          </a:p>
          <a:p>
            <a:endParaRPr lang="es-PE" sz="2000" dirty="0"/>
          </a:p>
        </p:txBody>
      </p:sp>
      <p:pic>
        <p:nvPicPr>
          <p:cNvPr id="1028" name="Picture 4" descr="Teléfono móvil de tecnología comercial para comercio electrónico de tienda  en línea | Vector Premium">
            <a:extLst>
              <a:ext uri="{FF2B5EF4-FFF2-40B4-BE49-F238E27FC236}">
                <a16:creationId xmlns:a16="http://schemas.microsoft.com/office/drawing/2014/main" id="{26101CD6-B3DC-EC6D-A6C2-A69AB1903E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0925" y="2372267"/>
            <a:ext cx="2493900" cy="249390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71;p13">
            <a:extLst>
              <a:ext uri="{FF2B5EF4-FFF2-40B4-BE49-F238E27FC236}">
                <a16:creationId xmlns:a16="http://schemas.microsoft.com/office/drawing/2014/main" id="{1353B226-16DB-EA47-FEFD-C1C922BD49AB}"/>
              </a:ext>
            </a:extLst>
          </p:cNvPr>
          <p:cNvSpPr txBox="1"/>
          <p:nvPr/>
        </p:nvSpPr>
        <p:spPr>
          <a:xfrm>
            <a:off x="380801" y="3843334"/>
            <a:ext cx="3264900" cy="8771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700" b="1" dirty="0">
                <a:solidFill>
                  <a:schemeClr val="dk1"/>
                </a:solidFill>
                <a:latin typeface="+mn-lt"/>
                <a:ea typeface="Roboto"/>
                <a:cs typeface="Roboto"/>
                <a:sym typeface="Roboto"/>
              </a:rPr>
              <a:t>Profesor:</a:t>
            </a:r>
            <a:endParaRPr sz="1700" b="1" dirty="0">
              <a:solidFill>
                <a:schemeClr val="dk1"/>
              </a:solidFill>
              <a:latin typeface="+mn-lt"/>
              <a:ea typeface="Roboto"/>
              <a:cs typeface="Roboto"/>
              <a:sym typeface="Roboto"/>
            </a:endParaRPr>
          </a:p>
          <a:p>
            <a:pPr marL="0" lvl="0" indent="0" algn="l" rtl="0">
              <a:spcBef>
                <a:spcPts val="0"/>
              </a:spcBef>
              <a:spcAft>
                <a:spcPts val="0"/>
              </a:spcAft>
              <a:buNone/>
            </a:pPr>
            <a:endParaRPr dirty="0">
              <a:latin typeface="+mn-lt"/>
              <a:ea typeface="Roboto"/>
              <a:cs typeface="Roboto"/>
              <a:sym typeface="Roboto"/>
            </a:endParaRPr>
          </a:p>
          <a:p>
            <a:pPr marL="0" lvl="0" indent="0" algn="l" rtl="0">
              <a:spcBef>
                <a:spcPts val="0"/>
              </a:spcBef>
              <a:spcAft>
                <a:spcPts val="0"/>
              </a:spcAft>
              <a:buNone/>
            </a:pPr>
            <a:r>
              <a:rPr lang="es-PE" b="0" i="0" dirty="0" err="1">
                <a:solidFill>
                  <a:schemeClr val="tx2">
                    <a:lumMod val="10000"/>
                  </a:schemeClr>
                </a:solidFill>
                <a:effectLst/>
                <a:latin typeface="+mn-lt"/>
              </a:rPr>
              <a:t>Jesus</a:t>
            </a:r>
            <a:r>
              <a:rPr lang="es-PE" b="0" i="0" dirty="0">
                <a:solidFill>
                  <a:schemeClr val="tx2">
                    <a:lumMod val="10000"/>
                  </a:schemeClr>
                </a:solidFill>
                <a:effectLst/>
                <a:latin typeface="+mn-lt"/>
              </a:rPr>
              <a:t> Antonio Alpaca Rendon</a:t>
            </a:r>
            <a:endParaRPr dirty="0">
              <a:solidFill>
                <a:schemeClr val="tx2">
                  <a:lumMod val="10000"/>
                </a:schemeClr>
              </a:solidFill>
              <a:latin typeface="+mn-lt"/>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78" name="Google Shape;78;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gfgf</a:t>
            </a:r>
            <a:endParaRPr/>
          </a:p>
        </p:txBody>
      </p:sp>
      <p:pic>
        <p:nvPicPr>
          <p:cNvPr id="79" name="Google Shape;79;p14"/>
          <p:cNvPicPr preferRelativeResize="0"/>
          <p:nvPr/>
        </p:nvPicPr>
        <p:blipFill>
          <a:blip r:embed="rId3">
            <a:alphaModFix/>
            <a:duotone>
              <a:schemeClr val="accent1">
                <a:shade val="45000"/>
                <a:satMod val="135000"/>
              </a:schemeClr>
              <a:prstClr val="white"/>
            </a:duotone>
          </a:blip>
          <a:stretch>
            <a:fillRect/>
          </a:stretch>
        </p:blipFill>
        <p:spPr>
          <a:xfrm>
            <a:off x="0" y="0"/>
            <a:ext cx="9143999" cy="5052575"/>
          </a:xfrm>
          <a:prstGeom prst="rect">
            <a:avLst/>
          </a:prstGeom>
          <a:noFill/>
          <a:ln>
            <a:noFill/>
          </a:ln>
        </p:spPr>
      </p:pic>
      <p:sp>
        <p:nvSpPr>
          <p:cNvPr id="80" name="Google Shape;80;p14"/>
          <p:cNvSpPr txBox="1"/>
          <p:nvPr/>
        </p:nvSpPr>
        <p:spPr>
          <a:xfrm>
            <a:off x="1324850" y="1039100"/>
            <a:ext cx="249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82" name="Google Shape;82;p14"/>
          <p:cNvSpPr txBox="1"/>
          <p:nvPr/>
        </p:nvSpPr>
        <p:spPr>
          <a:xfrm>
            <a:off x="4559000" y="1246900"/>
            <a:ext cx="366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83" name="Google Shape;83;p14"/>
          <p:cNvSpPr txBox="1"/>
          <p:nvPr/>
        </p:nvSpPr>
        <p:spPr>
          <a:xfrm>
            <a:off x="296974" y="1324950"/>
            <a:ext cx="8587382" cy="32316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600" b="1" dirty="0">
                <a:solidFill>
                  <a:schemeClr val="dk1"/>
                </a:solidFill>
                <a:latin typeface="Roboto"/>
                <a:ea typeface="Roboto"/>
                <a:cs typeface="Roboto"/>
                <a:sym typeface="Roboto"/>
              </a:rPr>
              <a:t>INTRODUCCIÓN </a:t>
            </a:r>
            <a:endParaRPr sz="2600" b="1" dirty="0">
              <a:solidFill>
                <a:schemeClr val="dk1"/>
              </a:solidFill>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algn="just"/>
            <a:r>
              <a:rPr lang="es-PE" sz="1800" b="0" kern="0" dirty="0">
                <a:effectLst/>
                <a:latin typeface="Arial" panose="020B0604020202020204" pitchFamily="34" charset="0"/>
                <a:ea typeface="Arial" panose="020B0604020202020204" pitchFamily="34" charset="0"/>
              </a:rPr>
              <a:t>El informe que se presenta da cuenta respectiva del seguimiento y ejecución de los avances realizados en el Proyecto, acorde a los ojos de intervención propuestos y modificados de acuerdo a los hallazgos encontrados en el reconocimiento del contexto y en el entorno de una administración de la tienda “TECNOSTORE”.</a:t>
            </a:r>
            <a:endParaRPr lang="es-PE" sz="1800" b="1" dirty="0">
              <a:effectLst/>
              <a:latin typeface="Times New Roman" panose="02020603050405020304" pitchFamily="18" charset="0"/>
              <a:ea typeface="Times New Roman" panose="02020603050405020304" pitchFamily="18" charset="0"/>
            </a:endParaRPr>
          </a:p>
          <a:p>
            <a:pPr algn="just"/>
            <a:r>
              <a:rPr lang="es-PE" sz="1800" b="0" kern="0" dirty="0">
                <a:effectLst/>
                <a:latin typeface="Arial" panose="020B0604020202020204" pitchFamily="34" charset="0"/>
                <a:ea typeface="Arial" panose="020B0604020202020204" pitchFamily="34" charset="0"/>
              </a:rPr>
              <a:t>En los documentos que se presentaran a continuación, se recogen todos los datos y características que han sido obtenidos como resultado de los cálculos desarrollados en la correspondiente área.</a:t>
            </a:r>
            <a:endParaRPr lang="es-PE" sz="1800" b="1"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latin typeface="Roboto"/>
              <a:ea typeface="Roboto"/>
              <a:cs typeface="Roboto"/>
              <a:sym typeface="Roboto"/>
            </a:endParaRPr>
          </a:p>
        </p:txBody>
      </p:sp>
      <p:sp>
        <p:nvSpPr>
          <p:cNvPr id="2" name="CuadroTexto 1">
            <a:extLst>
              <a:ext uri="{FF2B5EF4-FFF2-40B4-BE49-F238E27FC236}">
                <a16:creationId xmlns:a16="http://schemas.microsoft.com/office/drawing/2014/main" id="{24ED4526-2871-B6CD-5703-A61F43062D8C}"/>
              </a:ext>
            </a:extLst>
          </p:cNvPr>
          <p:cNvSpPr txBox="1"/>
          <p:nvPr/>
        </p:nvSpPr>
        <p:spPr>
          <a:xfrm>
            <a:off x="1106311" y="361244"/>
            <a:ext cx="7649789" cy="1138773"/>
          </a:xfrm>
          <a:prstGeom prst="rect">
            <a:avLst/>
          </a:prstGeom>
          <a:noFill/>
        </p:spPr>
        <p:txBody>
          <a:bodyPr wrap="square" rtlCol="0">
            <a:spAutoFit/>
          </a:bodyPr>
          <a:lstStyle/>
          <a:p>
            <a:pPr algn="r"/>
            <a:r>
              <a:rPr lang="es-PE" sz="4800" b="1" dirty="0">
                <a:solidFill>
                  <a:srgbClr val="002060"/>
                </a:solidFill>
                <a:effectLst/>
                <a:latin typeface="Aharoni" panose="02010803020104030203" pitchFamily="2" charset="-79"/>
                <a:ea typeface="Times New Roman" panose="02020603050405020304" pitchFamily="18" charset="0"/>
                <a:cs typeface="Aharoni" panose="02010803020104030203" pitchFamily="2" charset="-79"/>
              </a:rPr>
              <a:t>“TECNOSTORE”</a:t>
            </a:r>
            <a:endParaRPr lang="es-PE" sz="4800" dirty="0">
              <a:solidFill>
                <a:srgbClr val="002060"/>
              </a:solidFill>
              <a:effectLst/>
              <a:latin typeface="Aharoni" panose="02010803020104030203" pitchFamily="2" charset="-79"/>
              <a:ea typeface="Calibri" panose="020F0502020204030204" pitchFamily="34" charset="0"/>
              <a:cs typeface="Aharoni" panose="02010803020104030203" pitchFamily="2" charset="-79"/>
            </a:endParaRPr>
          </a:p>
          <a:p>
            <a:endParaRPr lang="es-PE"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89" name="Google Shape;89;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gfgf</a:t>
            </a:r>
            <a:endParaRPr/>
          </a:p>
        </p:txBody>
      </p:sp>
      <p:pic>
        <p:nvPicPr>
          <p:cNvPr id="90" name="Google Shape;90;p15"/>
          <p:cNvPicPr preferRelativeResize="0"/>
          <p:nvPr/>
        </p:nvPicPr>
        <p:blipFill rotWithShape="1">
          <a:blip r:embed="rId3">
            <a:alphaModFix/>
            <a:duotone>
              <a:schemeClr val="accent1">
                <a:shade val="45000"/>
                <a:satMod val="135000"/>
              </a:schemeClr>
              <a:prstClr val="white"/>
            </a:duotone>
          </a:blip>
          <a:srcRect r="30728"/>
          <a:stretch/>
        </p:blipFill>
        <p:spPr>
          <a:xfrm>
            <a:off x="0" y="-45450"/>
            <a:ext cx="9143999" cy="5143500"/>
          </a:xfrm>
          <a:prstGeom prst="rect">
            <a:avLst/>
          </a:prstGeom>
          <a:noFill/>
          <a:ln>
            <a:noFill/>
          </a:ln>
        </p:spPr>
      </p:pic>
      <p:sp>
        <p:nvSpPr>
          <p:cNvPr id="91" name="Google Shape;91;p15"/>
          <p:cNvSpPr txBox="1"/>
          <p:nvPr/>
        </p:nvSpPr>
        <p:spPr>
          <a:xfrm>
            <a:off x="1324850" y="1039100"/>
            <a:ext cx="249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93" name="Google Shape;93;p15"/>
          <p:cNvSpPr txBox="1"/>
          <p:nvPr/>
        </p:nvSpPr>
        <p:spPr>
          <a:xfrm>
            <a:off x="4559000" y="1246900"/>
            <a:ext cx="366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94" name="Google Shape;94;p15"/>
          <p:cNvSpPr txBox="1"/>
          <p:nvPr/>
        </p:nvSpPr>
        <p:spPr>
          <a:xfrm>
            <a:off x="597475" y="909200"/>
            <a:ext cx="161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95" name="Google Shape;95;p15"/>
          <p:cNvSpPr txBox="1"/>
          <p:nvPr/>
        </p:nvSpPr>
        <p:spPr>
          <a:xfrm>
            <a:off x="200899" y="941918"/>
            <a:ext cx="8555201" cy="356299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a:latin typeface="Roboto"/>
                <a:ea typeface="Roboto"/>
                <a:cs typeface="Roboto"/>
                <a:sym typeface="Roboto"/>
              </a:rPr>
              <a:t> </a:t>
            </a:r>
            <a:endParaRPr sz="2700" b="1" dirty="0">
              <a:latin typeface="Roboto"/>
              <a:ea typeface="Roboto"/>
              <a:cs typeface="Roboto"/>
              <a:sym typeface="Roboto"/>
            </a:endParaRPr>
          </a:p>
          <a:p>
            <a:pPr marL="0" lvl="0" indent="0" algn="l" rtl="0">
              <a:spcBef>
                <a:spcPts val="0"/>
              </a:spcBef>
              <a:spcAft>
                <a:spcPts val="0"/>
              </a:spcAft>
              <a:buNone/>
            </a:pPr>
            <a:r>
              <a:rPr lang="es" sz="2700" b="1" dirty="0">
                <a:solidFill>
                  <a:schemeClr val="dk1"/>
                </a:solidFill>
                <a:latin typeface="Roboto"/>
                <a:ea typeface="Roboto"/>
                <a:cs typeface="Roboto"/>
                <a:sym typeface="Roboto"/>
              </a:rPr>
              <a:t>ALCANCE </a:t>
            </a:r>
            <a:endParaRPr sz="2700" b="1" dirty="0">
              <a:solidFill>
                <a:schemeClr val="dk1"/>
              </a:solidFill>
              <a:latin typeface="Roboto"/>
              <a:ea typeface="Roboto"/>
              <a:cs typeface="Roboto"/>
              <a:sym typeface="Roboto"/>
            </a:endParaRPr>
          </a:p>
          <a:p>
            <a:pPr algn="just">
              <a:lnSpc>
                <a:spcPct val="105000"/>
              </a:lnSpc>
              <a:spcAft>
                <a:spcPts val="800"/>
              </a:spcAft>
            </a:pPr>
            <a:r>
              <a:rPr lang="es-PE" sz="1600" dirty="0">
                <a:effectLst/>
                <a:latin typeface="Arial" panose="020B0604020202020204" pitchFamily="34" charset="0"/>
                <a:ea typeface="Arial" panose="020B0604020202020204" pitchFamily="34" charset="0"/>
                <a:cs typeface="Times New Roman" panose="02020603050405020304" pitchFamily="18" charset="0"/>
              </a:rPr>
              <a:t>Este proyecto consiste en tener una administración de los productos y como de ventas, este proyecto creado dará más seguridad al administrador de la tienda “TECNOSTORE” ya que tendrá toda la información de los productos y ventas registradas. Además, que le dará un acceso más efectivo y rápido al querer obtener información de un reporte.</a:t>
            </a:r>
            <a:endParaRPr lang="es-PE"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5000"/>
              </a:lnSpc>
              <a:spcAft>
                <a:spcPts val="800"/>
              </a:spcAft>
            </a:pPr>
            <a:r>
              <a:rPr lang="es-PE" sz="1600" dirty="0">
                <a:effectLst/>
                <a:latin typeface="Arial" panose="020B0604020202020204" pitchFamily="34" charset="0"/>
                <a:ea typeface="Arial" panose="020B0604020202020204" pitchFamily="34" charset="0"/>
                <a:cs typeface="Times New Roman" panose="02020603050405020304" pitchFamily="18" charset="0"/>
              </a:rPr>
              <a:t>Realizando los pasos adecuados y un seguimiento el proyecto se puede realizar de forma correcta. Para este proyecto de administración de productos de la tienda “TECNOSTORE” tendremos: Una base de datos usando MySQL </a:t>
            </a:r>
            <a:r>
              <a:rPr lang="es-PE" sz="1600" dirty="0" err="1">
                <a:effectLst/>
                <a:latin typeface="Arial" panose="020B0604020202020204" pitchFamily="34" charset="0"/>
                <a:ea typeface="Arial" panose="020B0604020202020204" pitchFamily="34" charset="0"/>
                <a:cs typeface="Times New Roman" panose="02020603050405020304" pitchFamily="18" charset="0"/>
              </a:rPr>
              <a:t>Workbench</a:t>
            </a:r>
            <a:r>
              <a:rPr lang="es-PE" sz="1600" dirty="0">
                <a:effectLst/>
                <a:latin typeface="Arial" panose="020B0604020202020204" pitchFamily="34" charset="0"/>
                <a:ea typeface="Arial" panose="020B0604020202020204" pitchFamily="34" charset="0"/>
                <a:cs typeface="Times New Roman" panose="02020603050405020304" pitchFamily="18" charset="0"/>
              </a:rPr>
              <a:t>, para el Desarrollo de la programación usaremos SpringToolSuite4 y para realizar el formato de generar documento se usará </a:t>
            </a:r>
            <a:r>
              <a:rPr lang="es-PE" sz="1600" dirty="0" err="1">
                <a:effectLst/>
                <a:latin typeface="Arial" panose="020B0604020202020204" pitchFamily="34" charset="0"/>
                <a:ea typeface="Arial" panose="020B0604020202020204" pitchFamily="34" charset="0"/>
                <a:cs typeface="Times New Roman" panose="02020603050405020304" pitchFamily="18" charset="0"/>
              </a:rPr>
              <a:t>Jaspersoft</a:t>
            </a:r>
            <a:r>
              <a:rPr lang="es-PE" sz="1600" dirty="0">
                <a:effectLst/>
                <a:latin typeface="Arial" panose="020B0604020202020204" pitchFamily="34" charset="0"/>
                <a:ea typeface="Arial" panose="020B0604020202020204" pitchFamily="34" charset="0"/>
                <a:cs typeface="Times New Roman" panose="02020603050405020304" pitchFamily="18" charset="0"/>
              </a:rPr>
              <a:t> Studio.</a:t>
            </a:r>
            <a:endParaRPr lang="es-PE" sz="16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latin typeface="Roboto"/>
              <a:ea typeface="Roboto"/>
              <a:cs typeface="Roboto"/>
              <a:sym typeface="Roboto"/>
            </a:endParaRPr>
          </a:p>
        </p:txBody>
      </p:sp>
      <p:sp>
        <p:nvSpPr>
          <p:cNvPr id="2" name="CuadroTexto 1">
            <a:extLst>
              <a:ext uri="{FF2B5EF4-FFF2-40B4-BE49-F238E27FC236}">
                <a16:creationId xmlns:a16="http://schemas.microsoft.com/office/drawing/2014/main" id="{091EE18C-0668-8F40-43A6-8521601FFAA4}"/>
              </a:ext>
            </a:extLst>
          </p:cNvPr>
          <p:cNvSpPr txBox="1"/>
          <p:nvPr/>
        </p:nvSpPr>
        <p:spPr>
          <a:xfrm>
            <a:off x="1106311" y="361244"/>
            <a:ext cx="7649789" cy="1138773"/>
          </a:xfrm>
          <a:prstGeom prst="rect">
            <a:avLst/>
          </a:prstGeom>
          <a:noFill/>
        </p:spPr>
        <p:txBody>
          <a:bodyPr wrap="square" rtlCol="0">
            <a:spAutoFit/>
          </a:bodyPr>
          <a:lstStyle/>
          <a:p>
            <a:pPr algn="r"/>
            <a:r>
              <a:rPr lang="es-PE" sz="4800" b="1" dirty="0">
                <a:solidFill>
                  <a:srgbClr val="002060"/>
                </a:solidFill>
                <a:effectLst/>
                <a:latin typeface="Aharoni" panose="02010803020104030203" pitchFamily="2" charset="-79"/>
                <a:ea typeface="Times New Roman" panose="02020603050405020304" pitchFamily="18" charset="0"/>
                <a:cs typeface="Aharoni" panose="02010803020104030203" pitchFamily="2" charset="-79"/>
              </a:rPr>
              <a:t>“TECNOSTORE”</a:t>
            </a:r>
            <a:endParaRPr lang="es-PE" sz="4800" dirty="0">
              <a:solidFill>
                <a:srgbClr val="002060"/>
              </a:solidFill>
              <a:effectLst/>
              <a:latin typeface="Aharoni" panose="02010803020104030203" pitchFamily="2" charset="-79"/>
              <a:ea typeface="Calibri" panose="020F0502020204030204" pitchFamily="34" charset="0"/>
              <a:cs typeface="Aharoni" panose="02010803020104030203" pitchFamily="2" charset="-79"/>
            </a:endParaRPr>
          </a:p>
          <a:p>
            <a:endParaRPr lang="es-PE"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9"/>
        <p:cNvGrpSpPr/>
        <p:nvPr/>
      </p:nvGrpSpPr>
      <p:grpSpPr>
        <a:xfrm>
          <a:off x="0" y="0"/>
          <a:ext cx="0" cy="0"/>
          <a:chOff x="0" y="0"/>
          <a:chExt cx="0" cy="0"/>
        </a:xfrm>
      </p:grpSpPr>
      <p:pic>
        <p:nvPicPr>
          <p:cNvPr id="3" name="Google Shape;90;p15">
            <a:extLst>
              <a:ext uri="{FF2B5EF4-FFF2-40B4-BE49-F238E27FC236}">
                <a16:creationId xmlns:a16="http://schemas.microsoft.com/office/drawing/2014/main" id="{DFC5F11C-37C6-29C8-98E1-955EE734389E}"/>
              </a:ext>
            </a:extLst>
          </p:cNvPr>
          <p:cNvPicPr preferRelativeResize="0"/>
          <p:nvPr/>
        </p:nvPicPr>
        <p:blipFill rotWithShape="1">
          <a:blip r:embed="rId3">
            <a:alphaModFix/>
            <a:duotone>
              <a:schemeClr val="accent1">
                <a:shade val="45000"/>
                <a:satMod val="135000"/>
              </a:schemeClr>
              <a:prstClr val="white"/>
            </a:duotone>
          </a:blip>
          <a:srcRect r="30728"/>
          <a:stretch/>
        </p:blipFill>
        <p:spPr>
          <a:xfrm>
            <a:off x="0" y="-45450"/>
            <a:ext cx="9143999" cy="5143500"/>
          </a:xfrm>
          <a:prstGeom prst="rect">
            <a:avLst/>
          </a:prstGeom>
          <a:noFill/>
          <a:ln>
            <a:noFill/>
          </a:ln>
        </p:spPr>
      </p:pic>
      <p:sp>
        <p:nvSpPr>
          <p:cNvPr id="103" name="Google Shape;103;p16"/>
          <p:cNvSpPr txBox="1"/>
          <p:nvPr/>
        </p:nvSpPr>
        <p:spPr>
          <a:xfrm>
            <a:off x="1324850" y="1039100"/>
            <a:ext cx="249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5" name="Google Shape;105;p16"/>
          <p:cNvSpPr txBox="1"/>
          <p:nvPr/>
        </p:nvSpPr>
        <p:spPr>
          <a:xfrm>
            <a:off x="4559000" y="1246900"/>
            <a:ext cx="366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6" name="Google Shape;106;p16"/>
          <p:cNvSpPr txBox="1"/>
          <p:nvPr/>
        </p:nvSpPr>
        <p:spPr>
          <a:xfrm>
            <a:off x="317312" y="955523"/>
            <a:ext cx="8483375" cy="1436068"/>
          </a:xfrm>
          <a:prstGeom prst="rect">
            <a:avLst/>
          </a:prstGeom>
          <a:noFill/>
          <a:ln>
            <a:noFill/>
          </a:ln>
        </p:spPr>
        <p:txBody>
          <a:bodyPr spcFirstLastPara="1" wrap="square" lIns="91425" tIns="91425" rIns="91425" bIns="91425" anchor="t" anchorCtr="0">
            <a:spAutoFit/>
          </a:bodyPr>
          <a:lstStyle/>
          <a:p>
            <a:pPr algn="just">
              <a:lnSpc>
                <a:spcPct val="107000"/>
              </a:lnSpc>
            </a:pPr>
            <a:r>
              <a:rPr lang="es-PE" sz="3600" b="1" dirty="0">
                <a:solidFill>
                  <a:schemeClr val="tx1"/>
                </a:solidFill>
              </a:rPr>
              <a:t>OBJETIVOS N°1</a:t>
            </a:r>
            <a:endParaRPr lang="es-PE" sz="4000" b="1" dirty="0">
              <a:solidFill>
                <a:schemeClr val="tx1"/>
              </a:solidFill>
            </a:endParaRPr>
          </a:p>
          <a:p>
            <a:pPr algn="just">
              <a:lnSpc>
                <a:spcPct val="107000"/>
              </a:lnSpc>
            </a:pPr>
            <a:endParaRPr lang="es-PE" sz="4000" b="1" dirty="0">
              <a:solidFill>
                <a:schemeClr val="tx1"/>
              </a:solidFill>
            </a:endParaRPr>
          </a:p>
        </p:txBody>
      </p:sp>
      <p:sp>
        <p:nvSpPr>
          <p:cNvPr id="2" name="CuadroTexto 1">
            <a:extLst>
              <a:ext uri="{FF2B5EF4-FFF2-40B4-BE49-F238E27FC236}">
                <a16:creationId xmlns:a16="http://schemas.microsoft.com/office/drawing/2014/main" id="{96841A4C-9371-CA79-6102-2741AD25DFDB}"/>
              </a:ext>
            </a:extLst>
          </p:cNvPr>
          <p:cNvSpPr txBox="1"/>
          <p:nvPr/>
        </p:nvSpPr>
        <p:spPr>
          <a:xfrm>
            <a:off x="1572136" y="278476"/>
            <a:ext cx="7649789" cy="1138773"/>
          </a:xfrm>
          <a:prstGeom prst="rect">
            <a:avLst/>
          </a:prstGeom>
          <a:noFill/>
        </p:spPr>
        <p:txBody>
          <a:bodyPr wrap="square" rtlCol="0">
            <a:spAutoFit/>
          </a:bodyPr>
          <a:lstStyle/>
          <a:p>
            <a:pPr algn="r"/>
            <a:r>
              <a:rPr lang="es-PE" sz="4800" b="1" dirty="0">
                <a:solidFill>
                  <a:srgbClr val="002060"/>
                </a:solidFill>
                <a:effectLst/>
                <a:latin typeface="Aharoni" panose="02010803020104030203" pitchFamily="2" charset="-79"/>
                <a:ea typeface="Times New Roman" panose="02020603050405020304" pitchFamily="18" charset="0"/>
                <a:cs typeface="Aharoni" panose="02010803020104030203" pitchFamily="2" charset="-79"/>
              </a:rPr>
              <a:t>“TECNOSTORE”</a:t>
            </a:r>
            <a:endParaRPr lang="es-PE" sz="4800" dirty="0">
              <a:solidFill>
                <a:srgbClr val="002060"/>
              </a:solidFill>
              <a:effectLst/>
              <a:latin typeface="Aharoni" panose="02010803020104030203" pitchFamily="2" charset="-79"/>
              <a:ea typeface="Calibri" panose="020F0502020204030204" pitchFamily="34" charset="0"/>
              <a:cs typeface="Aharoni" panose="02010803020104030203" pitchFamily="2" charset="-79"/>
            </a:endParaRPr>
          </a:p>
          <a:p>
            <a:endParaRPr lang="es-PE" sz="2000" dirty="0"/>
          </a:p>
        </p:txBody>
      </p:sp>
      <p:sp>
        <p:nvSpPr>
          <p:cNvPr id="5" name="CuadroTexto 4">
            <a:extLst>
              <a:ext uri="{FF2B5EF4-FFF2-40B4-BE49-F238E27FC236}">
                <a16:creationId xmlns:a16="http://schemas.microsoft.com/office/drawing/2014/main" id="{09661362-FFA2-53D4-926E-D14514C0CFD0}"/>
              </a:ext>
            </a:extLst>
          </p:cNvPr>
          <p:cNvSpPr txBox="1"/>
          <p:nvPr/>
        </p:nvSpPr>
        <p:spPr>
          <a:xfrm>
            <a:off x="343313" y="1741175"/>
            <a:ext cx="8457374" cy="2446504"/>
          </a:xfrm>
          <a:prstGeom prst="rect">
            <a:avLst/>
          </a:prstGeom>
          <a:noFill/>
        </p:spPr>
        <p:txBody>
          <a:bodyPr wrap="square">
            <a:spAutoFit/>
          </a:bodyPr>
          <a:lstStyle/>
          <a:p>
            <a:pPr algn="just">
              <a:lnSpc>
                <a:spcPct val="105000"/>
              </a:lnSpc>
              <a:spcAft>
                <a:spcPts val="800"/>
              </a:spcAft>
            </a:pPr>
            <a:r>
              <a:rPr lang="es-PE" sz="1400" b="1" i="1" dirty="0">
                <a:effectLst/>
                <a:latin typeface="Arial" panose="020B0604020202020204" pitchFamily="34" charset="0"/>
                <a:ea typeface="Arial" panose="020B0604020202020204" pitchFamily="34" charset="0"/>
                <a:cs typeface="Times New Roman" panose="02020603050405020304" pitchFamily="18" charset="0"/>
              </a:rPr>
              <a:t>Incrementar la eficiencia operativa</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5000"/>
              </a:lnSpc>
              <a:buFont typeface="Arial" panose="020B0604020202020204" pitchFamily="34" charset="0"/>
              <a:buChar char="-"/>
            </a:pPr>
            <a:r>
              <a:rPr lang="es-PE" sz="1400" dirty="0">
                <a:effectLst/>
                <a:latin typeface="Arial" panose="020B0604020202020204" pitchFamily="34" charset="0"/>
                <a:ea typeface="Arial" panose="020B0604020202020204" pitchFamily="34" charset="0"/>
                <a:cs typeface="Times New Roman" panose="02020603050405020304" pitchFamily="18" charset="0"/>
              </a:rPr>
              <a:t>Específico: Mejorar la eficiencia de los procesos administrativos en la tienda tecnológica.</a:t>
            </a:r>
            <a:endParaRPr lang="es-PE" sz="1400" dirty="0">
              <a:effectLst/>
              <a:latin typeface="Calibri" panose="020F0502020204030204" pitchFamily="34" charset="0"/>
              <a:ea typeface="Arial" panose="020B0604020202020204" pitchFamily="34" charset="0"/>
              <a:cs typeface="Times New Roman" panose="02020603050405020304" pitchFamily="18" charset="0"/>
            </a:endParaRPr>
          </a:p>
          <a:p>
            <a:pPr marL="342900" lvl="0" indent="-342900" algn="just">
              <a:lnSpc>
                <a:spcPct val="105000"/>
              </a:lnSpc>
              <a:buFont typeface="Arial" panose="020B0604020202020204" pitchFamily="34" charset="0"/>
              <a:buChar char="-"/>
            </a:pPr>
            <a:r>
              <a:rPr lang="es-PE" sz="1400" dirty="0">
                <a:effectLst/>
                <a:latin typeface="Arial" panose="020B0604020202020204" pitchFamily="34" charset="0"/>
                <a:ea typeface="Arial" panose="020B0604020202020204" pitchFamily="34" charset="0"/>
                <a:cs typeface="Times New Roman" panose="02020603050405020304" pitchFamily="18" charset="0"/>
              </a:rPr>
              <a:t>Medible: Reducir el tiempo promedio dedicado a las tareas administrativas en un 20% en un período de seis meses.</a:t>
            </a:r>
            <a:endParaRPr lang="es-PE" sz="1400" dirty="0">
              <a:effectLst/>
              <a:latin typeface="Calibri" panose="020F0502020204030204" pitchFamily="34" charset="0"/>
              <a:ea typeface="Arial" panose="020B0604020202020204" pitchFamily="34" charset="0"/>
              <a:cs typeface="Times New Roman" panose="02020603050405020304" pitchFamily="18" charset="0"/>
            </a:endParaRPr>
          </a:p>
          <a:p>
            <a:pPr marL="342900" lvl="0" indent="-342900" algn="just">
              <a:lnSpc>
                <a:spcPct val="105000"/>
              </a:lnSpc>
              <a:buFont typeface="Arial" panose="020B0604020202020204" pitchFamily="34" charset="0"/>
              <a:buChar char="-"/>
            </a:pPr>
            <a:r>
              <a:rPr lang="es-PE" sz="1400" dirty="0">
                <a:effectLst/>
                <a:latin typeface="Arial" panose="020B0604020202020204" pitchFamily="34" charset="0"/>
                <a:ea typeface="Arial" panose="020B0604020202020204" pitchFamily="34" charset="0"/>
                <a:cs typeface="Times New Roman" panose="02020603050405020304" pitchFamily="18" charset="0"/>
              </a:rPr>
              <a:t>Alcanzable: Implementar herramientas automatizadas de gestión de inventario y facturación para agilizar los procesos administrativos.</a:t>
            </a:r>
            <a:endParaRPr lang="es-PE" sz="1400" dirty="0">
              <a:effectLst/>
              <a:latin typeface="Calibri" panose="020F0502020204030204" pitchFamily="34" charset="0"/>
              <a:ea typeface="Arial" panose="020B0604020202020204" pitchFamily="34" charset="0"/>
              <a:cs typeface="Times New Roman" panose="02020603050405020304" pitchFamily="18" charset="0"/>
            </a:endParaRPr>
          </a:p>
          <a:p>
            <a:pPr marL="342900" lvl="0" indent="-342900" algn="just">
              <a:lnSpc>
                <a:spcPct val="105000"/>
              </a:lnSpc>
              <a:buFont typeface="Arial" panose="020B0604020202020204" pitchFamily="34" charset="0"/>
              <a:buChar char="-"/>
            </a:pPr>
            <a:r>
              <a:rPr lang="es-PE" sz="1400" dirty="0">
                <a:effectLst/>
                <a:latin typeface="Arial" panose="020B0604020202020204" pitchFamily="34" charset="0"/>
                <a:ea typeface="Arial" panose="020B0604020202020204" pitchFamily="34" charset="0"/>
                <a:cs typeface="Times New Roman" panose="02020603050405020304" pitchFamily="18" charset="0"/>
              </a:rPr>
              <a:t>Relevante: Mejorar la productividad y reducir los errores en la administración de la tienda, lo que permitirá enfocarse en actividades estratégicas y brindar un mejor servicio al cliente.</a:t>
            </a:r>
            <a:endParaRPr lang="es-PE" sz="1400" dirty="0">
              <a:effectLst/>
              <a:latin typeface="Calibri" panose="020F0502020204030204" pitchFamily="34" charset="0"/>
              <a:ea typeface="Arial" panose="020B0604020202020204" pitchFamily="34" charset="0"/>
              <a:cs typeface="Times New Roman" panose="02020603050405020304" pitchFamily="18" charset="0"/>
            </a:endParaRPr>
          </a:p>
          <a:p>
            <a:pPr marL="342900" lvl="0" indent="-342900" algn="just">
              <a:lnSpc>
                <a:spcPct val="105000"/>
              </a:lnSpc>
              <a:spcAft>
                <a:spcPts val="800"/>
              </a:spcAft>
              <a:buFont typeface="Arial" panose="020B0604020202020204" pitchFamily="34" charset="0"/>
              <a:buChar char="-"/>
            </a:pPr>
            <a:r>
              <a:rPr lang="es-PE" sz="1400" dirty="0">
                <a:effectLst/>
                <a:latin typeface="Arial" panose="020B0604020202020204" pitchFamily="34" charset="0"/>
                <a:ea typeface="Arial" panose="020B0604020202020204" pitchFamily="34" charset="0"/>
                <a:cs typeface="Times New Roman" panose="02020603050405020304" pitchFamily="18" charset="0"/>
              </a:rPr>
              <a:t>Con límite de tiempo: Lograr el incremento de eficiencia en un período de seis meses a partir de la implementación de las herramientas automatizadas.</a:t>
            </a:r>
            <a:endParaRPr lang="es-PE" sz="1400" dirty="0">
              <a:effectLst/>
              <a:latin typeface="Calibri" panose="020F0502020204030204" pitchFamily="34" charset="0"/>
              <a:ea typeface="Arial" panose="020B0604020202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9"/>
        <p:cNvGrpSpPr/>
        <p:nvPr/>
      </p:nvGrpSpPr>
      <p:grpSpPr>
        <a:xfrm>
          <a:off x="0" y="0"/>
          <a:ext cx="0" cy="0"/>
          <a:chOff x="0" y="0"/>
          <a:chExt cx="0" cy="0"/>
        </a:xfrm>
      </p:grpSpPr>
      <p:pic>
        <p:nvPicPr>
          <p:cNvPr id="3" name="Google Shape;90;p15">
            <a:extLst>
              <a:ext uri="{FF2B5EF4-FFF2-40B4-BE49-F238E27FC236}">
                <a16:creationId xmlns:a16="http://schemas.microsoft.com/office/drawing/2014/main" id="{DFC5F11C-37C6-29C8-98E1-955EE734389E}"/>
              </a:ext>
            </a:extLst>
          </p:cNvPr>
          <p:cNvPicPr preferRelativeResize="0"/>
          <p:nvPr/>
        </p:nvPicPr>
        <p:blipFill rotWithShape="1">
          <a:blip r:embed="rId3">
            <a:alphaModFix/>
            <a:duotone>
              <a:schemeClr val="accent1">
                <a:shade val="45000"/>
                <a:satMod val="135000"/>
              </a:schemeClr>
              <a:prstClr val="white"/>
            </a:duotone>
          </a:blip>
          <a:srcRect r="30728"/>
          <a:stretch/>
        </p:blipFill>
        <p:spPr>
          <a:xfrm>
            <a:off x="0" y="-45450"/>
            <a:ext cx="9143999" cy="5143500"/>
          </a:xfrm>
          <a:prstGeom prst="rect">
            <a:avLst/>
          </a:prstGeom>
          <a:noFill/>
          <a:ln>
            <a:noFill/>
          </a:ln>
        </p:spPr>
      </p:pic>
      <p:sp>
        <p:nvSpPr>
          <p:cNvPr id="103" name="Google Shape;103;p16"/>
          <p:cNvSpPr txBox="1"/>
          <p:nvPr/>
        </p:nvSpPr>
        <p:spPr>
          <a:xfrm>
            <a:off x="1324850" y="1039100"/>
            <a:ext cx="249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5" name="Google Shape;105;p16"/>
          <p:cNvSpPr txBox="1"/>
          <p:nvPr/>
        </p:nvSpPr>
        <p:spPr>
          <a:xfrm>
            <a:off x="4559000" y="1246900"/>
            <a:ext cx="366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6" name="Google Shape;106;p16"/>
          <p:cNvSpPr txBox="1"/>
          <p:nvPr/>
        </p:nvSpPr>
        <p:spPr>
          <a:xfrm>
            <a:off x="317312" y="955523"/>
            <a:ext cx="8483375" cy="1436068"/>
          </a:xfrm>
          <a:prstGeom prst="rect">
            <a:avLst/>
          </a:prstGeom>
          <a:noFill/>
          <a:ln>
            <a:noFill/>
          </a:ln>
        </p:spPr>
        <p:txBody>
          <a:bodyPr spcFirstLastPara="1" wrap="square" lIns="91425" tIns="91425" rIns="91425" bIns="91425" anchor="t" anchorCtr="0">
            <a:spAutoFit/>
          </a:bodyPr>
          <a:lstStyle/>
          <a:p>
            <a:pPr algn="just">
              <a:lnSpc>
                <a:spcPct val="107000"/>
              </a:lnSpc>
            </a:pPr>
            <a:r>
              <a:rPr lang="es-PE" sz="3600" b="1" dirty="0">
                <a:solidFill>
                  <a:schemeClr val="tx1"/>
                </a:solidFill>
              </a:rPr>
              <a:t>OBJETIVOS N°2</a:t>
            </a:r>
            <a:endParaRPr lang="es-PE" sz="4000" b="1" dirty="0">
              <a:solidFill>
                <a:schemeClr val="tx1"/>
              </a:solidFill>
            </a:endParaRPr>
          </a:p>
          <a:p>
            <a:pPr algn="just">
              <a:lnSpc>
                <a:spcPct val="107000"/>
              </a:lnSpc>
            </a:pPr>
            <a:endParaRPr lang="es-PE" sz="4000" b="1" dirty="0">
              <a:solidFill>
                <a:schemeClr val="tx1"/>
              </a:solidFill>
            </a:endParaRPr>
          </a:p>
        </p:txBody>
      </p:sp>
      <p:sp>
        <p:nvSpPr>
          <p:cNvPr id="2" name="CuadroTexto 1">
            <a:extLst>
              <a:ext uri="{FF2B5EF4-FFF2-40B4-BE49-F238E27FC236}">
                <a16:creationId xmlns:a16="http://schemas.microsoft.com/office/drawing/2014/main" id="{96841A4C-9371-CA79-6102-2741AD25DFDB}"/>
              </a:ext>
            </a:extLst>
          </p:cNvPr>
          <p:cNvSpPr txBox="1"/>
          <p:nvPr/>
        </p:nvSpPr>
        <p:spPr>
          <a:xfrm>
            <a:off x="1572136" y="278476"/>
            <a:ext cx="7649789" cy="1138773"/>
          </a:xfrm>
          <a:prstGeom prst="rect">
            <a:avLst/>
          </a:prstGeom>
          <a:noFill/>
        </p:spPr>
        <p:txBody>
          <a:bodyPr wrap="square" rtlCol="0">
            <a:spAutoFit/>
          </a:bodyPr>
          <a:lstStyle/>
          <a:p>
            <a:pPr algn="r"/>
            <a:r>
              <a:rPr lang="es-PE" sz="4800" b="1" dirty="0">
                <a:solidFill>
                  <a:srgbClr val="002060"/>
                </a:solidFill>
                <a:effectLst/>
                <a:latin typeface="Aharoni" panose="02010803020104030203" pitchFamily="2" charset="-79"/>
                <a:ea typeface="Times New Roman" panose="02020603050405020304" pitchFamily="18" charset="0"/>
                <a:cs typeface="Aharoni" panose="02010803020104030203" pitchFamily="2" charset="-79"/>
              </a:rPr>
              <a:t>“TECNOSTORE”</a:t>
            </a:r>
            <a:endParaRPr lang="es-PE" sz="4800" dirty="0">
              <a:solidFill>
                <a:srgbClr val="002060"/>
              </a:solidFill>
              <a:effectLst/>
              <a:latin typeface="Aharoni" panose="02010803020104030203" pitchFamily="2" charset="-79"/>
              <a:ea typeface="Calibri" panose="020F0502020204030204" pitchFamily="34" charset="0"/>
              <a:cs typeface="Aharoni" panose="02010803020104030203" pitchFamily="2" charset="-79"/>
            </a:endParaRPr>
          </a:p>
          <a:p>
            <a:endParaRPr lang="es-PE" sz="2000" dirty="0"/>
          </a:p>
        </p:txBody>
      </p:sp>
      <p:sp>
        <p:nvSpPr>
          <p:cNvPr id="5" name="CuadroTexto 4">
            <a:extLst>
              <a:ext uri="{FF2B5EF4-FFF2-40B4-BE49-F238E27FC236}">
                <a16:creationId xmlns:a16="http://schemas.microsoft.com/office/drawing/2014/main" id="{09661362-FFA2-53D4-926E-D14514C0CFD0}"/>
              </a:ext>
            </a:extLst>
          </p:cNvPr>
          <p:cNvSpPr txBox="1"/>
          <p:nvPr/>
        </p:nvSpPr>
        <p:spPr>
          <a:xfrm>
            <a:off x="343313" y="1741175"/>
            <a:ext cx="8457374" cy="2446504"/>
          </a:xfrm>
          <a:prstGeom prst="rect">
            <a:avLst/>
          </a:prstGeom>
          <a:noFill/>
        </p:spPr>
        <p:txBody>
          <a:bodyPr wrap="square">
            <a:spAutoFit/>
          </a:bodyPr>
          <a:lstStyle/>
          <a:p>
            <a:pPr algn="just">
              <a:lnSpc>
                <a:spcPct val="105000"/>
              </a:lnSpc>
              <a:spcAft>
                <a:spcPts val="800"/>
              </a:spcAft>
            </a:pPr>
            <a:r>
              <a:rPr lang="es-PE" sz="1400" b="1" i="1" dirty="0">
                <a:effectLst/>
                <a:latin typeface="Arial" panose="020B0604020202020204" pitchFamily="34" charset="0"/>
                <a:ea typeface="Arial" panose="020B0604020202020204" pitchFamily="34" charset="0"/>
                <a:cs typeface="Times New Roman" panose="02020603050405020304" pitchFamily="18" charset="0"/>
              </a:rPr>
              <a:t>Mejorar la satisfacción del cliente</a:t>
            </a:r>
            <a:endParaRPr lang="es-PE"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5000"/>
              </a:lnSpc>
              <a:buFont typeface="Arial" panose="020B0604020202020204" pitchFamily="34" charset="0"/>
              <a:buChar char="-"/>
            </a:pPr>
            <a:r>
              <a:rPr lang="es-PE" sz="1400" dirty="0">
                <a:effectLst/>
                <a:latin typeface="Arial" panose="020B0604020202020204" pitchFamily="34" charset="0"/>
                <a:ea typeface="Arial" panose="020B0604020202020204" pitchFamily="34" charset="0"/>
                <a:cs typeface="Times New Roman" panose="02020603050405020304" pitchFamily="18" charset="0"/>
              </a:rPr>
              <a:t>Específico: Aumentar el nivel de satisfacción de los clientes en la tienda tecnológica.</a:t>
            </a:r>
            <a:endParaRPr lang="es-PE" sz="1400" dirty="0">
              <a:effectLst/>
              <a:latin typeface="Calibri" panose="020F0502020204030204" pitchFamily="34" charset="0"/>
              <a:ea typeface="Arial" panose="020B0604020202020204" pitchFamily="34" charset="0"/>
              <a:cs typeface="Times New Roman" panose="02020603050405020304" pitchFamily="18" charset="0"/>
            </a:endParaRPr>
          </a:p>
          <a:p>
            <a:pPr marL="342900" lvl="0" indent="-342900" algn="just">
              <a:lnSpc>
                <a:spcPct val="105000"/>
              </a:lnSpc>
              <a:buFont typeface="Arial" panose="020B0604020202020204" pitchFamily="34" charset="0"/>
              <a:buChar char="-"/>
            </a:pPr>
            <a:r>
              <a:rPr lang="es-PE" sz="1400" dirty="0">
                <a:effectLst/>
                <a:latin typeface="Arial" panose="020B0604020202020204" pitchFamily="34" charset="0"/>
                <a:ea typeface="Arial" panose="020B0604020202020204" pitchFamily="34" charset="0"/>
                <a:cs typeface="Times New Roman" panose="02020603050405020304" pitchFamily="18" charset="0"/>
              </a:rPr>
              <a:t>Medible: Obtener una calificación promedio de satisfacción del cliente de al menos 4.5 en una escala de 1 a 5 en las encuestas de satisfacción realizadas trimestralmente.</a:t>
            </a:r>
            <a:endParaRPr lang="es-PE" sz="1400" dirty="0">
              <a:effectLst/>
              <a:latin typeface="Calibri" panose="020F0502020204030204" pitchFamily="34" charset="0"/>
              <a:ea typeface="Arial" panose="020B0604020202020204" pitchFamily="34" charset="0"/>
              <a:cs typeface="Times New Roman" panose="02020603050405020304" pitchFamily="18" charset="0"/>
            </a:endParaRPr>
          </a:p>
          <a:p>
            <a:pPr marL="342900" lvl="0" indent="-342900" algn="just">
              <a:lnSpc>
                <a:spcPct val="105000"/>
              </a:lnSpc>
              <a:buFont typeface="Arial" panose="020B0604020202020204" pitchFamily="34" charset="0"/>
              <a:buChar char="-"/>
            </a:pPr>
            <a:r>
              <a:rPr lang="es-PE" sz="1400" dirty="0">
                <a:effectLst/>
                <a:latin typeface="Arial" panose="020B0604020202020204" pitchFamily="34" charset="0"/>
                <a:ea typeface="Arial" panose="020B0604020202020204" pitchFamily="34" charset="0"/>
                <a:cs typeface="Times New Roman" panose="02020603050405020304" pitchFamily="18" charset="0"/>
              </a:rPr>
              <a:t>Alcanzable: Implementar un sistema de seguimiento de pedidos en línea para brindar a los clientes información actualizada sobre el estado de sus compras.</a:t>
            </a:r>
            <a:endParaRPr lang="es-PE" sz="1400" dirty="0">
              <a:effectLst/>
              <a:latin typeface="Calibri" panose="020F0502020204030204" pitchFamily="34" charset="0"/>
              <a:ea typeface="Arial" panose="020B0604020202020204" pitchFamily="34" charset="0"/>
              <a:cs typeface="Times New Roman" panose="02020603050405020304" pitchFamily="18" charset="0"/>
            </a:endParaRPr>
          </a:p>
          <a:p>
            <a:pPr marL="342900" lvl="0" indent="-342900" algn="just">
              <a:lnSpc>
                <a:spcPct val="105000"/>
              </a:lnSpc>
              <a:buFont typeface="Arial" panose="020B0604020202020204" pitchFamily="34" charset="0"/>
              <a:buChar char="-"/>
            </a:pPr>
            <a:r>
              <a:rPr lang="es-PE" sz="1400" dirty="0">
                <a:effectLst/>
                <a:latin typeface="Arial" panose="020B0604020202020204" pitchFamily="34" charset="0"/>
                <a:ea typeface="Arial" panose="020B0604020202020204" pitchFamily="34" charset="0"/>
                <a:cs typeface="Times New Roman" panose="02020603050405020304" pitchFamily="18" charset="0"/>
              </a:rPr>
              <a:t>Relevante: Proporcionar una experiencia de compra más transparente y conveniente, lo que mejorará la satisfacción de los clientes y fomentará la fidelidad a la tienda.</a:t>
            </a:r>
            <a:endParaRPr lang="es-PE" sz="1400" dirty="0">
              <a:effectLst/>
              <a:latin typeface="Calibri" panose="020F0502020204030204" pitchFamily="34" charset="0"/>
              <a:ea typeface="Arial" panose="020B0604020202020204" pitchFamily="34" charset="0"/>
              <a:cs typeface="Times New Roman" panose="02020603050405020304" pitchFamily="18" charset="0"/>
            </a:endParaRPr>
          </a:p>
          <a:p>
            <a:pPr marL="342900" lvl="0" indent="-342900" algn="just">
              <a:lnSpc>
                <a:spcPct val="105000"/>
              </a:lnSpc>
              <a:spcAft>
                <a:spcPts val="800"/>
              </a:spcAft>
              <a:buFont typeface="Arial" panose="020B0604020202020204" pitchFamily="34" charset="0"/>
              <a:buChar char="-"/>
            </a:pPr>
            <a:r>
              <a:rPr lang="es-PE" sz="1400" dirty="0">
                <a:effectLst/>
                <a:latin typeface="Arial" panose="020B0604020202020204" pitchFamily="34" charset="0"/>
                <a:ea typeface="Arial" panose="020B0604020202020204" pitchFamily="34" charset="0"/>
                <a:cs typeface="Times New Roman" panose="02020603050405020304" pitchFamily="18" charset="0"/>
              </a:rPr>
              <a:t>Con límite de tiempo: Lograr el nivel de satisfacción objetivo en un plazo de un año a partir de la implementación del sistema de seguimiento de pedidos en línea.</a:t>
            </a:r>
            <a:endParaRPr lang="es-PE" sz="1400" dirty="0">
              <a:effectLst/>
              <a:latin typeface="Calibri" panose="020F050202020403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287363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0"/>
        <p:cNvGrpSpPr/>
        <p:nvPr/>
      </p:nvGrpSpPr>
      <p:grpSpPr>
        <a:xfrm>
          <a:off x="0" y="0"/>
          <a:ext cx="0" cy="0"/>
          <a:chOff x="0" y="0"/>
          <a:chExt cx="0" cy="0"/>
        </a:xfrm>
      </p:grpSpPr>
      <p:pic>
        <p:nvPicPr>
          <p:cNvPr id="2" name="Google Shape;90;p15">
            <a:extLst>
              <a:ext uri="{FF2B5EF4-FFF2-40B4-BE49-F238E27FC236}">
                <a16:creationId xmlns:a16="http://schemas.microsoft.com/office/drawing/2014/main" id="{AA65C78C-D8AC-F38B-620F-E5C221BAA652}"/>
              </a:ext>
            </a:extLst>
          </p:cNvPr>
          <p:cNvPicPr preferRelativeResize="0"/>
          <p:nvPr/>
        </p:nvPicPr>
        <p:blipFill rotWithShape="1">
          <a:blip r:embed="rId3">
            <a:alphaModFix/>
            <a:duotone>
              <a:schemeClr val="accent1">
                <a:shade val="45000"/>
                <a:satMod val="135000"/>
              </a:schemeClr>
              <a:prstClr val="white"/>
            </a:duotone>
          </a:blip>
          <a:srcRect r="30728"/>
          <a:stretch/>
        </p:blipFill>
        <p:spPr>
          <a:xfrm>
            <a:off x="0" y="0"/>
            <a:ext cx="9143999" cy="5143500"/>
          </a:xfrm>
          <a:prstGeom prst="rect">
            <a:avLst/>
          </a:prstGeom>
          <a:noFill/>
          <a:ln>
            <a:noFill/>
          </a:ln>
        </p:spPr>
      </p:pic>
      <p:sp>
        <p:nvSpPr>
          <p:cNvPr id="294" name="Google Shape;294;p36"/>
          <p:cNvSpPr txBox="1"/>
          <p:nvPr/>
        </p:nvSpPr>
        <p:spPr>
          <a:xfrm>
            <a:off x="1324850" y="1039100"/>
            <a:ext cx="249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296" name="Google Shape;296;p36"/>
          <p:cNvSpPr txBox="1"/>
          <p:nvPr/>
        </p:nvSpPr>
        <p:spPr>
          <a:xfrm>
            <a:off x="4559000" y="1246900"/>
            <a:ext cx="366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297" name="Google Shape;297;p36"/>
          <p:cNvSpPr txBox="1"/>
          <p:nvPr/>
        </p:nvSpPr>
        <p:spPr>
          <a:xfrm>
            <a:off x="357300" y="752010"/>
            <a:ext cx="8515768" cy="40882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200" b="1" dirty="0">
                <a:solidFill>
                  <a:schemeClr val="dk1"/>
                </a:solidFill>
                <a:latin typeface="Roboto"/>
                <a:ea typeface="Roboto"/>
                <a:cs typeface="Roboto"/>
                <a:sym typeface="Roboto"/>
              </a:rPr>
              <a:t>CONCLUSIONES </a:t>
            </a:r>
          </a:p>
          <a:p>
            <a:pPr marL="0" lvl="0" indent="0" algn="l" rtl="0">
              <a:spcBef>
                <a:spcPts val="0"/>
              </a:spcBef>
              <a:spcAft>
                <a:spcPts val="0"/>
              </a:spcAft>
              <a:buNone/>
            </a:pPr>
            <a:endParaRPr lang="es" sz="2200" b="1" dirty="0">
              <a:solidFill>
                <a:schemeClr val="dk1"/>
              </a:solidFill>
              <a:effectLst/>
              <a:latin typeface="Roboto"/>
              <a:ea typeface="Roboto"/>
              <a:cs typeface="Roboto"/>
              <a:sym typeface="Roboto"/>
            </a:endParaRPr>
          </a:p>
          <a:p>
            <a:pPr marL="342900" lvl="0" indent="-342900" algn="just">
              <a:lnSpc>
                <a:spcPct val="105000"/>
              </a:lnSpc>
              <a:buFont typeface="Calibri" panose="020F0502020204030204" pitchFamily="34" charset="0"/>
              <a:buChar char="-"/>
            </a:pPr>
            <a:r>
              <a:rPr lang="es-PE" sz="1800" dirty="0">
                <a:effectLst/>
                <a:latin typeface="Arial" panose="020B0604020202020204" pitchFamily="34" charset="0"/>
                <a:ea typeface="Arial" panose="020B0604020202020204" pitchFamily="34" charset="0"/>
                <a:cs typeface="Times New Roman" panose="02020603050405020304" pitchFamily="18" charset="0"/>
              </a:rPr>
              <a:t>La industria ventas de artefactos tecnológicos ha evolucionado y es por eso por lo que existe la necesidad de un mejor sistema para administrar este tipo de venta, es por eso por lo que muchas empresas dedicadas a esta industria han optado por utilizar este tipo de software de administración de tienda que les facilite la gestión de sus negocios.</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5000"/>
              </a:lnSpc>
            </a:pPr>
            <a:r>
              <a:rPr lang="es-PE" sz="1800" dirty="0">
                <a:effectLst/>
                <a:latin typeface="Arial" panose="020B0604020202020204" pitchFamily="34" charset="0"/>
                <a:ea typeface="Arial" panose="020B0604020202020204" pitchFamily="34" charset="0"/>
                <a:cs typeface="Times New Roman" panose="02020603050405020304" pitchFamily="18" charset="0"/>
              </a:rPr>
              <a:t> </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5000"/>
              </a:lnSpc>
              <a:spcAft>
                <a:spcPts val="800"/>
              </a:spcAft>
              <a:buFont typeface="Calibri" panose="020F0502020204030204" pitchFamily="34" charset="0"/>
              <a:buChar char="-"/>
            </a:pPr>
            <a:r>
              <a:rPr lang="es-PE" sz="1800" dirty="0">
                <a:effectLst/>
                <a:latin typeface="Arial" panose="020B0604020202020204" pitchFamily="34" charset="0"/>
                <a:ea typeface="Arial" panose="020B0604020202020204" pitchFamily="34" charset="0"/>
                <a:cs typeface="Times New Roman" panose="02020603050405020304" pitchFamily="18" charset="0"/>
              </a:rPr>
              <a:t>Con el uso de este programa especializado en la Administración de Venta de la tienda “TECNOSTORE” se evitará conflictos internos dentro del negocio por la ayuda de reportes que suelen cometerse por una mala información, gracias a este programa se nos facilitará el proceso de ventas para cada cliente.</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latin typeface="Roboto"/>
              <a:ea typeface="Roboto"/>
              <a:cs typeface="Roboto"/>
              <a:sym typeface="Roboto"/>
            </a:endParaRPr>
          </a:p>
        </p:txBody>
      </p:sp>
      <p:sp>
        <p:nvSpPr>
          <p:cNvPr id="5" name="CuadroTexto 4">
            <a:extLst>
              <a:ext uri="{FF2B5EF4-FFF2-40B4-BE49-F238E27FC236}">
                <a16:creationId xmlns:a16="http://schemas.microsoft.com/office/drawing/2014/main" id="{C93ED1F2-5412-AC2E-4062-7895C76CEFE0}"/>
              </a:ext>
            </a:extLst>
          </p:cNvPr>
          <p:cNvSpPr txBox="1"/>
          <p:nvPr/>
        </p:nvSpPr>
        <p:spPr>
          <a:xfrm>
            <a:off x="1572136" y="278476"/>
            <a:ext cx="7649789" cy="1138773"/>
          </a:xfrm>
          <a:prstGeom prst="rect">
            <a:avLst/>
          </a:prstGeom>
          <a:noFill/>
        </p:spPr>
        <p:txBody>
          <a:bodyPr wrap="square" rtlCol="0">
            <a:spAutoFit/>
          </a:bodyPr>
          <a:lstStyle/>
          <a:p>
            <a:pPr algn="r"/>
            <a:r>
              <a:rPr lang="es-PE" sz="4800" b="1" dirty="0">
                <a:solidFill>
                  <a:srgbClr val="002060"/>
                </a:solidFill>
                <a:effectLst/>
                <a:latin typeface="Aharoni" panose="02010803020104030203" pitchFamily="2" charset="-79"/>
                <a:ea typeface="Times New Roman" panose="02020603050405020304" pitchFamily="18" charset="0"/>
                <a:cs typeface="Aharoni" panose="02010803020104030203" pitchFamily="2" charset="-79"/>
              </a:rPr>
              <a:t>“TECNOSTORE”</a:t>
            </a:r>
            <a:endParaRPr lang="es-PE" sz="4800" dirty="0">
              <a:solidFill>
                <a:srgbClr val="002060"/>
              </a:solidFill>
              <a:effectLst/>
              <a:latin typeface="Aharoni" panose="02010803020104030203" pitchFamily="2" charset="-79"/>
              <a:ea typeface="Calibri" panose="020F0502020204030204" pitchFamily="34" charset="0"/>
              <a:cs typeface="Aharoni" panose="02010803020104030203" pitchFamily="2" charset="-79"/>
            </a:endParaRPr>
          </a:p>
          <a:p>
            <a:endParaRPr lang="es-PE"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1"/>
        <p:cNvGrpSpPr/>
        <p:nvPr/>
      </p:nvGrpSpPr>
      <p:grpSpPr>
        <a:xfrm>
          <a:off x="0" y="0"/>
          <a:ext cx="0" cy="0"/>
          <a:chOff x="0" y="0"/>
          <a:chExt cx="0" cy="0"/>
        </a:xfrm>
      </p:grpSpPr>
      <p:pic>
        <p:nvPicPr>
          <p:cNvPr id="3" name="Google Shape;90;p15">
            <a:extLst>
              <a:ext uri="{FF2B5EF4-FFF2-40B4-BE49-F238E27FC236}">
                <a16:creationId xmlns:a16="http://schemas.microsoft.com/office/drawing/2014/main" id="{166E0CB4-1B7C-70C7-A338-3318D44DA61A}"/>
              </a:ext>
            </a:extLst>
          </p:cNvPr>
          <p:cNvPicPr preferRelativeResize="0"/>
          <p:nvPr/>
        </p:nvPicPr>
        <p:blipFill rotWithShape="1">
          <a:blip r:embed="rId3">
            <a:alphaModFix/>
            <a:duotone>
              <a:schemeClr val="accent1">
                <a:shade val="45000"/>
                <a:satMod val="135000"/>
              </a:schemeClr>
              <a:prstClr val="white"/>
            </a:duotone>
          </a:blip>
          <a:srcRect r="30728"/>
          <a:stretch/>
        </p:blipFill>
        <p:spPr>
          <a:xfrm>
            <a:off x="0" y="0"/>
            <a:ext cx="9143999" cy="5143500"/>
          </a:xfrm>
          <a:prstGeom prst="rect">
            <a:avLst/>
          </a:prstGeom>
          <a:noFill/>
          <a:ln>
            <a:noFill/>
          </a:ln>
        </p:spPr>
      </p:pic>
      <p:sp>
        <p:nvSpPr>
          <p:cNvPr id="305" name="Google Shape;305;p37"/>
          <p:cNvSpPr txBox="1"/>
          <p:nvPr/>
        </p:nvSpPr>
        <p:spPr>
          <a:xfrm>
            <a:off x="1324850" y="1039100"/>
            <a:ext cx="249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2" name="CuadroTexto 1">
            <a:extLst>
              <a:ext uri="{FF2B5EF4-FFF2-40B4-BE49-F238E27FC236}">
                <a16:creationId xmlns:a16="http://schemas.microsoft.com/office/drawing/2014/main" id="{5A4CDA7F-3590-C288-3D70-659986C311A8}"/>
              </a:ext>
            </a:extLst>
          </p:cNvPr>
          <p:cNvSpPr txBox="1"/>
          <p:nvPr/>
        </p:nvSpPr>
        <p:spPr>
          <a:xfrm>
            <a:off x="747103" y="1444370"/>
            <a:ext cx="8092097" cy="1138773"/>
          </a:xfrm>
          <a:prstGeom prst="rect">
            <a:avLst/>
          </a:prstGeom>
          <a:noFill/>
        </p:spPr>
        <p:txBody>
          <a:bodyPr wrap="square" rtlCol="0">
            <a:spAutoFit/>
          </a:bodyPr>
          <a:lstStyle/>
          <a:p>
            <a:pPr algn="ctr"/>
            <a:r>
              <a:rPr lang="es-PE" sz="4800" b="1" dirty="0">
                <a:solidFill>
                  <a:srgbClr val="002060"/>
                </a:solidFill>
                <a:effectLst/>
                <a:latin typeface="Aharoni" panose="02010803020104030203" pitchFamily="2" charset="-79"/>
                <a:ea typeface="Times New Roman" panose="02020603050405020304" pitchFamily="18" charset="0"/>
                <a:cs typeface="Aharoni" panose="02010803020104030203" pitchFamily="2" charset="-79"/>
              </a:rPr>
              <a:t>“TECNOSTORE”</a:t>
            </a:r>
            <a:endParaRPr lang="es-PE" sz="4800" dirty="0">
              <a:solidFill>
                <a:srgbClr val="002060"/>
              </a:solidFill>
              <a:effectLst/>
              <a:latin typeface="Aharoni" panose="02010803020104030203" pitchFamily="2" charset="-79"/>
              <a:ea typeface="Calibri" panose="020F0502020204030204" pitchFamily="34" charset="0"/>
              <a:cs typeface="Aharoni" panose="02010803020104030203" pitchFamily="2" charset="-79"/>
            </a:endParaRPr>
          </a:p>
          <a:p>
            <a:pPr algn="ctr"/>
            <a:endParaRPr lang="es-PE" sz="2000" dirty="0"/>
          </a:p>
        </p:txBody>
      </p:sp>
      <p:pic>
        <p:nvPicPr>
          <p:cNvPr id="4" name="Picture 4" descr="Teléfono móvil de tecnología comercial para comercio electrónico de tienda  en línea | Vector Premium">
            <a:extLst>
              <a:ext uri="{FF2B5EF4-FFF2-40B4-BE49-F238E27FC236}">
                <a16:creationId xmlns:a16="http://schemas.microsoft.com/office/drawing/2014/main" id="{6BE2A76E-4651-D306-24F1-F9C66F389F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6201" y="2202934"/>
            <a:ext cx="2493900" cy="2493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3055</TotalTime>
  <Words>654</Words>
  <Application>Microsoft Office PowerPoint</Application>
  <PresentationFormat>Presentación en pantalla (16:9)</PresentationFormat>
  <Paragraphs>50</Paragraphs>
  <Slides>7</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Roboto</vt:lpstr>
      <vt:lpstr>Times New Roman</vt:lpstr>
      <vt:lpstr>Calibri</vt:lpstr>
      <vt:lpstr>Arial</vt:lpstr>
      <vt:lpstr>Aharoni</vt:lpstr>
      <vt:lpstr>Roboto Slab</vt:lpstr>
      <vt:lpstr>Marina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Lucia Carpio Lopez</dc:creator>
  <cp:lastModifiedBy>Lucia Carpio Lopez</cp:lastModifiedBy>
  <cp:revision>4</cp:revision>
  <dcterms:modified xsi:type="dcterms:W3CDTF">2023-06-28T04:29:09Z</dcterms:modified>
</cp:coreProperties>
</file>