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793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527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1725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40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7067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79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915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0569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585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4918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311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501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96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134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62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586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3333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C48BEE-BC0E-4E4E-AC88-26AF5C160670}" type="datetimeFigureOut">
              <a:rPr lang="en-NG" smtClean="0"/>
              <a:t>15/10/2023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23F89A-5E95-483C-9364-CA083DA3FE02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289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11266-80FA-46F5-C290-4242FA23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9BCA2A-6EDD-AB4D-6409-B1AD18602657}"/>
              </a:ext>
            </a:extLst>
          </p:cNvPr>
          <p:cNvSpPr txBox="1"/>
          <p:nvPr/>
        </p:nvSpPr>
        <p:spPr>
          <a:xfrm>
            <a:off x="1034541" y="313147"/>
            <a:ext cx="5083892" cy="51866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Content</a:t>
            </a:r>
            <a:r>
              <a:rPr lang="en-US" sz="1400" dirty="0"/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**DDL (Data Definition Language) Operations:**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Creating databases and tables.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Modifying and dropping databases and tables.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Managing constraints, indexes, and keys.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**DML (Data Manipulation Language) Operations:**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Inserting data into tables.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Updating and deleting data.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Retrieving data using SELECT statements.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**Querying and Filtering Data:**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Understanding the SELECT statement.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Using various clauses such as WHERE, ORDER BY, and GROUP BY.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Filtering and sorting data effectively.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AC61C-24E8-9F8C-08F1-6D572DAA1BC1}"/>
              </a:ext>
            </a:extLst>
          </p:cNvPr>
          <p:cNvSpPr txBox="1"/>
          <p:nvPr/>
        </p:nvSpPr>
        <p:spPr>
          <a:xfrm>
            <a:off x="6260186" y="313147"/>
            <a:ext cx="5613666" cy="464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**Advanced SQL Operations:**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Using JOIN operations for combining data from multiple tables.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Working with subqueries and derived tables.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Aggregation functions and working with GROUP BY and HAVING clauses.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**Functions and Stored Procedures:**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Implementing user-defined functions.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Creating and executing stored procedures.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Implementing triggers for data integrity and automated actions.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**Transaction Management:**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Understanding the concept of transactions.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Managing transactions and ensuring data integrity.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Implementing COMMIT and ROLLBACK operations.</a:t>
            </a:r>
          </a:p>
        </p:txBody>
      </p:sp>
    </p:spTree>
    <p:extLst>
      <p:ext uri="{BB962C8B-B14F-4D97-AF65-F5344CB8AC3E}">
        <p14:creationId xmlns:p14="http://schemas.microsoft.com/office/powerpoint/2010/main" val="25576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C2995D-8276-2FD1-E263-8F42743D566D}"/>
              </a:ext>
            </a:extLst>
          </p:cNvPr>
          <p:cNvSpPr txBox="1"/>
          <p:nvPr/>
        </p:nvSpPr>
        <p:spPr>
          <a:xfrm>
            <a:off x="1274821" y="888704"/>
            <a:ext cx="5299516" cy="497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**Security and User Management:**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Managing user accounts and privileges.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Securing the MySQL database.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Implementing access control and permissions.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**Optimizing Performance:**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Understanding query optimization techniques.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Indexing and its importance.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NG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optimizing queries and database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**Backup and Recovery:**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Implementing regular backups.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Strategies for data recovery in case of failure.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Using tools and utilities for backup and recovery.</a:t>
            </a:r>
          </a:p>
          <a:p>
            <a:endParaRPr lang="en-N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F58CB-8F1B-4FAA-B966-D02458782654}"/>
              </a:ext>
            </a:extLst>
          </p:cNvPr>
          <p:cNvSpPr txBox="1"/>
          <p:nvPr/>
        </p:nvSpPr>
        <p:spPr>
          <a:xfrm>
            <a:off x="6213915" y="747539"/>
            <a:ext cx="5733355" cy="598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**Scaling and Replication:**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Implementing replication for high availability.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Configuring and managing master-slave setups.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Strategies for scaling MySQL for increased performance.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**Best Practices and Troubleshooting:**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Following best practices for database design and management.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Troubleshooting common issues and errors.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Understanding error logs and handling errors effectively.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**Case Studies and Real-world Examples:**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</a:t>
            </a:r>
            <a:r>
              <a:rPr lang="en-NG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real-world scenarios and case studies.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Implementing MySQL solutions for specific use cases.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Hands-on projects and assignments for practical experience.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**New Trends and Updates:**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Exploring new features and updates in the latest MySQL versions.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Keeping up with trends in the MySQL ecosystem.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NG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Understanding the role of MySQL in modern applications and technologies.</a:t>
            </a:r>
          </a:p>
          <a:p>
            <a:endParaRPr lang="en-NG" sz="1200" dirty="0"/>
          </a:p>
        </p:txBody>
      </p:sp>
    </p:spTree>
    <p:extLst>
      <p:ext uri="{BB962C8B-B14F-4D97-AF65-F5344CB8AC3E}">
        <p14:creationId xmlns:p14="http://schemas.microsoft.com/office/powerpoint/2010/main" val="34133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57286">
              <a:schemeClr val="accent3">
                <a:lumMod val="20000"/>
                <a:lumOff val="80000"/>
              </a:schemeClr>
            </a:gs>
            <a:gs pos="40000">
              <a:schemeClr val="bg1"/>
            </a:gs>
            <a:gs pos="83000">
              <a:schemeClr val="bg1"/>
            </a:gs>
            <a:gs pos="100000">
              <a:schemeClr val="accent5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93546"/>
            <a:ext cx="10364451" cy="84016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Creating database and tables</a:t>
            </a:r>
            <a:endParaRPr lang="en-NG" sz="5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B2158-5C37-3861-8E0D-809B7ADE7A27}"/>
              </a:ext>
            </a:extLst>
          </p:cNvPr>
          <p:cNvSpPr txBox="1"/>
          <p:nvPr/>
        </p:nvSpPr>
        <p:spPr>
          <a:xfrm>
            <a:off x="885058" y="1052286"/>
            <a:ext cx="4434481" cy="5430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600" u="sng" dirty="0">
                <a:solidFill>
                  <a:srgbClr val="C00000"/>
                </a:solidFill>
                <a:latin typeface="Söhne Mono"/>
              </a:rPr>
              <a:t>CREATING DATABASE AND TABLE</a:t>
            </a:r>
            <a:endParaRPr lang="en-US" sz="1600" b="0" i="0" u="sng" dirty="0">
              <a:solidFill>
                <a:srgbClr val="C00000"/>
              </a:solidFill>
              <a:effectLst/>
              <a:latin typeface="Söhne Mono"/>
            </a:endParaRPr>
          </a:p>
          <a:p>
            <a:pPr algn="just">
              <a:lnSpc>
                <a:spcPts val="3000"/>
              </a:lnSpc>
            </a:pP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Söhne Mono"/>
              </a:rPr>
              <a:t>CREATE DATABASE </a:t>
            </a:r>
            <a:r>
              <a:rPr lang="en-US" sz="1600" b="0" i="0" dirty="0" err="1">
                <a:solidFill>
                  <a:schemeClr val="accent5">
                    <a:lumMod val="50000"/>
                  </a:schemeClr>
                </a:solidFill>
                <a:effectLst/>
                <a:latin typeface="Söhne Mono"/>
              </a:rPr>
              <a:t>new_database</a:t>
            </a:r>
            <a:r>
              <a:rPr lang="en-US" sz="1600" b="0" i="0" dirty="0">
                <a:solidFill>
                  <a:schemeClr val="accent5">
                    <a:lumMod val="50000"/>
                  </a:schemeClr>
                </a:solidFill>
                <a:effectLst/>
                <a:latin typeface="Söhne Mono"/>
              </a:rPr>
              <a:t>;</a:t>
            </a:r>
          </a:p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CREATE TABLE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new_table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</a:p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id INT AUTO_INCREMENT PRIMARY KEY,</a:t>
            </a:r>
          </a:p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name VARCHAR(50),</a:t>
            </a:r>
          </a:p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   age INT</a:t>
            </a:r>
          </a:p>
          <a:p>
            <a:pPr algn="just"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);</a:t>
            </a:r>
          </a:p>
          <a:p>
            <a:pPr algn="just"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sz="1600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MODIFYING AND DROPPING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ALTER TABLE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existing_table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ADD COLUMN email VARCHAR(50);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DROP TABLE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table_to_drop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ts val="3000"/>
              </a:lnSpc>
            </a:pPr>
            <a:endParaRPr lang="en-US" sz="1600" u="sng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94960-B1CB-9F76-0DF0-2ACDC715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FC406-3C6F-FF86-0031-C13F0B48D4FA}"/>
              </a:ext>
            </a:extLst>
          </p:cNvPr>
          <p:cNvSpPr txBox="1"/>
          <p:nvPr/>
        </p:nvSpPr>
        <p:spPr>
          <a:xfrm>
            <a:off x="6153431" y="950641"/>
            <a:ext cx="4434481" cy="581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1600" u="sng" dirty="0">
                <a:solidFill>
                  <a:srgbClr val="C00000"/>
                </a:solidFill>
                <a:latin typeface="Söhne Mono"/>
              </a:rPr>
              <a:t>MANAGING CONSTRAINT, INDEXES AND KEYS</a:t>
            </a: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ALTER TABLE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existing_table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ADD PRIMARY KEY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column_name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ALTER TABLE orders ADD FOREIGN KEY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customer_id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) REFERENCES customers(id);</a:t>
            </a:r>
          </a:p>
          <a:p>
            <a:pPr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CREATE INDEX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idx_name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ON 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table_name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column_name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ALTER TABLE employees ADD CHECK (age &gt; 18);</a:t>
            </a:r>
          </a:p>
          <a:p>
            <a:pPr>
              <a:lnSpc>
                <a:spcPts val="3000"/>
              </a:lnSpc>
            </a:pPr>
            <a:endParaRPr 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INSERTING, UPDATING AND RETRIEVING</a:t>
            </a:r>
          </a:p>
          <a:p>
            <a:pPr algn="ctr">
              <a:lnSpc>
                <a:spcPts val="3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QUERYING AND FILTERING DATA</a:t>
            </a:r>
          </a:p>
        </p:txBody>
      </p:sp>
    </p:spTree>
    <p:extLst>
      <p:ext uri="{BB962C8B-B14F-4D97-AF65-F5344CB8AC3E}">
        <p14:creationId xmlns:p14="http://schemas.microsoft.com/office/powerpoint/2010/main" val="96015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0656">
              <a:schemeClr val="bg1">
                <a:lumMod val="95000"/>
              </a:schemeClr>
            </a:gs>
            <a:gs pos="34000">
              <a:schemeClr val="bg1">
                <a:lumMod val="8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93546"/>
            <a:ext cx="10364451" cy="840169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advanced operations</a:t>
            </a:r>
            <a:endParaRPr lang="en-NG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672B-8099-1ED8-98A2-D902330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3AF5C-DEA6-525E-3A50-26D4606F7CE7}"/>
              </a:ext>
            </a:extLst>
          </p:cNvPr>
          <p:cNvSpPr txBox="1"/>
          <p:nvPr/>
        </p:nvSpPr>
        <p:spPr>
          <a:xfrm>
            <a:off x="1127983" y="1081261"/>
            <a:ext cx="91173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JOIN, SUBQUERIES AND HAVING CLAUSES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 table1.*,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table.email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from table1 inner join table2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On table1.id = table2.userId;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SUBQUERIES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 column1 FROM table1 WHERE column1 IN (SELECT column2 FROM table2 WHERE condition);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HAVING CLAUSES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 column1, COUNT(*) FROM table1 GROUP BY column1 HAVING COUNT(*) &gt; 5;</a:t>
            </a:r>
          </a:p>
          <a:p>
            <a:endParaRPr lang="en-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7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0656">
              <a:schemeClr val="bg1">
                <a:lumMod val="95000"/>
              </a:schemeClr>
            </a:gs>
            <a:gs pos="34000">
              <a:schemeClr val="bg1">
                <a:lumMod val="8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33476"/>
            <a:ext cx="10364451" cy="840169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Function, procedure</a:t>
            </a:r>
            <a:r>
              <a:rPr lang="en-US" sz="4000" b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triggers and 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en-NG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672B-8099-1ED8-98A2-D902330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3AF5C-DEA6-525E-3A50-26D4606F7CE7}"/>
              </a:ext>
            </a:extLst>
          </p:cNvPr>
          <p:cNvSpPr txBox="1"/>
          <p:nvPr/>
        </p:nvSpPr>
        <p:spPr>
          <a:xfrm>
            <a:off x="1127982" y="1081261"/>
            <a:ext cx="104655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SYNTAX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FUNCTION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(parameter1 INT, parameter2 INT) RETURNS INT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-- Creates a new user-defined function named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function_name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that takes two integer parameters and returns an integer value.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BEGIN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-- Marks the beginning of the function's body, where the function's logic is defined.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DECLARE result INT;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Declares a local variable named result of type INT that will be used to store the function's output.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Function logic here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This is where you can define the necessary operations and computations for the function.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RETURN result;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Specifies the value that the function will return. In this case, the function returns the value stored in the local variable result.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-- Marks the end of the function's body.</a:t>
            </a:r>
          </a:p>
          <a:p>
            <a:endParaRPr lang="en-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8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0656">
              <a:schemeClr val="bg1">
                <a:lumMod val="95000"/>
              </a:schemeClr>
            </a:gs>
            <a:gs pos="34000">
              <a:schemeClr val="bg1">
                <a:lumMod val="8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93546"/>
            <a:ext cx="10364451" cy="8401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and trigger</a:t>
            </a:r>
            <a:endParaRPr lang="en-NG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672B-8099-1ED8-98A2-D902330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3AF5C-DEA6-525E-3A50-26D4606F7CE7}"/>
              </a:ext>
            </a:extLst>
          </p:cNvPr>
          <p:cNvSpPr txBox="1"/>
          <p:nvPr/>
        </p:nvSpPr>
        <p:spPr>
          <a:xfrm>
            <a:off x="1127982" y="1081261"/>
            <a:ext cx="104655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SYNTAX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PROCEDURE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procedure_name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(IN parameter1 INT, OUT parameter2 INT)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BEGIN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Procedure logic here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TRIGGER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trigger_name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BEFORE INSERT 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table_name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FOR EACH ROW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BEGIN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-- Trigger logic here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5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0656">
              <a:schemeClr val="bg1">
                <a:lumMod val="95000"/>
              </a:schemeClr>
            </a:gs>
            <a:gs pos="34000">
              <a:schemeClr val="bg1">
                <a:lumMod val="8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93546"/>
            <a:ext cx="10364451" cy="8401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functions</a:t>
            </a:r>
            <a:endParaRPr lang="en-NG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672B-8099-1ED8-98A2-D902330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23AF5C-DEA6-525E-3A50-26D4606F7CE7}"/>
              </a:ext>
            </a:extLst>
          </p:cNvPr>
          <p:cNvSpPr txBox="1"/>
          <p:nvPr/>
        </p:nvSpPr>
        <p:spPr>
          <a:xfrm>
            <a:off x="1127982" y="1081261"/>
            <a:ext cx="104655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Working with a function: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FUNCTION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add_numbers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(a INT, b INT) RETURNS INT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BEGIN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DECLARE result INT;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SET result = a + b;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   RETURN result;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END;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add_numbers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(3, 5);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4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0656">
              <a:schemeClr val="bg1">
                <a:lumMod val="95000"/>
              </a:schemeClr>
            </a:gs>
            <a:gs pos="34000">
              <a:schemeClr val="bg1">
                <a:lumMod val="85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BEA4-3B53-0331-A9B1-50380AE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206" y="393546"/>
            <a:ext cx="10364451" cy="8401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</a:t>
            </a:r>
            <a:endParaRPr lang="en-NG" sz="4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3672B-8099-1ED8-98A2-D902330AC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1E5A2-0E72-465E-C9A7-826C1D97E0AF}"/>
              </a:ext>
            </a:extLst>
          </p:cNvPr>
          <p:cNvSpPr txBox="1"/>
          <p:nvPr/>
        </p:nvSpPr>
        <p:spPr>
          <a:xfrm>
            <a:off x="2062406" y="1233715"/>
            <a:ext cx="668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VIEW </a:t>
            </a:r>
            <a:r>
              <a:rPr lang="en-US" dirty="0" err="1"/>
              <a:t>view_name</a:t>
            </a:r>
            <a:r>
              <a:rPr lang="en-US" dirty="0"/>
              <a:t> AS</a:t>
            </a:r>
          </a:p>
          <a:p>
            <a:r>
              <a:rPr lang="en-US" dirty="0"/>
              <a:t>SELECT column1, column2</a:t>
            </a:r>
          </a:p>
          <a:p>
            <a:r>
              <a:rPr lang="en-US" dirty="0"/>
              <a:t>FROM </a:t>
            </a:r>
            <a:r>
              <a:rPr lang="en-US" dirty="0" err="1"/>
              <a:t>your_table_name</a:t>
            </a:r>
            <a:endParaRPr lang="en-US" dirty="0"/>
          </a:p>
          <a:p>
            <a:r>
              <a:rPr lang="en-US" dirty="0"/>
              <a:t>WHERE condition;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4496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C221-814E-1170-8E0E-12F6781D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40" y="246743"/>
            <a:ext cx="8689976" cy="986968"/>
          </a:xfrm>
          <a:effectLst>
            <a:outerShdw blurRad="50800" dist="50800" dir="5400000" algn="ctr" rotWithShape="0">
              <a:srgbClr val="FFCCCC"/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having me</a:t>
            </a:r>
            <a:endParaRPr lang="en-NG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124C5-1B77-193D-D110-EDC418D322C9}"/>
              </a:ext>
            </a:extLst>
          </p:cNvPr>
          <p:cNvSpPr txBox="1"/>
          <p:nvPr/>
        </p:nvSpPr>
        <p:spPr>
          <a:xfrm>
            <a:off x="693056" y="2315025"/>
            <a:ext cx="10559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remain your dear host</a:t>
            </a:r>
          </a:p>
          <a:p>
            <a:pPr algn="just"/>
            <a:endParaRPr lang="en-US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INYANG, IBEREDEM UDO</a:t>
            </a:r>
            <a:endParaRPr lang="en-NG" sz="32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930472-CC8E-AE55-A98C-33B96C78FFF9}"/>
              </a:ext>
            </a:extLst>
          </p:cNvPr>
          <p:cNvCxnSpPr>
            <a:cxnSpLocks/>
          </p:cNvCxnSpPr>
          <p:nvPr/>
        </p:nvCxnSpPr>
        <p:spPr>
          <a:xfrm>
            <a:off x="1952170" y="1146628"/>
            <a:ext cx="802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E3190A-9EB1-250C-0BC0-8A38203253AC}"/>
              </a:ext>
            </a:extLst>
          </p:cNvPr>
          <p:cNvSpPr txBox="1"/>
          <p:nvPr/>
        </p:nvSpPr>
        <p:spPr>
          <a:xfrm>
            <a:off x="4223657" y="5167086"/>
            <a:ext cx="306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NG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FD064-CD18-A7D1-97DB-765AE5E0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74" y="5999132"/>
            <a:ext cx="903538" cy="6531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411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808</TotalTime>
  <Words>956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Söhne Mono</vt:lpstr>
      <vt:lpstr>Times New Roman</vt:lpstr>
      <vt:lpstr>Tw Cen MT</vt:lpstr>
      <vt:lpstr>Droplet</vt:lpstr>
      <vt:lpstr>PowerPoint Presentation</vt:lpstr>
      <vt:lpstr>PowerPoint Presentation</vt:lpstr>
      <vt:lpstr>Creating database and tables</vt:lpstr>
      <vt:lpstr>Sql advanced operations</vt:lpstr>
      <vt:lpstr>Function, procedure, triggers and views</vt:lpstr>
      <vt:lpstr>Procedure and trigger</vt:lpstr>
      <vt:lpstr>Working with functions</vt:lpstr>
      <vt:lpstr>views</vt:lpstr>
      <vt:lpstr>Thank you for having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devices  seminar  presented by  precious Moses Akiya</dc:title>
  <dc:creator>Gentle Inyang</dc:creator>
  <cp:lastModifiedBy>Iberedem Inyang</cp:lastModifiedBy>
  <cp:revision>6</cp:revision>
  <dcterms:created xsi:type="dcterms:W3CDTF">2023-07-12T14:56:20Z</dcterms:created>
  <dcterms:modified xsi:type="dcterms:W3CDTF">2023-10-15T21:07:45Z</dcterms:modified>
</cp:coreProperties>
</file>