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9" r:id="rId6"/>
    <p:sldId id="276" r:id="rId7"/>
    <p:sldId id="321" r:id="rId8"/>
    <p:sldId id="342" r:id="rId9"/>
    <p:sldId id="322" r:id="rId10"/>
    <p:sldId id="286" r:id="rId11"/>
    <p:sldId id="315" r:id="rId12"/>
    <p:sldId id="323" r:id="rId13"/>
    <p:sldId id="320" r:id="rId14"/>
    <p:sldId id="319" r:id="rId15"/>
    <p:sldId id="324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71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001770" y="6082665"/>
            <a:ext cx="4277360" cy="7035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40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x-none" altLang="zh-CN" sz="40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廖祥森</a:t>
            </a:r>
            <a:endParaRPr lang="x-none" altLang="zh-CN" sz="4000" dirty="0" smtClean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 bldLvl="0" animBg="1"/>
      <p:bldP spid="12" grpId="1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项目运用到的技术</a:t>
            </a:r>
            <a:endParaRPr lang="x-none" altLang="zh-CN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  <a:endParaRPr lang="x-none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1270" y="337185"/>
            <a:ext cx="493204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en-US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Ionic + 缓存技术(APP端)</a:t>
            </a:r>
            <a:endParaRPr lang="x-none" altLang="en-US" sz="3200" dirty="0" smtClean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1584148">
            <a:off x="1931670" y="1819275"/>
            <a:ext cx="1230630" cy="974725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 dirty="0"/>
              <a:t>Ionic</a:t>
            </a:r>
            <a:endParaRPr lang="x-none" altLang="en-US" sz="2400" b="1" dirty="0"/>
          </a:p>
        </p:txBody>
      </p:sp>
      <p:sp>
        <p:nvSpPr>
          <p:cNvPr id="4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1973580" y="4711700"/>
            <a:ext cx="1264285" cy="974725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 dirty="0"/>
              <a:t>缓存</a:t>
            </a:r>
            <a:endParaRPr lang="x-none" altLang="en-US" sz="2400" b="1" dirty="0"/>
          </a:p>
        </p:txBody>
      </p:sp>
      <p:sp>
        <p:nvSpPr>
          <p:cNvPr id="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08450" y="1153795"/>
            <a:ext cx="7914640" cy="283464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跨平台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开发框架Ionic + Cordova插件，一套代码，适配Android和IOS平台；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界面与业务逻辑部分使用HTM + Javascript + CSS，涉及到底层系统调用的操作，使用Cordova插件调用原生代码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endParaRPr lang="x-none" sz="2400" b="1" dirty="0" smtClean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082415" y="3990340"/>
            <a:ext cx="7766685" cy="283464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缓存所有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请求，以(URL+Param+UserID)作为key；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过期时间为1小时，但所有请求都允许用户主动更新；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每个界面刷新时，更新该界面上所有缓存数据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无网络连接时，强制使用缓存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endParaRPr lang="x-none" sz="2400" b="1" dirty="0" smtClean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" grpId="0" bldLvl="0" animBg="1"/>
      <p:bldP spid="3" grpId="1" bldLvl="0" animBg="1"/>
      <p:bldP spid="3" grpId="2" bldLvl="0" animBg="1"/>
      <p:bldP spid="4" grpId="0" bldLvl="0" animBg="1"/>
      <p:bldP spid="4" grpId="1" bldLvl="0" animBg="1"/>
      <p:bldP spid="4" grpId="2" bldLvl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1962785" y="5579745"/>
            <a:ext cx="1263650" cy="974725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 b="1" dirty="0">
                <a:sym typeface="+mn-ea"/>
              </a:rPr>
              <a:t>Result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1957070" y="3769995"/>
            <a:ext cx="1264285" cy="974725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 b="1" dirty="0"/>
              <a:t>How</a:t>
            </a:r>
            <a:endParaRPr lang="x-none" altLang="en-US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1584148">
            <a:off x="1979295" y="1644650"/>
            <a:ext cx="1230630" cy="974725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 b="1" dirty="0"/>
              <a:t>Why</a:t>
            </a:r>
            <a:endParaRPr lang="x-none" altLang="en-US" sz="2400" b="1" dirty="0"/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85285" y="955675"/>
            <a:ext cx="7766685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采用Angular作为开发框架，为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单页面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应用；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网站在初始化时，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全部资源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都要载入；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LazyLoad只在页面载入时，才加载当前页面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所需资源</a:t>
            </a:r>
            <a:r>
              <a:rPr lang="x-none" sz="2400" b="1" dirty="0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lang="x-none" sz="2400" b="1" dirty="0" smtClean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LazyLoad (WEB)  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VS</a:t>
            </a: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 WebPack (APP)</a:t>
            </a:r>
            <a:endParaRPr lang="x-none" sz="2400" b="1" dirty="0" smtClean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4</a:t>
            </a:r>
            <a:endParaRPr lang="x-none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303655" y="321945"/>
            <a:ext cx="53911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Angular + LazyLoad(WEB端)</a:t>
            </a:r>
            <a:endParaRPr lang="x-none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5130" y="3627755"/>
            <a:ext cx="7766685" cy="118872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对于业务逻辑代码，混淆+合并，保证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安全性</a:t>
            </a:r>
            <a:endParaRPr lang="x-none" sz="2400" b="1" dirty="0" smtClean="0">
              <a:solidFill>
                <a:srgbClr val="EE534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对于第三方模块，使用LazyLoad，提高</a:t>
            </a:r>
            <a:r>
              <a:rPr lang="x-none" sz="2400" b="1" dirty="0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加载速度</a:t>
            </a:r>
            <a:endParaRPr lang="x-none" sz="2400" b="1" dirty="0" smtClean="0">
              <a:solidFill>
                <a:srgbClr val="EE534F"/>
              </a:solidFill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43705" y="5395595"/>
            <a:ext cx="7766685" cy="118872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网页加载时间：</a:t>
            </a:r>
            <a:endParaRPr lang="x-none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   大于10s  =&gt;  小于5s</a:t>
            </a:r>
            <a:endParaRPr lang="x-none" sz="2400" b="1" dirty="0" smtClean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6" grpId="2" bldLvl="0" animBg="1"/>
      <p:bldP spid="8" grpId="0" bldLvl="0" animBg="1"/>
      <p:bldP spid="8" grpId="1" bldLvl="0" animBg="1"/>
      <p:bldP spid="8" grpId="2" bldLvl="0" animBg="1"/>
      <p:bldP spid="11" grpId="0" bldLvl="0" animBg="1"/>
      <p:bldP spid="11" grpId="1" bldLvl="0" animBg="1"/>
      <p:bldP spid="11" grpId="2" bldLvl="0" animBg="1"/>
      <p:bldP spid="43" grpId="0"/>
      <p:bldP spid="18" grpId="0" animBg="1"/>
      <p:bldP spid="18" grpId="1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r>
              <a:rPr lang="x-none" sz="2400" b="1" dirty="0"/>
              <a:t>5</a:t>
            </a:r>
            <a:endParaRPr lang="x-none" sz="2400" b="1" dirty="0"/>
          </a:p>
        </p:txBody>
      </p:sp>
      <p:sp>
        <p:nvSpPr>
          <p:cNvPr id="30" name="矩形 29"/>
          <p:cNvSpPr/>
          <p:nvPr/>
        </p:nvSpPr>
        <p:spPr>
          <a:xfrm>
            <a:off x="1253490" y="354965"/>
            <a:ext cx="329120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sz="2400" dirty="0">
                <a:solidFill>
                  <a:srgbClr val="EE534F"/>
                </a:solidFill>
                <a:ea typeface="Microsoft YaHei UI" panose="020B0503020204020204" pitchFamily="34" charset="-122"/>
              </a:rPr>
              <a:t>个人相关工作量</a:t>
            </a:r>
            <a:endParaRPr lang="x-none" altLang="zh-CN" sz="2400" dirty="0">
              <a:solidFill>
                <a:schemeClr val="tx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472908" y="4546416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220" y="-3810"/>
            <a:ext cx="6485890" cy="3013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5005" y="3805555"/>
            <a:ext cx="1097915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9" name="左大括号 8"/>
          <p:cNvSpPr/>
          <p:nvPr/>
        </p:nvSpPr>
        <p:spPr>
          <a:xfrm>
            <a:off x="6934875" y="3133679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26375" y="3052445"/>
            <a:ext cx="4318000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Sass	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721985" y="5763895"/>
            <a:ext cx="1262380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22" name="左大括号 21"/>
          <p:cNvSpPr/>
          <p:nvPr/>
        </p:nvSpPr>
        <p:spPr>
          <a:xfrm>
            <a:off x="6967220" y="5395595"/>
            <a:ext cx="582295" cy="1216025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58858" y="5350847"/>
            <a:ext cx="431878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74775"/>
            <a:ext cx="3603625" cy="466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12658" y="46945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1530" y="1639570"/>
            <a:ext cx="520128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785" y="2794000"/>
            <a:ext cx="447230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项目辅助工具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785" y="4090035"/>
            <a:ext cx="488251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项目运用到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的技术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66615" y="42966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62393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879822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125352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38363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785" y="5348605"/>
            <a:ext cx="453707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22" grpId="0" bldLvl="0" animBg="1"/>
      <p:bldP spid="22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/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708569">
              <a:off x="8881604" y="3222532"/>
              <a:ext cx="1878401" cy="1554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x-none" altLang="zh-CN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整体进度掌控</a:t>
              </a:r>
              <a:endParaRPr lang="x-none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/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348569">
              <a:off x="4094470" y="3162149"/>
              <a:ext cx="1878401" cy="822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x-none" altLang="zh-CN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APP端</a:t>
              </a:r>
              <a:endParaRPr lang="x-none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/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32522"/>
              <a:ext cx="1878401" cy="1554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x-none" altLang="zh-CN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界面UI设计</a:t>
              </a:r>
              <a:endParaRPr lang="x-none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/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651290">
              <a:off x="6611033" y="3009842"/>
              <a:ext cx="1878401" cy="1554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x-none" altLang="zh-CN" sz="32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WEB端通信部分</a:t>
              </a:r>
              <a:endParaRPr lang="x-none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Personal Task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149208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61554" y="166128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99890" y="1576705"/>
            <a:ext cx="108331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02087" y="278634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86876" y="416319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36406" y="5396126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24090" y="1236345"/>
            <a:ext cx="489013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需求分析，先明确需求，将需求细化，确认每个页面要完成哪些需求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6488" y="2586460"/>
            <a:ext cx="4268846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原型设计，开发前事先设计好产品原型，交由客户确认</a:t>
            </a:r>
            <a:endParaRPr lang="x-none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86018" y="3910812"/>
            <a:ext cx="4475172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RESET API，前后端松耦合，便于前后端独自推进开发进度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667298" y="5238263"/>
            <a:ext cx="4268846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Git版本控制，蒲公英上发布新版本，快速迭代</a:t>
            </a:r>
            <a:endParaRPr lang="x-none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11" grpId="0" bldLvl="0" animBg="1"/>
      <p:bldP spid="11" grpId="1" bldLvl="0" animBg="1"/>
      <p:bldP spid="33" grpId="0"/>
      <p:bldP spid="34" grpId="0"/>
      <p:bldP spid="35" grpId="0"/>
      <p:bldP spid="36" grpId="0"/>
      <p:bldP spid="37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项目辅助工具</a:t>
            </a:r>
            <a:endParaRPr lang="zh-CN" altLang="en-US" sz="48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05600" y="1544320"/>
            <a:ext cx="5751195" cy="3017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x-none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操作简单，</a:t>
            </a:r>
            <a:r>
              <a:rPr lang="x-none" altLang="en-US" sz="2400" b="1" dirty="0" err="1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快速构建产品原型</a:t>
            </a:r>
            <a:r>
              <a:rPr lang="x-none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lang="x-none" altLang="en-US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x-none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明确各个页面要显示的数据与功能；</a:t>
            </a:r>
            <a:endParaRPr lang="x-none" altLang="en-US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x-none" altLang="en-US" sz="2400" b="1" dirty="0" err="1" smtClean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与</a:t>
            </a:r>
            <a:r>
              <a:rPr lang="x-none" altLang="en-US" sz="2400" b="1" dirty="0" err="1" smtClean="0">
                <a:solidFill>
                  <a:srgbClr val="EE53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客户确认</a:t>
            </a:r>
            <a:r>
              <a:rPr lang="x-none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原型设计是否符合要求；</a:t>
            </a:r>
            <a:endParaRPr lang="x-none" altLang="en-US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x-none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便于设计不同界面涉及到的数据接口</a:t>
            </a:r>
            <a:endParaRPr lang="x-none" altLang="en-US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70635" y="305435"/>
            <a:ext cx="37179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en-US" sz="3200" dirty="0" err="1" smtClean="0">
                <a:solidFill>
                  <a:srgbClr val="EE534F"/>
                </a:solidFill>
                <a:ea typeface="Microsoft YaHei UI" panose="020B0503020204020204" pitchFamily="34" charset="-122"/>
              </a:rPr>
              <a:t>墨刀原型设计工具</a:t>
            </a:r>
            <a:endParaRPr lang="x-none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519" r="32407"/>
          <a:stretch>
            <a:fillRect/>
          </a:stretch>
        </p:blipFill>
        <p:spPr>
          <a:xfrm>
            <a:off x="105410" y="1026795"/>
            <a:ext cx="6435725" cy="547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325495" y="4683125"/>
            <a:ext cx="1149985" cy="1072515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831590" y="3593465"/>
            <a:ext cx="1116965" cy="108966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15995" y="2537460"/>
            <a:ext cx="1116965" cy="1056005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3194377" y="132000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396875" y="1976755"/>
            <a:ext cx="3524885" cy="3465195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61965" y="1005840"/>
            <a:ext cx="573341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x-none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endParaRPr lang="x-none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x-none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统一管理项目的依赖及各依赖版本</a:t>
            </a:r>
            <a:endParaRPr lang="x-none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12130" y="2249170"/>
            <a:ext cx="632396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x-none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endParaRPr lang="x-none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x-none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管理各依赖之间的依赖关系，打包成一个文件</a:t>
            </a:r>
            <a:endParaRPr lang="x-none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1222375" y="241300"/>
            <a:ext cx="4701540" cy="75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en-US" sz="32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NPM + ChromeDevtools</a:t>
            </a:r>
            <a:endParaRPr lang="x-none" altLang="en-US" sz="3200" dirty="0" smtClean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73725" y="3491865"/>
            <a:ext cx="6323965" cy="11887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x-none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SASS</a:t>
            </a:r>
            <a:endParaRPr lang="x-none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x-none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拓展CSS语法，支持继承与组合，打包成CSS</a:t>
            </a:r>
            <a:endParaRPr lang="x-none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86425" y="4788535"/>
            <a:ext cx="632396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x-none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ChromeDevtools</a:t>
            </a:r>
            <a:endParaRPr lang="x-none" sz="2400" b="1" dirty="0" err="1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x-none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支持远程调试真机上的WebView程序</a:t>
            </a:r>
            <a:endParaRPr lang="x-none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5" grpId="2" bldLvl="0" animBg="1"/>
      <p:bldP spid="6" grpId="0" bldLvl="0" animBg="1"/>
      <p:bldP spid="6" grpId="1" bldLvl="0" animBg="1"/>
      <p:bldP spid="6" grpId="2" bldLvl="0" animBg="1"/>
      <p:bldP spid="8" grpId="0" bldLvl="0" animBg="1"/>
      <p:bldP spid="8" grpId="1" bldLvl="0" animBg="1"/>
      <p:bldP spid="8" grpId="2" bldLvl="0" animBg="1"/>
      <p:bldP spid="11" grpId="0" bldLvl="0" animBg="1"/>
      <p:bldP spid="11" grpId="1" bldLvl="0" animBg="1"/>
      <p:bldP spid="11" grpId="2" bldLvl="0" animBg="1"/>
      <p:bldP spid="20" grpId="0" bldLvl="0" animBg="1"/>
      <p:bldP spid="20" grpId="1" bldLvl="0" animBg="1"/>
      <p:bldP spid="42" grpId="0"/>
      <p:bldP spid="43" grpId="0"/>
      <p:bldP spid="18" grpId="0" animBg="1"/>
      <p:bldP spid="18" grpId="1" animBg="1"/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5052</Words>
  <Application>Kingsoft Office WPP</Application>
  <PresentationFormat>宽屏</PresentationFormat>
  <Paragraphs>221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lxs</cp:lastModifiedBy>
  <cp:revision>190</cp:revision>
  <dcterms:created xsi:type="dcterms:W3CDTF">2017-07-17T09:40:46Z</dcterms:created>
  <dcterms:modified xsi:type="dcterms:W3CDTF">2017-07-17T09:40:46Z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