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7"/>
  </p:notesMasterIdLst>
  <p:sldIdLst>
    <p:sldId id="258" r:id="rId3"/>
    <p:sldId id="256" r:id="rId4"/>
    <p:sldId id="259" r:id="rId5"/>
    <p:sldId id="276" r:id="rId6"/>
    <p:sldId id="329" r:id="rId7"/>
    <p:sldId id="330" r:id="rId8"/>
    <p:sldId id="321" r:id="rId9"/>
    <p:sldId id="326" r:id="rId10"/>
    <p:sldId id="322" r:id="rId11"/>
    <p:sldId id="278" r:id="rId12"/>
    <p:sldId id="316" r:id="rId13"/>
    <p:sldId id="286" r:id="rId14"/>
    <p:sldId id="315" r:id="rId15"/>
    <p:sldId id="317" r:id="rId16"/>
    <p:sldId id="318" r:id="rId17"/>
    <p:sldId id="319" r:id="rId18"/>
    <p:sldId id="320" r:id="rId19"/>
    <p:sldId id="323" r:id="rId20"/>
    <p:sldId id="285" r:id="rId21"/>
    <p:sldId id="324" r:id="rId22"/>
    <p:sldId id="327" r:id="rId23"/>
    <p:sldId id="328" r:id="rId24"/>
    <p:sldId id="325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1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6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/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9344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个人汇报</a:t>
            </a:r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陈潢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723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44023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6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1628775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4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36769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5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9021521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7" name="矩形 16"/>
          <p:cNvSpPr/>
          <p:nvPr/>
        </p:nvSpPr>
        <p:spPr>
          <a:xfrm>
            <a:off x="1644023" y="4495733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Docker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589720" y="3556755"/>
            <a:ext cx="444836" cy="443230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9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2153453" y="3549358"/>
            <a:ext cx="446872" cy="450627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矩形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01799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01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DA0000"/>
                </a:solidFill>
                <a:ea typeface="Dotum" panose="020B0600000101010101" pitchFamily="34" charset="-127"/>
              </a:rPr>
              <a:t>03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267728" y="2113685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工具</a:t>
              </a:r>
              <a:r>
                <a:rPr lang="zh-CN" altLang="en-US" sz="2400" dirty="0" smtClean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与</a:t>
              </a:r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技术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3" name="矩形 52"/>
          <p:cNvSpPr/>
          <p:nvPr/>
        </p:nvSpPr>
        <p:spPr>
          <a:xfrm>
            <a:off x="4233728" y="5114241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Spring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72520" y="4495733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Tomcat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72519" y="5114241"/>
            <a:ext cx="1515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Nginx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99588" y="4496547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Maven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44022" y="5114241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Multi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035482" y="4495733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Data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35481" y="5114241"/>
            <a:ext cx="1500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ORM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45" grpId="0"/>
      <p:bldP spid="46" grpId="0"/>
      <p:bldP spid="47" grpId="0"/>
      <p:bldP spid="48" grpId="0"/>
      <p:bldP spid="49" grpId="0" animBg="1"/>
      <p:bldP spid="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108272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1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4093024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sp>
        <p:nvSpPr>
          <p:cNvPr id="12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72521" y="1632899"/>
            <a:ext cx="1515604" cy="4064991"/>
          </a:xfrm>
          <a:custGeom>
            <a:avLst/>
            <a:gdLst>
              <a:gd name="T0" fmla="*/ 104 w 207"/>
              <a:gd name="T1" fmla="*/ 562 h 562"/>
              <a:gd name="T2" fmla="*/ 98 w 207"/>
              <a:gd name="T3" fmla="*/ 561 h 562"/>
              <a:gd name="T4" fmla="*/ 6 w 207"/>
              <a:gd name="T5" fmla="*/ 508 h 562"/>
              <a:gd name="T6" fmla="*/ 0 w 207"/>
              <a:gd name="T7" fmla="*/ 498 h 562"/>
              <a:gd name="T8" fmla="*/ 0 w 207"/>
              <a:gd name="T9" fmla="*/ 65 h 562"/>
              <a:gd name="T10" fmla="*/ 6 w 207"/>
              <a:gd name="T11" fmla="*/ 54 h 562"/>
              <a:gd name="T12" fmla="*/ 98 w 207"/>
              <a:gd name="T13" fmla="*/ 1 h 562"/>
              <a:gd name="T14" fmla="*/ 104 w 207"/>
              <a:gd name="T15" fmla="*/ 0 h 562"/>
              <a:gd name="T16" fmla="*/ 110 w 207"/>
              <a:gd name="T17" fmla="*/ 1 h 562"/>
              <a:gd name="T18" fmla="*/ 201 w 207"/>
              <a:gd name="T19" fmla="*/ 54 h 562"/>
              <a:gd name="T20" fmla="*/ 207 w 207"/>
              <a:gd name="T21" fmla="*/ 65 h 562"/>
              <a:gd name="T22" fmla="*/ 207 w 207"/>
              <a:gd name="T23" fmla="*/ 498 h 562"/>
              <a:gd name="T24" fmla="*/ 201 w 207"/>
              <a:gd name="T25" fmla="*/ 508 h 562"/>
              <a:gd name="T26" fmla="*/ 110 w 207"/>
              <a:gd name="T27" fmla="*/ 561 h 562"/>
              <a:gd name="T28" fmla="*/ 104 w 207"/>
              <a:gd name="T2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562">
                <a:moveTo>
                  <a:pt x="104" y="562"/>
                </a:moveTo>
                <a:cubicBezTo>
                  <a:pt x="101" y="562"/>
                  <a:pt x="99" y="562"/>
                  <a:pt x="98" y="561"/>
                </a:cubicBezTo>
                <a:cubicBezTo>
                  <a:pt x="6" y="508"/>
                  <a:pt x="6" y="508"/>
                  <a:pt x="6" y="508"/>
                </a:cubicBezTo>
                <a:cubicBezTo>
                  <a:pt x="3" y="506"/>
                  <a:pt x="0" y="501"/>
                  <a:pt x="0" y="4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3" y="56"/>
                  <a:pt x="6" y="54"/>
                </a:cubicBezTo>
                <a:cubicBezTo>
                  <a:pt x="98" y="1"/>
                  <a:pt x="98" y="1"/>
                  <a:pt x="98" y="1"/>
                </a:cubicBezTo>
                <a:cubicBezTo>
                  <a:pt x="99" y="0"/>
                  <a:pt x="101" y="0"/>
                  <a:pt x="104" y="0"/>
                </a:cubicBezTo>
                <a:cubicBezTo>
                  <a:pt x="106" y="0"/>
                  <a:pt x="108" y="0"/>
                  <a:pt x="110" y="1"/>
                </a:cubicBezTo>
                <a:cubicBezTo>
                  <a:pt x="201" y="54"/>
                  <a:pt x="201" y="54"/>
                  <a:pt x="201" y="54"/>
                </a:cubicBezTo>
                <a:cubicBezTo>
                  <a:pt x="205" y="56"/>
                  <a:pt x="207" y="61"/>
                  <a:pt x="207" y="65"/>
                </a:cubicBezTo>
                <a:cubicBezTo>
                  <a:pt x="207" y="498"/>
                  <a:pt x="207" y="498"/>
                  <a:pt x="207" y="498"/>
                </a:cubicBezTo>
                <a:cubicBezTo>
                  <a:pt x="207" y="501"/>
                  <a:pt x="205" y="506"/>
                  <a:pt x="201" y="508"/>
                </a:cubicBezTo>
                <a:cubicBezTo>
                  <a:pt x="110" y="561"/>
                  <a:pt x="110" y="561"/>
                  <a:pt x="110" y="561"/>
                </a:cubicBezTo>
                <a:cubicBezTo>
                  <a:pt x="108" y="562"/>
                  <a:pt x="106" y="562"/>
                  <a:pt x="104" y="5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>
              <a:solidFill>
                <a:schemeClr val="lt1"/>
              </a:solidFill>
            </a:endParaRPr>
          </a:p>
        </p:txBody>
      </p:sp>
      <p:sp>
        <p:nvSpPr>
          <p:cNvPr id="13" name="Freeform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/>
          </p:cNvSpPr>
          <p:nvPr/>
        </p:nvSpPr>
        <p:spPr bwMode="auto">
          <a:xfrm>
            <a:off x="6557273" y="3151553"/>
            <a:ext cx="1543050" cy="3110496"/>
          </a:xfrm>
          <a:custGeom>
            <a:avLst/>
            <a:gdLst>
              <a:gd name="T0" fmla="*/ 141 w 211"/>
              <a:gd name="T1" fmla="*/ 3 h 430"/>
              <a:gd name="T2" fmla="*/ 106 w 211"/>
              <a:gd name="T3" fmla="*/ 26 h 430"/>
              <a:gd name="T4" fmla="*/ 71 w 211"/>
              <a:gd name="T5" fmla="*/ 3 h 430"/>
              <a:gd name="T6" fmla="*/ 67 w 211"/>
              <a:gd name="T7" fmla="*/ 0 h 430"/>
              <a:gd name="T8" fmla="*/ 0 w 211"/>
              <a:gd name="T9" fmla="*/ 0 h 430"/>
              <a:gd name="T10" fmla="*/ 0 w 211"/>
              <a:gd name="T11" fmla="*/ 363 h 430"/>
              <a:gd name="T12" fmla="*/ 7 w 211"/>
              <a:gd name="T13" fmla="*/ 375 h 430"/>
              <a:gd name="T14" fmla="*/ 99 w 211"/>
              <a:gd name="T15" fmla="*/ 427 h 430"/>
              <a:gd name="T16" fmla="*/ 113 w 211"/>
              <a:gd name="T17" fmla="*/ 427 h 430"/>
              <a:gd name="T18" fmla="*/ 204 w 211"/>
              <a:gd name="T19" fmla="*/ 375 h 430"/>
              <a:gd name="T20" fmla="*/ 211 w 211"/>
              <a:gd name="T21" fmla="*/ 363 h 430"/>
              <a:gd name="T22" fmla="*/ 211 w 211"/>
              <a:gd name="T23" fmla="*/ 0 h 430"/>
              <a:gd name="T24" fmla="*/ 144 w 211"/>
              <a:gd name="T25" fmla="*/ 0 h 430"/>
              <a:gd name="T26" fmla="*/ 141 w 211"/>
              <a:gd name="T27" fmla="*/ 3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430">
                <a:moveTo>
                  <a:pt x="141" y="3"/>
                </a:moveTo>
                <a:cubicBezTo>
                  <a:pt x="138" y="16"/>
                  <a:pt x="123" y="26"/>
                  <a:pt x="106" y="26"/>
                </a:cubicBezTo>
                <a:cubicBezTo>
                  <a:pt x="88" y="26"/>
                  <a:pt x="74" y="16"/>
                  <a:pt x="71" y="3"/>
                </a:cubicBezTo>
                <a:cubicBezTo>
                  <a:pt x="71" y="3"/>
                  <a:pt x="70" y="0"/>
                  <a:pt x="67" y="0"/>
                </a:cubicBezTo>
                <a:cubicBezTo>
                  <a:pt x="65" y="0"/>
                  <a:pt x="16" y="0"/>
                  <a:pt x="0" y="0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4" y="372"/>
                  <a:pt x="7" y="375"/>
                </a:cubicBezTo>
                <a:cubicBezTo>
                  <a:pt x="99" y="427"/>
                  <a:pt x="99" y="427"/>
                  <a:pt x="99" y="427"/>
                </a:cubicBezTo>
                <a:cubicBezTo>
                  <a:pt x="103" y="430"/>
                  <a:pt x="109" y="430"/>
                  <a:pt x="113" y="427"/>
                </a:cubicBezTo>
                <a:cubicBezTo>
                  <a:pt x="204" y="375"/>
                  <a:pt x="204" y="375"/>
                  <a:pt x="204" y="375"/>
                </a:cubicBezTo>
                <a:cubicBezTo>
                  <a:pt x="208" y="372"/>
                  <a:pt x="211" y="367"/>
                  <a:pt x="211" y="363"/>
                </a:cubicBezTo>
                <a:cubicBezTo>
                  <a:pt x="211" y="0"/>
                  <a:pt x="211" y="0"/>
                  <a:pt x="211" y="0"/>
                </a:cubicBezTo>
                <a:cubicBezTo>
                  <a:pt x="196" y="0"/>
                  <a:pt x="146" y="0"/>
                  <a:pt x="144" y="0"/>
                </a:cubicBezTo>
                <a:cubicBezTo>
                  <a:pt x="141" y="0"/>
                  <a:pt x="141" y="3"/>
                  <a:pt x="141" y="3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/>
          </a:p>
        </p:txBody>
      </p:sp>
      <p:grpSp>
        <p:nvGrpSpPr>
          <p:cNvPr id="36" name="组合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07315" y="3510553"/>
            <a:ext cx="514468" cy="489432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7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070950" y="3554550"/>
            <a:ext cx="453115" cy="445435"/>
            <a:chOff x="3722" y="2043"/>
            <a:chExt cx="236" cy="232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矩形 4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73692" y="2138564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37869" y="2086769"/>
            <a:ext cx="9691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DA0000"/>
                </a:solidFill>
                <a:ea typeface="Dotum" panose="020B0600000101010101" pitchFamily="34" charset="-127"/>
              </a:rPr>
              <a:t>05</a:t>
            </a:r>
            <a:endParaRPr lang="zh-CN" altLang="en-US" sz="4000" dirty="0">
              <a:solidFill>
                <a:srgbClr val="DA0000"/>
              </a:solidFill>
              <a:ea typeface="Dotum" panose="020B0600000101010101" pitchFamily="34" charset="-127"/>
            </a:endParaRPr>
          </a:p>
        </p:txBody>
      </p:sp>
      <p:sp>
        <p:nvSpPr>
          <p:cNvPr id="49" name="圆角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1" name="矩形 5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工具</a:t>
              </a:r>
              <a:r>
                <a:rPr lang="zh-CN" altLang="en-US" sz="2400" dirty="0" smtClean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与</a:t>
              </a:r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技术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3" name="矩形 52"/>
          <p:cNvSpPr/>
          <p:nvPr/>
        </p:nvSpPr>
        <p:spPr>
          <a:xfrm>
            <a:off x="4037429" y="5015767"/>
            <a:ext cx="1654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JiGuang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01001" y="4495733"/>
            <a:ext cx="1599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MultiDB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88803" y="5114241"/>
            <a:ext cx="1726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Swagger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99588" y="4496547"/>
            <a:ext cx="1356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rPr>
              <a:t>Activiti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46" grpId="0"/>
      <p:bldP spid="47" grpId="0"/>
      <p:bldP spid="49" grpId="0" animBg="1"/>
      <p:bldP spid="4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服务环境打包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Dockerfile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单一镜像构建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docker-compose.yml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文件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多镜像，多容器编排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便捷、高效、轻耦合、快速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持续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Docker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/Multi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 smtClean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4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后端基本语言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企业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级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Maven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管理依赖项，便于冲突时切换版本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为什么（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why not Node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？）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选用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作为后台语言、基于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框架核心原因是其与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Activiti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的集成良好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Maven/Spring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92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容器，初期直接访问的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服务器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Nginx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反向代理，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端服务端一键部署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Tomcat+Nginx+https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Nginx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接手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访问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Nginx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可以实现不同域名从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80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端口访问的跳转与转发控制，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https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配置比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简单且自动化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Tomcat/</a:t>
              </a:r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Nginx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127" y="3965320"/>
            <a:ext cx="2548600" cy="3440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629" y="4397168"/>
            <a:ext cx="4940098" cy="3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ORM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开源框架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 Data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统一的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理论上对任意数据库都使用一套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操作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对象化的数据操纵方式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类结合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49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易于理解、扩展性、脱离繁杂的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语句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Data/ORM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3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Activiti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基于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bpmn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规范的流程引擎，支持任务流程系统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JiGuang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第三方服务，支持聊天与推送功能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调用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集成的两部分均调用提供的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，不直接调用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接口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为什么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本质上也是对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接口的封装，省时省力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Activiti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</a:t>
              </a:r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JiGuang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8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522079" y="4731490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04</a:t>
            </a:r>
            <a:endParaRPr lang="id-ID" altLang="id-ID" sz="2400" b="1" dirty="0"/>
          </a:p>
        </p:txBody>
      </p:sp>
      <p:sp>
        <p:nvSpPr>
          <p:cNvPr id="6" name="Rounded Rectangle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65695" y="3756990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03</a:t>
            </a:r>
            <a:endParaRPr lang="id-ID" altLang="id-ID" sz="2400" b="1" dirty="0"/>
          </a:p>
        </p:txBody>
      </p:sp>
      <p:sp>
        <p:nvSpPr>
          <p:cNvPr id="8" name="Rounded Rectangle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400272" y="2782492"/>
            <a:ext cx="1035367" cy="974500"/>
          </a:xfrm>
          <a:prstGeom prst="roundRect">
            <a:avLst>
              <a:gd name="adj" fmla="val 937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02</a:t>
            </a:r>
            <a:endParaRPr lang="id-ID" altLang="id-ID" sz="2400" b="1" dirty="0"/>
          </a:p>
        </p:txBody>
      </p:sp>
      <p:sp>
        <p:nvSpPr>
          <p:cNvPr id="11" name="Rounded Rectangle 6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 rot="20684149">
            <a:off x="2882592" y="1862299"/>
            <a:ext cx="1035367" cy="974500"/>
          </a:xfrm>
          <a:prstGeom prst="roundRect">
            <a:avLst>
              <a:gd name="adj" fmla="val 9375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400" b="1" dirty="0"/>
              <a:t>01</a:t>
            </a:r>
            <a:endParaRPr lang="id-ID" altLang="id-ID" sz="2400" b="1" dirty="0"/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 rot="3296091" flipH="1">
            <a:off x="895501" y="2584486"/>
            <a:ext cx="3037964" cy="2903983"/>
          </a:xfrm>
          <a:custGeom>
            <a:avLst/>
            <a:gdLst>
              <a:gd name="connsiteX0" fmla="*/ 2973096 w 3037964"/>
              <a:gd name="connsiteY0" fmla="*/ 742332 h 2903983"/>
              <a:gd name="connsiteX1" fmla="*/ 2475442 w 3037964"/>
              <a:gd name="connsiteY1" fmla="*/ 655175 h 2903983"/>
              <a:gd name="connsiteX2" fmla="*/ 2447125 w 3037964"/>
              <a:gd name="connsiteY2" fmla="*/ 679637 h 2903983"/>
              <a:gd name="connsiteX3" fmla="*/ 2447125 w 3037964"/>
              <a:gd name="connsiteY3" fmla="*/ 225408 h 2903983"/>
              <a:gd name="connsiteX4" fmla="*/ 2302422 w 3037964"/>
              <a:gd name="connsiteY4" fmla="*/ 80705 h 2903983"/>
              <a:gd name="connsiteX5" fmla="*/ 2157719 w 3037964"/>
              <a:gd name="connsiteY5" fmla="*/ 225408 h 2903983"/>
              <a:gd name="connsiteX6" fmla="*/ 2157719 w 3037964"/>
              <a:gd name="connsiteY6" fmla="*/ 1011939 h 2903983"/>
              <a:gd name="connsiteX7" fmla="*/ 2142718 w 3037964"/>
              <a:gd name="connsiteY7" fmla="*/ 1012221 h 2903983"/>
              <a:gd name="connsiteX8" fmla="*/ 2035474 w 3037964"/>
              <a:gd name="connsiteY8" fmla="*/ 133843 h 2903983"/>
              <a:gd name="connsiteX9" fmla="*/ 1865858 w 3037964"/>
              <a:gd name="connsiteY9" fmla="*/ 1138 h 2903983"/>
              <a:gd name="connsiteX10" fmla="*/ 1865859 w 3037964"/>
              <a:gd name="connsiteY10" fmla="*/ 1139 h 2903983"/>
              <a:gd name="connsiteX11" fmla="*/ 1733154 w 3037964"/>
              <a:gd name="connsiteY11" fmla="*/ 170755 h 2903983"/>
              <a:gd name="connsiteX12" fmla="*/ 1854242 w 3037964"/>
              <a:gd name="connsiteY12" fmla="*/ 1162530 h 2903983"/>
              <a:gd name="connsiteX13" fmla="*/ 1856191 w 3037964"/>
              <a:gd name="connsiteY13" fmla="*/ 1168397 h 2903983"/>
              <a:gd name="connsiteX14" fmla="*/ 1323746 w 3037964"/>
              <a:gd name="connsiteY14" fmla="*/ 1542122 h 2903983"/>
              <a:gd name="connsiteX15" fmla="*/ 1294218 w 3037964"/>
              <a:gd name="connsiteY15" fmla="*/ 1573216 h 2903983"/>
              <a:gd name="connsiteX16" fmla="*/ 923678 w 3037964"/>
              <a:gd name="connsiteY16" fmla="*/ 1679024 h 2903983"/>
              <a:gd name="connsiteX17" fmla="*/ 903951 w 3037964"/>
              <a:gd name="connsiteY17" fmla="*/ 1689228 h 2903983"/>
              <a:gd name="connsiteX18" fmla="*/ 895256 w 3037964"/>
              <a:gd name="connsiteY18" fmla="*/ 1689391 h 2903983"/>
              <a:gd name="connsiteX19" fmla="*/ 845242 w 3037964"/>
              <a:gd name="connsiteY19" fmla="*/ 1711295 h 2903983"/>
              <a:gd name="connsiteX20" fmla="*/ 58515 w 3037964"/>
              <a:gd name="connsiteY20" fmla="*/ 2263502 h 2903983"/>
              <a:gd name="connsiteX21" fmla="*/ 24967 w 3037964"/>
              <a:gd name="connsiteY21" fmla="*/ 2455037 h 2903983"/>
              <a:gd name="connsiteX22" fmla="*/ 53039 w 3037964"/>
              <a:gd name="connsiteY22" fmla="*/ 2495032 h 2903983"/>
              <a:gd name="connsiteX23" fmla="*/ 244575 w 3037964"/>
              <a:gd name="connsiteY23" fmla="*/ 2528581 h 2903983"/>
              <a:gd name="connsiteX24" fmla="*/ 1013796 w 3037964"/>
              <a:gd name="connsiteY24" fmla="*/ 1988662 h 2903983"/>
              <a:gd name="connsiteX25" fmla="*/ 1232169 w 3037964"/>
              <a:gd name="connsiteY25" fmla="*/ 1926305 h 2903983"/>
              <a:gd name="connsiteX26" fmla="*/ 258823 w 3037964"/>
              <a:gd name="connsiteY26" fmla="*/ 2609502 h 2903983"/>
              <a:gd name="connsiteX27" fmla="*/ 219313 w 3037964"/>
              <a:gd name="connsiteY27" fmla="*/ 2835071 h 2903983"/>
              <a:gd name="connsiteX28" fmla="*/ 219313 w 3037964"/>
              <a:gd name="connsiteY28" fmla="*/ 2835070 h 2903983"/>
              <a:gd name="connsiteX29" fmla="*/ 444883 w 3037964"/>
              <a:gd name="connsiteY29" fmla="*/ 2874580 h 2903983"/>
              <a:gd name="connsiteX30" fmla="*/ 1601076 w 3037964"/>
              <a:gd name="connsiteY30" fmla="*/ 2063043 h 2903983"/>
              <a:gd name="connsiteX31" fmla="*/ 1626465 w 3037964"/>
              <a:gd name="connsiteY31" fmla="*/ 2036309 h 2903983"/>
              <a:gd name="connsiteX32" fmla="*/ 1660236 w 3037964"/>
              <a:gd name="connsiteY32" fmla="*/ 2021519 h 2903983"/>
              <a:gd name="connsiteX33" fmla="*/ 2374375 w 3037964"/>
              <a:gd name="connsiteY33" fmla="*/ 1520262 h 2903983"/>
              <a:gd name="connsiteX34" fmla="*/ 2446192 w 3037964"/>
              <a:gd name="connsiteY34" fmla="*/ 1407250 h 2903983"/>
              <a:gd name="connsiteX35" fmla="*/ 2445262 w 3037964"/>
              <a:gd name="connsiteY35" fmla="*/ 1357806 h 2903983"/>
              <a:gd name="connsiteX36" fmla="*/ 2447125 w 3037964"/>
              <a:gd name="connsiteY36" fmla="*/ 1348580 h 2903983"/>
              <a:gd name="connsiteX37" fmla="*/ 2447125 w 3037964"/>
              <a:gd name="connsiteY37" fmla="*/ 1216512 h 2903983"/>
              <a:gd name="connsiteX38" fmla="*/ 2491135 w 3037964"/>
              <a:gd name="connsiteY38" fmla="*/ 1250513 h 2903983"/>
              <a:gd name="connsiteX39" fmla="*/ 2885921 w 3037964"/>
              <a:gd name="connsiteY39" fmla="*/ 1239983 h 2903983"/>
              <a:gd name="connsiteX40" fmla="*/ 2973096 w 3037964"/>
              <a:gd name="connsiteY40" fmla="*/ 742332 h 290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37964" h="2903983">
                <a:moveTo>
                  <a:pt x="2973096" y="742332"/>
                </a:moveTo>
                <a:cubicBezTo>
                  <a:pt x="2859746" y="580842"/>
                  <a:pt x="2636939" y="541820"/>
                  <a:pt x="2475442" y="655175"/>
                </a:cubicBezTo>
                <a:lnTo>
                  <a:pt x="2447125" y="679637"/>
                </a:lnTo>
                <a:lnTo>
                  <a:pt x="2447125" y="225408"/>
                </a:lnTo>
                <a:cubicBezTo>
                  <a:pt x="2447125" y="145491"/>
                  <a:pt x="2382339" y="80705"/>
                  <a:pt x="2302422" y="80705"/>
                </a:cubicBezTo>
                <a:cubicBezTo>
                  <a:pt x="2222505" y="80705"/>
                  <a:pt x="2157719" y="145491"/>
                  <a:pt x="2157719" y="225408"/>
                </a:cubicBezTo>
                <a:lnTo>
                  <a:pt x="2157719" y="1011939"/>
                </a:lnTo>
                <a:lnTo>
                  <a:pt x="2142718" y="1012221"/>
                </a:lnTo>
                <a:lnTo>
                  <a:pt x="2035474" y="133843"/>
                </a:lnTo>
                <a:cubicBezTo>
                  <a:pt x="2025281" y="50359"/>
                  <a:pt x="1949342" y="-9055"/>
                  <a:pt x="1865858" y="1138"/>
                </a:cubicBezTo>
                <a:lnTo>
                  <a:pt x="1865859" y="1139"/>
                </a:lnTo>
                <a:cubicBezTo>
                  <a:pt x="1782375" y="11331"/>
                  <a:pt x="1722961" y="87271"/>
                  <a:pt x="1733154" y="170755"/>
                </a:cubicBezTo>
                <a:lnTo>
                  <a:pt x="1854242" y="1162530"/>
                </a:lnTo>
                <a:lnTo>
                  <a:pt x="1856191" y="1168397"/>
                </a:lnTo>
                <a:lnTo>
                  <a:pt x="1323746" y="1542122"/>
                </a:lnTo>
                <a:lnTo>
                  <a:pt x="1294218" y="1573216"/>
                </a:lnTo>
                <a:lnTo>
                  <a:pt x="923678" y="1679024"/>
                </a:lnTo>
                <a:lnTo>
                  <a:pt x="903951" y="1689228"/>
                </a:lnTo>
                <a:lnTo>
                  <a:pt x="895256" y="1689391"/>
                </a:lnTo>
                <a:cubicBezTo>
                  <a:pt x="877794" y="1693147"/>
                  <a:pt x="860781" y="1700389"/>
                  <a:pt x="845242" y="1711295"/>
                </a:cubicBezTo>
                <a:lnTo>
                  <a:pt x="58515" y="2263502"/>
                </a:lnTo>
                <a:cubicBezTo>
                  <a:pt x="-3640" y="2307129"/>
                  <a:pt x="-18660" y="2392882"/>
                  <a:pt x="24967" y="2455037"/>
                </a:cubicBezTo>
                <a:lnTo>
                  <a:pt x="53039" y="2495032"/>
                </a:lnTo>
                <a:cubicBezTo>
                  <a:pt x="96666" y="2557188"/>
                  <a:pt x="182420" y="2572208"/>
                  <a:pt x="244575" y="2528581"/>
                </a:cubicBezTo>
                <a:lnTo>
                  <a:pt x="1013796" y="1988662"/>
                </a:lnTo>
                <a:lnTo>
                  <a:pt x="1232169" y="1926305"/>
                </a:lnTo>
                <a:lnTo>
                  <a:pt x="258823" y="2609502"/>
                </a:lnTo>
                <a:cubicBezTo>
                  <a:pt x="185623" y="2660880"/>
                  <a:pt x="167934" y="2761872"/>
                  <a:pt x="219313" y="2835071"/>
                </a:cubicBezTo>
                <a:lnTo>
                  <a:pt x="219313" y="2835070"/>
                </a:lnTo>
                <a:cubicBezTo>
                  <a:pt x="270692" y="2908269"/>
                  <a:pt x="371684" y="2925958"/>
                  <a:pt x="444883" y="2874580"/>
                </a:cubicBezTo>
                <a:lnTo>
                  <a:pt x="1601076" y="2063043"/>
                </a:lnTo>
                <a:lnTo>
                  <a:pt x="1626465" y="2036309"/>
                </a:lnTo>
                <a:lnTo>
                  <a:pt x="1660236" y="2021519"/>
                </a:lnTo>
                <a:lnTo>
                  <a:pt x="2374375" y="1520262"/>
                </a:lnTo>
                <a:cubicBezTo>
                  <a:pt x="2413918" y="1492507"/>
                  <a:pt x="2438467" y="1451352"/>
                  <a:pt x="2446192" y="1407250"/>
                </a:cubicBezTo>
                <a:lnTo>
                  <a:pt x="2445262" y="1357806"/>
                </a:lnTo>
                <a:lnTo>
                  <a:pt x="2447125" y="1348580"/>
                </a:lnTo>
                <a:lnTo>
                  <a:pt x="2447125" y="1216512"/>
                </a:lnTo>
                <a:lnTo>
                  <a:pt x="2491135" y="1250513"/>
                </a:lnTo>
                <a:cubicBezTo>
                  <a:pt x="2609189" y="1324303"/>
                  <a:pt x="2764799" y="1324999"/>
                  <a:pt x="2885921" y="1239983"/>
                </a:cubicBezTo>
                <a:cubicBezTo>
                  <a:pt x="3047418" y="1126628"/>
                  <a:pt x="3086447" y="903822"/>
                  <a:pt x="2973096" y="742332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altLang="id-ID" sz="2400" b="1"/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873875"/>
            <a:ext cx="54221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Activiti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引擎的数据源，不使用内存型数据库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h2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持久化设置较麻烦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496157" y="2101033"/>
            <a:ext cx="54221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MongoDB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基础数据的非关系型数据库，文档型，改变数据结构较容易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3328191"/>
            <a:ext cx="5408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Session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数据库，</a:t>
            </a:r>
            <a:r>
              <a:rPr lang="zh-CN" altLang="en-US" sz="2000" b="1" dirty="0" smtClean="0">
                <a:solidFill>
                  <a:srgbClr val="C00000"/>
                </a:solidFill>
                <a:ea typeface="Open Sans" pitchFamily="34" charset="0"/>
                <a:cs typeface="Open Sans" pitchFamily="34" charset="0"/>
              </a:rPr>
              <a:t>可扩展性强（负载均衡，共享</a:t>
            </a:r>
            <a:r>
              <a:rPr lang="en-US" altLang="zh-CN" sz="2000" b="1" dirty="0" smtClean="0">
                <a:solidFill>
                  <a:srgbClr val="C00000"/>
                </a:solidFill>
                <a:ea typeface="Open Sans" pitchFamily="34" charset="0"/>
                <a:cs typeface="Open Sans" pitchFamily="34" charset="0"/>
              </a:rPr>
              <a:t>session</a:t>
            </a:r>
            <a:r>
              <a:rPr lang="zh-CN" altLang="en-US" sz="2000" b="1" dirty="0" smtClean="0">
                <a:solidFill>
                  <a:srgbClr val="C00000"/>
                </a:solidFill>
                <a:ea typeface="Open Sans" pitchFamily="34" charset="0"/>
                <a:cs typeface="Open Sans" pitchFamily="34" charset="0"/>
              </a:rPr>
              <a:t>等）</a:t>
            </a:r>
            <a:endParaRPr lang="en-US" sz="2000" b="1" dirty="0">
              <a:solidFill>
                <a:srgbClr val="C00000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09171" y="4555350"/>
            <a:ext cx="5408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Swagger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便捷的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文档实时编写，利于前后端沟通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8" name="圆角矩形 1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MultiDB</a:t>
              </a:r>
              <a:r>
                <a:rPr lang="en-US" altLang="zh-CN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/Swagger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8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51 0.09352 L -2.08333E-7 3.703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46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24 0.08056 L -2.08333E-6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40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24 0.04213 L -4.16667E-6 -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-210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9492 0.03426 L 3.75E-6 -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20" grpId="0" animBg="1"/>
      <p:bldP spid="20" grpId="1" animBg="1"/>
      <p:bldP spid="42" grpId="0"/>
      <p:bldP spid="43" grpId="0"/>
      <p:bldP spid="44" grpId="0"/>
      <p:bldP spid="45" grpId="0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04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开发过程中学习的技术和工具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400725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3977364" y="2236972"/>
            <a:ext cx="4081138" cy="3597754"/>
          </a:xfrm>
          <a:custGeom>
            <a:avLst/>
            <a:gdLst>
              <a:gd name="T0" fmla="*/ 243 w 1370"/>
              <a:gd name="T1" fmla="*/ 0 h 1207"/>
              <a:gd name="T2" fmla="*/ 0 w 1370"/>
              <a:gd name="T3" fmla="*/ 523 h 1207"/>
              <a:gd name="T4" fmla="*/ 685 w 1370"/>
              <a:gd name="T5" fmla="*/ 1207 h 1207"/>
              <a:gd name="T6" fmla="*/ 1370 w 1370"/>
              <a:gd name="T7" fmla="*/ 523 h 1207"/>
              <a:gd name="T8" fmla="*/ 1127 w 1370"/>
              <a:gd name="T9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0" h="1207">
                <a:moveTo>
                  <a:pt x="243" y="0"/>
                </a:moveTo>
                <a:cubicBezTo>
                  <a:pt x="94" y="125"/>
                  <a:pt x="0" y="313"/>
                  <a:pt x="0" y="523"/>
                </a:cubicBezTo>
                <a:cubicBezTo>
                  <a:pt x="0" y="901"/>
                  <a:pt x="307" y="1207"/>
                  <a:pt x="685" y="1207"/>
                </a:cubicBezTo>
                <a:cubicBezTo>
                  <a:pt x="1063" y="1207"/>
                  <a:pt x="1370" y="901"/>
                  <a:pt x="1370" y="523"/>
                </a:cubicBezTo>
                <a:cubicBezTo>
                  <a:pt x="1370" y="313"/>
                  <a:pt x="1276" y="125"/>
                  <a:pt x="1127" y="0"/>
                </a:cubicBezTo>
              </a:path>
            </a:pathLst>
          </a:custGeom>
          <a:noFill/>
          <a:ln w="6350" cap="flat">
            <a:solidFill>
              <a:srgbClr val="5B545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原创设计师QQ598969553      _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246679" y="2085051"/>
            <a:ext cx="628398" cy="628399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01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8" name="原创设计师QQ598969553      _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662015" y="3346452"/>
            <a:ext cx="628398" cy="63070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02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1" name="原创设计师QQ598969553      _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4087852" y="4633173"/>
            <a:ext cx="630700" cy="62839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03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2" name="原创设计师QQ598969553      _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121658" y="2085051"/>
            <a:ext cx="633003" cy="6283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04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3" name="原创设计师QQ598969553      _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743151" y="3346452"/>
            <a:ext cx="633003" cy="630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05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14" name="原创设计师QQ598969553      _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7319615" y="4633173"/>
            <a:ext cx="630700" cy="6283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lt1"/>
                </a:solidFill>
              </a:rPr>
              <a:t>06</a:t>
            </a:r>
            <a:endParaRPr lang="zh-CN" altLang="en-US" sz="2000" dirty="0">
              <a:solidFill>
                <a:schemeClr val="lt1"/>
              </a:solidFill>
            </a:endParaRPr>
          </a:p>
        </p:txBody>
      </p:sp>
      <p:sp>
        <p:nvSpPr>
          <p:cNvPr id="33" name="椭圆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84664" y="2336199"/>
            <a:ext cx="2891476" cy="2891476"/>
          </a:xfrm>
          <a:prstGeom prst="ellipse">
            <a:avLst/>
          </a:prstGeom>
          <a:blipFill dpi="0" rotWithShape="1">
            <a:blip r:embed="rId3"/>
            <a:stretch>
              <a:fillRect/>
            </a:stretch>
          </a:blipFill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1818257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Spring data/ORM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概念陌生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204842" y="4661470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Multi database/swagger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未同时使用过复数个数据库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1818257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Docker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/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Docker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 compose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从未接触过的概念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17639" y="4661470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Tomcat/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Nginx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接触过，较陌生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7626" y="3238609"/>
            <a:ext cx="3177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Maven/Spring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未使用过类似框架和管理工具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20977" y="3238609"/>
            <a:ext cx="303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Activiti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/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JiGuang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Open Sans Light" panose="020B0306030504020204" pitchFamily="34" charset="0"/>
              </a:rPr>
              <a:t>陌生的引擎与第三方服务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19" name="圆角矩形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1" name="矩形 20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CREATIVE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INFO DESIGN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3" name="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26258" y="1033920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rgbClr val="C00000"/>
                </a:solidFill>
                <a:ea typeface="Microsoft YaHei UI" panose="020B0503020204020204" pitchFamily="34" charset="-122"/>
              </a:rPr>
              <a:t>都是新的！</a:t>
            </a:r>
            <a:endParaRPr lang="zh-CN" altLang="en-US" sz="4800" dirty="0">
              <a:solidFill>
                <a:srgbClr val="C00000"/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7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568 0.00301 L -1.875E-6 3.7037E-6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0.08194 L 2.29167E-6 3.7037E-6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29167E-6 -0.07292 L -2.29167E-6 3.33333E-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581 0.00115 L 2.29167E-6 3.7037E-6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6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0.08194 L -1.875E-6 3.7037E-6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375E-6 0.04676 L 4.375E-6 -2.22222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19" grpId="0" animBg="1"/>
      <p:bldP spid="19" grpId="1" animBg="1"/>
      <p:bldP spid="23" grpId="0"/>
      <p:bldP spid="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/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29" y="1480760"/>
            <a:ext cx="40374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软件工程理论、方法、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461949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开发过程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中学习的技术和工具</a:t>
            </a: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4028646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个人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相关工作量统计数据</a:t>
            </a: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管理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活动参与及结果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98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win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个人相关工作量统计数据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3578972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个人相关工作量</a:t>
              </a:r>
              <a:endParaRPr lang="zh-CN" altLang="en-US" sz="2400" dirty="0">
                <a:solidFill>
                  <a:schemeClr val="tx1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6" name="文本框 25"/>
          <p:cNvSpPr txBox="1"/>
          <p:nvPr/>
        </p:nvSpPr>
        <p:spPr>
          <a:xfrm>
            <a:off x="163527" y="2015750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  <p:sp>
        <p:nvSpPr>
          <p:cNvPr id="27" name="左大括号 26"/>
          <p:cNvSpPr/>
          <p:nvPr/>
        </p:nvSpPr>
        <p:spPr>
          <a:xfrm>
            <a:off x="1556229" y="1412737"/>
            <a:ext cx="582060" cy="1730000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546252" y="1326855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                4371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 544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脚本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数据    </a:t>
            </a:r>
            <a:r>
              <a:rPr lang="en-US" altLang="zh-CN" sz="2800" dirty="0" smtClean="0"/>
              <a:t>1324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    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6239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pic>
        <p:nvPicPr>
          <p:cNvPr id="37" name="图片 3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>
            <a:fillRect/>
          </a:stretch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69" y="4000185"/>
            <a:ext cx="5887775" cy="26819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840" y="153588"/>
            <a:ext cx="5451885" cy="35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个人相关工作量</a:t>
              </a:r>
              <a:endParaRPr lang="zh-CN" altLang="en-US" sz="2400" dirty="0">
                <a:solidFill>
                  <a:schemeClr val="tx1"/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08" y="1177803"/>
            <a:ext cx="11545102" cy="52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67951" y="3478989"/>
            <a:ext cx="8426547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管理活动参与及结果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2014564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023761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1553048" y="45607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项目管理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Freeform 4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796720" y="2512445"/>
            <a:ext cx="723246" cy="716984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ounded Rectangle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620512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reeform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95589" y="2510419"/>
            <a:ext cx="719010" cy="719010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ounded Rectangle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17263" y="4517871"/>
            <a:ext cx="2269165" cy="457200"/>
          </a:xfrm>
          <a:prstGeom prst="rect">
            <a:avLst/>
          </a:pr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reeform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93695" y="2502560"/>
            <a:ext cx="716300" cy="719010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ounded Rectangle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2135292"/>
            <a:ext cx="2269165" cy="3275714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814014" y="4517871"/>
            <a:ext cx="2269165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Freeform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9588168" y="2502560"/>
            <a:ext cx="714360" cy="705079"/>
          </a:xfrm>
          <a:custGeom>
            <a:avLst/>
            <a:gdLst/>
            <a:ahLst/>
            <a:cxnLst/>
            <a:rect l="l" t="t" r="r" b="b"/>
            <a:pathLst>
              <a:path w="206276" h="203596">
                <a:moveTo>
                  <a:pt x="95548" y="108049"/>
                </a:moveTo>
                <a:cubicBezTo>
                  <a:pt x="93762" y="108049"/>
                  <a:pt x="92199" y="108719"/>
                  <a:pt x="90860" y="110058"/>
                </a:cubicBezTo>
                <a:cubicBezTo>
                  <a:pt x="89520" y="111397"/>
                  <a:pt x="88850" y="112960"/>
                  <a:pt x="88850" y="114746"/>
                </a:cubicBezTo>
                <a:lnTo>
                  <a:pt x="88850" y="129927"/>
                </a:lnTo>
                <a:cubicBezTo>
                  <a:pt x="88850" y="134391"/>
                  <a:pt x="91083" y="136624"/>
                  <a:pt x="95548" y="136624"/>
                </a:cubicBezTo>
                <a:lnTo>
                  <a:pt x="110728" y="136624"/>
                </a:lnTo>
                <a:cubicBezTo>
                  <a:pt x="115193" y="136624"/>
                  <a:pt x="117426" y="134391"/>
                  <a:pt x="117426" y="129927"/>
                </a:cubicBezTo>
                <a:lnTo>
                  <a:pt x="117426" y="114746"/>
                </a:lnTo>
                <a:cubicBezTo>
                  <a:pt x="117426" y="112960"/>
                  <a:pt x="116756" y="111397"/>
                  <a:pt x="115416" y="110058"/>
                </a:cubicBezTo>
                <a:cubicBezTo>
                  <a:pt x="114077" y="108719"/>
                  <a:pt x="112514" y="108049"/>
                  <a:pt x="110728" y="108049"/>
                </a:cubicBezTo>
                <a:close/>
                <a:moveTo>
                  <a:pt x="21878" y="54024"/>
                </a:moveTo>
                <a:cubicBezTo>
                  <a:pt x="19497" y="54024"/>
                  <a:pt x="17339" y="54992"/>
                  <a:pt x="15404" y="56926"/>
                </a:cubicBezTo>
                <a:cubicBezTo>
                  <a:pt x="13469" y="58861"/>
                  <a:pt x="12502" y="61019"/>
                  <a:pt x="12502" y="63400"/>
                </a:cubicBezTo>
                <a:lnTo>
                  <a:pt x="12502" y="117871"/>
                </a:lnTo>
                <a:lnTo>
                  <a:pt x="22771" y="117871"/>
                </a:lnTo>
                <a:cubicBezTo>
                  <a:pt x="24854" y="117871"/>
                  <a:pt x="25896" y="118913"/>
                  <a:pt x="25896" y="120997"/>
                </a:cubicBezTo>
                <a:cubicBezTo>
                  <a:pt x="25896" y="123080"/>
                  <a:pt x="24854" y="124122"/>
                  <a:pt x="22771" y="124122"/>
                </a:cubicBezTo>
                <a:lnTo>
                  <a:pt x="12502" y="124122"/>
                </a:lnTo>
                <a:lnTo>
                  <a:pt x="12502" y="181272"/>
                </a:lnTo>
                <a:cubicBezTo>
                  <a:pt x="12502" y="183951"/>
                  <a:pt x="13469" y="186184"/>
                  <a:pt x="15404" y="187970"/>
                </a:cubicBezTo>
                <a:cubicBezTo>
                  <a:pt x="17339" y="189755"/>
                  <a:pt x="19497" y="190648"/>
                  <a:pt x="21878" y="190648"/>
                </a:cubicBezTo>
                <a:lnTo>
                  <a:pt x="184398" y="190648"/>
                </a:lnTo>
                <a:cubicBezTo>
                  <a:pt x="186779" y="190648"/>
                  <a:pt x="188937" y="189755"/>
                  <a:pt x="190872" y="187970"/>
                </a:cubicBezTo>
                <a:cubicBezTo>
                  <a:pt x="192807" y="186184"/>
                  <a:pt x="193774" y="183951"/>
                  <a:pt x="193774" y="181272"/>
                </a:cubicBezTo>
                <a:lnTo>
                  <a:pt x="193774" y="124122"/>
                </a:lnTo>
                <a:lnTo>
                  <a:pt x="123676" y="124122"/>
                </a:lnTo>
                <a:lnTo>
                  <a:pt x="123676" y="130373"/>
                </a:lnTo>
                <a:cubicBezTo>
                  <a:pt x="123676" y="133647"/>
                  <a:pt x="122411" y="136549"/>
                  <a:pt x="119881" y="139079"/>
                </a:cubicBezTo>
                <a:cubicBezTo>
                  <a:pt x="117351" y="141610"/>
                  <a:pt x="114300" y="142875"/>
                  <a:pt x="110728" y="142875"/>
                </a:cubicBezTo>
                <a:lnTo>
                  <a:pt x="95548" y="142875"/>
                </a:lnTo>
                <a:cubicBezTo>
                  <a:pt x="91976" y="142875"/>
                  <a:pt x="88925" y="141610"/>
                  <a:pt x="86395" y="139079"/>
                </a:cubicBezTo>
                <a:cubicBezTo>
                  <a:pt x="83865" y="136549"/>
                  <a:pt x="82600" y="133647"/>
                  <a:pt x="82600" y="130373"/>
                </a:cubicBezTo>
                <a:lnTo>
                  <a:pt x="82600" y="124122"/>
                </a:lnTo>
                <a:lnTo>
                  <a:pt x="41523" y="124122"/>
                </a:lnTo>
                <a:cubicBezTo>
                  <a:pt x="39440" y="124122"/>
                  <a:pt x="38398" y="123080"/>
                  <a:pt x="38398" y="120997"/>
                </a:cubicBezTo>
                <a:cubicBezTo>
                  <a:pt x="38398" y="118913"/>
                  <a:pt x="39440" y="117871"/>
                  <a:pt x="41523" y="117871"/>
                </a:cubicBezTo>
                <a:lnTo>
                  <a:pt x="82600" y="117871"/>
                </a:lnTo>
                <a:lnTo>
                  <a:pt x="82600" y="114746"/>
                </a:lnTo>
                <a:cubicBezTo>
                  <a:pt x="82600" y="111174"/>
                  <a:pt x="83865" y="108123"/>
                  <a:pt x="86395" y="105593"/>
                </a:cubicBezTo>
                <a:cubicBezTo>
                  <a:pt x="88925" y="103063"/>
                  <a:pt x="91976" y="101798"/>
                  <a:pt x="95548" y="101798"/>
                </a:cubicBezTo>
                <a:lnTo>
                  <a:pt x="110728" y="101798"/>
                </a:lnTo>
                <a:cubicBezTo>
                  <a:pt x="114300" y="101798"/>
                  <a:pt x="117351" y="103063"/>
                  <a:pt x="119881" y="105593"/>
                </a:cubicBezTo>
                <a:cubicBezTo>
                  <a:pt x="122411" y="108123"/>
                  <a:pt x="123676" y="111174"/>
                  <a:pt x="123676" y="114746"/>
                </a:cubicBezTo>
                <a:lnTo>
                  <a:pt x="123676" y="117871"/>
                </a:lnTo>
                <a:lnTo>
                  <a:pt x="193774" y="117871"/>
                </a:lnTo>
                <a:lnTo>
                  <a:pt x="193774" y="63400"/>
                </a:lnTo>
                <a:cubicBezTo>
                  <a:pt x="193774" y="61019"/>
                  <a:pt x="192807" y="58861"/>
                  <a:pt x="190872" y="56926"/>
                </a:cubicBezTo>
                <a:cubicBezTo>
                  <a:pt x="188937" y="54992"/>
                  <a:pt x="186779" y="54024"/>
                  <a:pt x="184398" y="54024"/>
                </a:cubicBezTo>
                <a:close/>
                <a:moveTo>
                  <a:pt x="89743" y="12948"/>
                </a:moveTo>
                <a:cubicBezTo>
                  <a:pt x="84981" y="12948"/>
                  <a:pt x="82600" y="15329"/>
                  <a:pt x="82600" y="20091"/>
                </a:cubicBezTo>
                <a:lnTo>
                  <a:pt x="82600" y="41523"/>
                </a:lnTo>
                <a:lnTo>
                  <a:pt x="123676" y="41523"/>
                </a:lnTo>
                <a:lnTo>
                  <a:pt x="123676" y="20091"/>
                </a:lnTo>
                <a:cubicBezTo>
                  <a:pt x="123676" y="15329"/>
                  <a:pt x="119807" y="12948"/>
                  <a:pt x="112068" y="12948"/>
                </a:cubicBezTo>
                <a:close/>
                <a:moveTo>
                  <a:pt x="89743" y="0"/>
                </a:moveTo>
                <a:lnTo>
                  <a:pt x="115193" y="0"/>
                </a:lnTo>
                <a:cubicBezTo>
                  <a:pt x="121742" y="0"/>
                  <a:pt x="126950" y="1860"/>
                  <a:pt x="130820" y="5581"/>
                </a:cubicBezTo>
                <a:cubicBezTo>
                  <a:pt x="134690" y="9301"/>
                  <a:pt x="136624" y="14138"/>
                  <a:pt x="136624" y="20091"/>
                </a:cubicBezTo>
                <a:lnTo>
                  <a:pt x="136624" y="41523"/>
                </a:lnTo>
                <a:lnTo>
                  <a:pt x="184398" y="41523"/>
                </a:lnTo>
                <a:cubicBezTo>
                  <a:pt x="190351" y="41523"/>
                  <a:pt x="195486" y="43681"/>
                  <a:pt x="199802" y="47997"/>
                </a:cubicBezTo>
                <a:cubicBezTo>
                  <a:pt x="204118" y="52313"/>
                  <a:pt x="206276" y="57447"/>
                  <a:pt x="206276" y="63400"/>
                </a:cubicBezTo>
                <a:lnTo>
                  <a:pt x="206276" y="181272"/>
                </a:lnTo>
                <a:cubicBezTo>
                  <a:pt x="206276" y="187225"/>
                  <a:pt x="204118" y="192434"/>
                  <a:pt x="199802" y="196899"/>
                </a:cubicBezTo>
                <a:cubicBezTo>
                  <a:pt x="195486" y="201364"/>
                  <a:pt x="190351" y="203596"/>
                  <a:pt x="184398" y="203596"/>
                </a:cubicBezTo>
                <a:lnTo>
                  <a:pt x="21878" y="203596"/>
                </a:lnTo>
                <a:cubicBezTo>
                  <a:pt x="15925" y="203596"/>
                  <a:pt x="10790" y="201364"/>
                  <a:pt x="6474" y="196899"/>
                </a:cubicBezTo>
                <a:cubicBezTo>
                  <a:pt x="2158" y="192434"/>
                  <a:pt x="0" y="187225"/>
                  <a:pt x="0" y="181272"/>
                </a:cubicBezTo>
                <a:lnTo>
                  <a:pt x="0" y="63400"/>
                </a:lnTo>
                <a:cubicBezTo>
                  <a:pt x="0" y="57447"/>
                  <a:pt x="2158" y="52313"/>
                  <a:pt x="6474" y="47997"/>
                </a:cubicBezTo>
                <a:cubicBezTo>
                  <a:pt x="10790" y="43681"/>
                  <a:pt x="15925" y="41523"/>
                  <a:pt x="21878" y="41523"/>
                </a:cubicBezTo>
                <a:lnTo>
                  <a:pt x="69652" y="41523"/>
                </a:lnTo>
                <a:lnTo>
                  <a:pt x="69652" y="20091"/>
                </a:lnTo>
                <a:cubicBezTo>
                  <a:pt x="69652" y="14138"/>
                  <a:pt x="71363" y="9301"/>
                  <a:pt x="74786" y="5581"/>
                </a:cubicBezTo>
                <a:cubicBezTo>
                  <a:pt x="78209" y="1860"/>
                  <a:pt x="83195" y="0"/>
                  <a:pt x="897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圆角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30" name="矩形 29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管理活动</a:t>
              </a:r>
              <a:r>
                <a:rPr lang="zh-CN" altLang="en-US" sz="2400" dirty="0">
                  <a:solidFill>
                    <a:schemeClr val="tx1"/>
                  </a:solidFill>
                  <a:ea typeface="Microsoft YaHei UI" panose="020B0503020204020204" pitchFamily="34" charset="-122"/>
                </a:rPr>
                <a:t>参与及结果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2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149799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过程管理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3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786095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配置管理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4" name="TextBox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9340054" y="45464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质量管理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31909" y="3299769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建立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github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 organization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，邀请成员，创建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github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目录结构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8" name="矩形 3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8660" y="3327905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积极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参与整体架构设计，配合队友，共同制定项目的核心设计并全程参与实现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39" name="矩形 3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54309" y="3324146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指出队友在设计实现上的缺漏之处，同时接受队友的意见修复多处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bug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40" name="矩形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325412" y="3331111"/>
            <a:ext cx="2052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配置切换多台服务器（涉及四台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Linux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" panose="020B0604020202020204" pitchFamily="34" charset="0"/>
              </a:rPr>
              <a:t>服务器）用于测试和生产开发等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8" grpId="0" animBg="1"/>
      <p:bldP spid="28" grpId="1" animBg="1"/>
      <p:bldP spid="32" grpId="0"/>
      <p:bldP spid="33" grpId="0"/>
      <p:bldP spid="34" grpId="0"/>
      <p:bldP spid="35" grpId="0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个人任务</a:t>
            </a:r>
            <a:endParaRPr lang="zh-CN" altLang="en-US" sz="4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4348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307388" y="2130425"/>
            <a:ext cx="2990850" cy="3425825"/>
            <a:chOff x="8307388" y="2130425"/>
            <a:chExt cx="2990850" cy="3425825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307388" y="2130425"/>
              <a:ext cx="2990850" cy="3425825"/>
            </a:xfrm>
            <a:custGeom>
              <a:avLst/>
              <a:gdLst>
                <a:gd name="T0" fmla="*/ 1884 w 1884"/>
                <a:gd name="T1" fmla="*/ 299 h 2158"/>
                <a:gd name="T2" fmla="*/ 386 w 1884"/>
                <a:gd name="T3" fmla="*/ 0 h 2158"/>
                <a:gd name="T4" fmla="*/ 0 w 1884"/>
                <a:gd name="T5" fmla="*/ 1939 h 2158"/>
                <a:gd name="T6" fmla="*/ 1096 w 1884"/>
                <a:gd name="T7" fmla="*/ 2158 h 2158"/>
                <a:gd name="T8" fmla="*/ 1577 w 1884"/>
                <a:gd name="T9" fmla="*/ 1837 h 2158"/>
                <a:gd name="T10" fmla="*/ 1884 w 1884"/>
                <a:gd name="T11" fmla="*/ 299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4" h="2158">
                  <a:moveTo>
                    <a:pt x="1884" y="299"/>
                  </a:moveTo>
                  <a:lnTo>
                    <a:pt x="386" y="0"/>
                  </a:lnTo>
                  <a:lnTo>
                    <a:pt x="0" y="1939"/>
                  </a:lnTo>
                  <a:lnTo>
                    <a:pt x="1096" y="2158"/>
                  </a:lnTo>
                  <a:lnTo>
                    <a:pt x="1577" y="1837"/>
                  </a:lnTo>
                  <a:lnTo>
                    <a:pt x="1884" y="2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047288" y="4918075"/>
              <a:ext cx="763588" cy="638175"/>
            </a:xfrm>
            <a:custGeom>
              <a:avLst/>
              <a:gdLst>
                <a:gd name="T0" fmla="*/ 0 w 481"/>
                <a:gd name="T1" fmla="*/ 402 h 402"/>
                <a:gd name="T2" fmla="*/ 481 w 481"/>
                <a:gd name="T3" fmla="*/ 81 h 402"/>
                <a:gd name="T4" fmla="*/ 81 w 481"/>
                <a:gd name="T5" fmla="*/ 0 h 402"/>
                <a:gd name="T6" fmla="*/ 0 w 481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402">
                  <a:moveTo>
                    <a:pt x="0" y="402"/>
                  </a:moveTo>
                  <a:lnTo>
                    <a:pt x="481" y="81"/>
                  </a:lnTo>
                  <a:lnTo>
                    <a:pt x="81" y="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0" name="Rectangle 89"/>
            <p:cNvSpPr/>
            <p:nvPr/>
          </p:nvSpPr>
          <p:spPr>
            <a:xfrm rot="468569">
              <a:off x="8929229" y="3270157"/>
              <a:ext cx="1878401" cy="1135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部分文档编写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4" name="矩形 2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724843">
              <a:off x="9711101" y="2582741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04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56026" y="1917700"/>
            <a:ext cx="2744788" cy="3309938"/>
            <a:chOff x="3756026" y="1917700"/>
            <a:chExt cx="2744788" cy="3309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756026" y="1917700"/>
              <a:ext cx="2744788" cy="3309938"/>
            </a:xfrm>
            <a:custGeom>
              <a:avLst/>
              <a:gdLst>
                <a:gd name="T0" fmla="*/ 1729 w 1729"/>
                <a:gd name="T1" fmla="*/ 163 h 2085"/>
                <a:gd name="T2" fmla="*/ 213 w 1729"/>
                <a:gd name="T3" fmla="*/ 0 h 2085"/>
                <a:gd name="T4" fmla="*/ 0 w 1729"/>
                <a:gd name="T5" fmla="*/ 1965 h 2085"/>
                <a:gd name="T6" fmla="*/ 1113 w 1729"/>
                <a:gd name="T7" fmla="*/ 2085 h 2085"/>
                <a:gd name="T8" fmla="*/ 1561 w 1729"/>
                <a:gd name="T9" fmla="*/ 1722 h 2085"/>
                <a:gd name="T10" fmla="*/ 1729 w 1729"/>
                <a:gd name="T11" fmla="*/ 163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9" h="2085">
                  <a:moveTo>
                    <a:pt x="1729" y="163"/>
                  </a:moveTo>
                  <a:lnTo>
                    <a:pt x="213" y="0"/>
                  </a:lnTo>
                  <a:lnTo>
                    <a:pt x="0" y="1965"/>
                  </a:lnTo>
                  <a:lnTo>
                    <a:pt x="1113" y="2085"/>
                  </a:lnTo>
                  <a:lnTo>
                    <a:pt x="1561" y="1722"/>
                  </a:lnTo>
                  <a:lnTo>
                    <a:pt x="1729" y="16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522913" y="4583113"/>
              <a:ext cx="711200" cy="644525"/>
            </a:xfrm>
            <a:custGeom>
              <a:avLst/>
              <a:gdLst>
                <a:gd name="T0" fmla="*/ 0 w 448"/>
                <a:gd name="T1" fmla="*/ 406 h 406"/>
                <a:gd name="T2" fmla="*/ 448 w 448"/>
                <a:gd name="T3" fmla="*/ 43 h 406"/>
                <a:gd name="T4" fmla="*/ 43 w 448"/>
                <a:gd name="T5" fmla="*/ 0 h 406"/>
                <a:gd name="T6" fmla="*/ 0 w 448"/>
                <a:gd name="T7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406">
                  <a:moveTo>
                    <a:pt x="0" y="406"/>
                  </a:moveTo>
                  <a:lnTo>
                    <a:pt x="448" y="43"/>
                  </a:lnTo>
                  <a:lnTo>
                    <a:pt x="43" y="0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Rectangle 89"/>
            <p:cNvSpPr/>
            <p:nvPr/>
          </p:nvSpPr>
          <p:spPr>
            <a:xfrm rot="468569">
              <a:off x="4094470" y="3162149"/>
              <a:ext cx="18784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后端代码编写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2" name="矩形 2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410810">
              <a:off x="4750143" y="2515045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02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43013" y="2162175"/>
            <a:ext cx="2892425" cy="3579813"/>
            <a:chOff x="1243013" y="2162175"/>
            <a:chExt cx="2892425" cy="3579813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243013" y="2162175"/>
              <a:ext cx="2892425" cy="3579813"/>
            </a:xfrm>
            <a:custGeom>
              <a:avLst/>
              <a:gdLst>
                <a:gd name="T0" fmla="*/ 1494 w 1822"/>
                <a:gd name="T1" fmla="*/ 0 h 2255"/>
                <a:gd name="T2" fmla="*/ 0 w 1822"/>
                <a:gd name="T3" fmla="*/ 322 h 2255"/>
                <a:gd name="T4" fmla="*/ 415 w 1822"/>
                <a:gd name="T5" fmla="*/ 2255 h 2255"/>
                <a:gd name="T6" fmla="*/ 1508 w 1822"/>
                <a:gd name="T7" fmla="*/ 2019 h 2255"/>
                <a:gd name="T8" fmla="*/ 1822 w 1822"/>
                <a:gd name="T9" fmla="*/ 1534 h 2255"/>
                <a:gd name="T10" fmla="*/ 1494 w 1822"/>
                <a:gd name="T11" fmla="*/ 0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2" h="2255">
                  <a:moveTo>
                    <a:pt x="1494" y="0"/>
                  </a:moveTo>
                  <a:lnTo>
                    <a:pt x="0" y="322"/>
                  </a:lnTo>
                  <a:lnTo>
                    <a:pt x="415" y="2255"/>
                  </a:lnTo>
                  <a:lnTo>
                    <a:pt x="1508" y="2019"/>
                  </a:lnTo>
                  <a:lnTo>
                    <a:pt x="1822" y="1534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00438" y="4597400"/>
              <a:ext cx="635000" cy="769938"/>
            </a:xfrm>
            <a:custGeom>
              <a:avLst/>
              <a:gdLst>
                <a:gd name="T0" fmla="*/ 86 w 400"/>
                <a:gd name="T1" fmla="*/ 485 h 485"/>
                <a:gd name="T2" fmla="*/ 400 w 400"/>
                <a:gd name="T3" fmla="*/ 0 h 485"/>
                <a:gd name="T4" fmla="*/ 0 w 400"/>
                <a:gd name="T5" fmla="*/ 86 h 485"/>
                <a:gd name="T6" fmla="*/ 86 w 400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485">
                  <a:moveTo>
                    <a:pt x="86" y="485"/>
                  </a:moveTo>
                  <a:lnTo>
                    <a:pt x="400" y="0"/>
                  </a:lnTo>
                  <a:lnTo>
                    <a:pt x="0" y="86"/>
                  </a:lnTo>
                  <a:lnTo>
                    <a:pt x="86" y="4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Rectangle 89"/>
            <p:cNvSpPr/>
            <p:nvPr/>
          </p:nvSpPr>
          <p:spPr>
            <a:xfrm rot="20771291">
              <a:off x="1766226" y="3432522"/>
              <a:ext cx="18784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整体功能结构设计</a:t>
              </a:r>
            </a:p>
          </p:txBody>
        </p:sp>
        <p:sp>
          <p:nvSpPr>
            <p:cNvPr id="21" name="矩形 2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2222429" y="2890652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01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862638" y="1701800"/>
            <a:ext cx="3019426" cy="3690938"/>
            <a:chOff x="5862638" y="1701800"/>
            <a:chExt cx="3019426" cy="369093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862638" y="1701800"/>
              <a:ext cx="3019425" cy="3690938"/>
            </a:xfrm>
            <a:custGeom>
              <a:avLst/>
              <a:gdLst>
                <a:gd name="T0" fmla="*/ 1467 w 1902"/>
                <a:gd name="T1" fmla="*/ 0 h 2325"/>
                <a:gd name="T2" fmla="*/ 0 w 1902"/>
                <a:gd name="T3" fmla="*/ 426 h 2325"/>
                <a:gd name="T4" fmla="*/ 550 w 1902"/>
                <a:gd name="T5" fmla="*/ 2325 h 2325"/>
                <a:gd name="T6" fmla="*/ 1624 w 1902"/>
                <a:gd name="T7" fmla="*/ 2014 h 2325"/>
                <a:gd name="T8" fmla="*/ 1902 w 1902"/>
                <a:gd name="T9" fmla="*/ 1508 h 2325"/>
                <a:gd name="T10" fmla="*/ 1467 w 1902"/>
                <a:gd name="T11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325">
                  <a:moveTo>
                    <a:pt x="1467" y="0"/>
                  </a:moveTo>
                  <a:lnTo>
                    <a:pt x="0" y="426"/>
                  </a:lnTo>
                  <a:lnTo>
                    <a:pt x="550" y="2325"/>
                  </a:lnTo>
                  <a:lnTo>
                    <a:pt x="1624" y="2014"/>
                  </a:lnTo>
                  <a:lnTo>
                    <a:pt x="1902" y="1508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261351" y="4095750"/>
              <a:ext cx="620713" cy="803275"/>
            </a:xfrm>
            <a:custGeom>
              <a:avLst/>
              <a:gdLst>
                <a:gd name="T0" fmla="*/ 113 w 391"/>
                <a:gd name="T1" fmla="*/ 506 h 506"/>
                <a:gd name="T2" fmla="*/ 391 w 391"/>
                <a:gd name="T3" fmla="*/ 0 h 506"/>
                <a:gd name="T4" fmla="*/ 0 w 391"/>
                <a:gd name="T5" fmla="*/ 112 h 506"/>
                <a:gd name="T6" fmla="*/ 113 w 391"/>
                <a:gd name="T7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506">
                  <a:moveTo>
                    <a:pt x="113" y="506"/>
                  </a:moveTo>
                  <a:lnTo>
                    <a:pt x="391" y="0"/>
                  </a:lnTo>
                  <a:lnTo>
                    <a:pt x="0" y="112"/>
                  </a:lnTo>
                  <a:lnTo>
                    <a:pt x="113" y="5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Rectangle 89"/>
            <p:cNvSpPr/>
            <p:nvPr/>
          </p:nvSpPr>
          <p:spPr>
            <a:xfrm rot="20771291">
              <a:off x="6546898" y="2926651"/>
              <a:ext cx="18784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服务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light" panose="020B0402040204020203" pitchFamily="34" charset="0"/>
                </a:rPr>
                <a:t>端集成部署</a:t>
              </a:r>
              <a:endPara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3" name="矩形 2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 rot="20700000">
              <a:off x="6916816" y="2386156"/>
              <a:ext cx="6944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03 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个人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任务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326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整体功能结构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设计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0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300622" y="1411262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3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300622" y="2705523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32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295304" y="405884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34" name="组合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15158" y="2875062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组合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91603" y="41906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42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76801" y="158046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45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任意多边形 4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39337" y="1155524"/>
            <a:ext cx="4890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分析明确需求，负责早期与客户的需求对接与沟通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61860" y="2505639"/>
            <a:ext cx="445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选定后台技术方案，确定基本架构，与前端沟通</a:t>
            </a:r>
            <a:endParaRPr lang="x-none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61860" y="3983735"/>
            <a:ext cx="4632977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数据库设计、大部分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设计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295304" y="5295876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52" name="组合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94353" y="540526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53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61860" y="5039960"/>
            <a:ext cx="4498627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在要求基础上设计了可以支持大量丰富操作的任务流程系统</a:t>
            </a:r>
            <a:endParaRPr lang="x-none" altLang="zh-CN" sz="2400" b="1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0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3.7037E-7 L -0.02838 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3.33333E-6 L -0.02838 -3.33333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4.44444E-6 L -0.02838 4.44444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47" grpId="0"/>
      <p:bldP spid="48" grpId="0"/>
      <p:bldP spid="49" grpId="0"/>
      <p:bldP spid="51" grpId="0" bldLvl="0" animBg="1"/>
      <p:bldP spid="51" grpId="1" bldLvl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27" name="组合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28" name="矩形 2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rgbClr val="EE534F"/>
                  </a:solidFill>
                  <a:ea typeface="Microsoft YaHei UI" panose="020B0503020204020204" pitchFamily="34" charset="-122"/>
                </a:rPr>
                <a:t>服务端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部署集成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anose="020B0606030504020204" pitchFamily="34" charset="0"/>
                </a:rPr>
                <a:t>compellingly deliver prospective catalysts for change</a:t>
              </a:r>
              <a:endParaRPr lang="en-US" altLang="zh-CN" sz="1200" dirty="0">
                <a:solidFill>
                  <a:srgbClr val="262425"/>
                </a:solidFill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0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22652" y="1988037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3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22652" y="328229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32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3717334" y="463561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34" name="组合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837188" y="345183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组合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913633" y="4767392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42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898831" y="2157239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45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任意多边形 4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61367" y="1732299"/>
            <a:ext cx="4890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集成自动部署脚本：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autoInitService.sh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61367" y="3248362"/>
            <a:ext cx="4458721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基于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实现空机一键部署</a:t>
            </a:r>
            <a:endParaRPr lang="x-none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561367" y="4635618"/>
            <a:ext cx="4632977" cy="587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多台服务器已自动部署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7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3.7037E-7 L -0.02838 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3.33333E-6 L -0.02838 -3.33333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02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461846" y="3478989"/>
            <a:ext cx="759655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软件工程理论、方法、技术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3593675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5375" y="149208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5375" y="2786344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0057" y="413966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480057" y="5492984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599911" y="2955883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79106" y="5602373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76356" y="427143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661554" y="166128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199890" y="1576705"/>
            <a:ext cx="108331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02087" y="2786344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86876" y="4163194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436406" y="5396126"/>
            <a:ext cx="65689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324090" y="1236345"/>
            <a:ext cx="489013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需求分析，先明确需求，将需求细化，确认每个页面要完成哪些需求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536488" y="2586460"/>
            <a:ext cx="4268846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原型设计，开发前事先设计好产品原型，交由客户确认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586018" y="3910812"/>
            <a:ext cx="4475172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RESET API，前后端松耦合，便于前后端独自推进开发进度</a:t>
            </a:r>
            <a:endParaRPr lang="x-none" sz="24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667298" y="5238263"/>
            <a:ext cx="4268846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x-none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Git版本控制，蒲公英上发布新版本，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测试生产环境分离</a:t>
            </a:r>
            <a:endParaRPr lang="x-none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3.7037E-7 L -0.02838 3.7037E-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3.33333E-6 L -0.02838 -3.33333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4.44444E-6 L -0.02838 4.44444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  <p:bldP spid="6" grpId="1" bldLvl="0" animBg="1"/>
      <p:bldP spid="8" grpId="0" bldLvl="0" animBg="1"/>
      <p:bldP spid="8" grpId="1" bldLvl="0" animBg="1"/>
      <p:bldP spid="11" grpId="0" bldLvl="0" animBg="1"/>
      <p:bldP spid="11" grpId="1" bldLvl="0" animBg="1"/>
      <p:bldP spid="33" grpId="0"/>
      <p:bldP spid="34" grpId="0"/>
      <p:bldP spid="35" grpId="0"/>
      <p:bldP spid="36" grpId="0"/>
      <p:bldP spid="37" grpId="0"/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/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</a:p>
          <a:p>
            <a:pPr algn="ctr"/>
            <a:r>
              <a:rPr lang="en-US" altLang="zh-CN" sz="11500" dirty="0" smtClean="0"/>
              <a:t>03</a:t>
            </a:r>
            <a:endParaRPr lang="en-US" altLang="zh-CN" sz="11500" dirty="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6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</p:spTree>
    <p:extLst>
      <p:ext uri="{BB962C8B-B14F-4D97-AF65-F5344CB8AC3E}">
        <p14:creationId xmlns:p14="http://schemas.microsoft.com/office/powerpoint/2010/main" val="2309008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e7d195523061f1c0205959036996ad55c215b892a7aac5c0B9ADEF7896FB48F2EF97163A2DE1401E1875DEDC438B7864AD24CA23553DBBBD975DAF4CAD4A2592689FFB6CEE59FFA55B2702D0E5EE29CDFC0DD98BC7D6A39AC4E055256EE11BBEDCDB7C9722D66262996B68DE860BD3C77EBCAECB599909EC0E07B61811075331ABCDE6990254B8C8</_7b1dac89e7d195523061f1c0316ecb71>
</e7d195523061f1c0>
</file>

<file path=customXml/itemProps1.xml><?xml version="1.0" encoding="utf-8"?>
<ds:datastoreItem xmlns:ds="http://schemas.openxmlformats.org/officeDocument/2006/customXml" ds:itemID="{90BABEED-828B-45F4-952B-A7DE97B95DF1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996</Words>
  <Application>Microsoft Office PowerPoint</Application>
  <PresentationFormat>宽屏</PresentationFormat>
  <Paragraphs>267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Dotum</vt:lpstr>
      <vt:lpstr>Meiryo UI</vt:lpstr>
      <vt:lpstr>Microsoft JhengHei Light</vt:lpstr>
      <vt:lpstr>Microsoft YaHei UI</vt:lpstr>
      <vt:lpstr>Open Sans</vt:lpstr>
      <vt:lpstr>Open Sans Light</vt:lpstr>
      <vt:lpstr>宋体</vt:lpstr>
      <vt:lpstr>Arial</vt:lpstr>
      <vt:lpstr>Calibri</vt:lpstr>
      <vt:lpstr>Calibri Light</vt:lpstr>
      <vt:lpstr>Helvetica</vt:lpstr>
      <vt:lpstr>Roboto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夏嘉伦</cp:lastModifiedBy>
  <cp:revision>194</cp:revision>
  <dcterms:created xsi:type="dcterms:W3CDTF">2016-10-21T10:43:41Z</dcterms:created>
  <dcterms:modified xsi:type="dcterms:W3CDTF">2017-07-18T04:14:11Z</dcterms:modified>
</cp:coreProperties>
</file>