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B"/>
    <a:srgbClr val="FFFFFF"/>
    <a:srgbClr val="28759C"/>
    <a:srgbClr val="2C80AA"/>
    <a:srgbClr val="236485"/>
    <a:srgbClr val="1B4E67"/>
    <a:srgbClr val="14394C"/>
    <a:srgbClr val="92601E"/>
    <a:srgbClr val="B27524"/>
    <a:srgbClr val="7D5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24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2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8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9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80AA"/>
            </a:gs>
            <a:gs pos="68000">
              <a:srgbClr val="236485"/>
            </a:gs>
            <a:gs pos="37000">
              <a:srgbClr val="1B4E67"/>
            </a:gs>
            <a:gs pos="98000">
              <a:srgbClr val="1439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7325-3BA2-4C80-A664-02EE1527DDE2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459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80AA"/>
            </a:gs>
            <a:gs pos="68000">
              <a:srgbClr val="236485"/>
            </a:gs>
            <a:gs pos="37000">
              <a:srgbClr val="1B4E67"/>
            </a:gs>
            <a:gs pos="98000">
              <a:srgbClr val="1439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3D12C-A4BC-4874-BFE9-4D393B7E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509" y="1122363"/>
            <a:ext cx="9574491" cy="2387600"/>
          </a:xfrm>
        </p:spPr>
        <p:txBody>
          <a:bodyPr>
            <a:normAutofit/>
          </a:bodyPr>
          <a:lstStyle/>
          <a:p>
            <a:r>
              <a:rPr lang="en-US" altLang="zh-TW" sz="3600" b="1" i="0" u="none" strike="noStrike" baseline="0" dirty="0">
                <a:solidFill>
                  <a:srgbClr val="FFF7EB"/>
                </a:solidFill>
                <a:latin typeface="+mn-lt"/>
              </a:rPr>
              <a:t>Secure Dynamic Searchable Symmetric Encryption</a:t>
            </a:r>
            <a:r>
              <a:rPr lang="zh-TW" altLang="en-US" sz="3600" b="1" i="0" u="none" strike="noStrike" baseline="0" dirty="0">
                <a:solidFill>
                  <a:srgbClr val="FFF7EB"/>
                </a:solidFill>
                <a:latin typeface="+mn-lt"/>
              </a:rPr>
              <a:t> </a:t>
            </a:r>
            <a:r>
              <a:rPr lang="en-US" altLang="zh-TW" sz="3600" b="1" i="0" u="none" strike="noStrike" baseline="0" dirty="0">
                <a:solidFill>
                  <a:srgbClr val="FFF7EB"/>
                </a:solidFill>
                <a:latin typeface="+mn-lt"/>
              </a:rPr>
              <a:t>With Constant Client Storage</a:t>
            </a:r>
            <a:endParaRPr lang="zh-TW" altLang="en-US" sz="3600" b="1" dirty="0">
              <a:solidFill>
                <a:srgbClr val="FFF7EB"/>
              </a:solidFill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82F21-644E-462E-99CD-0D68101E3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600" b="0" i="0" u="none" strike="noStrike" baseline="0" dirty="0">
                <a:solidFill>
                  <a:srgbClr val="FFF7EB"/>
                </a:solidFill>
              </a:rPr>
              <a:t>IEEE TRANSACTIONS ON INFORMATION FORENSICS AND SECURITY, VOL. 16, 2021</a:t>
            </a:r>
          </a:p>
          <a:p>
            <a:r>
              <a:rPr lang="en-US" altLang="zh-TW" sz="1600" b="0" i="0" u="none" strike="noStrike" baseline="0" dirty="0" err="1">
                <a:solidFill>
                  <a:srgbClr val="FFF7EB"/>
                </a:solidFill>
              </a:rPr>
              <a:t>Kun</a:t>
            </a:r>
            <a:r>
              <a:rPr lang="en-US" altLang="zh-TW" sz="1600" b="0" i="0" u="none" strike="noStrike" baseline="0" dirty="0">
                <a:solidFill>
                  <a:srgbClr val="FFF7EB"/>
                </a:solidFill>
              </a:rPr>
              <a:t> He , Jing Chen , </a:t>
            </a:r>
            <a:r>
              <a:rPr lang="en-US" altLang="zh-TW" sz="1600" b="0" i="1" u="none" strike="noStrike" baseline="0" dirty="0">
                <a:solidFill>
                  <a:srgbClr val="FFF7EB"/>
                </a:solidFill>
              </a:rPr>
              <a:t>Member, IEEE</a:t>
            </a:r>
            <a:r>
              <a:rPr lang="en-US" altLang="zh-TW" sz="1600" b="0" i="0" u="none" strike="noStrike" baseline="0" dirty="0">
                <a:solidFill>
                  <a:srgbClr val="FFF7EB"/>
                </a:solidFill>
              </a:rPr>
              <a:t>, </a:t>
            </a:r>
            <a:r>
              <a:rPr lang="en-US" altLang="zh-TW" sz="1600" b="0" i="0" u="none" strike="noStrike" baseline="0" dirty="0" err="1">
                <a:solidFill>
                  <a:srgbClr val="FFF7EB"/>
                </a:solidFill>
              </a:rPr>
              <a:t>Qinxi</a:t>
            </a:r>
            <a:r>
              <a:rPr lang="en-US" altLang="zh-TW" sz="1600" b="0" i="0" u="none" strike="noStrike" baseline="0" dirty="0">
                <a:solidFill>
                  <a:srgbClr val="FFF7EB"/>
                </a:solidFill>
              </a:rPr>
              <a:t> Zhou, </a:t>
            </a:r>
            <a:r>
              <a:rPr lang="en-US" altLang="zh-TW" sz="1600" b="0" i="0" u="none" strike="noStrike" baseline="0" dirty="0" err="1">
                <a:solidFill>
                  <a:srgbClr val="FFF7EB"/>
                </a:solidFill>
              </a:rPr>
              <a:t>Ruiying</a:t>
            </a:r>
            <a:r>
              <a:rPr lang="en-US" altLang="zh-TW" sz="1600" b="0" i="0" u="none" strike="noStrike" baseline="0" dirty="0">
                <a:solidFill>
                  <a:srgbClr val="FFF7EB"/>
                </a:solidFill>
              </a:rPr>
              <a:t> Du, and Yang Xiang , </a:t>
            </a:r>
            <a:r>
              <a:rPr lang="en-US" altLang="zh-TW" sz="1600" b="0" i="1" u="none" strike="noStrike" baseline="0" dirty="0">
                <a:solidFill>
                  <a:srgbClr val="FFF7EB"/>
                </a:solidFill>
              </a:rPr>
              <a:t>Fellow, IEEE</a:t>
            </a:r>
          </a:p>
          <a:p>
            <a:endParaRPr lang="en-US" altLang="zh-TW" sz="1600" i="1" dirty="0">
              <a:solidFill>
                <a:srgbClr val="FFF7EB"/>
              </a:solidFill>
            </a:endParaRPr>
          </a:p>
          <a:p>
            <a:r>
              <a:rPr lang="zh-TW" altLang="en-US" sz="1400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</a:t>
            </a:r>
            <a:r>
              <a:rPr lang="zh-TW" altLang="en-US" sz="1400" i="0" u="none" strike="noStrike" baseline="0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中進度</a:t>
            </a:r>
            <a:endParaRPr lang="zh-TW" altLang="en-US" sz="1400" dirty="0">
              <a:solidFill>
                <a:srgbClr val="FFF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3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4" y="26142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6B1C8517-0E2E-4C84-B6EA-933D24FB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7E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  <a:prstGeom prst="rect">
            <a:avLst/>
          </a:prstGeom>
          <a:effectLst>
            <a:glow rad="63500">
              <a:srgbClr val="FFFFFF">
                <a:alpha val="66000"/>
              </a:srgbClr>
            </a:glow>
            <a:reflection stA="45000" endPos="19000" dist="50800" dir="5400000" sy="-100000" algn="bl" rotWithShape="0"/>
            <a:softEdge rad="0"/>
          </a:effec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F15057-495A-4A45-BAD0-9967665EC25D}"/>
              </a:ext>
            </a:extLst>
          </p:cNvPr>
          <p:cNvSpPr txBox="1">
            <a:spLocks/>
          </p:cNvSpPr>
          <p:nvPr/>
        </p:nvSpPr>
        <p:spPr>
          <a:xfrm>
            <a:off x="1271834" y="19501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建構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程式進度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FFF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26142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6B1C8517-0E2E-4C84-B6EA-933D24FB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7E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  <a:prstGeom prst="rect">
            <a:avLst/>
          </a:prstGeom>
          <a:effectLst>
            <a:glow rad="63500">
              <a:srgbClr val="FFFFFF">
                <a:alpha val="66000"/>
              </a:srgbClr>
            </a:glow>
            <a:reflection stA="45000" endPos="19000" dist="50800" dir="5400000" sy="-100000" algn="bl" rotWithShape="0"/>
            <a:softEdge rad="0"/>
          </a:effec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F15057-495A-4A45-BAD0-9967665EC25D}"/>
              </a:ext>
            </a:extLst>
          </p:cNvPr>
          <p:cNvSpPr txBox="1">
            <a:spLocks/>
          </p:cNvSpPr>
          <p:nvPr/>
        </p:nvSpPr>
        <p:spPr>
          <a:xfrm>
            <a:off x="1271834" y="16013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一種</a:t>
            </a:r>
            <a:r>
              <a:rPr lang="en-US" altLang="zh-TW" dirty="0">
                <a:solidFill>
                  <a:srgbClr val="FFF7EB"/>
                </a:solidFill>
                <a:ea typeface="標楷體" panose="03000509000000000000" pitchFamily="65" charset="-120"/>
              </a:rPr>
              <a:t>Dynamic Searchable Symmetric Encryption</a:t>
            </a:r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的資料儲存結構，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包含：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可增減加密資料儲存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關鍵字搜尋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對稱加密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系統模型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>
              <a:solidFill>
                <a:srgbClr val="FFF7EB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F15F140-9FE4-4BB1-ADA7-E0BBE0436055}"/>
              </a:ext>
            </a:extLst>
          </p:cNvPr>
          <p:cNvSpPr/>
          <p:nvPr/>
        </p:nvSpPr>
        <p:spPr>
          <a:xfrm>
            <a:off x="3316271" y="5109327"/>
            <a:ext cx="829559" cy="8999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客戶端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B1A4C60-2312-4533-A555-BF78758821C7}"/>
              </a:ext>
            </a:extLst>
          </p:cNvPr>
          <p:cNvSpPr/>
          <p:nvPr/>
        </p:nvSpPr>
        <p:spPr>
          <a:xfrm>
            <a:off x="7431465" y="5115677"/>
            <a:ext cx="829559" cy="8999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伺服端</a:t>
            </a: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5B080F34-6210-46B8-B643-25192C0AE7B0}"/>
              </a:ext>
            </a:extLst>
          </p:cNvPr>
          <p:cNvCxnSpPr>
            <a:cxnSpLocks/>
            <a:stCxn id="3" idx="7"/>
            <a:endCxn id="8" idx="1"/>
          </p:cNvCxnSpPr>
          <p:nvPr/>
        </p:nvCxnSpPr>
        <p:spPr>
          <a:xfrm rot="16200000" flipH="1">
            <a:off x="5785472" y="3479992"/>
            <a:ext cx="6350" cy="3528607"/>
          </a:xfrm>
          <a:prstGeom prst="curvedConnector3">
            <a:avLst>
              <a:gd name="adj1" fmla="val -7753827"/>
            </a:avLst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681A3E06-2C23-42BF-8B0B-97225C28DCA2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145830" y="5559296"/>
            <a:ext cx="3285635" cy="6350"/>
          </a:xfrm>
          <a:prstGeom prst="curvedConnector3">
            <a:avLst>
              <a:gd name="adj1" fmla="val 50000"/>
            </a:avLst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E5C415BA-D7F5-4893-96AB-B285CA93CF8E}"/>
              </a:ext>
            </a:extLst>
          </p:cNvPr>
          <p:cNvCxnSpPr>
            <a:cxnSpLocks/>
            <a:stCxn id="8" idx="3"/>
            <a:endCxn id="3" idx="5"/>
          </p:cNvCxnSpPr>
          <p:nvPr/>
        </p:nvCxnSpPr>
        <p:spPr>
          <a:xfrm rot="5400000" flipH="1">
            <a:off x="5785473" y="4116343"/>
            <a:ext cx="6350" cy="3528607"/>
          </a:xfrm>
          <a:prstGeom prst="curvedConnector3">
            <a:avLst>
              <a:gd name="adj1" fmla="val -5675480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96B07B5F-5F01-412D-B1BC-4208FEB49F17}"/>
              </a:ext>
            </a:extLst>
          </p:cNvPr>
          <p:cNvCxnSpPr>
            <a:cxnSpLocks/>
            <a:stCxn id="8" idx="7"/>
            <a:endCxn id="8" idx="5"/>
          </p:cNvCxnSpPr>
          <p:nvPr/>
        </p:nvCxnSpPr>
        <p:spPr>
          <a:xfrm rot="16200000" flipH="1">
            <a:off x="7821362" y="5565645"/>
            <a:ext cx="636351" cy="12700"/>
          </a:xfrm>
          <a:prstGeom prst="curvedConnector5">
            <a:avLst>
              <a:gd name="adj1" fmla="val -35924"/>
              <a:gd name="adj2" fmla="val 7375378"/>
              <a:gd name="adj3" fmla="val 135924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3C62B096-FACE-4324-8C58-BE8F9FA249BD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 rot="5400000" flipH="1">
            <a:off x="3119581" y="5559296"/>
            <a:ext cx="636351" cy="12700"/>
          </a:xfrm>
          <a:prstGeom prst="curvedConnector5">
            <a:avLst>
              <a:gd name="adj1" fmla="val -35924"/>
              <a:gd name="adj2" fmla="val 7375378"/>
              <a:gd name="adj3" fmla="val 135924"/>
            </a:avLst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937B5DD-FCCF-46A0-A74E-FEAD78DEF93A}"/>
              </a:ext>
            </a:extLst>
          </p:cNvPr>
          <p:cNvSpPr txBox="1"/>
          <p:nvPr/>
        </p:nvSpPr>
        <p:spPr>
          <a:xfrm>
            <a:off x="4804895" y="43721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上傳加密資料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7C39727-A2F4-4EEE-A051-1F609397F2E0}"/>
              </a:ext>
            </a:extLst>
          </p:cNvPr>
          <p:cNvSpPr txBox="1"/>
          <p:nvPr/>
        </p:nvSpPr>
        <p:spPr>
          <a:xfrm>
            <a:off x="1003759" y="53809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加、解密資料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E35AFD3-EE2E-4A2A-9072-80E6DB9AFAFC}"/>
              </a:ext>
            </a:extLst>
          </p:cNvPr>
          <p:cNvSpPr txBox="1"/>
          <p:nvPr/>
        </p:nvSpPr>
        <p:spPr>
          <a:xfrm>
            <a:off x="4784669" y="52083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傳送搜尋令牌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608086F-E5DD-4B35-B581-9909888F83B3}"/>
              </a:ext>
            </a:extLst>
          </p:cNvPr>
          <p:cNvSpPr txBox="1"/>
          <p:nvPr/>
        </p:nvSpPr>
        <p:spPr>
          <a:xfrm>
            <a:off x="9030565" y="53667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關鍵字搜尋資料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C1A554C-1C35-433E-9487-BF0A93215B3F}"/>
              </a:ext>
            </a:extLst>
          </p:cNvPr>
          <p:cNvSpPr txBox="1"/>
          <p:nvPr/>
        </p:nvSpPr>
        <p:spPr>
          <a:xfrm>
            <a:off x="4669252" y="58599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下載對應的資料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E1039D-2B2E-4041-9546-4F8B7C2D13F7}"/>
              </a:ext>
            </a:extLst>
          </p:cNvPr>
          <p:cNvSpPr txBox="1"/>
          <p:nvPr/>
        </p:nvSpPr>
        <p:spPr>
          <a:xfrm>
            <a:off x="8853755" y="412582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：設置、更新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5470791-690D-4768-AFB8-36616CCBE36E}"/>
              </a:ext>
            </a:extLst>
          </p:cNvPr>
          <p:cNvSpPr txBox="1"/>
          <p:nvPr/>
        </p:nvSpPr>
        <p:spPr>
          <a:xfrm>
            <a:off x="8853755" y="43823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：搜尋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87CF00-E972-4945-8D3D-1BDB921FC81A}"/>
              </a:ext>
            </a:extLst>
          </p:cNvPr>
          <p:cNvSpPr txBox="1"/>
          <p:nvPr/>
        </p:nvSpPr>
        <p:spPr>
          <a:xfrm>
            <a:off x="6706666" y="2046418"/>
            <a:ext cx="37240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特點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客戶端所需的儲存空間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為定值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更新次數限制金鑰壽命</a:t>
            </a:r>
          </a:p>
        </p:txBody>
      </p:sp>
    </p:spTree>
    <p:extLst>
      <p:ext uri="{BB962C8B-B14F-4D97-AF65-F5344CB8AC3E}">
        <p14:creationId xmlns:p14="http://schemas.microsoft.com/office/powerpoint/2010/main" val="39610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28028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建構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6B1C8517-0E2E-4C84-B6EA-933D24FB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7E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  <a:prstGeom prst="rect">
            <a:avLst/>
          </a:prstGeom>
          <a:effectLst>
            <a:glow rad="63500">
              <a:srgbClr val="FFFFFF">
                <a:alpha val="66000"/>
              </a:srgbClr>
            </a:glow>
            <a:reflection stA="45000" endPos="19000" dist="50800" dir="5400000" sy="-100000" algn="bl" rotWithShape="0"/>
            <a:softEdge rad="0"/>
          </a:effec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F15057-495A-4A45-BAD0-9967665EC25D}"/>
              </a:ext>
            </a:extLst>
          </p:cNvPr>
          <p:cNvSpPr txBox="1">
            <a:spLocks/>
          </p:cNvSpPr>
          <p:nvPr/>
        </p:nvSpPr>
        <p:spPr>
          <a:xfrm>
            <a:off x="1271834" y="14316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魚骨鏈結構</a:t>
            </a:r>
            <a:endParaRPr lang="en-US" altLang="zh-TW" dirty="0">
              <a:solidFill>
                <a:srgbClr val="FFF7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E1C42FED-1B79-47A6-AB9E-97324ABFB2A1}"/>
              </a:ext>
            </a:extLst>
          </p:cNvPr>
          <p:cNvGrpSpPr/>
          <p:nvPr/>
        </p:nvGrpSpPr>
        <p:grpSpPr>
          <a:xfrm>
            <a:off x="2393064" y="2305174"/>
            <a:ext cx="6222577" cy="3600346"/>
            <a:chOff x="1271536" y="1942475"/>
            <a:chExt cx="6222577" cy="3600346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688FA45A-E00F-401C-BD28-905DB7B99F60}"/>
                </a:ext>
              </a:extLst>
            </p:cNvPr>
            <p:cNvGrpSpPr/>
            <p:nvPr/>
          </p:nvGrpSpPr>
          <p:grpSpPr>
            <a:xfrm>
              <a:off x="1395166" y="1942475"/>
              <a:ext cx="5374458" cy="3507025"/>
              <a:chOff x="1720391" y="1951901"/>
              <a:chExt cx="5374458" cy="350702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24B3C5-633F-462E-8CC7-C37D53AB5F84}"/>
                  </a:ext>
                </a:extLst>
              </p:cNvPr>
              <p:cNvSpPr/>
              <p:nvPr/>
            </p:nvSpPr>
            <p:spPr>
              <a:xfrm>
                <a:off x="1762812" y="3296920"/>
                <a:ext cx="546754" cy="37707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st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5132DB0-1B23-4133-A72C-E384E2251974}"/>
                  </a:ext>
                </a:extLst>
              </p:cNvPr>
              <p:cNvSpPr/>
              <p:nvPr/>
            </p:nvSpPr>
            <p:spPr>
              <a:xfrm>
                <a:off x="2565661" y="3296920"/>
                <a:ext cx="546754" cy="37707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st</a:t>
                </a:r>
                <a:r>
                  <a:rPr lang="en-US" altLang="zh-TW" dirty="0"/>
                  <a:t>’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F7B4651-1A10-42CA-8240-AB68F5135B43}"/>
                  </a:ext>
                </a:extLst>
              </p:cNvPr>
              <p:cNvSpPr/>
              <p:nvPr/>
            </p:nvSpPr>
            <p:spPr>
              <a:xfrm>
                <a:off x="3366153" y="3296920"/>
                <a:ext cx="546754" cy="37707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st</a:t>
                </a:r>
                <a:r>
                  <a:rPr lang="en-US" altLang="zh-TW" dirty="0"/>
                  <a:t>’’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3C48C0-C0F9-4E2B-8926-DD18A64AC495}"/>
                  </a:ext>
                </a:extLst>
              </p:cNvPr>
              <p:cNvSpPr/>
              <p:nvPr/>
            </p:nvSpPr>
            <p:spPr>
              <a:xfrm>
                <a:off x="4172539" y="3296920"/>
                <a:ext cx="546754" cy="37707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st</a:t>
                </a:r>
                <a:r>
                  <a:rPr lang="en-US" altLang="zh-TW" dirty="0"/>
                  <a:t>’’’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3C27084-4617-4F15-83D6-9CB270DFE76A}"/>
                  </a:ext>
                </a:extLst>
              </p:cNvPr>
              <p:cNvSpPr/>
              <p:nvPr/>
            </p:nvSpPr>
            <p:spPr>
              <a:xfrm>
                <a:off x="5015844" y="3296920"/>
                <a:ext cx="546754" cy="37707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0320879-689B-4603-86E6-489A8EA5D0B0}"/>
                  </a:ext>
                </a:extLst>
              </p:cNvPr>
              <p:cNvSpPr/>
              <p:nvPr/>
            </p:nvSpPr>
            <p:spPr>
              <a:xfrm>
                <a:off x="1720391" y="2642025"/>
                <a:ext cx="853125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st,id,r0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5B4DD71-0172-4B6D-95E7-2110774549B1}"/>
                  </a:ext>
                </a:extLst>
              </p:cNvPr>
              <p:cNvSpPr/>
              <p:nvPr/>
            </p:nvSpPr>
            <p:spPr>
              <a:xfrm>
                <a:off x="2724346" y="2422954"/>
                <a:ext cx="875909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r0,id,r1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172CAAB-8D61-4F92-9B78-AB6CDA542215}"/>
                  </a:ext>
                </a:extLst>
              </p:cNvPr>
              <p:cNvSpPr/>
              <p:nvPr/>
            </p:nvSpPr>
            <p:spPr>
              <a:xfrm>
                <a:off x="3721622" y="1951901"/>
                <a:ext cx="1286759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r1,id,NULL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8829BA2-4595-4305-BE4E-D6A5B402EBCF}"/>
                  </a:ext>
                </a:extLst>
              </p:cNvPr>
              <p:cNvSpPr/>
              <p:nvPr/>
            </p:nvSpPr>
            <p:spPr>
              <a:xfrm>
                <a:off x="2821361" y="3989320"/>
                <a:ext cx="846842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st,id,r2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828BE86-3718-4CBE-BB4C-E92BCA0579B8}"/>
                  </a:ext>
                </a:extLst>
              </p:cNvPr>
              <p:cNvSpPr/>
              <p:nvPr/>
            </p:nvSpPr>
            <p:spPr>
              <a:xfrm>
                <a:off x="3796251" y="4381807"/>
                <a:ext cx="872765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r2,id,r3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9E68266-EF2F-4B79-870A-5A3CEDFC2684}"/>
                  </a:ext>
                </a:extLst>
              </p:cNvPr>
              <p:cNvSpPr/>
              <p:nvPr/>
            </p:nvSpPr>
            <p:spPr>
              <a:xfrm>
                <a:off x="4826521" y="4728347"/>
                <a:ext cx="925400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r3,id,r4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DB4885-B911-42A9-A57E-16F5898DC2A7}"/>
                  </a:ext>
                </a:extLst>
              </p:cNvPr>
              <p:cNvSpPr/>
              <p:nvPr/>
            </p:nvSpPr>
            <p:spPr>
              <a:xfrm>
                <a:off x="3685880" y="2663635"/>
                <a:ext cx="546754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4B75A59-2B87-4813-A33B-44629DCA9373}"/>
                  </a:ext>
                </a:extLst>
              </p:cNvPr>
              <p:cNvSpPr/>
              <p:nvPr/>
            </p:nvSpPr>
            <p:spPr>
              <a:xfrm>
                <a:off x="4374037" y="2456245"/>
                <a:ext cx="546754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5001CC6-D280-49B1-916D-C765A6FC22C6}"/>
                  </a:ext>
                </a:extLst>
              </p:cNvPr>
              <p:cNvSpPr/>
              <p:nvPr/>
            </p:nvSpPr>
            <p:spPr>
              <a:xfrm>
                <a:off x="5046087" y="2257282"/>
                <a:ext cx="546754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3E371CE-5DDE-4CDA-83EB-0F104A1C358C}"/>
                  </a:ext>
                </a:extLst>
              </p:cNvPr>
              <p:cNvSpPr/>
              <p:nvPr/>
            </p:nvSpPr>
            <p:spPr>
              <a:xfrm>
                <a:off x="4425884" y="3951815"/>
                <a:ext cx="546754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7584559-C82E-4A78-8A60-8E904805CC62}"/>
                  </a:ext>
                </a:extLst>
              </p:cNvPr>
              <p:cNvSpPr/>
              <p:nvPr/>
            </p:nvSpPr>
            <p:spPr>
              <a:xfrm>
                <a:off x="5125039" y="4169700"/>
                <a:ext cx="546754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EA50574-4901-457F-8BFD-40F013765370}"/>
                  </a:ext>
                </a:extLst>
              </p:cNvPr>
              <p:cNvSpPr/>
              <p:nvPr/>
            </p:nvSpPr>
            <p:spPr>
              <a:xfrm>
                <a:off x="5898622" y="4337663"/>
                <a:ext cx="546754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D3B57E57-7AEE-49DC-93C7-A7DC41A01920}"/>
                  </a:ext>
                </a:extLst>
              </p:cNvPr>
              <p:cNvCxnSpPr>
                <a:stCxn id="4" idx="3"/>
                <a:endCxn id="8" idx="1"/>
              </p:cNvCxnSpPr>
              <p:nvPr/>
            </p:nvCxnSpPr>
            <p:spPr>
              <a:xfrm>
                <a:off x="2309566" y="3485456"/>
                <a:ext cx="25609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8DCA9B37-8A15-4B29-ADF4-0214ACB8465A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3112415" y="3485456"/>
                <a:ext cx="25373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ECE5A794-5347-4C17-89C7-90EF6FA65599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3912907" y="3485456"/>
                <a:ext cx="25963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A407B947-40B6-40F7-B75B-1C57597A07E5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4719293" y="3485456"/>
                <a:ext cx="29655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0E8C285A-397E-4F42-843D-2FC95F45DB1E}"/>
                  </a:ext>
                </a:extLst>
              </p:cNvPr>
              <p:cNvCxnSpPr>
                <a:cxnSpLocks/>
                <a:stCxn id="4" idx="0"/>
                <a:endCxn id="12" idx="2"/>
              </p:cNvCxnSpPr>
              <p:nvPr/>
            </p:nvCxnSpPr>
            <p:spPr>
              <a:xfrm flipV="1">
                <a:off x="2036189" y="3019097"/>
                <a:ext cx="110765" cy="2778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EB359739-E0A7-4F10-9091-F87DD0A3B2A6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2573516" y="2611490"/>
                <a:ext cx="150830" cy="2190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89EEE0E8-7333-4D51-BECA-0F2438FFC6E4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3600255" y="2140437"/>
                <a:ext cx="121367" cy="471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D4873B8-733D-434B-93AA-9645E5D01DEC}"/>
                  </a:ext>
                </a:extLst>
              </p:cNvPr>
              <p:cNvSpPr/>
              <p:nvPr/>
            </p:nvSpPr>
            <p:spPr>
              <a:xfrm>
                <a:off x="5694573" y="2053691"/>
                <a:ext cx="546754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258C004-0281-4667-9FDF-D72F9AB61F75}"/>
                  </a:ext>
                </a:extLst>
              </p:cNvPr>
              <p:cNvSpPr/>
              <p:nvPr/>
            </p:nvSpPr>
            <p:spPr>
              <a:xfrm>
                <a:off x="5924348" y="5081854"/>
                <a:ext cx="1170501" cy="377072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r4,id,NULL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7FAA00F2-0521-4243-80D8-0E98AE79FBE0}"/>
                  </a:ext>
                </a:extLst>
              </p:cNvPr>
              <p:cNvCxnSpPr>
                <a:cxnSpLocks/>
                <a:stCxn id="9" idx="0"/>
                <a:endCxn id="21" idx="2"/>
              </p:cNvCxnSpPr>
              <p:nvPr/>
            </p:nvCxnSpPr>
            <p:spPr>
              <a:xfrm flipV="1">
                <a:off x="3639530" y="3040707"/>
                <a:ext cx="319727" cy="2562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809095A7-7BF1-4ACC-A786-74D567990F74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 flipV="1">
                <a:off x="4232634" y="2644781"/>
                <a:ext cx="141403" cy="207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263049E2-3F89-4102-AEA5-C9DAC86648BC}"/>
                  </a:ext>
                </a:extLst>
              </p:cNvPr>
              <p:cNvCxnSpPr>
                <a:cxnSpLocks/>
                <a:stCxn id="22" idx="3"/>
                <a:endCxn id="23" idx="1"/>
              </p:cNvCxnSpPr>
              <p:nvPr/>
            </p:nvCxnSpPr>
            <p:spPr>
              <a:xfrm flipV="1">
                <a:off x="4920791" y="2445818"/>
                <a:ext cx="125296" cy="1989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>
                <a:extLst>
                  <a:ext uri="{FF2B5EF4-FFF2-40B4-BE49-F238E27FC236}">
                    <a16:creationId xmlns:a16="http://schemas.microsoft.com/office/drawing/2014/main" id="{826DAE1A-0BFA-4527-99A5-DD559EB45553}"/>
                  </a:ext>
                </a:extLst>
              </p:cNvPr>
              <p:cNvCxnSpPr>
                <a:cxnSpLocks/>
                <a:stCxn id="23" idx="3"/>
                <a:endCxn id="48" idx="1"/>
              </p:cNvCxnSpPr>
              <p:nvPr/>
            </p:nvCxnSpPr>
            <p:spPr>
              <a:xfrm flipV="1">
                <a:off x="5592841" y="2242227"/>
                <a:ext cx="101732" cy="2035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09B27402-A1CD-4401-8D65-671FDE0BAE18}"/>
                  </a:ext>
                </a:extLst>
              </p:cNvPr>
              <p:cNvCxnSpPr>
                <a:cxnSpLocks/>
                <a:stCxn id="8" idx="2"/>
                <a:endCxn id="15" idx="0"/>
              </p:cNvCxnSpPr>
              <p:nvPr/>
            </p:nvCxnSpPr>
            <p:spPr>
              <a:xfrm>
                <a:off x="2839038" y="3673992"/>
                <a:ext cx="405744" cy="3153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0F631068-FE98-4985-A7F1-4A43F23114CC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3668203" y="4177856"/>
                <a:ext cx="128048" cy="3924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>
                <a:extLst>
                  <a:ext uri="{FF2B5EF4-FFF2-40B4-BE49-F238E27FC236}">
                    <a16:creationId xmlns:a16="http://schemas.microsoft.com/office/drawing/2014/main" id="{3796547E-A2E9-4A98-87EA-A4AD608DE1D6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4669016" y="4570343"/>
                <a:ext cx="157505" cy="346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ABAF0C28-D210-4901-8855-7EA066E274D9}"/>
                  </a:ext>
                </a:extLst>
              </p:cNvPr>
              <p:cNvCxnSpPr>
                <a:cxnSpLocks/>
                <a:stCxn id="17" idx="3"/>
                <a:endCxn id="49" idx="1"/>
              </p:cNvCxnSpPr>
              <p:nvPr/>
            </p:nvCxnSpPr>
            <p:spPr>
              <a:xfrm>
                <a:off x="5751921" y="4916883"/>
                <a:ext cx="172427" cy="3535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DE0D61A0-1424-49E9-B5A4-9DE91E440ABD}"/>
                  </a:ext>
                </a:extLst>
              </p:cNvPr>
              <p:cNvCxnSpPr>
                <a:cxnSpLocks/>
                <a:stCxn id="10" idx="2"/>
                <a:endCxn id="24" idx="0"/>
              </p:cNvCxnSpPr>
              <p:nvPr/>
            </p:nvCxnSpPr>
            <p:spPr>
              <a:xfrm>
                <a:off x="4445916" y="3673992"/>
                <a:ext cx="253345" cy="2778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2AED9960-7723-40FF-A7D2-FD4F95C14754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4972638" y="4140351"/>
                <a:ext cx="152401" cy="217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84723CA2-F696-4A1A-82EE-2F06FC33B5B4}"/>
                  </a:ext>
                </a:extLst>
              </p:cNvPr>
              <p:cNvCxnSpPr>
                <a:cxnSpLocks/>
                <a:stCxn id="25" idx="3"/>
                <a:endCxn id="26" idx="1"/>
              </p:cNvCxnSpPr>
              <p:nvPr/>
            </p:nvCxnSpPr>
            <p:spPr>
              <a:xfrm>
                <a:off x="5671793" y="4358236"/>
                <a:ext cx="226829" cy="1679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6C598C0-4547-47B6-82AF-14F3EA811EC5}"/>
                </a:ext>
              </a:extLst>
            </p:cNvPr>
            <p:cNvSpPr/>
            <p:nvPr/>
          </p:nvSpPr>
          <p:spPr>
            <a:xfrm>
              <a:off x="1271536" y="3132730"/>
              <a:ext cx="6147359" cy="73529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88D2F69-AB19-417C-994E-B0C8D3023A9D}"/>
                </a:ext>
              </a:extLst>
            </p:cNvPr>
            <p:cNvSpPr/>
            <p:nvPr/>
          </p:nvSpPr>
          <p:spPr>
            <a:xfrm>
              <a:off x="2330774" y="3867184"/>
              <a:ext cx="4843023" cy="1675637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5086A816-7AE2-4837-953E-7FC120B39D14}"/>
                </a:ext>
              </a:extLst>
            </p:cNvPr>
            <p:cNvSpPr txBox="1"/>
            <p:nvPr/>
          </p:nvSpPr>
          <p:spPr>
            <a:xfrm>
              <a:off x="5130134" y="2816053"/>
              <a:ext cx="1839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Document Index Chain</a:t>
              </a:r>
              <a:endParaRPr lang="zh-TW" altLang="en-US" sz="1400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F96CA434-377B-4518-BA40-49B1F0F210B8}"/>
                </a:ext>
              </a:extLst>
            </p:cNvPr>
            <p:cNvSpPr txBox="1"/>
            <p:nvPr/>
          </p:nvSpPr>
          <p:spPr>
            <a:xfrm>
              <a:off x="6753542" y="52350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DIC</a:t>
              </a:r>
              <a:endParaRPr lang="zh-TW" altLang="en-US" sz="1400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82F408D-90DD-48FF-A3BC-9086FEA2DFE3}"/>
                </a:ext>
              </a:extLst>
            </p:cNvPr>
            <p:cNvSpPr txBox="1"/>
            <p:nvPr/>
          </p:nvSpPr>
          <p:spPr>
            <a:xfrm>
              <a:off x="5240739" y="3557745"/>
              <a:ext cx="2253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Logical Keyword Index Chain</a:t>
              </a:r>
              <a:endParaRPr lang="zh-TW" altLang="en-US" sz="1400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F1453168-5C66-4D8B-9EE9-C4F9E5E86E04}"/>
                </a:ext>
              </a:extLst>
            </p:cNvPr>
            <p:cNvSpPr txBox="1"/>
            <p:nvPr/>
          </p:nvSpPr>
          <p:spPr>
            <a:xfrm>
              <a:off x="6841270" y="311606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LoKIC</a:t>
              </a:r>
              <a:endParaRPr lang="zh-TW" altLang="en-US" sz="1400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6A8182D9-88DD-43E9-B599-723E28E355D2}"/>
              </a:ext>
            </a:extLst>
          </p:cNvPr>
          <p:cNvSpPr/>
          <p:nvPr/>
        </p:nvSpPr>
        <p:spPr>
          <a:xfrm>
            <a:off x="2406540" y="2227245"/>
            <a:ext cx="5684536" cy="1265686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0A5C47D-3B5E-4340-9061-E52461567F5A}"/>
              </a:ext>
            </a:extLst>
          </p:cNvPr>
          <p:cNvSpPr txBox="1"/>
          <p:nvPr/>
        </p:nvSpPr>
        <p:spPr>
          <a:xfrm>
            <a:off x="517384" y="2591368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</a:t>
            </a:r>
            <a:r>
              <a:rPr lang="en-US" altLang="zh-TW" dirty="0"/>
              <a:t>: search token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54A97B7-A531-4B72-8972-0311ADB913CE}"/>
              </a:ext>
            </a:extLst>
          </p:cNvPr>
          <p:cNvSpPr txBox="1"/>
          <p:nvPr/>
        </p:nvSpPr>
        <p:spPr>
          <a:xfrm>
            <a:off x="513584" y="2944191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</a:t>
            </a:r>
            <a:r>
              <a:rPr lang="en-US" altLang="zh-TW" dirty="0"/>
              <a:t>’=Hash(</a:t>
            </a:r>
            <a:r>
              <a:rPr lang="en-US" altLang="zh-TW" dirty="0" err="1"/>
              <a:t>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34E3E1C-0431-4DE7-B0E0-E4E72E9F85D7}"/>
              </a:ext>
            </a:extLst>
          </p:cNvPr>
          <p:cNvSpPr txBox="1"/>
          <p:nvPr/>
        </p:nvSpPr>
        <p:spPr>
          <a:xfrm>
            <a:off x="513584" y="3318238"/>
            <a:ext cx="14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</a:t>
            </a:r>
            <a:r>
              <a:rPr lang="en-US" altLang="zh-TW" dirty="0"/>
              <a:t>’’=Hash(</a:t>
            </a:r>
            <a:r>
              <a:rPr lang="en-US" altLang="zh-TW" dirty="0" err="1"/>
              <a:t>st</a:t>
            </a:r>
            <a:r>
              <a:rPr lang="en-US" altLang="zh-TW" dirty="0"/>
              <a:t>’)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747DBC6-25B8-4141-A498-DB1AEA5275BB}"/>
              </a:ext>
            </a:extLst>
          </p:cNvPr>
          <p:cNvSpPr txBox="1"/>
          <p:nvPr/>
        </p:nvSpPr>
        <p:spPr>
          <a:xfrm>
            <a:off x="513584" y="3706010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</a:t>
            </a:r>
            <a:r>
              <a:rPr lang="en-US" altLang="zh-TW" dirty="0"/>
              <a:t>’’’=Hash(</a:t>
            </a:r>
            <a:r>
              <a:rPr lang="en-US" altLang="zh-TW" dirty="0" err="1"/>
              <a:t>st</a:t>
            </a:r>
            <a:r>
              <a:rPr lang="en-US" altLang="zh-TW" dirty="0"/>
              <a:t>’’)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516D96E-CC9F-4BC5-8AD6-2B460BB7F3B1}"/>
              </a:ext>
            </a:extLst>
          </p:cNvPr>
          <p:cNvSpPr txBox="1"/>
          <p:nvPr/>
        </p:nvSpPr>
        <p:spPr>
          <a:xfrm>
            <a:off x="535704" y="4429108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r0,1…: random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D3E81FE-6051-4707-A46E-27F4A3771713}"/>
              </a:ext>
            </a:extLst>
          </p:cNvPr>
          <p:cNvSpPr txBox="1"/>
          <p:nvPr/>
        </p:nvSpPr>
        <p:spPr>
          <a:xfrm>
            <a:off x="536093" y="510606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id:Enc</a:t>
            </a:r>
            <a:r>
              <a:rPr lang="en-US" altLang="zh-TW" dirty="0"/>
              <a:t>(</a:t>
            </a:r>
            <a:r>
              <a:rPr lang="zh-TW" altLang="en-US" dirty="0"/>
              <a:t>檔案</a:t>
            </a:r>
            <a:r>
              <a:rPr lang="en-US" altLang="zh-TW" dirty="0"/>
              <a:t>id+</a:t>
            </a:r>
            <a:r>
              <a:rPr lang="zh-TW" altLang="en-US" dirty="0"/>
              <a:t>操作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0D5BB6-0C44-4A45-9C1E-61CE59074018}"/>
              </a:ext>
            </a:extLst>
          </p:cNvPr>
          <p:cNvSpPr txBox="1"/>
          <p:nvPr/>
        </p:nvSpPr>
        <p:spPr>
          <a:xfrm>
            <a:off x="8609489" y="2159361"/>
            <a:ext cx="33009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所需儲存：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k_1: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 token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k_2: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加密資料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當前計數器次數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伺服端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最大計數器次數</a:t>
            </a:r>
          </a:p>
        </p:txBody>
      </p:sp>
    </p:spTree>
    <p:extLst>
      <p:ext uri="{BB962C8B-B14F-4D97-AF65-F5344CB8AC3E}">
        <p14:creationId xmlns:p14="http://schemas.microsoft.com/office/powerpoint/2010/main" val="2817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28028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6B1C8517-0E2E-4C84-B6EA-933D24FB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7E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  <a:prstGeom prst="rect">
            <a:avLst/>
          </a:prstGeom>
          <a:effectLst>
            <a:glow rad="63500">
              <a:srgbClr val="FFFFFF">
                <a:alpha val="66000"/>
              </a:srgbClr>
            </a:glow>
            <a:reflection stA="45000" endPos="19000" dist="50800" dir="5400000" sy="-100000" algn="bl" rotWithShape="0"/>
            <a:softEdge rad="0"/>
          </a:effectLst>
        </p:spPr>
      </p:pic>
      <p:grpSp>
        <p:nvGrpSpPr>
          <p:cNvPr id="86" name="群組 85">
            <a:extLst>
              <a:ext uri="{FF2B5EF4-FFF2-40B4-BE49-F238E27FC236}">
                <a16:creationId xmlns:a16="http://schemas.microsoft.com/office/drawing/2014/main" id="{688FA45A-E00F-401C-BD28-905DB7B99F60}"/>
              </a:ext>
            </a:extLst>
          </p:cNvPr>
          <p:cNvGrpSpPr/>
          <p:nvPr/>
        </p:nvGrpSpPr>
        <p:grpSpPr>
          <a:xfrm>
            <a:off x="6372519" y="3162537"/>
            <a:ext cx="5374458" cy="3507025"/>
            <a:chOff x="1720391" y="1951901"/>
            <a:chExt cx="5374458" cy="35070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24B3C5-633F-462E-8CC7-C37D53AB5F84}"/>
                </a:ext>
              </a:extLst>
            </p:cNvPr>
            <p:cNvSpPr/>
            <p:nvPr/>
          </p:nvSpPr>
          <p:spPr>
            <a:xfrm>
              <a:off x="1762812" y="3296920"/>
              <a:ext cx="546754" cy="3770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st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132DB0-1B23-4133-A72C-E384E2251974}"/>
                </a:ext>
              </a:extLst>
            </p:cNvPr>
            <p:cNvSpPr/>
            <p:nvPr/>
          </p:nvSpPr>
          <p:spPr>
            <a:xfrm>
              <a:off x="2565661" y="3296920"/>
              <a:ext cx="546754" cy="3770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st</a:t>
              </a:r>
              <a:r>
                <a:rPr lang="en-US" altLang="zh-TW" dirty="0"/>
                <a:t>’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7B4651-1A10-42CA-8240-AB68F5135B43}"/>
                </a:ext>
              </a:extLst>
            </p:cNvPr>
            <p:cNvSpPr/>
            <p:nvPr/>
          </p:nvSpPr>
          <p:spPr>
            <a:xfrm>
              <a:off x="3366153" y="3296920"/>
              <a:ext cx="546754" cy="3770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st</a:t>
              </a:r>
              <a:r>
                <a:rPr lang="en-US" altLang="zh-TW" dirty="0"/>
                <a:t>’’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3C48C0-C0F9-4E2B-8926-DD18A64AC495}"/>
                </a:ext>
              </a:extLst>
            </p:cNvPr>
            <p:cNvSpPr/>
            <p:nvPr/>
          </p:nvSpPr>
          <p:spPr>
            <a:xfrm>
              <a:off x="4172539" y="3296920"/>
              <a:ext cx="546754" cy="3770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st</a:t>
              </a:r>
              <a:r>
                <a:rPr lang="en-US" altLang="zh-TW" dirty="0"/>
                <a:t>’’’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C27084-4617-4F15-83D6-9CB270DFE76A}"/>
                </a:ext>
              </a:extLst>
            </p:cNvPr>
            <p:cNvSpPr/>
            <p:nvPr/>
          </p:nvSpPr>
          <p:spPr>
            <a:xfrm>
              <a:off x="5015844" y="3296920"/>
              <a:ext cx="546754" cy="3770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0320879-689B-4603-86E6-489A8EA5D0B0}"/>
                </a:ext>
              </a:extLst>
            </p:cNvPr>
            <p:cNvSpPr/>
            <p:nvPr/>
          </p:nvSpPr>
          <p:spPr>
            <a:xfrm>
              <a:off x="1720391" y="2642025"/>
              <a:ext cx="853125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st,id,r0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5B4DD71-0172-4B6D-95E7-2110774549B1}"/>
                </a:ext>
              </a:extLst>
            </p:cNvPr>
            <p:cNvSpPr/>
            <p:nvPr/>
          </p:nvSpPr>
          <p:spPr>
            <a:xfrm>
              <a:off x="2724346" y="2422954"/>
              <a:ext cx="875909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r0,id,r1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172CAAB-8D61-4F92-9B78-AB6CDA542215}"/>
                </a:ext>
              </a:extLst>
            </p:cNvPr>
            <p:cNvSpPr/>
            <p:nvPr/>
          </p:nvSpPr>
          <p:spPr>
            <a:xfrm>
              <a:off x="3721622" y="1951901"/>
              <a:ext cx="1286759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r1,id,NULL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829BA2-4595-4305-BE4E-D6A5B402EBCF}"/>
                </a:ext>
              </a:extLst>
            </p:cNvPr>
            <p:cNvSpPr/>
            <p:nvPr/>
          </p:nvSpPr>
          <p:spPr>
            <a:xfrm>
              <a:off x="2821361" y="3989320"/>
              <a:ext cx="846842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st,id,r2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828BE86-3718-4CBE-BB4C-E92BCA0579B8}"/>
                </a:ext>
              </a:extLst>
            </p:cNvPr>
            <p:cNvSpPr/>
            <p:nvPr/>
          </p:nvSpPr>
          <p:spPr>
            <a:xfrm>
              <a:off x="3796251" y="4381807"/>
              <a:ext cx="872765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r2,id,r3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9E68266-EF2F-4B79-870A-5A3CEDFC2684}"/>
                </a:ext>
              </a:extLst>
            </p:cNvPr>
            <p:cNvSpPr/>
            <p:nvPr/>
          </p:nvSpPr>
          <p:spPr>
            <a:xfrm>
              <a:off x="4826521" y="4728347"/>
              <a:ext cx="925400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r3,id,r4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DB4885-B911-42A9-A57E-16F5898DC2A7}"/>
                </a:ext>
              </a:extLst>
            </p:cNvPr>
            <p:cNvSpPr/>
            <p:nvPr/>
          </p:nvSpPr>
          <p:spPr>
            <a:xfrm>
              <a:off x="3685880" y="2663635"/>
              <a:ext cx="546754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B75A59-2B87-4813-A33B-44629DCA9373}"/>
                </a:ext>
              </a:extLst>
            </p:cNvPr>
            <p:cNvSpPr/>
            <p:nvPr/>
          </p:nvSpPr>
          <p:spPr>
            <a:xfrm>
              <a:off x="4374037" y="2456245"/>
              <a:ext cx="546754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001CC6-D280-49B1-916D-C765A6FC22C6}"/>
                </a:ext>
              </a:extLst>
            </p:cNvPr>
            <p:cNvSpPr/>
            <p:nvPr/>
          </p:nvSpPr>
          <p:spPr>
            <a:xfrm>
              <a:off x="5046087" y="2257282"/>
              <a:ext cx="546754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3E371CE-5DDE-4CDA-83EB-0F104A1C358C}"/>
                </a:ext>
              </a:extLst>
            </p:cNvPr>
            <p:cNvSpPr/>
            <p:nvPr/>
          </p:nvSpPr>
          <p:spPr>
            <a:xfrm>
              <a:off x="4425884" y="3951815"/>
              <a:ext cx="546754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7584559-C82E-4A78-8A60-8E904805CC62}"/>
                </a:ext>
              </a:extLst>
            </p:cNvPr>
            <p:cNvSpPr/>
            <p:nvPr/>
          </p:nvSpPr>
          <p:spPr>
            <a:xfrm>
              <a:off x="5125039" y="4169700"/>
              <a:ext cx="546754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EA50574-4901-457F-8BFD-40F013765370}"/>
                </a:ext>
              </a:extLst>
            </p:cNvPr>
            <p:cNvSpPr/>
            <p:nvPr/>
          </p:nvSpPr>
          <p:spPr>
            <a:xfrm>
              <a:off x="5898622" y="4337663"/>
              <a:ext cx="546754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D3B57E57-7AEE-49DC-93C7-A7DC41A01920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2309566" y="3485456"/>
              <a:ext cx="256095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DCA9B37-8A15-4B29-ADF4-0214ACB8465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112415" y="3485456"/>
              <a:ext cx="253738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CE5A794-5347-4C17-89C7-90EF6FA65599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3912907" y="3485456"/>
              <a:ext cx="259632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407B947-40B6-40F7-B75B-1C57597A07E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719293" y="3485456"/>
              <a:ext cx="29655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0E8C285A-397E-4F42-843D-2FC95F45DB1E}"/>
                </a:ext>
              </a:extLst>
            </p:cNvPr>
            <p:cNvCxnSpPr>
              <a:cxnSpLocks/>
              <a:stCxn id="4" idx="0"/>
              <a:endCxn id="12" idx="2"/>
            </p:cNvCxnSpPr>
            <p:nvPr/>
          </p:nvCxnSpPr>
          <p:spPr>
            <a:xfrm flipV="1">
              <a:off x="2036189" y="3019097"/>
              <a:ext cx="110765" cy="277823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EB359739-E0A7-4F10-9091-F87DD0A3B2A6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2573516" y="2611490"/>
              <a:ext cx="150830" cy="21907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9EEE0E8-7333-4D51-BECA-0F2438FFC6E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3600255" y="2140437"/>
              <a:ext cx="121367" cy="471053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4873B8-733D-434B-93AA-9645E5D01DEC}"/>
                </a:ext>
              </a:extLst>
            </p:cNvPr>
            <p:cNvSpPr/>
            <p:nvPr/>
          </p:nvSpPr>
          <p:spPr>
            <a:xfrm>
              <a:off x="5694573" y="2053691"/>
              <a:ext cx="546754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258C004-0281-4667-9FDF-D72F9AB61F75}"/>
                </a:ext>
              </a:extLst>
            </p:cNvPr>
            <p:cNvSpPr/>
            <p:nvPr/>
          </p:nvSpPr>
          <p:spPr>
            <a:xfrm>
              <a:off x="5924348" y="5081854"/>
              <a:ext cx="1170501" cy="3770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r4,id,NULL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7FAA00F2-0521-4243-80D8-0E98AE79FBE0}"/>
                </a:ext>
              </a:extLst>
            </p:cNvPr>
            <p:cNvCxnSpPr>
              <a:cxnSpLocks/>
              <a:stCxn id="9" idx="0"/>
              <a:endCxn id="21" idx="2"/>
            </p:cNvCxnSpPr>
            <p:nvPr/>
          </p:nvCxnSpPr>
          <p:spPr>
            <a:xfrm flipV="1">
              <a:off x="3639530" y="3040707"/>
              <a:ext cx="319727" cy="256213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809095A7-7BF1-4ACC-A786-74D567990F74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4232634" y="2644781"/>
              <a:ext cx="141403" cy="20739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263049E2-3F89-4102-AEA5-C9DAC86648B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4920791" y="2445818"/>
              <a:ext cx="125296" cy="198963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826DAE1A-0BFA-4527-99A5-DD559EB45553}"/>
                </a:ext>
              </a:extLst>
            </p:cNvPr>
            <p:cNvCxnSpPr>
              <a:cxnSpLocks/>
              <a:stCxn id="23" idx="3"/>
              <a:endCxn id="48" idx="1"/>
            </p:cNvCxnSpPr>
            <p:nvPr/>
          </p:nvCxnSpPr>
          <p:spPr>
            <a:xfrm flipV="1">
              <a:off x="5592841" y="2242227"/>
              <a:ext cx="101732" cy="20359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9B27402-A1CD-4401-8D65-671FDE0BAE18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2839038" y="3673992"/>
              <a:ext cx="405744" cy="31532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F631068-FE98-4985-A7F1-4A43F23114CC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3668203" y="4177856"/>
              <a:ext cx="128048" cy="392487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3796547E-A2E9-4A98-87EA-A4AD608DE1D6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4669016" y="4570343"/>
              <a:ext cx="157505" cy="34654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ABAF0C28-D210-4901-8855-7EA066E274D9}"/>
                </a:ext>
              </a:extLst>
            </p:cNvPr>
            <p:cNvCxnSpPr>
              <a:cxnSpLocks/>
              <a:stCxn id="17" idx="3"/>
              <a:endCxn id="49" idx="1"/>
            </p:cNvCxnSpPr>
            <p:nvPr/>
          </p:nvCxnSpPr>
          <p:spPr>
            <a:xfrm>
              <a:off x="5751921" y="4916883"/>
              <a:ext cx="172427" cy="353507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DE0D61A0-1424-49E9-B5A4-9DE91E440ABD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>
              <a:off x="4445916" y="3673992"/>
              <a:ext cx="253345" cy="277823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2AED9960-7723-40FF-A7D2-FD4F95C14754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4972638" y="4140351"/>
              <a:ext cx="152401" cy="217885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84723CA2-F696-4A1A-82EE-2F06FC33B5B4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671793" y="4358236"/>
              <a:ext cx="226829" cy="167963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0F6A38B-507A-44E2-A3C7-A92F72A10D22}"/>
              </a:ext>
            </a:extLst>
          </p:cNvPr>
          <p:cNvSpPr txBox="1"/>
          <p:nvPr/>
        </p:nvSpPr>
        <p:spPr>
          <a:xfrm>
            <a:off x="1047133" y="1765580"/>
            <a:ext cx="5032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k_1&amp;keyword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token&amp;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當前計數器次數至伺服端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解密收到的資料，依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值刪減資料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736EC29-258C-4481-8769-CD430DE45E46}"/>
              </a:ext>
            </a:extLst>
          </p:cNvPr>
          <p:cNvSpPr txBox="1"/>
          <p:nvPr/>
        </p:nvSpPr>
        <p:spPr>
          <a:xfrm>
            <a:off x="6688317" y="1794379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伺服端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 startAt="3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在當前計數器次數與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最大計數器次數間搜尋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回傳搜尋結果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9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28028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6B1C8517-0E2E-4C84-B6EA-933D24FB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7E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  <a:prstGeom prst="rect">
            <a:avLst/>
          </a:prstGeom>
          <a:effectLst>
            <a:glow rad="63500">
              <a:srgbClr val="FFFFFF">
                <a:alpha val="66000"/>
              </a:srgbClr>
            </a:glow>
            <a:reflection stA="45000" endPos="19000" dist="50800" dir="5400000" sy="-100000" algn="bl" rotWithShape="0"/>
            <a:softEdge rad="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824B3C5-633F-462E-8CC7-C37D53AB5F84}"/>
              </a:ext>
            </a:extLst>
          </p:cNvPr>
          <p:cNvSpPr/>
          <p:nvPr/>
        </p:nvSpPr>
        <p:spPr>
          <a:xfrm>
            <a:off x="5698503" y="3602931"/>
            <a:ext cx="546754" cy="377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132DB0-1B23-4133-A72C-E384E2251974}"/>
              </a:ext>
            </a:extLst>
          </p:cNvPr>
          <p:cNvSpPr/>
          <p:nvPr/>
        </p:nvSpPr>
        <p:spPr>
          <a:xfrm>
            <a:off x="7535946" y="3646898"/>
            <a:ext cx="546754" cy="377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</a:t>
            </a:r>
            <a:r>
              <a:rPr lang="en-US" altLang="zh-TW" dirty="0"/>
              <a:t>’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7B4651-1A10-42CA-8240-AB68F5135B43}"/>
              </a:ext>
            </a:extLst>
          </p:cNvPr>
          <p:cNvSpPr/>
          <p:nvPr/>
        </p:nvSpPr>
        <p:spPr>
          <a:xfrm>
            <a:off x="8300692" y="3646898"/>
            <a:ext cx="546754" cy="377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</a:t>
            </a:r>
            <a:r>
              <a:rPr lang="en-US" altLang="zh-TW" dirty="0"/>
              <a:t>’’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320879-689B-4603-86E6-489A8EA5D0B0}"/>
              </a:ext>
            </a:extLst>
          </p:cNvPr>
          <p:cNvSpPr/>
          <p:nvPr/>
        </p:nvSpPr>
        <p:spPr>
          <a:xfrm>
            <a:off x="5865830" y="2967889"/>
            <a:ext cx="853125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st,id,r0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B4DD71-0172-4B6D-95E7-2110774549B1}"/>
              </a:ext>
            </a:extLst>
          </p:cNvPr>
          <p:cNvSpPr/>
          <p:nvPr/>
        </p:nvSpPr>
        <p:spPr>
          <a:xfrm>
            <a:off x="6781404" y="2704418"/>
            <a:ext cx="875909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r0,id,r1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72CAAB-8D61-4F92-9B78-AB6CDA542215}"/>
              </a:ext>
            </a:extLst>
          </p:cNvPr>
          <p:cNvSpPr/>
          <p:nvPr/>
        </p:nvSpPr>
        <p:spPr>
          <a:xfrm>
            <a:off x="7952885" y="2257912"/>
            <a:ext cx="1286759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r1,id,NULL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829BA2-4595-4305-BE4E-D6A5B402EBCF}"/>
              </a:ext>
            </a:extLst>
          </p:cNvPr>
          <p:cNvSpPr/>
          <p:nvPr/>
        </p:nvSpPr>
        <p:spPr>
          <a:xfrm>
            <a:off x="7657313" y="4339298"/>
            <a:ext cx="981175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st’,id,r2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8BE86-3718-4CBE-BB4C-E92BCA0579B8}"/>
              </a:ext>
            </a:extLst>
          </p:cNvPr>
          <p:cNvSpPr/>
          <p:nvPr/>
        </p:nvSpPr>
        <p:spPr>
          <a:xfrm>
            <a:off x="8766536" y="4731785"/>
            <a:ext cx="872765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r2,id,r3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E68266-EF2F-4B79-870A-5A3CEDFC2684}"/>
              </a:ext>
            </a:extLst>
          </p:cNvPr>
          <p:cNvSpPr/>
          <p:nvPr/>
        </p:nvSpPr>
        <p:spPr>
          <a:xfrm>
            <a:off x="9796806" y="5078325"/>
            <a:ext cx="925400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r3,id,r4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DB4885-B911-42A9-A57E-16F5898DC2A7}"/>
              </a:ext>
            </a:extLst>
          </p:cNvPr>
          <p:cNvSpPr/>
          <p:nvPr/>
        </p:nvSpPr>
        <p:spPr>
          <a:xfrm>
            <a:off x="8707346" y="3155426"/>
            <a:ext cx="546754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4B75A59-2B87-4813-A33B-44629DCA9373}"/>
              </a:ext>
            </a:extLst>
          </p:cNvPr>
          <p:cNvSpPr/>
          <p:nvPr/>
        </p:nvSpPr>
        <p:spPr>
          <a:xfrm>
            <a:off x="9395503" y="2948036"/>
            <a:ext cx="546754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001CC6-D280-49B1-916D-C765A6FC22C6}"/>
              </a:ext>
            </a:extLst>
          </p:cNvPr>
          <p:cNvSpPr/>
          <p:nvPr/>
        </p:nvSpPr>
        <p:spPr>
          <a:xfrm>
            <a:off x="10067553" y="2749073"/>
            <a:ext cx="546754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3B57E57-7AEE-49DC-93C7-A7DC41A0192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245257" y="3791467"/>
            <a:ext cx="1290689" cy="43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DCA9B37-8A15-4B29-ADF4-0214ACB846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082700" y="3835434"/>
            <a:ext cx="217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E8C285A-397E-4F42-843D-2FC95F45DB1E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5971880" y="3344961"/>
            <a:ext cx="320513" cy="257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359739-E0A7-4F10-9091-F87DD0A3B2A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718955" y="2892954"/>
            <a:ext cx="62449" cy="263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9EEE0E8-7333-4D51-BECA-0F2438FFC6E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657313" y="2446448"/>
            <a:ext cx="295572" cy="446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D4873B8-733D-434B-93AA-9645E5D01DEC}"/>
              </a:ext>
            </a:extLst>
          </p:cNvPr>
          <p:cNvSpPr/>
          <p:nvPr/>
        </p:nvSpPr>
        <p:spPr>
          <a:xfrm>
            <a:off x="10716039" y="2545482"/>
            <a:ext cx="546754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58C004-0281-4667-9FDF-D72F9AB61F75}"/>
              </a:ext>
            </a:extLst>
          </p:cNvPr>
          <p:cNvSpPr/>
          <p:nvPr/>
        </p:nvSpPr>
        <p:spPr>
          <a:xfrm>
            <a:off x="10894633" y="5431832"/>
            <a:ext cx="1170501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r4,id,NULL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FAA00F2-0521-4243-80D8-0E98AE79FBE0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8574069" y="3532498"/>
            <a:ext cx="406654" cy="1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09095A7-7BF1-4ACC-A786-74D567990F7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9254100" y="3136572"/>
            <a:ext cx="141403" cy="207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63049E2-3F89-4102-AEA5-C9DAC86648B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9942257" y="2937609"/>
            <a:ext cx="125296" cy="198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26DAE1A-0BFA-4527-99A5-DD559EB45553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10614307" y="2734018"/>
            <a:ext cx="101732" cy="203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9B27402-A1CD-4401-8D65-671FDE0BAE18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7809323" y="4023970"/>
            <a:ext cx="338578" cy="315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0F631068-FE98-4985-A7F1-4A43F23114C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638488" y="4527834"/>
            <a:ext cx="128048" cy="39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796547E-A2E9-4A98-87EA-A4AD608DE1D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639301" y="4920321"/>
            <a:ext cx="157505" cy="346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BAF0C28-D210-4901-8855-7EA066E274D9}"/>
              </a:ext>
            </a:extLst>
          </p:cNvPr>
          <p:cNvCxnSpPr>
            <a:cxnSpLocks/>
            <a:stCxn id="17" idx="3"/>
            <a:endCxn id="49" idx="1"/>
          </p:cNvCxnSpPr>
          <p:nvPr/>
        </p:nvCxnSpPr>
        <p:spPr>
          <a:xfrm>
            <a:off x="10722206" y="5266861"/>
            <a:ext cx="172427" cy="353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1D8D45-BC41-4F7C-8717-8AA2135B63F5}"/>
              </a:ext>
            </a:extLst>
          </p:cNvPr>
          <p:cNvSpPr txBox="1"/>
          <p:nvPr/>
        </p:nvSpPr>
        <p:spPr>
          <a:xfrm>
            <a:off x="708222" y="1846284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k_1&amp;keyword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tokens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dics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並且相接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dics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至伺服端並且計數器減一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AF30ECC-76BE-47FF-9922-F61E25191A58}"/>
              </a:ext>
            </a:extLst>
          </p:cNvPr>
          <p:cNvSpPr txBox="1"/>
          <p:nvPr/>
        </p:nvSpPr>
        <p:spPr>
          <a:xfrm>
            <a:off x="5413819" y="107469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伺服端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dics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與原資料及相接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EB32B42-F3C2-412A-9A00-029F9658C06F}"/>
              </a:ext>
            </a:extLst>
          </p:cNvPr>
          <p:cNvSpPr/>
          <p:nvPr/>
        </p:nvSpPr>
        <p:spPr>
          <a:xfrm>
            <a:off x="925227" y="4734734"/>
            <a:ext cx="546754" cy="377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2F03981-3FD8-4A8E-BAE3-39FD5E21151D}"/>
              </a:ext>
            </a:extLst>
          </p:cNvPr>
          <p:cNvSpPr/>
          <p:nvPr/>
        </p:nvSpPr>
        <p:spPr>
          <a:xfrm>
            <a:off x="1396617" y="4148649"/>
            <a:ext cx="853125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st,id,r0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F00039D-463B-41EE-8EC2-D1205BB3CAC4}"/>
              </a:ext>
            </a:extLst>
          </p:cNvPr>
          <p:cNvSpPr/>
          <p:nvPr/>
        </p:nvSpPr>
        <p:spPr>
          <a:xfrm>
            <a:off x="2380078" y="3645727"/>
            <a:ext cx="875909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r0,id,r1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A3D67E7-88B2-4B9A-A453-855A89F6759A}"/>
              </a:ext>
            </a:extLst>
          </p:cNvPr>
          <p:cNvSpPr/>
          <p:nvPr/>
        </p:nvSpPr>
        <p:spPr>
          <a:xfrm>
            <a:off x="3463377" y="3331144"/>
            <a:ext cx="1286759" cy="377072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r1,id,NULL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4C634FC-8476-472D-9AAE-03992275F1B8}"/>
              </a:ext>
            </a:extLst>
          </p:cNvPr>
          <p:cNvCxnSpPr>
            <a:cxnSpLocks/>
            <a:stCxn id="46" idx="0"/>
            <a:endCxn id="52" idx="2"/>
          </p:cNvCxnSpPr>
          <p:nvPr/>
        </p:nvCxnSpPr>
        <p:spPr>
          <a:xfrm flipV="1">
            <a:off x="1198604" y="4525721"/>
            <a:ext cx="624576" cy="2090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8A56AE3-0AB1-4752-89D2-7C0A6BE1E1CC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2249742" y="3834263"/>
            <a:ext cx="130336" cy="50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3A9F038-0F21-40EB-B79D-F83DD7B8135B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3255987" y="3519680"/>
            <a:ext cx="207390" cy="31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2708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FFF7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程式進度</a:t>
            </a: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6B1C8517-0E2E-4C84-B6EA-933D24FB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7E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  <a:prstGeom prst="rect">
            <a:avLst/>
          </a:prstGeom>
          <a:effectLst>
            <a:glow rad="63500">
              <a:srgbClr val="FFFFFF">
                <a:alpha val="66000"/>
              </a:srgbClr>
            </a:glow>
            <a:reflection stA="45000" endPos="19000" dist="50800" dir="5400000" sy="-100000" algn="bl" rotWithShape="0"/>
            <a:softEdge rad="0"/>
          </a:effec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C27D097-9389-48A6-B658-52D752FB2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96482"/>
              </p:ext>
            </p:extLst>
          </p:nvPr>
        </p:nvGraphicFramePr>
        <p:xfrm>
          <a:off x="1290948" y="2687320"/>
          <a:ext cx="50286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338">
                  <a:extLst>
                    <a:ext uri="{9D8B030D-6E8A-4147-A177-3AD203B41FA5}">
                      <a16:colId xmlns:a16="http://schemas.microsoft.com/office/drawing/2014/main" val="3402534923"/>
                    </a:ext>
                  </a:extLst>
                </a:gridCol>
                <a:gridCol w="2514338">
                  <a:extLst>
                    <a:ext uri="{9D8B030D-6E8A-4147-A177-3AD203B41FA5}">
                      <a16:colId xmlns:a16="http://schemas.microsoft.com/office/drawing/2014/main" val="143079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n>
                            <a:noFill/>
                          </a:ln>
                          <a:solidFill>
                            <a:srgbClr val="FFF7EB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資料結構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0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n>
                            <a:noFill/>
                          </a:ln>
                          <a:solidFill>
                            <a:srgbClr val="FFF7EB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程式架構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3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n>
                            <a:noFill/>
                          </a:ln>
                          <a:solidFill>
                            <a:srgbClr val="FFF7EB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zh-TW" altLang="en-US" b="1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n>
                            <a:noFill/>
                          </a:ln>
                          <a:solidFill>
                            <a:srgbClr val="FFF7EB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358438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7F33B21-9A75-425A-91C5-789745929A80}"/>
              </a:ext>
            </a:extLst>
          </p:cNvPr>
          <p:cNvSpPr txBox="1"/>
          <p:nvPr/>
        </p:nvSpPr>
        <p:spPr>
          <a:xfrm>
            <a:off x="6627043" y="2895206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ryptopp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雜湊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對稱加密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965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C9F2A-D32B-41F5-B282-798AFD94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535" y="2766218"/>
            <a:ext cx="3359235" cy="1325563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THANK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YOU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5131A-457B-4B38-BC02-B5EB8B0B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26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484</Words>
  <Application>Microsoft Office PowerPoint</Application>
  <PresentationFormat>寬螢幕</PresentationFormat>
  <Paragraphs>118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Office Theme</vt:lpstr>
      <vt:lpstr>Secure Dynamic Searchable Symmetric Encryption With Constant Client Storage</vt:lpstr>
      <vt:lpstr>大綱</vt:lpstr>
      <vt:lpstr>介紹</vt:lpstr>
      <vt:lpstr>建構</vt:lpstr>
      <vt:lpstr>搜尋</vt:lpstr>
      <vt:lpstr>更新</vt:lpstr>
      <vt:lpstr>程式進度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M093040030</dc:creator>
  <cp:lastModifiedBy>M093040030</cp:lastModifiedBy>
  <cp:revision>64</cp:revision>
  <dcterms:created xsi:type="dcterms:W3CDTF">2020-12-11T07:48:22Z</dcterms:created>
  <dcterms:modified xsi:type="dcterms:W3CDTF">2021-05-13T03:46:55Z</dcterms:modified>
</cp:coreProperties>
</file>