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13" r:id="rId3"/>
    <p:sldId id="258" r:id="rId4"/>
    <p:sldId id="359" r:id="rId5"/>
    <p:sldId id="358" r:id="rId6"/>
    <p:sldId id="326" r:id="rId7"/>
    <p:sldId id="329" r:id="rId8"/>
    <p:sldId id="360" r:id="rId9"/>
    <p:sldId id="362" r:id="rId10"/>
    <p:sldId id="370" r:id="rId11"/>
    <p:sldId id="361" r:id="rId12"/>
    <p:sldId id="315" r:id="rId13"/>
    <p:sldId id="354" r:id="rId14"/>
    <p:sldId id="321" r:id="rId15"/>
    <p:sldId id="322" r:id="rId16"/>
    <p:sldId id="334" r:id="rId17"/>
    <p:sldId id="363" r:id="rId18"/>
    <p:sldId id="335" r:id="rId19"/>
    <p:sldId id="364" r:id="rId20"/>
    <p:sldId id="336" r:id="rId21"/>
    <p:sldId id="337" r:id="rId22"/>
    <p:sldId id="343" r:id="rId23"/>
    <p:sldId id="369" r:id="rId24"/>
    <p:sldId id="357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25252"/>
    <a:srgbClr val="88888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9394" autoAdjust="0"/>
  </p:normalViewPr>
  <p:slideViewPr>
    <p:cSldViewPr snapToGrid="0">
      <p:cViewPr varScale="1">
        <p:scale>
          <a:sx n="74" d="100"/>
          <a:sy n="74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4" name="Shape 5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0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8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6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90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74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78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54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61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大標題文字"/>
          <p:cNvSpPr txBox="1">
            <a:spLocks noGrp="1"/>
          </p:cNvSpPr>
          <p:nvPr>
            <p:ph type="title"/>
          </p:nvPr>
        </p:nvSpPr>
        <p:spPr>
          <a:xfrm>
            <a:off x="2458386" y="1736226"/>
            <a:ext cx="9027885" cy="2678028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58386" y="4710009"/>
            <a:ext cx="9027885" cy="180993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" name="椭圆 13"/>
          <p:cNvSpPr/>
          <p:nvPr/>
        </p:nvSpPr>
        <p:spPr>
          <a:xfrm rot="10800000">
            <a:off x="1503443" y="4414253"/>
            <a:ext cx="463551" cy="42191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2" name="椭圆 25"/>
          <p:cNvSpPr/>
          <p:nvPr/>
        </p:nvSpPr>
        <p:spPr>
          <a:xfrm>
            <a:off x="1130845" y="4813710"/>
            <a:ext cx="147639" cy="14922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3" name="椭圆 29"/>
          <p:cNvSpPr/>
          <p:nvPr/>
        </p:nvSpPr>
        <p:spPr>
          <a:xfrm>
            <a:off x="710610" y="5801903"/>
            <a:ext cx="242889" cy="24289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" name="椭圆 31"/>
          <p:cNvSpPr/>
          <p:nvPr/>
        </p:nvSpPr>
        <p:spPr>
          <a:xfrm>
            <a:off x="953498" y="5295794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" name="椭圆 35"/>
          <p:cNvSpPr/>
          <p:nvPr/>
        </p:nvSpPr>
        <p:spPr>
          <a:xfrm rot="11047877">
            <a:off x="369740" y="5319410"/>
            <a:ext cx="387351" cy="38735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" name="椭圆 40"/>
          <p:cNvSpPr/>
          <p:nvPr/>
        </p:nvSpPr>
        <p:spPr>
          <a:xfrm rot="11047877">
            <a:off x="685608" y="4979167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7" name="椭圆 42"/>
          <p:cNvSpPr/>
          <p:nvPr/>
        </p:nvSpPr>
        <p:spPr>
          <a:xfrm>
            <a:off x="1064454" y="2751618"/>
            <a:ext cx="344489" cy="3444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8" name="椭圆 14"/>
          <p:cNvSpPr/>
          <p:nvPr/>
        </p:nvSpPr>
        <p:spPr>
          <a:xfrm rot="10800000">
            <a:off x="1407257" y="3152076"/>
            <a:ext cx="528639" cy="52705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9" name="椭圆 47"/>
          <p:cNvSpPr/>
          <p:nvPr/>
        </p:nvSpPr>
        <p:spPr>
          <a:xfrm>
            <a:off x="11486270" y="687746"/>
            <a:ext cx="153989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0" name="椭圆 48"/>
          <p:cNvSpPr/>
          <p:nvPr/>
        </p:nvSpPr>
        <p:spPr>
          <a:xfrm>
            <a:off x="11110913" y="229928"/>
            <a:ext cx="242887" cy="24288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1" name="椭圆 49"/>
          <p:cNvSpPr/>
          <p:nvPr/>
        </p:nvSpPr>
        <p:spPr>
          <a:xfrm>
            <a:off x="406569" y="6124661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2" name="Freeform 6"/>
          <p:cNvSpPr/>
          <p:nvPr/>
        </p:nvSpPr>
        <p:spPr>
          <a:xfrm rot="382502">
            <a:off x="808613" y="1390569"/>
            <a:ext cx="1581278" cy="606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Freeform 7"/>
          <p:cNvSpPr/>
          <p:nvPr/>
        </p:nvSpPr>
        <p:spPr>
          <a:xfrm rot="382502">
            <a:off x="301356" y="621825"/>
            <a:ext cx="2988140" cy="867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Freeform 8"/>
          <p:cNvSpPr/>
          <p:nvPr/>
        </p:nvSpPr>
        <p:spPr>
          <a:xfrm rot="382502">
            <a:off x="85493" y="-54781"/>
            <a:ext cx="5837971" cy="150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Freeform 9"/>
          <p:cNvSpPr/>
          <p:nvPr/>
        </p:nvSpPr>
        <p:spPr>
          <a:xfrm rot="382502">
            <a:off x="179714" y="-912460"/>
            <a:ext cx="5495874" cy="129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椭圆 45"/>
          <p:cNvSpPr/>
          <p:nvPr/>
        </p:nvSpPr>
        <p:spPr>
          <a:xfrm>
            <a:off x="108870" y="3430556"/>
            <a:ext cx="1298388" cy="12794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7" name="椭圆 13"/>
          <p:cNvSpPr/>
          <p:nvPr/>
        </p:nvSpPr>
        <p:spPr>
          <a:xfrm rot="10800000">
            <a:off x="1473382" y="2088003"/>
            <a:ext cx="670739" cy="63716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8" name="椭圆 29"/>
          <p:cNvSpPr/>
          <p:nvPr/>
        </p:nvSpPr>
        <p:spPr>
          <a:xfrm>
            <a:off x="758062" y="6277057"/>
            <a:ext cx="242889" cy="2428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9" name="椭圆 40"/>
          <p:cNvSpPr/>
          <p:nvPr/>
        </p:nvSpPr>
        <p:spPr>
          <a:xfrm rot="11047877">
            <a:off x="474039" y="6596581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大標題文字"/>
          <p:cNvSpPr txBox="1">
            <a:spLocks noGrp="1"/>
          </p:cNvSpPr>
          <p:nvPr>
            <p:ph type="title"/>
          </p:nvPr>
        </p:nvSpPr>
        <p:spPr>
          <a:xfrm>
            <a:off x="6112040" y="391973"/>
            <a:ext cx="5440881" cy="59864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9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1370208"/>
            <a:ext cx="10515600" cy="48067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0" name="Freeform 6"/>
          <p:cNvSpPr/>
          <p:nvPr/>
        </p:nvSpPr>
        <p:spPr>
          <a:xfrm rot="382502">
            <a:off x="-165248" y="918810"/>
            <a:ext cx="1098521" cy="49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Freeform 7"/>
          <p:cNvSpPr/>
          <p:nvPr/>
        </p:nvSpPr>
        <p:spPr>
          <a:xfrm rot="382502">
            <a:off x="-469455" y="252855"/>
            <a:ext cx="2075876" cy="70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Freeform 8"/>
          <p:cNvSpPr/>
          <p:nvPr/>
        </p:nvSpPr>
        <p:spPr>
          <a:xfrm rot="382502">
            <a:off x="-659530" y="-325011"/>
            <a:ext cx="4055666" cy="1221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Freeform 9"/>
          <p:cNvSpPr/>
          <p:nvPr/>
        </p:nvSpPr>
        <p:spPr>
          <a:xfrm rot="382502">
            <a:off x="-273068" y="-882567"/>
            <a:ext cx="3818009" cy="10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Freeform 12"/>
          <p:cNvSpPr/>
          <p:nvPr/>
        </p:nvSpPr>
        <p:spPr>
          <a:xfrm rot="382502">
            <a:off x="8266679" y="6662741"/>
            <a:ext cx="3232078" cy="539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88" h="18124" extrusionOk="0">
                <a:moveTo>
                  <a:pt x="5581" y="261"/>
                </a:moveTo>
                <a:cubicBezTo>
                  <a:pt x="4525" y="624"/>
                  <a:pt x="3741" y="1531"/>
                  <a:pt x="3258" y="2711"/>
                </a:cubicBezTo>
                <a:cubicBezTo>
                  <a:pt x="2112" y="5978"/>
                  <a:pt x="2112" y="5978"/>
                  <a:pt x="2112" y="5978"/>
                </a:cubicBezTo>
                <a:cubicBezTo>
                  <a:pt x="1448" y="8066"/>
                  <a:pt x="603" y="11061"/>
                  <a:pt x="0" y="13420"/>
                </a:cubicBezTo>
                <a:cubicBezTo>
                  <a:pt x="453" y="11515"/>
                  <a:pt x="1358" y="10244"/>
                  <a:pt x="2806" y="9790"/>
                </a:cubicBezTo>
                <a:cubicBezTo>
                  <a:pt x="6124" y="8520"/>
                  <a:pt x="11524" y="11696"/>
                  <a:pt x="17226" y="17505"/>
                </a:cubicBezTo>
                <a:cubicBezTo>
                  <a:pt x="19911" y="20681"/>
                  <a:pt x="21600" y="10789"/>
                  <a:pt x="18975" y="7431"/>
                </a:cubicBezTo>
                <a:cubicBezTo>
                  <a:pt x="13696" y="1985"/>
                  <a:pt x="8688" y="-919"/>
                  <a:pt x="5581" y="261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Freeform 13"/>
          <p:cNvSpPr/>
          <p:nvPr/>
        </p:nvSpPr>
        <p:spPr>
          <a:xfrm rot="382502">
            <a:off x="8993907" y="6451049"/>
            <a:ext cx="4097286" cy="943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18795" extrusionOk="0">
                <a:moveTo>
                  <a:pt x="19565" y="11692"/>
                </a:moveTo>
                <a:cubicBezTo>
                  <a:pt x="14146" y="4008"/>
                  <a:pt x="7887" y="-993"/>
                  <a:pt x="4630" y="167"/>
                </a:cubicBezTo>
                <a:cubicBezTo>
                  <a:pt x="4198" y="312"/>
                  <a:pt x="3842" y="529"/>
                  <a:pt x="3562" y="892"/>
                </a:cubicBezTo>
                <a:cubicBezTo>
                  <a:pt x="2493" y="2269"/>
                  <a:pt x="2493" y="2269"/>
                  <a:pt x="2493" y="2269"/>
                </a:cubicBezTo>
                <a:cubicBezTo>
                  <a:pt x="916" y="4733"/>
                  <a:pt x="840" y="4806"/>
                  <a:pt x="0" y="6473"/>
                </a:cubicBezTo>
                <a:cubicBezTo>
                  <a:pt x="382" y="5748"/>
                  <a:pt x="967" y="5168"/>
                  <a:pt x="1730" y="4878"/>
                </a:cubicBezTo>
                <a:cubicBezTo>
                  <a:pt x="5521" y="3573"/>
                  <a:pt x="12848" y="9445"/>
                  <a:pt x="19183" y="18360"/>
                </a:cubicBezTo>
                <a:cubicBezTo>
                  <a:pt x="20786" y="20607"/>
                  <a:pt x="21600" y="13504"/>
                  <a:pt x="19565" y="11692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直線接點 23"/>
          <p:cNvSpPr/>
          <p:nvPr/>
        </p:nvSpPr>
        <p:spPr>
          <a:xfrm>
            <a:off x="5818776" y="1032436"/>
            <a:ext cx="2490250" cy="1"/>
          </a:xfrm>
          <a:prstGeom prst="line">
            <a:avLst/>
          </a:prstGeom>
          <a:ln w="38100">
            <a:solidFill>
              <a:srgbClr val="C8C2AC">
                <a:alpha val="85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25" y="5466522"/>
            <a:ext cx="1026869" cy="78525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Freeform 14"/>
          <p:cNvSpPr/>
          <p:nvPr/>
        </p:nvSpPr>
        <p:spPr>
          <a:xfrm rot="382502">
            <a:off x="10013926" y="6308253"/>
            <a:ext cx="3081959" cy="56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3" h="18430" extrusionOk="0">
                <a:moveTo>
                  <a:pt x="19855" y="10547"/>
                </a:moveTo>
                <a:cubicBezTo>
                  <a:pt x="14912" y="3397"/>
                  <a:pt x="9928" y="-774"/>
                  <a:pt x="6895" y="120"/>
                </a:cubicBezTo>
                <a:cubicBezTo>
                  <a:pt x="5815" y="418"/>
                  <a:pt x="5815" y="418"/>
                  <a:pt x="5815" y="418"/>
                </a:cubicBezTo>
                <a:cubicBezTo>
                  <a:pt x="3448" y="1758"/>
                  <a:pt x="2949" y="2056"/>
                  <a:pt x="748" y="4291"/>
                </a:cubicBezTo>
                <a:cubicBezTo>
                  <a:pt x="0" y="5185"/>
                  <a:pt x="0" y="5185"/>
                  <a:pt x="0" y="5185"/>
                </a:cubicBezTo>
                <a:cubicBezTo>
                  <a:pt x="374" y="4738"/>
                  <a:pt x="789" y="4440"/>
                  <a:pt x="1329" y="4142"/>
                </a:cubicBezTo>
                <a:cubicBezTo>
                  <a:pt x="5234" y="2503"/>
                  <a:pt x="12005" y="8015"/>
                  <a:pt x="18775" y="17698"/>
                </a:cubicBezTo>
                <a:cubicBezTo>
                  <a:pt x="20977" y="20826"/>
                  <a:pt x="21600" y="13080"/>
                  <a:pt x="19855" y="10547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直線接點 15"/>
          <p:cNvSpPr/>
          <p:nvPr/>
        </p:nvSpPr>
        <p:spPr>
          <a:xfrm>
            <a:off x="10644409" y="1032436"/>
            <a:ext cx="1203316" cy="1"/>
          </a:xfrm>
          <a:prstGeom prst="line">
            <a:avLst/>
          </a:prstGeom>
          <a:ln w="38100">
            <a:solidFill>
              <a:srgbClr val="B19261">
                <a:alpha val="75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直線接點 21"/>
          <p:cNvSpPr/>
          <p:nvPr/>
        </p:nvSpPr>
        <p:spPr>
          <a:xfrm>
            <a:off x="8301490" y="1032436"/>
            <a:ext cx="1142880" cy="1"/>
          </a:xfrm>
          <a:prstGeom prst="line">
            <a:avLst/>
          </a:prstGeom>
          <a:ln w="38100">
            <a:solidFill>
              <a:srgbClr val="E4C4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直線接點 27"/>
          <p:cNvSpPr/>
          <p:nvPr/>
        </p:nvSpPr>
        <p:spPr>
          <a:xfrm>
            <a:off x="9444369" y="1032436"/>
            <a:ext cx="1203080" cy="1"/>
          </a:xfrm>
          <a:prstGeom prst="line">
            <a:avLst/>
          </a:prstGeom>
          <a:ln w="38100">
            <a:solidFill>
              <a:srgbClr val="F59D2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9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0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0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22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232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大標題文字"/>
          <p:cNvSpPr txBox="1">
            <a:spLocks noGrp="1"/>
          </p:cNvSpPr>
          <p:nvPr>
            <p:ph type="title"/>
          </p:nvPr>
        </p:nvSpPr>
        <p:spPr>
          <a:xfrm>
            <a:off x="2458386" y="1736226"/>
            <a:ext cx="9027885" cy="2678028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58386" y="4710009"/>
            <a:ext cx="9027885" cy="180993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3" name="椭圆 13"/>
          <p:cNvSpPr/>
          <p:nvPr/>
        </p:nvSpPr>
        <p:spPr>
          <a:xfrm rot="10800000">
            <a:off x="1503443" y="4414253"/>
            <a:ext cx="463551" cy="42191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4" name="椭圆 25"/>
          <p:cNvSpPr/>
          <p:nvPr/>
        </p:nvSpPr>
        <p:spPr>
          <a:xfrm>
            <a:off x="1130845" y="4813710"/>
            <a:ext cx="147639" cy="14922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5" name="椭圆 29"/>
          <p:cNvSpPr/>
          <p:nvPr/>
        </p:nvSpPr>
        <p:spPr>
          <a:xfrm>
            <a:off x="710610" y="5801903"/>
            <a:ext cx="242889" cy="24289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6" name="椭圆 31"/>
          <p:cNvSpPr/>
          <p:nvPr/>
        </p:nvSpPr>
        <p:spPr>
          <a:xfrm>
            <a:off x="953498" y="5295794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7" name="椭圆 35"/>
          <p:cNvSpPr/>
          <p:nvPr/>
        </p:nvSpPr>
        <p:spPr>
          <a:xfrm rot="11047877">
            <a:off x="369740" y="5319410"/>
            <a:ext cx="387351" cy="38735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8" name="椭圆 40"/>
          <p:cNvSpPr/>
          <p:nvPr/>
        </p:nvSpPr>
        <p:spPr>
          <a:xfrm rot="11047877">
            <a:off x="685608" y="4979167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9" name="椭圆 42"/>
          <p:cNvSpPr/>
          <p:nvPr/>
        </p:nvSpPr>
        <p:spPr>
          <a:xfrm>
            <a:off x="1064454" y="2751618"/>
            <a:ext cx="344489" cy="3444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0" name="椭圆 14"/>
          <p:cNvSpPr/>
          <p:nvPr/>
        </p:nvSpPr>
        <p:spPr>
          <a:xfrm rot="10800000">
            <a:off x="1407257" y="3152076"/>
            <a:ext cx="528639" cy="52705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1" name="椭圆 47"/>
          <p:cNvSpPr/>
          <p:nvPr/>
        </p:nvSpPr>
        <p:spPr>
          <a:xfrm>
            <a:off x="11486270" y="687746"/>
            <a:ext cx="153989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2" name="椭圆 48"/>
          <p:cNvSpPr/>
          <p:nvPr/>
        </p:nvSpPr>
        <p:spPr>
          <a:xfrm>
            <a:off x="11110913" y="229928"/>
            <a:ext cx="242887" cy="24288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3" name="椭圆 49"/>
          <p:cNvSpPr/>
          <p:nvPr/>
        </p:nvSpPr>
        <p:spPr>
          <a:xfrm>
            <a:off x="406569" y="6124661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4" name="Freeform 6"/>
          <p:cNvSpPr/>
          <p:nvPr/>
        </p:nvSpPr>
        <p:spPr>
          <a:xfrm rot="382502">
            <a:off x="808613" y="1390569"/>
            <a:ext cx="1581278" cy="606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Freeform 7"/>
          <p:cNvSpPr/>
          <p:nvPr/>
        </p:nvSpPr>
        <p:spPr>
          <a:xfrm rot="382502">
            <a:off x="301356" y="621825"/>
            <a:ext cx="2988140" cy="867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Freeform 8"/>
          <p:cNvSpPr/>
          <p:nvPr/>
        </p:nvSpPr>
        <p:spPr>
          <a:xfrm rot="382502">
            <a:off x="85493" y="-54781"/>
            <a:ext cx="5837971" cy="150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Freeform 9"/>
          <p:cNvSpPr/>
          <p:nvPr/>
        </p:nvSpPr>
        <p:spPr>
          <a:xfrm rot="382502">
            <a:off x="179714" y="-912460"/>
            <a:ext cx="5495874" cy="129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椭圆 45"/>
          <p:cNvSpPr/>
          <p:nvPr/>
        </p:nvSpPr>
        <p:spPr>
          <a:xfrm>
            <a:off x="108870" y="3430556"/>
            <a:ext cx="1298388" cy="12794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59" name="椭圆 13"/>
          <p:cNvSpPr/>
          <p:nvPr/>
        </p:nvSpPr>
        <p:spPr>
          <a:xfrm rot="10800000">
            <a:off x="1473382" y="2088003"/>
            <a:ext cx="670739" cy="63716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0" name="椭圆 29"/>
          <p:cNvSpPr/>
          <p:nvPr/>
        </p:nvSpPr>
        <p:spPr>
          <a:xfrm>
            <a:off x="758062" y="6277057"/>
            <a:ext cx="242889" cy="2428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1" name="椭圆 40"/>
          <p:cNvSpPr/>
          <p:nvPr/>
        </p:nvSpPr>
        <p:spPr>
          <a:xfrm rot="11047877">
            <a:off x="474039" y="6596581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6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大標題文字"/>
          <p:cNvSpPr txBox="1">
            <a:spLocks noGrp="1"/>
          </p:cNvSpPr>
          <p:nvPr>
            <p:ph type="title"/>
          </p:nvPr>
        </p:nvSpPr>
        <p:spPr>
          <a:xfrm>
            <a:off x="6112040" y="391973"/>
            <a:ext cx="5440881" cy="59864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70" name="內文層級一…"/>
          <p:cNvSpPr txBox="1">
            <a:spLocks noGrp="1"/>
          </p:cNvSpPr>
          <p:nvPr>
            <p:ph type="body" idx="1"/>
          </p:nvPr>
        </p:nvSpPr>
        <p:spPr>
          <a:xfrm>
            <a:off x="840754" y="1370208"/>
            <a:ext cx="10515601" cy="48067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71" name="Freeform 6"/>
          <p:cNvSpPr/>
          <p:nvPr/>
        </p:nvSpPr>
        <p:spPr>
          <a:xfrm rot="382502">
            <a:off x="-165248" y="918810"/>
            <a:ext cx="1098521" cy="49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Freeform 7"/>
          <p:cNvSpPr/>
          <p:nvPr/>
        </p:nvSpPr>
        <p:spPr>
          <a:xfrm rot="382502">
            <a:off x="-469455" y="252855"/>
            <a:ext cx="2075876" cy="70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Freeform 8"/>
          <p:cNvSpPr/>
          <p:nvPr/>
        </p:nvSpPr>
        <p:spPr>
          <a:xfrm rot="382502">
            <a:off x="-659530" y="-325011"/>
            <a:ext cx="4055666" cy="1221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Freeform 9"/>
          <p:cNvSpPr/>
          <p:nvPr/>
        </p:nvSpPr>
        <p:spPr>
          <a:xfrm rot="382502">
            <a:off x="-273068" y="-882567"/>
            <a:ext cx="3818009" cy="10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Freeform 12"/>
          <p:cNvSpPr/>
          <p:nvPr/>
        </p:nvSpPr>
        <p:spPr>
          <a:xfrm rot="382502">
            <a:off x="8266679" y="6662741"/>
            <a:ext cx="3232078" cy="539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88" h="18124" extrusionOk="0">
                <a:moveTo>
                  <a:pt x="5581" y="261"/>
                </a:moveTo>
                <a:cubicBezTo>
                  <a:pt x="4525" y="624"/>
                  <a:pt x="3741" y="1531"/>
                  <a:pt x="3258" y="2711"/>
                </a:cubicBezTo>
                <a:cubicBezTo>
                  <a:pt x="2112" y="5978"/>
                  <a:pt x="2112" y="5978"/>
                  <a:pt x="2112" y="5978"/>
                </a:cubicBezTo>
                <a:cubicBezTo>
                  <a:pt x="1448" y="8066"/>
                  <a:pt x="603" y="11061"/>
                  <a:pt x="0" y="13420"/>
                </a:cubicBezTo>
                <a:cubicBezTo>
                  <a:pt x="453" y="11515"/>
                  <a:pt x="1358" y="10244"/>
                  <a:pt x="2806" y="9790"/>
                </a:cubicBezTo>
                <a:cubicBezTo>
                  <a:pt x="6124" y="8520"/>
                  <a:pt x="11524" y="11696"/>
                  <a:pt x="17226" y="17505"/>
                </a:cubicBezTo>
                <a:cubicBezTo>
                  <a:pt x="19911" y="20681"/>
                  <a:pt x="21600" y="10789"/>
                  <a:pt x="18975" y="7431"/>
                </a:cubicBezTo>
                <a:cubicBezTo>
                  <a:pt x="13696" y="1985"/>
                  <a:pt x="8688" y="-919"/>
                  <a:pt x="5581" y="261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Freeform 13"/>
          <p:cNvSpPr/>
          <p:nvPr/>
        </p:nvSpPr>
        <p:spPr>
          <a:xfrm rot="382502">
            <a:off x="8993907" y="6451049"/>
            <a:ext cx="4097286" cy="943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18795" extrusionOk="0">
                <a:moveTo>
                  <a:pt x="19565" y="11692"/>
                </a:moveTo>
                <a:cubicBezTo>
                  <a:pt x="14146" y="4008"/>
                  <a:pt x="7887" y="-993"/>
                  <a:pt x="4630" y="167"/>
                </a:cubicBezTo>
                <a:cubicBezTo>
                  <a:pt x="4198" y="312"/>
                  <a:pt x="3842" y="529"/>
                  <a:pt x="3562" y="892"/>
                </a:cubicBezTo>
                <a:cubicBezTo>
                  <a:pt x="2493" y="2269"/>
                  <a:pt x="2493" y="2269"/>
                  <a:pt x="2493" y="2269"/>
                </a:cubicBezTo>
                <a:cubicBezTo>
                  <a:pt x="916" y="4733"/>
                  <a:pt x="840" y="4806"/>
                  <a:pt x="0" y="6473"/>
                </a:cubicBezTo>
                <a:cubicBezTo>
                  <a:pt x="382" y="5748"/>
                  <a:pt x="967" y="5168"/>
                  <a:pt x="1730" y="4878"/>
                </a:cubicBezTo>
                <a:cubicBezTo>
                  <a:pt x="5521" y="3573"/>
                  <a:pt x="12848" y="9445"/>
                  <a:pt x="19183" y="18360"/>
                </a:cubicBezTo>
                <a:cubicBezTo>
                  <a:pt x="20786" y="20607"/>
                  <a:pt x="21600" y="13504"/>
                  <a:pt x="19565" y="11692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8" name="直線接點 23"/>
          <p:cNvSpPr/>
          <p:nvPr/>
        </p:nvSpPr>
        <p:spPr>
          <a:xfrm>
            <a:off x="5816222" y="1032436"/>
            <a:ext cx="2490250" cy="1"/>
          </a:xfrm>
          <a:prstGeom prst="line">
            <a:avLst/>
          </a:prstGeom>
          <a:ln w="38100">
            <a:solidFill>
              <a:srgbClr val="C8C2A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9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25" y="5466522"/>
            <a:ext cx="1026869" cy="785253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Freeform 14"/>
          <p:cNvSpPr/>
          <p:nvPr/>
        </p:nvSpPr>
        <p:spPr>
          <a:xfrm rot="382502">
            <a:off x="10013926" y="6308253"/>
            <a:ext cx="3081959" cy="56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3" h="18430" extrusionOk="0">
                <a:moveTo>
                  <a:pt x="19855" y="10547"/>
                </a:moveTo>
                <a:cubicBezTo>
                  <a:pt x="14912" y="3397"/>
                  <a:pt x="9928" y="-774"/>
                  <a:pt x="6895" y="120"/>
                </a:cubicBezTo>
                <a:cubicBezTo>
                  <a:pt x="5815" y="418"/>
                  <a:pt x="5815" y="418"/>
                  <a:pt x="5815" y="418"/>
                </a:cubicBezTo>
                <a:cubicBezTo>
                  <a:pt x="3448" y="1758"/>
                  <a:pt x="2949" y="2056"/>
                  <a:pt x="748" y="4291"/>
                </a:cubicBezTo>
                <a:cubicBezTo>
                  <a:pt x="0" y="5185"/>
                  <a:pt x="0" y="5185"/>
                  <a:pt x="0" y="5185"/>
                </a:cubicBezTo>
                <a:cubicBezTo>
                  <a:pt x="374" y="4738"/>
                  <a:pt x="789" y="4440"/>
                  <a:pt x="1329" y="4142"/>
                </a:cubicBezTo>
                <a:cubicBezTo>
                  <a:pt x="5234" y="2503"/>
                  <a:pt x="12005" y="8015"/>
                  <a:pt x="18775" y="17698"/>
                </a:cubicBezTo>
                <a:cubicBezTo>
                  <a:pt x="20977" y="20826"/>
                  <a:pt x="21600" y="13080"/>
                  <a:pt x="19855" y="10547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直線接點 15"/>
          <p:cNvSpPr/>
          <p:nvPr/>
        </p:nvSpPr>
        <p:spPr>
          <a:xfrm>
            <a:off x="10644409" y="1032436"/>
            <a:ext cx="1203316" cy="1"/>
          </a:xfrm>
          <a:prstGeom prst="line">
            <a:avLst/>
          </a:prstGeom>
          <a:ln w="38100">
            <a:solidFill>
              <a:srgbClr val="B19261">
                <a:alpha val="64999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直線接點 21"/>
          <p:cNvSpPr/>
          <p:nvPr/>
        </p:nvSpPr>
        <p:spPr>
          <a:xfrm>
            <a:off x="8304044" y="1032436"/>
            <a:ext cx="1142880" cy="1"/>
          </a:xfrm>
          <a:prstGeom prst="line">
            <a:avLst/>
          </a:prstGeom>
          <a:ln w="38100">
            <a:solidFill>
              <a:srgbClr val="E4C4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直線接點 27"/>
          <p:cNvSpPr/>
          <p:nvPr/>
        </p:nvSpPr>
        <p:spPr>
          <a:xfrm>
            <a:off x="9444369" y="1032436"/>
            <a:ext cx="1203080" cy="1"/>
          </a:xfrm>
          <a:prstGeom prst="line">
            <a:avLst/>
          </a:prstGeom>
          <a:ln w="38100">
            <a:solidFill>
              <a:srgbClr val="F59D2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6112040" y="391973"/>
            <a:ext cx="5440881" cy="59864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1370208"/>
            <a:ext cx="10515600" cy="48067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Freeform 6"/>
          <p:cNvSpPr/>
          <p:nvPr/>
        </p:nvSpPr>
        <p:spPr>
          <a:xfrm rot="382502">
            <a:off x="-165248" y="918810"/>
            <a:ext cx="1098521" cy="49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Freeform 7"/>
          <p:cNvSpPr/>
          <p:nvPr/>
        </p:nvSpPr>
        <p:spPr>
          <a:xfrm rot="382502">
            <a:off x="-469455" y="252855"/>
            <a:ext cx="2075876" cy="70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Freeform 8"/>
          <p:cNvSpPr/>
          <p:nvPr/>
        </p:nvSpPr>
        <p:spPr>
          <a:xfrm rot="382502">
            <a:off x="-659530" y="-325011"/>
            <a:ext cx="4055666" cy="1221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Freeform 9"/>
          <p:cNvSpPr/>
          <p:nvPr/>
        </p:nvSpPr>
        <p:spPr>
          <a:xfrm rot="382502">
            <a:off x="-273068" y="-882567"/>
            <a:ext cx="3818009" cy="10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Freeform 12"/>
          <p:cNvSpPr/>
          <p:nvPr/>
        </p:nvSpPr>
        <p:spPr>
          <a:xfrm rot="382502">
            <a:off x="8266679" y="6662741"/>
            <a:ext cx="3232078" cy="539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88" h="18124" extrusionOk="0">
                <a:moveTo>
                  <a:pt x="5581" y="261"/>
                </a:moveTo>
                <a:cubicBezTo>
                  <a:pt x="4525" y="624"/>
                  <a:pt x="3741" y="1531"/>
                  <a:pt x="3258" y="2711"/>
                </a:cubicBezTo>
                <a:cubicBezTo>
                  <a:pt x="2112" y="5978"/>
                  <a:pt x="2112" y="5978"/>
                  <a:pt x="2112" y="5978"/>
                </a:cubicBezTo>
                <a:cubicBezTo>
                  <a:pt x="1448" y="8066"/>
                  <a:pt x="603" y="11061"/>
                  <a:pt x="0" y="13420"/>
                </a:cubicBezTo>
                <a:cubicBezTo>
                  <a:pt x="453" y="11515"/>
                  <a:pt x="1358" y="10244"/>
                  <a:pt x="2806" y="9790"/>
                </a:cubicBezTo>
                <a:cubicBezTo>
                  <a:pt x="6124" y="8520"/>
                  <a:pt x="11524" y="11696"/>
                  <a:pt x="17226" y="17505"/>
                </a:cubicBezTo>
                <a:cubicBezTo>
                  <a:pt x="19911" y="20681"/>
                  <a:pt x="21600" y="10789"/>
                  <a:pt x="18975" y="7431"/>
                </a:cubicBezTo>
                <a:cubicBezTo>
                  <a:pt x="13696" y="1985"/>
                  <a:pt x="8688" y="-919"/>
                  <a:pt x="5581" y="261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Freeform 13"/>
          <p:cNvSpPr/>
          <p:nvPr/>
        </p:nvSpPr>
        <p:spPr>
          <a:xfrm rot="382502">
            <a:off x="8993907" y="6451049"/>
            <a:ext cx="4097286" cy="943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18795" extrusionOk="0">
                <a:moveTo>
                  <a:pt x="19565" y="11692"/>
                </a:moveTo>
                <a:cubicBezTo>
                  <a:pt x="14146" y="4008"/>
                  <a:pt x="7887" y="-993"/>
                  <a:pt x="4630" y="167"/>
                </a:cubicBezTo>
                <a:cubicBezTo>
                  <a:pt x="4198" y="312"/>
                  <a:pt x="3842" y="529"/>
                  <a:pt x="3562" y="892"/>
                </a:cubicBezTo>
                <a:cubicBezTo>
                  <a:pt x="2493" y="2269"/>
                  <a:pt x="2493" y="2269"/>
                  <a:pt x="2493" y="2269"/>
                </a:cubicBezTo>
                <a:cubicBezTo>
                  <a:pt x="916" y="4733"/>
                  <a:pt x="840" y="4806"/>
                  <a:pt x="0" y="6473"/>
                </a:cubicBezTo>
                <a:cubicBezTo>
                  <a:pt x="382" y="5748"/>
                  <a:pt x="967" y="5168"/>
                  <a:pt x="1730" y="4878"/>
                </a:cubicBezTo>
                <a:cubicBezTo>
                  <a:pt x="5521" y="3573"/>
                  <a:pt x="12848" y="9445"/>
                  <a:pt x="19183" y="18360"/>
                </a:cubicBezTo>
                <a:cubicBezTo>
                  <a:pt x="20786" y="20607"/>
                  <a:pt x="21600" y="13504"/>
                  <a:pt x="19565" y="11692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直線接點 23"/>
          <p:cNvSpPr/>
          <p:nvPr/>
        </p:nvSpPr>
        <p:spPr>
          <a:xfrm>
            <a:off x="5818776" y="1032436"/>
            <a:ext cx="2490250" cy="1"/>
          </a:xfrm>
          <a:prstGeom prst="line">
            <a:avLst/>
          </a:prstGeom>
          <a:ln w="38100">
            <a:solidFill>
              <a:srgbClr val="C8C2AC">
                <a:alpha val="85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7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25" y="5466522"/>
            <a:ext cx="1026869" cy="78525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Freeform 14"/>
          <p:cNvSpPr/>
          <p:nvPr/>
        </p:nvSpPr>
        <p:spPr>
          <a:xfrm rot="382502">
            <a:off x="10013926" y="6308253"/>
            <a:ext cx="3081959" cy="56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3" h="18430" extrusionOk="0">
                <a:moveTo>
                  <a:pt x="19855" y="10547"/>
                </a:moveTo>
                <a:cubicBezTo>
                  <a:pt x="14912" y="3397"/>
                  <a:pt x="9928" y="-774"/>
                  <a:pt x="6895" y="120"/>
                </a:cubicBezTo>
                <a:cubicBezTo>
                  <a:pt x="5815" y="418"/>
                  <a:pt x="5815" y="418"/>
                  <a:pt x="5815" y="418"/>
                </a:cubicBezTo>
                <a:cubicBezTo>
                  <a:pt x="3448" y="1758"/>
                  <a:pt x="2949" y="2056"/>
                  <a:pt x="748" y="4291"/>
                </a:cubicBezTo>
                <a:cubicBezTo>
                  <a:pt x="0" y="5185"/>
                  <a:pt x="0" y="5185"/>
                  <a:pt x="0" y="5185"/>
                </a:cubicBezTo>
                <a:cubicBezTo>
                  <a:pt x="374" y="4738"/>
                  <a:pt x="789" y="4440"/>
                  <a:pt x="1329" y="4142"/>
                </a:cubicBezTo>
                <a:cubicBezTo>
                  <a:pt x="5234" y="2503"/>
                  <a:pt x="12005" y="8015"/>
                  <a:pt x="18775" y="17698"/>
                </a:cubicBezTo>
                <a:cubicBezTo>
                  <a:pt x="20977" y="20826"/>
                  <a:pt x="21600" y="13080"/>
                  <a:pt x="19855" y="10547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直線接點 15"/>
          <p:cNvSpPr/>
          <p:nvPr/>
        </p:nvSpPr>
        <p:spPr>
          <a:xfrm>
            <a:off x="10647447" y="1032436"/>
            <a:ext cx="1203316" cy="1"/>
          </a:xfrm>
          <a:prstGeom prst="line">
            <a:avLst/>
          </a:prstGeom>
          <a:ln w="38100">
            <a:solidFill>
              <a:srgbClr val="76AFAF">
                <a:alpha val="75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直線接點 21"/>
          <p:cNvSpPr/>
          <p:nvPr/>
        </p:nvSpPr>
        <p:spPr>
          <a:xfrm>
            <a:off x="8301490" y="1032436"/>
            <a:ext cx="1142880" cy="1"/>
          </a:xfrm>
          <a:prstGeom prst="line">
            <a:avLst/>
          </a:prstGeom>
          <a:ln w="38100">
            <a:solidFill>
              <a:srgbClr val="FFC53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直線接點 27"/>
          <p:cNvSpPr/>
          <p:nvPr/>
        </p:nvSpPr>
        <p:spPr>
          <a:xfrm>
            <a:off x="9444369" y="1032436"/>
            <a:ext cx="1203080" cy="1"/>
          </a:xfrm>
          <a:prstGeom prst="line">
            <a:avLst/>
          </a:prstGeom>
          <a:ln w="38100">
            <a:solidFill>
              <a:srgbClr val="EB751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29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7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3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33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343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大標題文字"/>
          <p:cNvSpPr txBox="1">
            <a:spLocks noGrp="1"/>
          </p:cNvSpPr>
          <p:nvPr>
            <p:ph type="title"/>
          </p:nvPr>
        </p:nvSpPr>
        <p:spPr>
          <a:xfrm>
            <a:off x="2458386" y="1736226"/>
            <a:ext cx="9027885" cy="2678028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5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58386" y="4710009"/>
            <a:ext cx="9027885" cy="180993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4" name="椭圆 13"/>
          <p:cNvSpPr/>
          <p:nvPr/>
        </p:nvSpPr>
        <p:spPr>
          <a:xfrm rot="10800000">
            <a:off x="1503443" y="4414253"/>
            <a:ext cx="463551" cy="42191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55" name="椭圆 25"/>
          <p:cNvSpPr/>
          <p:nvPr/>
        </p:nvSpPr>
        <p:spPr>
          <a:xfrm>
            <a:off x="1130845" y="4813710"/>
            <a:ext cx="147639" cy="14922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56" name="椭圆 29"/>
          <p:cNvSpPr/>
          <p:nvPr/>
        </p:nvSpPr>
        <p:spPr>
          <a:xfrm>
            <a:off x="710610" y="5801903"/>
            <a:ext cx="242889" cy="24289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57" name="椭圆 31"/>
          <p:cNvSpPr/>
          <p:nvPr/>
        </p:nvSpPr>
        <p:spPr>
          <a:xfrm>
            <a:off x="953498" y="5295794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58" name="椭圆 35"/>
          <p:cNvSpPr/>
          <p:nvPr/>
        </p:nvSpPr>
        <p:spPr>
          <a:xfrm rot="11047877">
            <a:off x="369740" y="5319410"/>
            <a:ext cx="387351" cy="38735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59" name="椭圆 40"/>
          <p:cNvSpPr/>
          <p:nvPr/>
        </p:nvSpPr>
        <p:spPr>
          <a:xfrm rot="11047877">
            <a:off x="685608" y="4979167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60" name="椭圆 42"/>
          <p:cNvSpPr/>
          <p:nvPr/>
        </p:nvSpPr>
        <p:spPr>
          <a:xfrm>
            <a:off x="1064454" y="2751618"/>
            <a:ext cx="344489" cy="3444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61" name="椭圆 14"/>
          <p:cNvSpPr/>
          <p:nvPr/>
        </p:nvSpPr>
        <p:spPr>
          <a:xfrm rot="10800000">
            <a:off x="1407257" y="3152076"/>
            <a:ext cx="528639" cy="52705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62" name="椭圆 47"/>
          <p:cNvSpPr/>
          <p:nvPr/>
        </p:nvSpPr>
        <p:spPr>
          <a:xfrm>
            <a:off x="11486270" y="687746"/>
            <a:ext cx="153989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63" name="椭圆 48"/>
          <p:cNvSpPr/>
          <p:nvPr/>
        </p:nvSpPr>
        <p:spPr>
          <a:xfrm>
            <a:off x="11110913" y="229928"/>
            <a:ext cx="242887" cy="24288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64" name="椭圆 49"/>
          <p:cNvSpPr/>
          <p:nvPr/>
        </p:nvSpPr>
        <p:spPr>
          <a:xfrm>
            <a:off x="406569" y="6124661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65" name="Freeform 6"/>
          <p:cNvSpPr/>
          <p:nvPr/>
        </p:nvSpPr>
        <p:spPr>
          <a:xfrm rot="382502">
            <a:off x="808613" y="1390569"/>
            <a:ext cx="1581278" cy="606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Freeform 7"/>
          <p:cNvSpPr/>
          <p:nvPr/>
        </p:nvSpPr>
        <p:spPr>
          <a:xfrm rot="382502">
            <a:off x="301356" y="621825"/>
            <a:ext cx="2988140" cy="867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Freeform 8"/>
          <p:cNvSpPr/>
          <p:nvPr/>
        </p:nvSpPr>
        <p:spPr>
          <a:xfrm rot="382502">
            <a:off x="85493" y="-54781"/>
            <a:ext cx="5837971" cy="150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Freeform 9"/>
          <p:cNvSpPr/>
          <p:nvPr/>
        </p:nvSpPr>
        <p:spPr>
          <a:xfrm rot="382502">
            <a:off x="179714" y="-912460"/>
            <a:ext cx="5495874" cy="129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椭圆 45"/>
          <p:cNvSpPr/>
          <p:nvPr/>
        </p:nvSpPr>
        <p:spPr>
          <a:xfrm>
            <a:off x="108870" y="3430556"/>
            <a:ext cx="1298388" cy="12794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70" name="椭圆 13"/>
          <p:cNvSpPr/>
          <p:nvPr/>
        </p:nvSpPr>
        <p:spPr>
          <a:xfrm rot="10800000">
            <a:off x="1473382" y="2088003"/>
            <a:ext cx="670739" cy="63716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71" name="椭圆 29"/>
          <p:cNvSpPr/>
          <p:nvPr/>
        </p:nvSpPr>
        <p:spPr>
          <a:xfrm>
            <a:off x="758062" y="6277057"/>
            <a:ext cx="242889" cy="2428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72" name="椭圆 40"/>
          <p:cNvSpPr/>
          <p:nvPr/>
        </p:nvSpPr>
        <p:spPr>
          <a:xfrm rot="11047877">
            <a:off x="474039" y="6596581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7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大標題文字"/>
          <p:cNvSpPr txBox="1">
            <a:spLocks noGrp="1"/>
          </p:cNvSpPr>
          <p:nvPr>
            <p:ph type="title"/>
          </p:nvPr>
        </p:nvSpPr>
        <p:spPr>
          <a:xfrm>
            <a:off x="6112040" y="391973"/>
            <a:ext cx="5440881" cy="59864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81" name="內文層級一…"/>
          <p:cNvSpPr txBox="1">
            <a:spLocks noGrp="1"/>
          </p:cNvSpPr>
          <p:nvPr>
            <p:ph type="body" idx="1"/>
          </p:nvPr>
        </p:nvSpPr>
        <p:spPr>
          <a:xfrm>
            <a:off x="840754" y="1370208"/>
            <a:ext cx="10515601" cy="4806756"/>
          </a:xfrm>
          <a:prstGeom prst="rect">
            <a:avLst/>
          </a:prstGeom>
        </p:spPr>
        <p:txBody>
          <a:bodyPr/>
          <a:lstStyle>
            <a:lvl1pPr>
              <a:buClr>
                <a:srgbClr val="FFC535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buClr>
                <a:srgbClr val="FFC535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buClr>
                <a:srgbClr val="FFC535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buClr>
                <a:srgbClr val="FFC535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buClr>
                <a:srgbClr val="FFC535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82" name="Freeform 6"/>
          <p:cNvSpPr/>
          <p:nvPr/>
        </p:nvSpPr>
        <p:spPr>
          <a:xfrm rot="382502">
            <a:off x="-165248" y="918810"/>
            <a:ext cx="1098521" cy="49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Freeform 7"/>
          <p:cNvSpPr/>
          <p:nvPr/>
        </p:nvSpPr>
        <p:spPr>
          <a:xfrm rot="382502">
            <a:off x="-469455" y="252855"/>
            <a:ext cx="2075876" cy="70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" name="Freeform 8"/>
          <p:cNvSpPr/>
          <p:nvPr/>
        </p:nvSpPr>
        <p:spPr>
          <a:xfrm rot="382502">
            <a:off x="-659530" y="-325011"/>
            <a:ext cx="4055666" cy="1221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Freeform 9"/>
          <p:cNvSpPr/>
          <p:nvPr/>
        </p:nvSpPr>
        <p:spPr>
          <a:xfrm rot="382502">
            <a:off x="-273068" y="-882567"/>
            <a:ext cx="3818009" cy="10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Freeform 12"/>
          <p:cNvSpPr/>
          <p:nvPr/>
        </p:nvSpPr>
        <p:spPr>
          <a:xfrm rot="382502">
            <a:off x="8266679" y="6662741"/>
            <a:ext cx="3232078" cy="539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88" h="18124" extrusionOk="0">
                <a:moveTo>
                  <a:pt x="5581" y="261"/>
                </a:moveTo>
                <a:cubicBezTo>
                  <a:pt x="4525" y="624"/>
                  <a:pt x="3741" y="1531"/>
                  <a:pt x="3258" y="2711"/>
                </a:cubicBezTo>
                <a:cubicBezTo>
                  <a:pt x="2112" y="5978"/>
                  <a:pt x="2112" y="5978"/>
                  <a:pt x="2112" y="5978"/>
                </a:cubicBezTo>
                <a:cubicBezTo>
                  <a:pt x="1448" y="8066"/>
                  <a:pt x="603" y="11061"/>
                  <a:pt x="0" y="13420"/>
                </a:cubicBezTo>
                <a:cubicBezTo>
                  <a:pt x="453" y="11515"/>
                  <a:pt x="1358" y="10244"/>
                  <a:pt x="2806" y="9790"/>
                </a:cubicBezTo>
                <a:cubicBezTo>
                  <a:pt x="6124" y="8520"/>
                  <a:pt x="11524" y="11696"/>
                  <a:pt x="17226" y="17505"/>
                </a:cubicBezTo>
                <a:cubicBezTo>
                  <a:pt x="19911" y="20681"/>
                  <a:pt x="21600" y="10789"/>
                  <a:pt x="18975" y="7431"/>
                </a:cubicBezTo>
                <a:cubicBezTo>
                  <a:pt x="13696" y="1985"/>
                  <a:pt x="8688" y="-919"/>
                  <a:pt x="5581" y="261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7" name="Freeform 13"/>
          <p:cNvSpPr/>
          <p:nvPr/>
        </p:nvSpPr>
        <p:spPr>
          <a:xfrm rot="382502">
            <a:off x="8993907" y="6451049"/>
            <a:ext cx="4097286" cy="943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18795" extrusionOk="0">
                <a:moveTo>
                  <a:pt x="19565" y="11692"/>
                </a:moveTo>
                <a:cubicBezTo>
                  <a:pt x="14146" y="4008"/>
                  <a:pt x="7887" y="-993"/>
                  <a:pt x="4630" y="167"/>
                </a:cubicBezTo>
                <a:cubicBezTo>
                  <a:pt x="4198" y="312"/>
                  <a:pt x="3842" y="529"/>
                  <a:pt x="3562" y="892"/>
                </a:cubicBezTo>
                <a:cubicBezTo>
                  <a:pt x="2493" y="2269"/>
                  <a:pt x="2493" y="2269"/>
                  <a:pt x="2493" y="2269"/>
                </a:cubicBezTo>
                <a:cubicBezTo>
                  <a:pt x="916" y="4733"/>
                  <a:pt x="840" y="4806"/>
                  <a:pt x="0" y="6473"/>
                </a:cubicBezTo>
                <a:cubicBezTo>
                  <a:pt x="382" y="5748"/>
                  <a:pt x="967" y="5168"/>
                  <a:pt x="1730" y="4878"/>
                </a:cubicBezTo>
                <a:cubicBezTo>
                  <a:pt x="5521" y="3573"/>
                  <a:pt x="12848" y="9445"/>
                  <a:pt x="19183" y="18360"/>
                </a:cubicBezTo>
                <a:cubicBezTo>
                  <a:pt x="20786" y="20607"/>
                  <a:pt x="21600" y="13504"/>
                  <a:pt x="19565" y="11692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9" name="直線接點 23"/>
          <p:cNvSpPr/>
          <p:nvPr/>
        </p:nvSpPr>
        <p:spPr>
          <a:xfrm>
            <a:off x="5816222" y="1032436"/>
            <a:ext cx="2490250" cy="1"/>
          </a:xfrm>
          <a:prstGeom prst="line">
            <a:avLst/>
          </a:prstGeom>
          <a:ln w="38100">
            <a:solidFill>
              <a:srgbClr val="C8C2A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90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25" y="5466522"/>
            <a:ext cx="1026869" cy="785253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Freeform 14"/>
          <p:cNvSpPr/>
          <p:nvPr/>
        </p:nvSpPr>
        <p:spPr>
          <a:xfrm rot="382502">
            <a:off x="10013926" y="6308253"/>
            <a:ext cx="3081959" cy="56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3" h="18430" extrusionOk="0">
                <a:moveTo>
                  <a:pt x="19855" y="10547"/>
                </a:moveTo>
                <a:cubicBezTo>
                  <a:pt x="14912" y="3397"/>
                  <a:pt x="9928" y="-774"/>
                  <a:pt x="6895" y="120"/>
                </a:cubicBezTo>
                <a:cubicBezTo>
                  <a:pt x="5815" y="418"/>
                  <a:pt x="5815" y="418"/>
                  <a:pt x="5815" y="418"/>
                </a:cubicBezTo>
                <a:cubicBezTo>
                  <a:pt x="3448" y="1758"/>
                  <a:pt x="2949" y="2056"/>
                  <a:pt x="748" y="4291"/>
                </a:cubicBezTo>
                <a:cubicBezTo>
                  <a:pt x="0" y="5185"/>
                  <a:pt x="0" y="5185"/>
                  <a:pt x="0" y="5185"/>
                </a:cubicBezTo>
                <a:cubicBezTo>
                  <a:pt x="374" y="4738"/>
                  <a:pt x="789" y="4440"/>
                  <a:pt x="1329" y="4142"/>
                </a:cubicBezTo>
                <a:cubicBezTo>
                  <a:pt x="5234" y="2503"/>
                  <a:pt x="12005" y="8015"/>
                  <a:pt x="18775" y="17698"/>
                </a:cubicBezTo>
                <a:cubicBezTo>
                  <a:pt x="20977" y="20826"/>
                  <a:pt x="21600" y="13080"/>
                  <a:pt x="19855" y="10547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2" name="直線接點 15"/>
          <p:cNvSpPr/>
          <p:nvPr/>
        </p:nvSpPr>
        <p:spPr>
          <a:xfrm>
            <a:off x="10644409" y="1032436"/>
            <a:ext cx="1203316" cy="1"/>
          </a:xfrm>
          <a:prstGeom prst="line">
            <a:avLst/>
          </a:prstGeom>
          <a:ln w="38100">
            <a:solidFill>
              <a:srgbClr val="B19261">
                <a:alpha val="64999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直線接點 21"/>
          <p:cNvSpPr/>
          <p:nvPr/>
        </p:nvSpPr>
        <p:spPr>
          <a:xfrm>
            <a:off x="8304044" y="1032436"/>
            <a:ext cx="1142880" cy="1"/>
          </a:xfrm>
          <a:prstGeom prst="line">
            <a:avLst/>
          </a:prstGeom>
          <a:ln w="38100">
            <a:solidFill>
              <a:srgbClr val="E4C4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直線接點 27"/>
          <p:cNvSpPr/>
          <p:nvPr/>
        </p:nvSpPr>
        <p:spPr>
          <a:xfrm>
            <a:off x="9444369" y="1032436"/>
            <a:ext cx="1203080" cy="1"/>
          </a:xfrm>
          <a:prstGeom prst="line">
            <a:avLst/>
          </a:prstGeom>
          <a:ln w="38100">
            <a:solidFill>
              <a:srgbClr val="F59D2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7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1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2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28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44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5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44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454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大標題文字"/>
          <p:cNvSpPr txBox="1">
            <a:spLocks noGrp="1"/>
          </p:cNvSpPr>
          <p:nvPr>
            <p:ph type="title"/>
          </p:nvPr>
        </p:nvSpPr>
        <p:spPr>
          <a:xfrm>
            <a:off x="2458386" y="1736226"/>
            <a:ext cx="9027885" cy="2678028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6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58386" y="4710009"/>
            <a:ext cx="9027885" cy="180993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5" name="椭圆 13"/>
          <p:cNvSpPr/>
          <p:nvPr/>
        </p:nvSpPr>
        <p:spPr>
          <a:xfrm rot="10800000">
            <a:off x="1503443" y="4414253"/>
            <a:ext cx="463551" cy="42191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66" name="椭圆 25"/>
          <p:cNvSpPr/>
          <p:nvPr/>
        </p:nvSpPr>
        <p:spPr>
          <a:xfrm>
            <a:off x="1130845" y="4813710"/>
            <a:ext cx="147639" cy="14922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67" name="椭圆 29"/>
          <p:cNvSpPr/>
          <p:nvPr/>
        </p:nvSpPr>
        <p:spPr>
          <a:xfrm>
            <a:off x="710610" y="5801903"/>
            <a:ext cx="242889" cy="24289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68" name="椭圆 31"/>
          <p:cNvSpPr/>
          <p:nvPr/>
        </p:nvSpPr>
        <p:spPr>
          <a:xfrm>
            <a:off x="953498" y="5295794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69" name="椭圆 35"/>
          <p:cNvSpPr/>
          <p:nvPr/>
        </p:nvSpPr>
        <p:spPr>
          <a:xfrm rot="11047877">
            <a:off x="369740" y="5319410"/>
            <a:ext cx="387351" cy="38735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70" name="椭圆 40"/>
          <p:cNvSpPr/>
          <p:nvPr/>
        </p:nvSpPr>
        <p:spPr>
          <a:xfrm rot="11047877">
            <a:off x="685608" y="4979167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71" name="椭圆 42"/>
          <p:cNvSpPr/>
          <p:nvPr/>
        </p:nvSpPr>
        <p:spPr>
          <a:xfrm>
            <a:off x="1064454" y="2751618"/>
            <a:ext cx="344489" cy="3444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72" name="椭圆 14"/>
          <p:cNvSpPr/>
          <p:nvPr/>
        </p:nvSpPr>
        <p:spPr>
          <a:xfrm rot="10800000">
            <a:off x="1407257" y="3152076"/>
            <a:ext cx="528639" cy="52705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73" name="椭圆 47"/>
          <p:cNvSpPr/>
          <p:nvPr/>
        </p:nvSpPr>
        <p:spPr>
          <a:xfrm>
            <a:off x="11486270" y="687746"/>
            <a:ext cx="153989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74" name="椭圆 48"/>
          <p:cNvSpPr/>
          <p:nvPr/>
        </p:nvSpPr>
        <p:spPr>
          <a:xfrm>
            <a:off x="11110913" y="229928"/>
            <a:ext cx="242887" cy="24288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75" name="椭圆 49"/>
          <p:cNvSpPr/>
          <p:nvPr/>
        </p:nvSpPr>
        <p:spPr>
          <a:xfrm>
            <a:off x="406569" y="6124661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76" name="Freeform 6"/>
          <p:cNvSpPr/>
          <p:nvPr/>
        </p:nvSpPr>
        <p:spPr>
          <a:xfrm rot="382502">
            <a:off x="808613" y="1390569"/>
            <a:ext cx="1581278" cy="606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7" name="Freeform 7"/>
          <p:cNvSpPr/>
          <p:nvPr/>
        </p:nvSpPr>
        <p:spPr>
          <a:xfrm rot="382502">
            <a:off x="301356" y="621825"/>
            <a:ext cx="2988140" cy="867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8" name="Freeform 8"/>
          <p:cNvSpPr/>
          <p:nvPr/>
        </p:nvSpPr>
        <p:spPr>
          <a:xfrm rot="382502">
            <a:off x="85493" y="-54781"/>
            <a:ext cx="5837971" cy="150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9" name="Freeform 9"/>
          <p:cNvSpPr/>
          <p:nvPr/>
        </p:nvSpPr>
        <p:spPr>
          <a:xfrm rot="382502">
            <a:off x="179714" y="-912460"/>
            <a:ext cx="5495874" cy="129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0" name="椭圆 45"/>
          <p:cNvSpPr/>
          <p:nvPr/>
        </p:nvSpPr>
        <p:spPr>
          <a:xfrm>
            <a:off x="108870" y="3430556"/>
            <a:ext cx="1298388" cy="12794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81" name="椭圆 13"/>
          <p:cNvSpPr/>
          <p:nvPr/>
        </p:nvSpPr>
        <p:spPr>
          <a:xfrm rot="10800000">
            <a:off x="1473382" y="2088003"/>
            <a:ext cx="670739" cy="63716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82" name="椭圆 29"/>
          <p:cNvSpPr/>
          <p:nvPr/>
        </p:nvSpPr>
        <p:spPr>
          <a:xfrm>
            <a:off x="758062" y="6277057"/>
            <a:ext cx="242889" cy="2428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83" name="椭圆 40"/>
          <p:cNvSpPr/>
          <p:nvPr/>
        </p:nvSpPr>
        <p:spPr>
          <a:xfrm rot="11047877">
            <a:off x="474039" y="6596581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8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大標題文字"/>
          <p:cNvSpPr txBox="1">
            <a:spLocks noGrp="1"/>
          </p:cNvSpPr>
          <p:nvPr>
            <p:ph type="title"/>
          </p:nvPr>
        </p:nvSpPr>
        <p:spPr>
          <a:xfrm>
            <a:off x="6112040" y="391973"/>
            <a:ext cx="5440881" cy="59864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92" name="內文層級一…"/>
          <p:cNvSpPr txBox="1">
            <a:spLocks noGrp="1"/>
          </p:cNvSpPr>
          <p:nvPr>
            <p:ph type="body" idx="1"/>
          </p:nvPr>
        </p:nvSpPr>
        <p:spPr>
          <a:xfrm>
            <a:off x="840754" y="1370208"/>
            <a:ext cx="10515601" cy="4806756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>
              <a:buClr>
                <a:schemeClr val="accent6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>
              <a:buClr>
                <a:schemeClr val="accent6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>
              <a:buClr>
                <a:schemeClr val="accent6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>
              <a:buClr>
                <a:schemeClr val="accent6"/>
              </a:buClr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3" name="Freeform 6"/>
          <p:cNvSpPr/>
          <p:nvPr/>
        </p:nvSpPr>
        <p:spPr>
          <a:xfrm rot="382502">
            <a:off x="-165248" y="918810"/>
            <a:ext cx="1098521" cy="49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Freeform 7"/>
          <p:cNvSpPr/>
          <p:nvPr/>
        </p:nvSpPr>
        <p:spPr>
          <a:xfrm rot="382502">
            <a:off x="-469455" y="252855"/>
            <a:ext cx="2075876" cy="70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5" name="Freeform 8"/>
          <p:cNvSpPr/>
          <p:nvPr/>
        </p:nvSpPr>
        <p:spPr>
          <a:xfrm rot="382502">
            <a:off x="-659530" y="-325011"/>
            <a:ext cx="4055666" cy="1221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Freeform 9"/>
          <p:cNvSpPr/>
          <p:nvPr/>
        </p:nvSpPr>
        <p:spPr>
          <a:xfrm rot="382502">
            <a:off x="-273068" y="-882567"/>
            <a:ext cx="3818009" cy="10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Freeform 12"/>
          <p:cNvSpPr/>
          <p:nvPr/>
        </p:nvSpPr>
        <p:spPr>
          <a:xfrm rot="382502">
            <a:off x="8266679" y="6662741"/>
            <a:ext cx="3232078" cy="539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88" h="18124" extrusionOk="0">
                <a:moveTo>
                  <a:pt x="5581" y="261"/>
                </a:moveTo>
                <a:cubicBezTo>
                  <a:pt x="4525" y="624"/>
                  <a:pt x="3741" y="1531"/>
                  <a:pt x="3258" y="2711"/>
                </a:cubicBezTo>
                <a:cubicBezTo>
                  <a:pt x="2112" y="5978"/>
                  <a:pt x="2112" y="5978"/>
                  <a:pt x="2112" y="5978"/>
                </a:cubicBezTo>
                <a:cubicBezTo>
                  <a:pt x="1448" y="8066"/>
                  <a:pt x="603" y="11061"/>
                  <a:pt x="0" y="13420"/>
                </a:cubicBezTo>
                <a:cubicBezTo>
                  <a:pt x="453" y="11515"/>
                  <a:pt x="1358" y="10244"/>
                  <a:pt x="2806" y="9790"/>
                </a:cubicBezTo>
                <a:cubicBezTo>
                  <a:pt x="6124" y="8520"/>
                  <a:pt x="11524" y="11696"/>
                  <a:pt x="17226" y="17505"/>
                </a:cubicBezTo>
                <a:cubicBezTo>
                  <a:pt x="19911" y="20681"/>
                  <a:pt x="21600" y="10789"/>
                  <a:pt x="18975" y="7431"/>
                </a:cubicBezTo>
                <a:cubicBezTo>
                  <a:pt x="13696" y="1985"/>
                  <a:pt x="8688" y="-919"/>
                  <a:pt x="5581" y="261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8" name="Freeform 13"/>
          <p:cNvSpPr/>
          <p:nvPr/>
        </p:nvSpPr>
        <p:spPr>
          <a:xfrm rot="382502">
            <a:off x="8993907" y="6451049"/>
            <a:ext cx="4097286" cy="943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18795" extrusionOk="0">
                <a:moveTo>
                  <a:pt x="19565" y="11692"/>
                </a:moveTo>
                <a:cubicBezTo>
                  <a:pt x="14146" y="4008"/>
                  <a:pt x="7887" y="-993"/>
                  <a:pt x="4630" y="167"/>
                </a:cubicBezTo>
                <a:cubicBezTo>
                  <a:pt x="4198" y="312"/>
                  <a:pt x="3842" y="529"/>
                  <a:pt x="3562" y="892"/>
                </a:cubicBezTo>
                <a:cubicBezTo>
                  <a:pt x="2493" y="2269"/>
                  <a:pt x="2493" y="2269"/>
                  <a:pt x="2493" y="2269"/>
                </a:cubicBezTo>
                <a:cubicBezTo>
                  <a:pt x="916" y="4733"/>
                  <a:pt x="840" y="4806"/>
                  <a:pt x="0" y="6473"/>
                </a:cubicBezTo>
                <a:cubicBezTo>
                  <a:pt x="382" y="5748"/>
                  <a:pt x="967" y="5168"/>
                  <a:pt x="1730" y="4878"/>
                </a:cubicBezTo>
                <a:cubicBezTo>
                  <a:pt x="5521" y="3573"/>
                  <a:pt x="12848" y="9445"/>
                  <a:pt x="19183" y="18360"/>
                </a:cubicBezTo>
                <a:cubicBezTo>
                  <a:pt x="20786" y="20607"/>
                  <a:pt x="21600" y="13504"/>
                  <a:pt x="19565" y="11692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0" name="直線接點 23"/>
          <p:cNvSpPr/>
          <p:nvPr/>
        </p:nvSpPr>
        <p:spPr>
          <a:xfrm>
            <a:off x="5816222" y="1032436"/>
            <a:ext cx="2490250" cy="1"/>
          </a:xfrm>
          <a:prstGeom prst="line">
            <a:avLst/>
          </a:prstGeom>
          <a:ln w="38100">
            <a:solidFill>
              <a:srgbClr val="C8C2A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1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25" y="5466522"/>
            <a:ext cx="1026869" cy="78525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Freeform 14"/>
          <p:cNvSpPr/>
          <p:nvPr/>
        </p:nvSpPr>
        <p:spPr>
          <a:xfrm rot="382502">
            <a:off x="10013926" y="6308253"/>
            <a:ext cx="3081959" cy="56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3" h="18430" extrusionOk="0">
                <a:moveTo>
                  <a:pt x="19855" y="10547"/>
                </a:moveTo>
                <a:cubicBezTo>
                  <a:pt x="14912" y="3397"/>
                  <a:pt x="9928" y="-774"/>
                  <a:pt x="6895" y="120"/>
                </a:cubicBezTo>
                <a:cubicBezTo>
                  <a:pt x="5815" y="418"/>
                  <a:pt x="5815" y="418"/>
                  <a:pt x="5815" y="418"/>
                </a:cubicBezTo>
                <a:cubicBezTo>
                  <a:pt x="3448" y="1758"/>
                  <a:pt x="2949" y="2056"/>
                  <a:pt x="748" y="4291"/>
                </a:cubicBezTo>
                <a:cubicBezTo>
                  <a:pt x="0" y="5185"/>
                  <a:pt x="0" y="5185"/>
                  <a:pt x="0" y="5185"/>
                </a:cubicBezTo>
                <a:cubicBezTo>
                  <a:pt x="374" y="4738"/>
                  <a:pt x="789" y="4440"/>
                  <a:pt x="1329" y="4142"/>
                </a:cubicBezTo>
                <a:cubicBezTo>
                  <a:pt x="5234" y="2503"/>
                  <a:pt x="12005" y="8015"/>
                  <a:pt x="18775" y="17698"/>
                </a:cubicBezTo>
                <a:cubicBezTo>
                  <a:pt x="20977" y="20826"/>
                  <a:pt x="21600" y="13080"/>
                  <a:pt x="19855" y="10547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直線接點 15"/>
          <p:cNvSpPr/>
          <p:nvPr/>
        </p:nvSpPr>
        <p:spPr>
          <a:xfrm>
            <a:off x="10644409" y="1032436"/>
            <a:ext cx="1203316" cy="1"/>
          </a:xfrm>
          <a:prstGeom prst="line">
            <a:avLst/>
          </a:prstGeom>
          <a:ln w="38100">
            <a:solidFill>
              <a:srgbClr val="B19261">
                <a:alpha val="64999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直線接點 21"/>
          <p:cNvSpPr/>
          <p:nvPr/>
        </p:nvSpPr>
        <p:spPr>
          <a:xfrm>
            <a:off x="8304044" y="1032436"/>
            <a:ext cx="1142880" cy="1"/>
          </a:xfrm>
          <a:prstGeom prst="line">
            <a:avLst/>
          </a:prstGeom>
          <a:ln w="38100">
            <a:solidFill>
              <a:srgbClr val="E4C4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5" name="直線接點 27"/>
          <p:cNvSpPr/>
          <p:nvPr/>
        </p:nvSpPr>
        <p:spPr>
          <a:xfrm>
            <a:off x="9444369" y="1032436"/>
            <a:ext cx="1203080" cy="1"/>
          </a:xfrm>
          <a:prstGeom prst="line">
            <a:avLst/>
          </a:prstGeom>
          <a:ln w="38100">
            <a:solidFill>
              <a:srgbClr val="F59D2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52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8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3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9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55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6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5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565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6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9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11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121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>
            <a:spLocks noGrp="1"/>
          </p:cNvSpPr>
          <p:nvPr>
            <p:ph type="title"/>
          </p:nvPr>
        </p:nvSpPr>
        <p:spPr>
          <a:xfrm>
            <a:off x="2458386" y="1736226"/>
            <a:ext cx="9027885" cy="2678028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58386" y="4710009"/>
            <a:ext cx="9027885" cy="180993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椭圆 13"/>
          <p:cNvSpPr/>
          <p:nvPr/>
        </p:nvSpPr>
        <p:spPr>
          <a:xfrm rot="10800000">
            <a:off x="1503443" y="4414253"/>
            <a:ext cx="463551" cy="42191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3" name="椭圆 25"/>
          <p:cNvSpPr/>
          <p:nvPr/>
        </p:nvSpPr>
        <p:spPr>
          <a:xfrm>
            <a:off x="1130845" y="4813710"/>
            <a:ext cx="147639" cy="14922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4" name="椭圆 29"/>
          <p:cNvSpPr/>
          <p:nvPr/>
        </p:nvSpPr>
        <p:spPr>
          <a:xfrm>
            <a:off x="710610" y="5801903"/>
            <a:ext cx="242889" cy="24289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5" name="椭圆 31"/>
          <p:cNvSpPr/>
          <p:nvPr/>
        </p:nvSpPr>
        <p:spPr>
          <a:xfrm>
            <a:off x="953498" y="5295794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6" name="椭圆 35"/>
          <p:cNvSpPr/>
          <p:nvPr/>
        </p:nvSpPr>
        <p:spPr>
          <a:xfrm rot="11047877">
            <a:off x="369740" y="5319410"/>
            <a:ext cx="387351" cy="38735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7" name="椭圆 40"/>
          <p:cNvSpPr/>
          <p:nvPr/>
        </p:nvSpPr>
        <p:spPr>
          <a:xfrm rot="11047877">
            <a:off x="685608" y="4979167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8" name="椭圆 42"/>
          <p:cNvSpPr/>
          <p:nvPr/>
        </p:nvSpPr>
        <p:spPr>
          <a:xfrm>
            <a:off x="1064454" y="2751618"/>
            <a:ext cx="344489" cy="3444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9" name="椭圆 14"/>
          <p:cNvSpPr/>
          <p:nvPr/>
        </p:nvSpPr>
        <p:spPr>
          <a:xfrm rot="10800000">
            <a:off x="1407257" y="3152076"/>
            <a:ext cx="528639" cy="52705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" name="椭圆 47"/>
          <p:cNvSpPr/>
          <p:nvPr/>
        </p:nvSpPr>
        <p:spPr>
          <a:xfrm>
            <a:off x="11486270" y="687746"/>
            <a:ext cx="153989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1" name="椭圆 48"/>
          <p:cNvSpPr/>
          <p:nvPr/>
        </p:nvSpPr>
        <p:spPr>
          <a:xfrm>
            <a:off x="11110913" y="229928"/>
            <a:ext cx="242887" cy="24288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2" name="椭圆 49"/>
          <p:cNvSpPr/>
          <p:nvPr/>
        </p:nvSpPr>
        <p:spPr>
          <a:xfrm>
            <a:off x="406569" y="6124661"/>
            <a:ext cx="152401" cy="152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3" name="Freeform 6"/>
          <p:cNvSpPr/>
          <p:nvPr/>
        </p:nvSpPr>
        <p:spPr>
          <a:xfrm rot="382502">
            <a:off x="808613" y="1390569"/>
            <a:ext cx="1581278" cy="606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Freeform 7"/>
          <p:cNvSpPr/>
          <p:nvPr/>
        </p:nvSpPr>
        <p:spPr>
          <a:xfrm rot="382502">
            <a:off x="301356" y="621825"/>
            <a:ext cx="2988140" cy="867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Freeform 8"/>
          <p:cNvSpPr/>
          <p:nvPr/>
        </p:nvSpPr>
        <p:spPr>
          <a:xfrm rot="382502">
            <a:off x="85493" y="-54781"/>
            <a:ext cx="5837971" cy="150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Freeform 9"/>
          <p:cNvSpPr/>
          <p:nvPr/>
        </p:nvSpPr>
        <p:spPr>
          <a:xfrm rot="382502">
            <a:off x="179714" y="-912460"/>
            <a:ext cx="5495874" cy="129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椭圆 45"/>
          <p:cNvSpPr/>
          <p:nvPr/>
        </p:nvSpPr>
        <p:spPr>
          <a:xfrm>
            <a:off x="108870" y="3430556"/>
            <a:ext cx="1298388" cy="127945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8" name="椭圆 13"/>
          <p:cNvSpPr/>
          <p:nvPr/>
        </p:nvSpPr>
        <p:spPr>
          <a:xfrm rot="10800000">
            <a:off x="1473382" y="2088003"/>
            <a:ext cx="670739" cy="63716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9" name="椭圆 29"/>
          <p:cNvSpPr/>
          <p:nvPr/>
        </p:nvSpPr>
        <p:spPr>
          <a:xfrm>
            <a:off x="758062" y="6277057"/>
            <a:ext cx="242889" cy="242889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0" name="椭圆 40"/>
          <p:cNvSpPr/>
          <p:nvPr/>
        </p:nvSpPr>
        <p:spPr>
          <a:xfrm rot="11047877">
            <a:off x="474039" y="6596581"/>
            <a:ext cx="169863" cy="16986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048232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 6"/>
          <p:cNvSpPr/>
          <p:nvPr/>
        </p:nvSpPr>
        <p:spPr>
          <a:xfrm rot="382502">
            <a:off x="-165248" y="918810"/>
            <a:ext cx="1098521" cy="49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4" h="21380" extrusionOk="0">
                <a:moveTo>
                  <a:pt x="3695" y="180"/>
                </a:moveTo>
                <a:cubicBezTo>
                  <a:pt x="5527" y="-220"/>
                  <a:pt x="7818" y="47"/>
                  <a:pt x="10437" y="980"/>
                </a:cubicBezTo>
                <a:cubicBezTo>
                  <a:pt x="17375" y="2447"/>
                  <a:pt x="20582" y="19247"/>
                  <a:pt x="13382" y="16847"/>
                </a:cubicBezTo>
                <a:cubicBezTo>
                  <a:pt x="11680" y="16313"/>
                  <a:pt x="2451" y="14447"/>
                  <a:pt x="5658" y="21380"/>
                </a:cubicBezTo>
                <a:cubicBezTo>
                  <a:pt x="5658" y="21380"/>
                  <a:pt x="5658" y="21380"/>
                  <a:pt x="5658" y="21380"/>
                </a:cubicBezTo>
                <a:cubicBezTo>
                  <a:pt x="5658" y="21380"/>
                  <a:pt x="2517" y="14713"/>
                  <a:pt x="1600" y="12580"/>
                </a:cubicBezTo>
                <a:cubicBezTo>
                  <a:pt x="-1018" y="6047"/>
                  <a:pt x="-494" y="1247"/>
                  <a:pt x="3695" y="180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Freeform 7"/>
          <p:cNvSpPr/>
          <p:nvPr/>
        </p:nvSpPr>
        <p:spPr>
          <a:xfrm rot="382502">
            <a:off x="-469455" y="252855"/>
            <a:ext cx="2075876" cy="70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6" h="20730" extrusionOk="0">
                <a:moveTo>
                  <a:pt x="231" y="7715"/>
                </a:moveTo>
                <a:cubicBezTo>
                  <a:pt x="859" y="11150"/>
                  <a:pt x="859" y="11150"/>
                  <a:pt x="859" y="11150"/>
                </a:cubicBezTo>
                <a:cubicBezTo>
                  <a:pt x="1998" y="16211"/>
                  <a:pt x="2116" y="16843"/>
                  <a:pt x="3255" y="20730"/>
                </a:cubicBezTo>
                <a:cubicBezTo>
                  <a:pt x="1998" y="16572"/>
                  <a:pt x="2509" y="13499"/>
                  <a:pt x="5061" y="12867"/>
                </a:cubicBezTo>
                <a:cubicBezTo>
                  <a:pt x="7811" y="12053"/>
                  <a:pt x="12288" y="14132"/>
                  <a:pt x="16961" y="17928"/>
                </a:cubicBezTo>
                <a:cubicBezTo>
                  <a:pt x="19867" y="20820"/>
                  <a:pt x="21124" y="9523"/>
                  <a:pt x="17825" y="6360"/>
                </a:cubicBezTo>
                <a:cubicBezTo>
                  <a:pt x="12013" y="1751"/>
                  <a:pt x="6515" y="-780"/>
                  <a:pt x="3137" y="214"/>
                </a:cubicBezTo>
                <a:cubicBezTo>
                  <a:pt x="427" y="937"/>
                  <a:pt x="-476" y="3739"/>
                  <a:pt x="231" y="7715"/>
                </a:cubicBezTo>
                <a:close/>
              </a:path>
            </a:pathLst>
          </a:custGeom>
          <a:solidFill>
            <a:srgbClr val="76AFA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Freeform 8"/>
          <p:cNvSpPr/>
          <p:nvPr/>
        </p:nvSpPr>
        <p:spPr>
          <a:xfrm rot="382502">
            <a:off x="-659530" y="-325011"/>
            <a:ext cx="4055666" cy="1221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18435" extrusionOk="0">
                <a:moveTo>
                  <a:pt x="4" y="3507"/>
                </a:moveTo>
                <a:cubicBezTo>
                  <a:pt x="66" y="5130"/>
                  <a:pt x="66" y="5130"/>
                  <a:pt x="66" y="5130"/>
                </a:cubicBezTo>
                <a:cubicBezTo>
                  <a:pt x="272" y="8421"/>
                  <a:pt x="272" y="8560"/>
                  <a:pt x="499" y="10460"/>
                </a:cubicBezTo>
                <a:cubicBezTo>
                  <a:pt x="540" y="10785"/>
                  <a:pt x="540" y="10785"/>
                  <a:pt x="540" y="10785"/>
                </a:cubicBezTo>
                <a:cubicBezTo>
                  <a:pt x="293" y="8838"/>
                  <a:pt x="829" y="7447"/>
                  <a:pt x="2253" y="7077"/>
                </a:cubicBezTo>
                <a:cubicBezTo>
                  <a:pt x="5553" y="6149"/>
                  <a:pt x="12361" y="10785"/>
                  <a:pt x="17519" y="17552"/>
                </a:cubicBezTo>
                <a:cubicBezTo>
                  <a:pt x="19541" y="20704"/>
                  <a:pt x="21542" y="14586"/>
                  <a:pt x="19355" y="12175"/>
                </a:cubicBezTo>
                <a:cubicBezTo>
                  <a:pt x="13517" y="4481"/>
                  <a:pt x="5739" y="-896"/>
                  <a:pt x="1984" y="124"/>
                </a:cubicBezTo>
                <a:cubicBezTo>
                  <a:pt x="602" y="495"/>
                  <a:pt x="-58" y="1746"/>
                  <a:pt x="4" y="3507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Freeform 9"/>
          <p:cNvSpPr/>
          <p:nvPr/>
        </p:nvSpPr>
        <p:spPr>
          <a:xfrm rot="382502">
            <a:off x="-273068" y="-882567"/>
            <a:ext cx="3818009" cy="10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5" h="18641" extrusionOk="0">
                <a:moveTo>
                  <a:pt x="437" y="3471"/>
                </a:moveTo>
                <a:cubicBezTo>
                  <a:pt x="393" y="4122"/>
                  <a:pt x="393" y="4122"/>
                  <a:pt x="393" y="4122"/>
                </a:cubicBezTo>
                <a:cubicBezTo>
                  <a:pt x="87" y="8138"/>
                  <a:pt x="66" y="8247"/>
                  <a:pt x="22" y="10526"/>
                </a:cubicBezTo>
                <a:cubicBezTo>
                  <a:pt x="0" y="12154"/>
                  <a:pt x="0" y="12154"/>
                  <a:pt x="0" y="12154"/>
                </a:cubicBezTo>
                <a:cubicBezTo>
                  <a:pt x="0" y="10146"/>
                  <a:pt x="699" y="8790"/>
                  <a:pt x="2162" y="8301"/>
                </a:cubicBezTo>
                <a:cubicBezTo>
                  <a:pt x="5504" y="7324"/>
                  <a:pt x="11794" y="11503"/>
                  <a:pt x="17450" y="18070"/>
                </a:cubicBezTo>
                <a:cubicBezTo>
                  <a:pt x="19525" y="20675"/>
                  <a:pt x="21600" y="13674"/>
                  <a:pt x="19067" y="10743"/>
                </a:cubicBezTo>
                <a:cubicBezTo>
                  <a:pt x="13039" y="3580"/>
                  <a:pt x="6290" y="-925"/>
                  <a:pt x="2708" y="160"/>
                </a:cubicBezTo>
                <a:cubicBezTo>
                  <a:pt x="1354" y="595"/>
                  <a:pt x="612" y="1734"/>
                  <a:pt x="437" y="3471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Freeform 12"/>
          <p:cNvSpPr/>
          <p:nvPr/>
        </p:nvSpPr>
        <p:spPr>
          <a:xfrm rot="382502">
            <a:off x="8266679" y="6662741"/>
            <a:ext cx="3232078" cy="539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88" h="18124" extrusionOk="0">
                <a:moveTo>
                  <a:pt x="5581" y="261"/>
                </a:moveTo>
                <a:cubicBezTo>
                  <a:pt x="4525" y="624"/>
                  <a:pt x="3741" y="1531"/>
                  <a:pt x="3258" y="2711"/>
                </a:cubicBezTo>
                <a:cubicBezTo>
                  <a:pt x="2112" y="5978"/>
                  <a:pt x="2112" y="5978"/>
                  <a:pt x="2112" y="5978"/>
                </a:cubicBezTo>
                <a:cubicBezTo>
                  <a:pt x="1448" y="8066"/>
                  <a:pt x="603" y="11061"/>
                  <a:pt x="0" y="13420"/>
                </a:cubicBezTo>
                <a:cubicBezTo>
                  <a:pt x="453" y="11515"/>
                  <a:pt x="1358" y="10244"/>
                  <a:pt x="2806" y="9790"/>
                </a:cubicBezTo>
                <a:cubicBezTo>
                  <a:pt x="6124" y="8520"/>
                  <a:pt x="11524" y="11696"/>
                  <a:pt x="17226" y="17505"/>
                </a:cubicBezTo>
                <a:cubicBezTo>
                  <a:pt x="19911" y="20681"/>
                  <a:pt x="21600" y="10789"/>
                  <a:pt x="18975" y="7431"/>
                </a:cubicBezTo>
                <a:cubicBezTo>
                  <a:pt x="13696" y="1985"/>
                  <a:pt x="8688" y="-919"/>
                  <a:pt x="5581" y="261"/>
                </a:cubicBezTo>
                <a:close/>
              </a:path>
            </a:pathLst>
          </a:custGeom>
          <a:solidFill>
            <a:srgbClr val="EB751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Freeform 13"/>
          <p:cNvSpPr/>
          <p:nvPr/>
        </p:nvSpPr>
        <p:spPr>
          <a:xfrm rot="382502">
            <a:off x="8993907" y="6451049"/>
            <a:ext cx="4097286" cy="943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4" h="18795" extrusionOk="0">
                <a:moveTo>
                  <a:pt x="19565" y="11692"/>
                </a:moveTo>
                <a:cubicBezTo>
                  <a:pt x="14146" y="4008"/>
                  <a:pt x="7887" y="-993"/>
                  <a:pt x="4630" y="167"/>
                </a:cubicBezTo>
                <a:cubicBezTo>
                  <a:pt x="4198" y="312"/>
                  <a:pt x="3842" y="529"/>
                  <a:pt x="3562" y="892"/>
                </a:cubicBezTo>
                <a:cubicBezTo>
                  <a:pt x="2493" y="2269"/>
                  <a:pt x="2493" y="2269"/>
                  <a:pt x="2493" y="2269"/>
                </a:cubicBezTo>
                <a:cubicBezTo>
                  <a:pt x="916" y="4733"/>
                  <a:pt x="840" y="4806"/>
                  <a:pt x="0" y="6473"/>
                </a:cubicBezTo>
                <a:cubicBezTo>
                  <a:pt x="382" y="5748"/>
                  <a:pt x="967" y="5168"/>
                  <a:pt x="1730" y="4878"/>
                </a:cubicBezTo>
                <a:cubicBezTo>
                  <a:pt x="5521" y="3573"/>
                  <a:pt x="12848" y="9445"/>
                  <a:pt x="19183" y="18360"/>
                </a:cubicBezTo>
                <a:cubicBezTo>
                  <a:pt x="20786" y="20607"/>
                  <a:pt x="21600" y="13504"/>
                  <a:pt x="19565" y="11692"/>
                </a:cubicBezTo>
                <a:close/>
              </a:path>
            </a:pathLst>
          </a:custGeom>
          <a:solidFill>
            <a:srgbClr val="C8C2A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Freeform 14"/>
          <p:cNvSpPr/>
          <p:nvPr/>
        </p:nvSpPr>
        <p:spPr>
          <a:xfrm rot="382502">
            <a:off x="10013926" y="6308253"/>
            <a:ext cx="3081959" cy="56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3" h="18430" extrusionOk="0">
                <a:moveTo>
                  <a:pt x="19855" y="10547"/>
                </a:moveTo>
                <a:cubicBezTo>
                  <a:pt x="14912" y="3397"/>
                  <a:pt x="9928" y="-774"/>
                  <a:pt x="6895" y="120"/>
                </a:cubicBezTo>
                <a:cubicBezTo>
                  <a:pt x="5815" y="418"/>
                  <a:pt x="5815" y="418"/>
                  <a:pt x="5815" y="418"/>
                </a:cubicBezTo>
                <a:cubicBezTo>
                  <a:pt x="3448" y="1758"/>
                  <a:pt x="2949" y="2056"/>
                  <a:pt x="748" y="4291"/>
                </a:cubicBezTo>
                <a:cubicBezTo>
                  <a:pt x="0" y="5185"/>
                  <a:pt x="0" y="5185"/>
                  <a:pt x="0" y="5185"/>
                </a:cubicBezTo>
                <a:cubicBezTo>
                  <a:pt x="374" y="4738"/>
                  <a:pt x="789" y="4440"/>
                  <a:pt x="1329" y="4142"/>
                </a:cubicBezTo>
                <a:cubicBezTo>
                  <a:pt x="5234" y="2503"/>
                  <a:pt x="12005" y="8015"/>
                  <a:pt x="18775" y="17698"/>
                </a:cubicBezTo>
                <a:cubicBezTo>
                  <a:pt x="20977" y="20826"/>
                  <a:pt x="21600" y="13080"/>
                  <a:pt x="19855" y="10547"/>
                </a:cubicBezTo>
                <a:close/>
              </a:path>
            </a:pathLst>
          </a:custGeom>
          <a:solidFill>
            <a:srgbClr val="FFC53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圖片 22" descr="圖片 22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1121225" y="5466522"/>
            <a:ext cx="1026869" cy="78525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4.png"/><Relationship Id="rId5" Type="http://schemas.openxmlformats.org/officeDocument/2006/relationships/image" Target="../media/image270.png"/><Relationship Id="rId10" Type="http://schemas.openxmlformats.org/officeDocument/2006/relationships/image" Target="../media/image33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55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6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8.png"/><Relationship Id="rId5" Type="http://schemas.openxmlformats.org/officeDocument/2006/relationships/image" Target="../media/image75.png"/><Relationship Id="rId15" Type="http://schemas.openxmlformats.org/officeDocument/2006/relationships/image" Target="../media/image91.png"/><Relationship Id="rId10" Type="http://schemas.openxmlformats.org/officeDocument/2006/relationships/image" Target="../media/image87.png"/><Relationship Id="rId4" Type="http://schemas.openxmlformats.org/officeDocument/2006/relationships/image" Target="../media/image9.png"/><Relationship Id="rId9" Type="http://schemas.openxmlformats.org/officeDocument/2006/relationships/image" Target="../media/image86.png"/><Relationship Id="rId1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h11. Digital Signatur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3900"/>
            </a:pPr>
            <a:r>
              <a:rPr lang="en-US" altLang="zh-TW" dirty="0">
                <a:solidFill>
                  <a:schemeClr val="bg2"/>
                </a:solidFill>
              </a:rPr>
              <a:t>Audit-Free Cloud Storage via Deniable Attribute-Based Encryption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577" name="Handbook of Applied Cryptography,…"/>
          <p:cNvSpPr txBox="1">
            <a:spLocks noGrp="1"/>
          </p:cNvSpPr>
          <p:nvPr>
            <p:ph type="subTitle" sz="quarter" idx="1"/>
          </p:nvPr>
        </p:nvSpPr>
        <p:spPr>
          <a:xfrm>
            <a:off x="2458386" y="4710009"/>
            <a:ext cx="9027885" cy="21479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b="0" i="0" u="none" strike="noStrike" baseline="0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Po-Wen Chi, Student Member, IEEE and Chin-</a:t>
            </a:r>
            <a:r>
              <a:rPr lang="en-US" altLang="zh-TW" b="0" i="0" u="none" strike="noStrike" baseline="0" dirty="0" err="1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Laung</a:t>
            </a:r>
            <a:r>
              <a:rPr lang="en-US" altLang="zh-TW" b="0" i="0" u="none" strike="noStrike" baseline="0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Lei, Member, IEEE</a:t>
            </a:r>
          </a:p>
          <a:p>
            <a:r>
              <a:rPr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altLang="zh-TW" b="0" i="0" u="none" strike="noStrike" baseline="0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TRANSACTIONS ON CLOUD COMPUTING, VOL. 6, NO. 2,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altLang="zh-TW" b="0" i="0" u="none" strike="noStrike" baseline="0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APRIL-JUNE 2018</a:t>
            </a:r>
            <a:endParaRPr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BC411-2909-4421-B7D3-80569E6F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575" y="391973"/>
            <a:ext cx="7912347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Chameleon Hash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68FBB4-CCA6-4B86-880B-6C34AF50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5" y="3900671"/>
            <a:ext cx="2103124" cy="3246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0404C8-C918-4C94-8BC9-86B69E601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63" y="1842293"/>
            <a:ext cx="828662" cy="8286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830349-E503-496F-9F64-C5617525BA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36" y="1842293"/>
            <a:ext cx="828662" cy="82866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A93C7D1-1A9A-44D3-ADF5-F4D26819CEAE}"/>
              </a:ext>
            </a:extLst>
          </p:cNvPr>
          <p:cNvSpPr txBox="1"/>
          <p:nvPr/>
        </p:nvSpPr>
        <p:spPr>
          <a:xfrm>
            <a:off x="4432438" y="1412684"/>
            <a:ext cx="22179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Common 2-input hash 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6C3CFD-F33B-4232-A039-0BD705E03EF2}"/>
              </a:ext>
            </a:extLst>
          </p:cNvPr>
          <p:cNvSpPr txBox="1"/>
          <p:nvPr/>
        </p:nvSpPr>
        <p:spPr>
          <a:xfrm>
            <a:off x="6820388" y="2670955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H(m)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3FED15-5E5E-4C9D-8896-5506737B52BC}"/>
              </a:ext>
            </a:extLst>
          </p:cNvPr>
          <p:cNvSpPr txBox="1"/>
          <p:nvPr/>
        </p:nvSpPr>
        <p:spPr>
          <a:xfrm>
            <a:off x="3778228" y="2670955"/>
            <a:ext cx="2766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F71579A5-A4B7-49C5-B91D-EABA4A9478EF}"/>
              </a:ext>
            </a:extLst>
          </p:cNvPr>
          <p:cNvSpPr/>
          <p:nvPr/>
        </p:nvSpPr>
        <p:spPr>
          <a:xfrm rot="16200000">
            <a:off x="5428986" y="1498808"/>
            <a:ext cx="151904" cy="1499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D2BA1E6-9F07-4523-936E-5E193A9FF2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41" y="4554087"/>
            <a:ext cx="828662" cy="82866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1555754-D56A-493F-9FDF-A33040C129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7" y="4554087"/>
            <a:ext cx="828662" cy="8286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D2F952-41F5-4113-A20B-90F932E28AE5}"/>
              </a:ext>
            </a:extLst>
          </p:cNvPr>
          <p:cNvSpPr txBox="1"/>
          <p:nvPr/>
        </p:nvSpPr>
        <p:spPr>
          <a:xfrm>
            <a:off x="4719162" y="3856121"/>
            <a:ext cx="17097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Chameleon hash 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D6B18B9-A0C4-4BB7-9B63-7A63E275ADAE}"/>
              </a:ext>
            </a:extLst>
          </p:cNvPr>
          <p:cNvSpPr/>
          <p:nvPr/>
        </p:nvSpPr>
        <p:spPr>
          <a:xfrm rot="16200000">
            <a:off x="5498091" y="4218535"/>
            <a:ext cx="151904" cy="1499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3321FF8-80A4-4F97-AA6D-A0E26C00997B}"/>
              </a:ext>
            </a:extLst>
          </p:cNvPr>
          <p:cNvSpPr txBox="1"/>
          <p:nvPr/>
        </p:nvSpPr>
        <p:spPr>
          <a:xfrm>
            <a:off x="3873906" y="5382749"/>
            <a:ext cx="2766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8AEC8462-CD6A-4A76-A198-AAB794EE20BB}"/>
              </a:ext>
            </a:extLst>
          </p:cNvPr>
          <p:cNvSpPr/>
          <p:nvPr/>
        </p:nvSpPr>
        <p:spPr>
          <a:xfrm rot="14716864">
            <a:off x="5535043" y="4817531"/>
            <a:ext cx="151904" cy="1499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5CF9EE-706A-43BE-BAEA-D9D95002C4D6}"/>
              </a:ext>
            </a:extLst>
          </p:cNvPr>
          <p:cNvSpPr txBox="1"/>
          <p:nvPr/>
        </p:nvSpPr>
        <p:spPr>
          <a:xfrm>
            <a:off x="3985671" y="5905793"/>
            <a:ext cx="10108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Random r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2F1BCC8-AFAC-44DD-B979-8E3D8FD733DC}"/>
              </a:ext>
            </a:extLst>
          </p:cNvPr>
          <p:cNvSpPr txBox="1"/>
          <p:nvPr/>
        </p:nvSpPr>
        <p:spPr>
          <a:xfrm>
            <a:off x="6761529" y="5382749"/>
            <a:ext cx="8233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CH(</a:t>
            </a: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m,r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77D6A67-D86D-4539-882F-D5D3EA34F500}"/>
              </a:ext>
            </a:extLst>
          </p:cNvPr>
          <p:cNvSpPr/>
          <p:nvPr/>
        </p:nvSpPr>
        <p:spPr>
          <a:xfrm rot="5400000">
            <a:off x="5498090" y="3989773"/>
            <a:ext cx="151904" cy="1499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2693EF-32D0-4A74-9DFC-6FED8240ED00}"/>
              </a:ext>
            </a:extLst>
          </p:cNvPr>
          <p:cNvSpPr txBox="1"/>
          <p:nvPr/>
        </p:nvSpPr>
        <p:spPr>
          <a:xfrm>
            <a:off x="5110294" y="4347793"/>
            <a:ext cx="9274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trapdoor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100AF3AC-43F1-4DC5-95F1-C448F703323D}"/>
              </a:ext>
            </a:extLst>
          </p:cNvPr>
          <p:cNvSpPr/>
          <p:nvPr/>
        </p:nvSpPr>
        <p:spPr>
          <a:xfrm rot="14716864">
            <a:off x="5508646" y="2079671"/>
            <a:ext cx="151904" cy="1499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196EB0-CD5D-4D71-AE13-9A22985BB059}"/>
              </a:ext>
            </a:extLst>
          </p:cNvPr>
          <p:cNvSpPr txBox="1"/>
          <p:nvPr/>
        </p:nvSpPr>
        <p:spPr>
          <a:xfrm>
            <a:off x="4012244" y="3148412"/>
            <a:ext cx="10108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Random r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1127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BC411-2909-4421-B7D3-80569E6F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532" y="391973"/>
            <a:ext cx="8521855" cy="598640"/>
          </a:xfrm>
        </p:spPr>
        <p:txBody>
          <a:bodyPr>
            <a:normAutofit fontScale="90000"/>
          </a:bodyPr>
          <a:lstStyle/>
          <a:p>
            <a:r>
              <a:rPr lang="en-US" altLang="zh-TW" i="0" u="none" strike="noStrike" baseline="0" dirty="0" err="1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Composit</a:t>
            </a:r>
            <a:r>
              <a:rPr lang="en-US" altLang="zh-TW" i="0" u="none" strike="noStrike" baseline="0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Order Bilinear Groups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3362EA1-DF05-4D48-A8BC-58E2A17DE75C}"/>
                  </a:ext>
                </a:extLst>
              </p:cNvPr>
              <p:cNvSpPr txBox="1"/>
              <p:nvPr/>
            </p:nvSpPr>
            <p:spPr>
              <a:xfrm>
                <a:off x="1015999" y="1525601"/>
                <a:ext cx="6841066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bg2"/>
                    </a:solidFill>
                  </a:rPr>
                  <a:t>Prime order bilinear groups:</a:t>
                </a:r>
                <a:r>
                  <a:rPr lang="en-US" altLang="zh-TW" sz="1800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bg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ⅇ: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TW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3362EA1-DF05-4D48-A8BC-58E2A17D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1525601"/>
                <a:ext cx="6841066" cy="369332"/>
              </a:xfrm>
              <a:prstGeom prst="rect">
                <a:avLst/>
              </a:prstGeom>
              <a:blipFill>
                <a:blip r:embed="rId3"/>
                <a:stretch>
                  <a:fillRect l="-802" t="-8197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7D54A49-7C28-49D3-B091-6A8C7A945BB2}"/>
                  </a:ext>
                </a:extLst>
              </p:cNvPr>
              <p:cNvSpPr txBox="1"/>
              <p:nvPr/>
            </p:nvSpPr>
            <p:spPr>
              <a:xfrm>
                <a:off x="762215" y="2598137"/>
                <a:ext cx="6841066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bg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ⅇ: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7D54A49-7C28-49D3-B091-6A8C7A945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15" y="2598137"/>
                <a:ext cx="684106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5FD4DCC-7AD1-433C-A585-F65EAC0B50F7}"/>
                  </a:ext>
                </a:extLst>
              </p:cNvPr>
              <p:cNvSpPr txBox="1"/>
              <p:nvPr/>
            </p:nvSpPr>
            <p:spPr>
              <a:xfrm>
                <a:off x="4861579" y="2590853"/>
                <a:ext cx="2741702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8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5FD4DCC-7AD1-433C-A585-F65EAC0B5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79" y="2590853"/>
                <a:ext cx="274170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F1568F0-304B-4A2E-AF6F-DEEEB4AC4219}"/>
                  </a:ext>
                </a:extLst>
              </p:cNvPr>
              <p:cNvSpPr txBox="1"/>
              <p:nvPr/>
            </p:nvSpPr>
            <p:spPr>
              <a:xfrm>
                <a:off x="1176971" y="3670673"/>
                <a:ext cx="7388295" cy="4306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s</a:t>
                </a:r>
                <a:r>
                  <a:rPr lang="en-US" altLang="zh-TW" sz="1800" dirty="0">
                    <a:solidFill>
                      <a:schemeClr val="bg2"/>
                    </a:solidFill>
                  </a:rPr>
                  <a:t>ubgroups: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</m:oMath>
                </a14:m>
                <a:r>
                  <a:rPr lang="zh-TW" altLang="en-US" dirty="0"/>
                  <a:t>   </a:t>
                </a:r>
                <a:r>
                  <a:rPr lang="en-US" altLang="zh-TW" dirty="0"/>
                  <a:t>each are orthogonal that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F1568F0-304B-4A2E-AF6F-DEEEB4AC4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71" y="3670673"/>
                <a:ext cx="7388295" cy="430631"/>
              </a:xfrm>
              <a:prstGeom prst="rect">
                <a:avLst/>
              </a:prstGeom>
              <a:blipFill>
                <a:blip r:embed="rId6"/>
                <a:stretch>
                  <a:fillRect l="-660" t="-5634" b="-845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B55A033-0ECF-41B2-B771-21E8A7FE53DB}"/>
                  </a:ext>
                </a:extLst>
              </p:cNvPr>
              <p:cNvSpPr txBox="1"/>
              <p:nvPr/>
            </p:nvSpPr>
            <p:spPr>
              <a:xfrm>
                <a:off x="1176971" y="1896760"/>
                <a:ext cx="3337156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bg2"/>
                    </a:solidFill>
                  </a:rPr>
                  <a:t>element form:</a:t>
                </a:r>
                <a:r>
                  <a:rPr lang="en-US" altLang="zh-TW" sz="1800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TW" sz="1800" dirty="0">
                    <a:solidFill>
                      <a:schemeClr val="bg2"/>
                    </a:solidFill>
                  </a:rPr>
                  <a:t>  ,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zh-TW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B55A033-0ECF-41B2-B771-21E8A7FE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71" y="1896760"/>
                <a:ext cx="3337156" cy="369332"/>
              </a:xfrm>
              <a:prstGeom prst="rect">
                <a:avLst/>
              </a:prstGeom>
              <a:blipFill>
                <a:blip r:embed="rId7"/>
                <a:stretch>
                  <a:fillRect l="-1460" t="-8197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D468DB0B-CA1F-4192-B457-29FEDEB4B356}"/>
                  </a:ext>
                </a:extLst>
              </p:cNvPr>
              <p:cNvSpPr txBox="1"/>
              <p:nvPr/>
            </p:nvSpPr>
            <p:spPr>
              <a:xfrm>
                <a:off x="1176971" y="2953075"/>
                <a:ext cx="5617368" cy="400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element form:</a:t>
                </a:r>
                <a:r>
                  <a:rPr lang="en-US" altLang="zh-TW" sz="1800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TW" sz="1800" dirty="0">
                    <a:solidFill>
                      <a:schemeClr val="bg2"/>
                    </a:solidFill>
                  </a:rPr>
                  <a:t>  ,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TW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D468DB0B-CA1F-4192-B457-29FEDEB4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71" y="2953075"/>
                <a:ext cx="5617368" cy="400751"/>
              </a:xfrm>
              <a:prstGeom prst="rect">
                <a:avLst/>
              </a:prstGeom>
              <a:blipFill>
                <a:blip r:embed="rId8"/>
                <a:stretch>
                  <a:fillRect l="-868" t="-1515" b="-212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436C6D3-8A8C-493A-8213-9B5498EDDA95}"/>
                  </a:ext>
                </a:extLst>
              </p:cNvPr>
              <p:cNvSpPr txBox="1"/>
              <p:nvPr/>
            </p:nvSpPr>
            <p:spPr>
              <a:xfrm>
                <a:off x="6649061" y="3686636"/>
                <a:ext cx="3154695" cy="422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1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dirty="0"/>
                  <a:t>        </a:t>
                </a:r>
                <a:r>
                  <a:rPr lang="en-US" altLang="zh-TW" dirty="0"/>
                  <a:t>,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436C6D3-8A8C-493A-8213-9B5498ED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1" y="3686636"/>
                <a:ext cx="3154695" cy="422360"/>
              </a:xfrm>
              <a:prstGeom prst="rect">
                <a:avLst/>
              </a:prstGeom>
              <a:blipFill>
                <a:blip r:embed="rId9"/>
                <a:stretch>
                  <a:fillRect t="-7246" b="-115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號: 向下 7">
            <a:extLst>
              <a:ext uri="{FF2B5EF4-FFF2-40B4-BE49-F238E27FC236}">
                <a16:creationId xmlns:a16="http://schemas.microsoft.com/office/drawing/2014/main" id="{6F2C7B9C-FC77-41A9-9B6B-000D3BC2A042}"/>
              </a:ext>
            </a:extLst>
          </p:cNvPr>
          <p:cNvSpPr/>
          <p:nvPr/>
        </p:nvSpPr>
        <p:spPr>
          <a:xfrm>
            <a:off x="2388244" y="4146828"/>
            <a:ext cx="196769" cy="702904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781D77-D1E1-4494-87D8-7EC1512E9DEC}"/>
              </a:ext>
            </a:extLst>
          </p:cNvPr>
          <p:cNvSpPr txBox="1"/>
          <p:nvPr/>
        </p:nvSpPr>
        <p:spPr>
          <a:xfrm>
            <a:off x="858035" y="4812447"/>
            <a:ext cx="38690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General Subgroup </a:t>
            </a:r>
            <a:r>
              <a:rPr lang="en-US" altLang="zh-TW" b="1" dirty="0"/>
              <a:t>D</a:t>
            </a: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ecision </a:t>
            </a:r>
            <a:r>
              <a:rPr lang="en-US" altLang="zh-TW" b="1" dirty="0"/>
              <a:t>A</a:t>
            </a: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ssumption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F2E801-904B-4DE6-B867-49C8F7977BE7}"/>
              </a:ext>
            </a:extLst>
          </p:cNvPr>
          <p:cNvGrpSpPr/>
          <p:nvPr/>
        </p:nvGrpSpPr>
        <p:grpSpPr>
          <a:xfrm>
            <a:off x="1176971" y="5247883"/>
            <a:ext cx="4233680" cy="1083566"/>
            <a:chOff x="1298860" y="5181777"/>
            <a:chExt cx="4233680" cy="108356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624202-2DD9-4D13-A940-245CB9E3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8860" y="5181777"/>
              <a:ext cx="4233680" cy="1083566"/>
            </a:xfrm>
            <a:prstGeom prst="rect">
              <a:avLst/>
            </a:prstGeom>
          </p:spPr>
        </p:pic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1090FFAC-B81A-4986-8EFF-86FD378CA80B}"/>
                </a:ext>
              </a:extLst>
            </p:cNvPr>
            <p:cNvSpPr/>
            <p:nvPr/>
          </p:nvSpPr>
          <p:spPr>
            <a:xfrm rot="5400000">
              <a:off x="2276211" y="5745073"/>
              <a:ext cx="79234" cy="147609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FA89D8FC-8E2E-4941-92DF-3BD7D6EA7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6580" y="5384318"/>
            <a:ext cx="4974346" cy="32461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3239F1-4E69-4552-AD45-54D51EA6542D}"/>
              </a:ext>
            </a:extLst>
          </p:cNvPr>
          <p:cNvSpPr txBox="1"/>
          <p:nvPr/>
        </p:nvSpPr>
        <p:spPr>
          <a:xfrm>
            <a:off x="359785" y="5620099"/>
            <a:ext cx="8329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There is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18DA46F-4C76-45B0-82C5-6676C8CBDA56}"/>
              </a:ext>
            </a:extLst>
          </p:cNvPr>
          <p:cNvSpPr txBox="1"/>
          <p:nvPr/>
        </p:nvSpPr>
        <p:spPr>
          <a:xfrm>
            <a:off x="5986580" y="5798836"/>
            <a:ext cx="11919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i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 negligible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6196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asic of ISO/IEC 9796 and PKCS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44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TW" dirty="0">
                <a:solidFill>
                  <a:schemeClr val="bg2"/>
                </a:solidFill>
              </a:rPr>
              <a:t>System Model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9C7DF3-3F93-4DC6-8974-5B70C2268B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606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System Model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AAA3EA6-EE40-4C4E-8060-1ABD13BF4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76" y="1871650"/>
            <a:ext cx="789062" cy="78906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8994BBD1-5C97-4B38-B340-D6391FA4B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67" y="4286328"/>
            <a:ext cx="954597" cy="9545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86E446E8-B135-42C5-AF99-31CA5F1D0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26" y="1700360"/>
            <a:ext cx="954596" cy="95459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BF33DD-6848-42C7-ACE4-6CECDB61FBFB}"/>
              </a:ext>
            </a:extLst>
          </p:cNvPr>
          <p:cNvSpPr txBox="1"/>
          <p:nvPr/>
        </p:nvSpPr>
        <p:spPr>
          <a:xfrm>
            <a:off x="7793486" y="5351352"/>
            <a:ext cx="2189556" cy="464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chemeClr val="bg2"/>
                </a:solidFill>
              </a:rPr>
              <a:t>Data owner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1911341-B8D1-416D-B523-FA004675E03C}"/>
              </a:ext>
            </a:extLst>
          </p:cNvPr>
          <p:cNvSpPr txBox="1"/>
          <p:nvPr/>
        </p:nvSpPr>
        <p:spPr>
          <a:xfrm>
            <a:off x="6935032" y="2709254"/>
            <a:ext cx="73175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KGC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31F9CC-14B4-4EB1-85EB-7CF38D6E6FA4}"/>
              </a:ext>
            </a:extLst>
          </p:cNvPr>
          <p:cNvSpPr txBox="1"/>
          <p:nvPr/>
        </p:nvSpPr>
        <p:spPr>
          <a:xfrm>
            <a:off x="7508996" y="2584755"/>
            <a:ext cx="1112188" cy="464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/>
                </a:solidFill>
              </a:rPr>
              <a:t>Database</a:t>
            </a:r>
            <a:endParaRPr lang="en-US" altLang="zh-TW" sz="1800" dirty="0">
              <a:solidFill>
                <a:schemeClr val="bg2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4F13C5A-0C82-48A8-8D4C-65DDEDDA79EB}"/>
              </a:ext>
            </a:extLst>
          </p:cNvPr>
          <p:cNvCxnSpPr>
            <a:cxnSpLocks/>
            <a:stCxn id="29" idx="2"/>
            <a:endCxn id="43" idx="0"/>
          </p:cNvCxnSpPr>
          <p:nvPr/>
        </p:nvCxnSpPr>
        <p:spPr>
          <a:xfrm flipH="1">
            <a:off x="6045348" y="3078586"/>
            <a:ext cx="1255564" cy="140655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7FDCAA6-6967-4E66-84B3-B09CD798CED7}"/>
              </a:ext>
            </a:extLst>
          </p:cNvPr>
          <p:cNvSpPr txBox="1"/>
          <p:nvPr/>
        </p:nvSpPr>
        <p:spPr>
          <a:xfrm>
            <a:off x="8288627" y="3464750"/>
            <a:ext cx="288113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3. Encrypt / </a:t>
            </a:r>
            <a:r>
              <a:rPr lang="en-US" altLang="zh-TW" dirty="0" err="1">
                <a:solidFill>
                  <a:schemeClr val="bg2"/>
                </a:solidFill>
              </a:rPr>
              <a:t>DenEnc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18C1DD1-C64E-4CB5-B65C-5CB537369515}"/>
              </a:ext>
            </a:extLst>
          </p:cNvPr>
          <p:cNvSpPr txBox="1"/>
          <p:nvPr/>
        </p:nvSpPr>
        <p:spPr>
          <a:xfrm>
            <a:off x="4083560" y="3640814"/>
            <a:ext cx="284789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2. </a:t>
            </a:r>
            <a:r>
              <a:rPr lang="en-US" altLang="zh-TW" dirty="0" err="1">
                <a:solidFill>
                  <a:schemeClr val="bg2"/>
                </a:solidFill>
              </a:rPr>
              <a:t>KeyGen</a:t>
            </a:r>
            <a:r>
              <a:rPr lang="en-US" altLang="zh-TW" dirty="0">
                <a:solidFill>
                  <a:schemeClr val="bg2"/>
                </a:solidFill>
              </a:rPr>
              <a:t> / </a:t>
            </a:r>
            <a:r>
              <a:rPr lang="en-US" altLang="zh-TW" dirty="0" err="1">
                <a:solidFill>
                  <a:schemeClr val="bg2"/>
                </a:solidFill>
              </a:rPr>
              <a:t>DenKeyGen</a:t>
            </a:r>
            <a:endParaRPr lang="zh-TW" altLang="en-US" dirty="0">
              <a:highlight>
                <a:srgbClr val="C0C0C0"/>
              </a:highlight>
            </a:endParaRPr>
          </a:p>
        </p:txBody>
      </p:sp>
      <p:pic>
        <p:nvPicPr>
          <p:cNvPr id="34" name="圖片 33" descr="一張含有 文字, 向量圖形 的圖片&#10;&#10;自動產生的描述">
            <a:extLst>
              <a:ext uri="{FF2B5EF4-FFF2-40B4-BE49-F238E27FC236}">
                <a16:creationId xmlns:a16="http://schemas.microsoft.com/office/drawing/2014/main" id="{CC440DFA-33B7-40AB-88D9-1C65B8665F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61" y="1892721"/>
            <a:ext cx="954597" cy="1018918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1DB8C3DB-22D5-48F6-8D91-DDF73D488A58}"/>
              </a:ext>
            </a:extLst>
          </p:cNvPr>
          <p:cNvSpPr txBox="1"/>
          <p:nvPr/>
        </p:nvSpPr>
        <p:spPr>
          <a:xfrm>
            <a:off x="1888961" y="3011695"/>
            <a:ext cx="9545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Coercer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888158-EB1E-4AB5-9888-AF524047ED33}"/>
              </a:ext>
            </a:extLst>
          </p:cNvPr>
          <p:cNvSpPr txBox="1"/>
          <p:nvPr/>
        </p:nvSpPr>
        <p:spPr>
          <a:xfrm>
            <a:off x="5433498" y="5399232"/>
            <a:ext cx="1638683" cy="464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chemeClr val="bg2"/>
                </a:solidFill>
              </a:rPr>
              <a:t>Data user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90919A3-1FB2-45E8-98E2-11B361814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49" y="4485139"/>
            <a:ext cx="954597" cy="954597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A32018C-BD37-48C8-AFDE-CB9B06E382D2}"/>
              </a:ext>
            </a:extLst>
          </p:cNvPr>
          <p:cNvCxnSpPr>
            <a:cxnSpLocks/>
            <a:stCxn id="27" idx="1"/>
            <a:endCxn id="34" idx="3"/>
          </p:cNvCxnSpPr>
          <p:nvPr/>
        </p:nvCxnSpPr>
        <p:spPr>
          <a:xfrm flipH="1">
            <a:off x="2843558" y="2177658"/>
            <a:ext cx="3841768" cy="22452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4FC7FE1-CC6B-477B-A430-5913F84CD65A}"/>
              </a:ext>
            </a:extLst>
          </p:cNvPr>
          <p:cNvCxnSpPr>
            <a:cxnSpLocks/>
            <a:stCxn id="26" idx="0"/>
            <a:endCxn id="30" idx="2"/>
          </p:cNvCxnSpPr>
          <p:nvPr/>
        </p:nvCxnSpPr>
        <p:spPr>
          <a:xfrm flipH="1" flipV="1">
            <a:off x="8065090" y="3049626"/>
            <a:ext cx="345876" cy="123670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7C5861C-1C59-4221-9ACD-C76281224C0B}"/>
              </a:ext>
            </a:extLst>
          </p:cNvPr>
          <p:cNvCxnSpPr>
            <a:cxnSpLocks/>
            <a:stCxn id="30" idx="2"/>
            <a:endCxn id="43" idx="3"/>
          </p:cNvCxnSpPr>
          <p:nvPr/>
        </p:nvCxnSpPr>
        <p:spPr>
          <a:xfrm flipH="1">
            <a:off x="6522646" y="3049626"/>
            <a:ext cx="1542444" cy="191281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66D2662-2F0B-49CF-BAE6-21DDC1052F4D}"/>
              </a:ext>
            </a:extLst>
          </p:cNvPr>
          <p:cNvSpPr txBox="1"/>
          <p:nvPr/>
        </p:nvSpPr>
        <p:spPr>
          <a:xfrm>
            <a:off x="6935032" y="4338419"/>
            <a:ext cx="187648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4. Decrypt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3BEDD2-3319-4771-9263-B37513128EC0}"/>
              </a:ext>
            </a:extLst>
          </p:cNvPr>
          <p:cNvSpPr txBox="1"/>
          <p:nvPr/>
        </p:nvSpPr>
        <p:spPr>
          <a:xfrm>
            <a:off x="6201601" y="1265350"/>
            <a:ext cx="229496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1. Setup / </a:t>
            </a:r>
            <a:r>
              <a:rPr lang="en-US" altLang="zh-TW" dirty="0" err="1">
                <a:solidFill>
                  <a:schemeClr val="bg2"/>
                </a:solidFill>
              </a:rPr>
              <a:t>DenSetup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7FC6775-029B-4DDA-87A9-E361D0C4845F}"/>
              </a:ext>
            </a:extLst>
          </p:cNvPr>
          <p:cNvSpPr txBox="1"/>
          <p:nvPr/>
        </p:nvSpPr>
        <p:spPr>
          <a:xfrm>
            <a:off x="1712386" y="1520440"/>
            <a:ext cx="111705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8. Verify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8E3E48B-0216-47EF-97AA-2EEA58E9E42E}"/>
              </a:ext>
            </a:extLst>
          </p:cNvPr>
          <p:cNvSpPr txBox="1"/>
          <p:nvPr/>
        </p:nvSpPr>
        <p:spPr>
          <a:xfrm>
            <a:off x="3608786" y="1808326"/>
            <a:ext cx="270434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6. </a:t>
            </a:r>
            <a:r>
              <a:rPr lang="en-US" altLang="zh-TW" dirty="0" err="1">
                <a:solidFill>
                  <a:schemeClr val="bg2"/>
                </a:solidFill>
              </a:rPr>
              <a:t>OpenEnc</a:t>
            </a:r>
            <a:r>
              <a:rPr lang="en-US" altLang="zh-TW" dirty="0">
                <a:solidFill>
                  <a:schemeClr val="bg2"/>
                </a:solidFill>
              </a:rPr>
              <a:t> / </a:t>
            </a:r>
            <a:r>
              <a:rPr lang="en-US" altLang="zh-TW" dirty="0" err="1">
                <a:solidFill>
                  <a:schemeClr val="bg2"/>
                </a:solidFill>
              </a:rPr>
              <a:t>DenOpenEnc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B159C34-E601-42FB-BE31-EA8D431CA929}"/>
              </a:ext>
            </a:extLst>
          </p:cNvPr>
          <p:cNvSpPr txBox="1"/>
          <p:nvPr/>
        </p:nvSpPr>
        <p:spPr>
          <a:xfrm>
            <a:off x="3608786" y="2356571"/>
            <a:ext cx="270434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7. </a:t>
            </a:r>
            <a:r>
              <a:rPr lang="en-US" altLang="zh-TW" dirty="0" err="1">
                <a:solidFill>
                  <a:schemeClr val="bg2"/>
                </a:solidFill>
              </a:rPr>
              <a:t>OpenDec</a:t>
            </a:r>
            <a:r>
              <a:rPr lang="en-US" altLang="zh-TW" dirty="0">
                <a:solidFill>
                  <a:schemeClr val="bg2"/>
                </a:solidFill>
              </a:rPr>
              <a:t> / </a:t>
            </a:r>
            <a:r>
              <a:rPr lang="en-US" altLang="zh-TW" dirty="0" err="1">
                <a:solidFill>
                  <a:schemeClr val="bg2"/>
                </a:solidFill>
              </a:rPr>
              <a:t>DenOpenDec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54C0B5-EC2D-494A-9801-9F36F92CCBC1}"/>
              </a:ext>
            </a:extLst>
          </p:cNvPr>
          <p:cNvSpPr/>
          <p:nvPr/>
        </p:nvSpPr>
        <p:spPr>
          <a:xfrm>
            <a:off x="6692062" y="1685880"/>
            <a:ext cx="1876488" cy="138908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5672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asic of ISO/IEC 9796 and PKCS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44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TW" dirty="0">
                <a:solidFill>
                  <a:schemeClr val="bg2"/>
                </a:solidFill>
              </a:rPr>
              <a:t>Construction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F5A7F-8BED-43A2-A299-C1D525F4218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526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Construction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DD455D-9DE7-4A10-A9A7-72CADFD6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0207"/>
            <a:ext cx="10515600" cy="5021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2"/>
                </a:solidFill>
              </a:rPr>
              <a:t>Normal encryption part		Deniable encryption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Setup                                      8.   </a:t>
            </a:r>
            <a:r>
              <a:rPr lang="en-US" altLang="zh-TW" dirty="0" err="1">
                <a:solidFill>
                  <a:schemeClr val="bg2"/>
                </a:solidFill>
              </a:rPr>
              <a:t>DenSetup</a:t>
            </a:r>
            <a:endParaRPr lang="en-US" altLang="zh-TW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2"/>
                </a:solidFill>
              </a:rPr>
              <a:t>KeyGen</a:t>
            </a:r>
            <a:r>
              <a:rPr lang="en-US" altLang="zh-TW" dirty="0">
                <a:solidFill>
                  <a:schemeClr val="bg2"/>
                </a:solidFill>
              </a:rPr>
              <a:t>                                   9.   </a:t>
            </a:r>
            <a:r>
              <a:rPr lang="en-US" altLang="zh-TW" dirty="0" err="1">
                <a:solidFill>
                  <a:schemeClr val="bg2"/>
                </a:solidFill>
              </a:rPr>
              <a:t>DenKeyGen</a:t>
            </a:r>
            <a:endParaRPr lang="en-US" altLang="zh-TW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Encrypt                                   10. </a:t>
            </a:r>
            <a:r>
              <a:rPr lang="en-US" altLang="zh-TW" dirty="0" err="1">
                <a:solidFill>
                  <a:schemeClr val="bg2"/>
                </a:solidFill>
              </a:rPr>
              <a:t>DenEnc</a:t>
            </a:r>
            <a:endParaRPr lang="en-US" altLang="zh-TW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Decrypt                                   11. </a:t>
            </a:r>
            <a:r>
              <a:rPr lang="en-US" altLang="zh-TW" dirty="0" err="1">
                <a:solidFill>
                  <a:schemeClr val="bg2"/>
                </a:solidFill>
              </a:rPr>
              <a:t>DenOpenEnc</a:t>
            </a:r>
            <a:endParaRPr lang="en-US" altLang="zh-TW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2"/>
                </a:solidFill>
              </a:rPr>
              <a:t>OpenEnc</a:t>
            </a:r>
            <a:r>
              <a:rPr lang="en-US" altLang="zh-TW" dirty="0">
                <a:solidFill>
                  <a:schemeClr val="bg2"/>
                </a:solidFill>
              </a:rPr>
              <a:t>                                 12. </a:t>
            </a:r>
            <a:r>
              <a:rPr lang="en-US" altLang="zh-TW" dirty="0" err="1">
                <a:solidFill>
                  <a:schemeClr val="bg2"/>
                </a:solidFill>
              </a:rPr>
              <a:t>DenOpenDec</a:t>
            </a:r>
            <a:endParaRPr lang="en-US" altLang="zh-TW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2"/>
                </a:solidFill>
              </a:rPr>
              <a:t>OpenDec</a:t>
            </a:r>
            <a:r>
              <a:rPr lang="en-US" altLang="zh-TW" dirty="0">
                <a:solidFill>
                  <a:schemeClr val="bg2"/>
                </a:solidFill>
              </a:rPr>
              <a:t>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/>
                </a:solidFill>
              </a:rPr>
              <a:t>Verify</a:t>
            </a:r>
          </a:p>
          <a:p>
            <a:endParaRPr lang="en-US" altLang="zh-TW" dirty="0">
              <a:solidFill>
                <a:schemeClr val="bg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0FE6CC-A05F-4F12-A85D-5F81EF535653}"/>
              </a:ext>
            </a:extLst>
          </p:cNvPr>
          <p:cNvSpPr/>
          <p:nvPr/>
        </p:nvSpPr>
        <p:spPr>
          <a:xfrm>
            <a:off x="1327355" y="3880789"/>
            <a:ext cx="1720645" cy="1607004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8B95F9-574B-42FD-B6A3-D9D140CE8604}"/>
              </a:ext>
            </a:extLst>
          </p:cNvPr>
          <p:cNvSpPr/>
          <p:nvPr/>
        </p:nvSpPr>
        <p:spPr>
          <a:xfrm>
            <a:off x="6975987" y="3344931"/>
            <a:ext cx="2374490" cy="1069753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80892-8E92-4254-B2F2-3A9C3786DB5C}"/>
              </a:ext>
            </a:extLst>
          </p:cNvPr>
          <p:cNvSpPr/>
          <p:nvPr/>
        </p:nvSpPr>
        <p:spPr>
          <a:xfrm>
            <a:off x="1326126" y="1821996"/>
            <a:ext cx="1720645" cy="1607004"/>
          </a:xfrm>
          <a:prstGeom prst="rect">
            <a:avLst/>
          </a:prstGeom>
          <a:noFill/>
          <a:ln w="28575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29163-62FB-4301-A3BC-8708A8413435}"/>
              </a:ext>
            </a:extLst>
          </p:cNvPr>
          <p:cNvSpPr/>
          <p:nvPr/>
        </p:nvSpPr>
        <p:spPr>
          <a:xfrm>
            <a:off x="6888480" y="1821996"/>
            <a:ext cx="2164080" cy="1522935"/>
          </a:xfrm>
          <a:prstGeom prst="rect">
            <a:avLst/>
          </a:pr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2274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Setup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446737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Setup(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zh-TW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}</a:t>
                </a: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46737"/>
                <a:ext cx="10515600" cy="5021165"/>
              </a:xfrm>
              <a:blipFill>
                <a:blip r:embed="rId2"/>
                <a:stretch>
                  <a:fillRect l="-1507" t="-2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01DB2737-2543-4217-BA2F-57FDB5510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185" y="2504866"/>
                <a:ext cx="3077281" cy="4855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1800" dirty="0">
                    <a:solidFill>
                      <a:schemeClr val="bg2"/>
                    </a:solidFill>
                  </a:rPr>
                  <a:t>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TW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1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TW" sz="1800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1800" dirty="0">
                  <a:solidFill>
                    <a:schemeClr val="bg2"/>
                  </a:solidFill>
                </a:endParaRPr>
              </a:p>
              <a:p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01DB2737-2543-4217-BA2F-57FDB5510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85" y="2504866"/>
                <a:ext cx="3077281" cy="485542"/>
              </a:xfrm>
              <a:prstGeom prst="rect">
                <a:avLst/>
              </a:prstGeom>
              <a:blipFill>
                <a:blip r:embed="rId3"/>
                <a:stretch>
                  <a:fillRect l="-1386" t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CA8620E-21CC-462A-8AC6-DED86B7D7B2E}"/>
                  </a:ext>
                </a:extLst>
              </p:cNvPr>
              <p:cNvSpPr txBox="1"/>
              <p:nvPr/>
            </p:nvSpPr>
            <p:spPr>
              <a:xfrm>
                <a:off x="1034959" y="2999321"/>
                <a:ext cx="1872051" cy="305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Random:	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CA8620E-21CC-462A-8AC6-DED86B7D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59" y="2999321"/>
                <a:ext cx="1872051" cy="305340"/>
              </a:xfrm>
              <a:prstGeom prst="rect">
                <a:avLst/>
              </a:prstGeom>
              <a:blipFill>
                <a:blip r:embed="rId4"/>
                <a:stretch>
                  <a:fillRect l="-7818" t="-16000" b="-4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84ECD7D-BFB6-4208-A023-3A1AD86997B3}"/>
                  </a:ext>
                </a:extLst>
              </p:cNvPr>
              <p:cNvSpPr txBox="1"/>
              <p:nvPr/>
            </p:nvSpPr>
            <p:spPr>
              <a:xfrm>
                <a:off x="1308722" y="3957320"/>
                <a:ext cx="6249339" cy="322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Public parameter: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TW" alt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84ECD7D-BFB6-4208-A023-3A1AD8699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22" y="3957320"/>
                <a:ext cx="6249339" cy="322204"/>
              </a:xfrm>
              <a:prstGeom prst="rect">
                <a:avLst/>
              </a:prstGeom>
              <a:blipFill>
                <a:blip r:embed="rId5"/>
                <a:stretch>
                  <a:fillRect l="-2341" t="-16981" b="-37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F5661B8-2C4F-4F1F-B042-53466127B7A5}"/>
                  </a:ext>
                </a:extLst>
              </p:cNvPr>
              <p:cNvSpPr txBox="1"/>
              <p:nvPr/>
            </p:nvSpPr>
            <p:spPr>
              <a:xfrm>
                <a:off x="1305771" y="4340995"/>
                <a:ext cx="3356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Master secret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MS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F5661B8-2C4F-4F1F-B042-53466127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71" y="4340995"/>
                <a:ext cx="3356303" cy="276999"/>
              </a:xfrm>
              <a:prstGeom prst="rect">
                <a:avLst/>
              </a:prstGeom>
              <a:blipFill>
                <a:blip r:embed="rId6"/>
                <a:stretch>
                  <a:fillRect l="-4174" t="-28261" r="-18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F5F3D64-F2A5-4EED-84B0-1907A813D7D3}"/>
                  </a:ext>
                </a:extLst>
              </p:cNvPr>
              <p:cNvSpPr txBox="1"/>
              <p:nvPr/>
            </p:nvSpPr>
            <p:spPr>
              <a:xfrm>
                <a:off x="687718" y="1968417"/>
                <a:ext cx="6841066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bg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ⅇ: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F5F3D64-F2A5-4EED-84B0-1907A813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18" y="1968417"/>
                <a:ext cx="684106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3AA152F-3D63-41F2-B02C-4C49FE4C61B0}"/>
                  </a:ext>
                </a:extLst>
              </p:cNvPr>
              <p:cNvSpPr txBox="1"/>
              <p:nvPr/>
            </p:nvSpPr>
            <p:spPr>
              <a:xfrm>
                <a:off x="4634332" y="2007332"/>
                <a:ext cx="1922072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18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3AA152F-3D63-41F2-B02C-4C49FE4C6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32" y="2007332"/>
                <a:ext cx="1922072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D4B2BF8-DE99-4FF4-BE68-4AE85DC52FA0}"/>
                  </a:ext>
                </a:extLst>
              </p:cNvPr>
              <p:cNvSpPr txBox="1"/>
              <p:nvPr/>
            </p:nvSpPr>
            <p:spPr>
              <a:xfrm>
                <a:off x="6529629" y="1965590"/>
                <a:ext cx="2599814" cy="4403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s</a:t>
                </a:r>
                <a:r>
                  <a:rPr lang="en-US" altLang="zh-TW" sz="1800" dirty="0">
                    <a:solidFill>
                      <a:schemeClr val="bg2"/>
                    </a:solidFill>
                  </a:rPr>
                  <a:t>ubgroups: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D4B2BF8-DE99-4FF4-BE68-4AE85DC5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29" y="1965590"/>
                <a:ext cx="2599814" cy="440313"/>
              </a:xfrm>
              <a:prstGeom prst="rect">
                <a:avLst/>
              </a:prstGeom>
              <a:blipFill>
                <a:blip r:embed="rId9"/>
                <a:stretch>
                  <a:fillRect l="-1874" t="-5479" b="-54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4258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bg2"/>
                </a:solidFill>
              </a:rPr>
              <a:t>DenSetup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455119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DenSetup(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𝑀𝑆𝐾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𝑃𝐾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}</a:t>
                </a: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55119"/>
                <a:ext cx="10515600" cy="5021165"/>
              </a:xfrm>
              <a:blipFill>
                <a:blip r:embed="rId2"/>
                <a:stretch>
                  <a:fillRect l="-1507" t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D00B6E1-C762-43E7-A086-E8875081E056}"/>
                  </a:ext>
                </a:extLst>
              </p:cNvPr>
              <p:cNvSpPr txBox="1"/>
              <p:nvPr/>
            </p:nvSpPr>
            <p:spPr>
              <a:xfrm>
                <a:off x="1186802" y="2167926"/>
                <a:ext cx="4383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Public parameter: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𝑆𝑒𝑡𝑢𝑝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D00B6E1-C762-43E7-A086-E8875081E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02" y="2167926"/>
                <a:ext cx="4383188" cy="276999"/>
              </a:xfrm>
              <a:prstGeom prst="rect">
                <a:avLst/>
              </a:prstGeom>
              <a:blipFill>
                <a:blip r:embed="rId3"/>
                <a:stretch>
                  <a:fillRect l="-3338" t="-28889" r="-166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46B63BF-31CE-434F-89A8-04D277D5B34C}"/>
                  </a:ext>
                </a:extLst>
              </p:cNvPr>
              <p:cNvSpPr txBox="1"/>
              <p:nvPr/>
            </p:nvSpPr>
            <p:spPr>
              <a:xfrm>
                <a:off x="1183851" y="2551601"/>
                <a:ext cx="5447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Master secret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MS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46B63BF-31CE-434F-89A8-04D277D5B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51" y="2551601"/>
                <a:ext cx="5447838" cy="276999"/>
              </a:xfrm>
              <a:prstGeom prst="rect">
                <a:avLst/>
              </a:prstGeom>
              <a:blipFill>
                <a:blip r:embed="rId4"/>
                <a:stretch>
                  <a:fillRect l="-2573" t="-2888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397E456-8B73-4DB5-A838-42C3FF4E18FB}"/>
                  </a:ext>
                </a:extLst>
              </p:cNvPr>
              <p:cNvSpPr txBox="1"/>
              <p:nvPr/>
            </p:nvSpPr>
            <p:spPr>
              <a:xfrm>
                <a:off x="1183851" y="3303363"/>
                <a:ext cx="6014916" cy="300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TW" alt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TW" alt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b="0" i="1" dirty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TW" alt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397E456-8B73-4DB5-A838-42C3FF4E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51" y="3303363"/>
                <a:ext cx="6014916" cy="300980"/>
              </a:xfrm>
              <a:prstGeom prst="rect">
                <a:avLst/>
              </a:prstGeom>
              <a:blipFill>
                <a:blip r:embed="rId5"/>
                <a:stretch>
                  <a:fillRect l="-2330" t="-18367" b="-46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742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bg2"/>
                </a:solidFill>
              </a:rPr>
              <a:t>KeyGen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KeyGen(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𝑀𝑆𝐾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  <a:blipFill>
                <a:blip r:embed="rId2"/>
                <a:stretch>
                  <a:fillRect l="-1507" t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621C79A-F803-4AE3-991C-B1E91BE5E124}"/>
                  </a:ext>
                </a:extLst>
              </p:cNvPr>
              <p:cNvSpPr txBox="1"/>
              <p:nvPr/>
            </p:nvSpPr>
            <p:spPr>
              <a:xfrm>
                <a:off x="1125797" y="2083166"/>
                <a:ext cx="1603772" cy="305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Random:	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621C79A-F803-4AE3-991C-B1E91BE5E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7" y="2083166"/>
                <a:ext cx="1603772" cy="305340"/>
              </a:xfrm>
              <a:prstGeom prst="rect">
                <a:avLst/>
              </a:prstGeom>
              <a:blipFill>
                <a:blip r:embed="rId3"/>
                <a:stretch>
                  <a:fillRect l="-9125" t="-16000" b="-4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22B2E0B3-4AF1-4CEF-8FF5-3780D276B7EF}"/>
              </a:ext>
            </a:extLst>
          </p:cNvPr>
          <p:cNvGrpSpPr/>
          <p:nvPr/>
        </p:nvGrpSpPr>
        <p:grpSpPr>
          <a:xfrm>
            <a:off x="2216094" y="2686641"/>
            <a:ext cx="4384557" cy="886297"/>
            <a:chOff x="1125797" y="2849866"/>
            <a:chExt cx="4384557" cy="8862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A0E726E-CBFB-4853-B145-E35045A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5797" y="2890341"/>
              <a:ext cx="4384557" cy="8458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E94F661-2A47-4D29-BDE7-F7F72EC38691}"/>
                    </a:ext>
                  </a:extLst>
                </p:cNvPr>
                <p:cNvSpPr txBox="1"/>
                <p:nvPr/>
              </p:nvSpPr>
              <p:spPr>
                <a:xfrm>
                  <a:off x="2754283" y="2849866"/>
                  <a:ext cx="312970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tx1"/>
                    </a:solidFill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E94F661-2A47-4D29-BDE7-F7F72EC38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283" y="2849866"/>
                  <a:ext cx="31297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444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510ACB3-6EC2-41D2-85F4-0E56E562A1CD}"/>
              </a:ext>
            </a:extLst>
          </p:cNvPr>
          <p:cNvSpPr txBox="1"/>
          <p:nvPr/>
        </p:nvSpPr>
        <p:spPr>
          <a:xfrm>
            <a:off x="986993" y="2760458"/>
            <a:ext cx="122910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Secret key: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7136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bg2"/>
                </a:solidFill>
              </a:rPr>
              <a:t>DenKeyGen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DenKeyGen(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𝑀𝑆𝐾</m:t>
                    </m:r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𝐹𝐾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  <a:blipFill>
                <a:blip r:embed="rId2"/>
                <a:stretch>
                  <a:fillRect l="-1507" t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C6F924D-398D-4DC5-B1CA-68C82E32F4CD}"/>
                  </a:ext>
                </a:extLst>
              </p:cNvPr>
              <p:cNvSpPr txBox="1"/>
              <p:nvPr/>
            </p:nvSpPr>
            <p:spPr>
              <a:xfrm>
                <a:off x="1216493" y="2632220"/>
                <a:ext cx="4644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Secret key: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𝑀𝑆𝐾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C6F924D-398D-4DC5-B1CA-68C82E32F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93" y="2632220"/>
                <a:ext cx="4644348" cy="276999"/>
              </a:xfrm>
              <a:prstGeom prst="rect">
                <a:avLst/>
              </a:prstGeom>
              <a:blipFill>
                <a:blip r:embed="rId3"/>
                <a:stretch>
                  <a:fillRect l="-3154" t="-2888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CBEAEF16-8CB5-46F8-9DB9-60F407E52B44}"/>
              </a:ext>
            </a:extLst>
          </p:cNvPr>
          <p:cNvGrpSpPr/>
          <p:nvPr/>
        </p:nvGrpSpPr>
        <p:grpSpPr>
          <a:xfrm>
            <a:off x="2131563" y="3138672"/>
            <a:ext cx="4992634" cy="899982"/>
            <a:chOff x="714243" y="2965645"/>
            <a:chExt cx="4992634" cy="89998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C540666-4D4D-492A-90F7-64B73DF59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243" y="2992373"/>
              <a:ext cx="4992634" cy="8732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2DC8E3AF-597A-4BB1-9C37-5DF3A26DDFDD}"/>
                    </a:ext>
                  </a:extLst>
                </p:cNvPr>
                <p:cNvSpPr txBox="1"/>
                <p:nvPr/>
              </p:nvSpPr>
              <p:spPr>
                <a:xfrm>
                  <a:off x="2583470" y="2965645"/>
                  <a:ext cx="312970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tx1"/>
                    </a:solidFill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2DC8E3AF-597A-4BB1-9C37-5DF3A26DD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70" y="2965645"/>
                  <a:ext cx="31297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444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FBD7ABF-E3FF-4A61-9EAE-869454798E97}"/>
                  </a:ext>
                </a:extLst>
              </p:cNvPr>
              <p:cNvSpPr txBox="1"/>
              <p:nvPr/>
            </p:nvSpPr>
            <p:spPr>
              <a:xfrm>
                <a:off x="1216493" y="2037322"/>
                <a:ext cx="1679947" cy="305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Random: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TW" alt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FBD7ABF-E3FF-4A61-9EAE-869454798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93" y="2037322"/>
                <a:ext cx="1679947" cy="305340"/>
              </a:xfrm>
              <a:prstGeom prst="rect">
                <a:avLst/>
              </a:prstGeom>
              <a:blipFill>
                <a:blip r:embed="rId6"/>
                <a:stretch>
                  <a:fillRect l="-8727" t="-16000" b="-4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CF6B297-DE89-4F0F-B472-64069E503B83}"/>
              </a:ext>
            </a:extLst>
          </p:cNvPr>
          <p:cNvSpPr txBox="1"/>
          <p:nvPr/>
        </p:nvSpPr>
        <p:spPr>
          <a:xfrm>
            <a:off x="1108913" y="3138672"/>
            <a:ext cx="122910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Fake key: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2228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BC411-2909-4421-B7D3-80569E6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Outline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72EEEB-B834-4F8B-A3AA-09D87F3F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0208"/>
            <a:ext cx="10515600" cy="52191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Preliminaries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System Model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Construction</a:t>
            </a:r>
          </a:p>
          <a:p>
            <a:pPr lvl="1"/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5438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Encrypt(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  <a:blipFill>
                <a:blip r:embed="rId2"/>
                <a:stretch>
                  <a:fillRect l="-1507" t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Encrypt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1F85DF2C-4368-455F-95EB-A7B15E0F0E04}"/>
                  </a:ext>
                </a:extLst>
              </p:cNvPr>
              <p:cNvSpPr txBox="1"/>
              <p:nvPr/>
            </p:nvSpPr>
            <p:spPr>
              <a:xfrm>
                <a:off x="1186013" y="1955248"/>
                <a:ext cx="1312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*n matrix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1F85DF2C-4368-455F-95EB-A7B15E0F0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13" y="1955248"/>
                <a:ext cx="1312026" cy="276999"/>
              </a:xfrm>
              <a:prstGeom prst="rect">
                <a:avLst/>
              </a:prstGeom>
              <a:blipFill>
                <a:blip r:embed="rId3"/>
                <a:stretch>
                  <a:fillRect l="-4651" t="-28889" r="-7907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4E3085E-3E5F-4B63-B814-044CA2F78C65}"/>
                  </a:ext>
                </a:extLst>
              </p:cNvPr>
              <p:cNvSpPr txBox="1"/>
              <p:nvPr/>
            </p:nvSpPr>
            <p:spPr>
              <a:xfrm>
                <a:off x="1186013" y="2232247"/>
                <a:ext cx="15663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err="1">
                    <a:solidFill>
                      <a:schemeClr val="bg2"/>
                    </a:solidFill>
                  </a:rPr>
                  <a:t>th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 row of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4E3085E-3E5F-4B63-B814-044CA2F78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13" y="2232247"/>
                <a:ext cx="1566326" cy="276999"/>
              </a:xfrm>
              <a:prstGeom prst="rect">
                <a:avLst/>
              </a:prstGeom>
              <a:blipFill>
                <a:blip r:embed="rId4"/>
                <a:stretch>
                  <a:fillRect l="-3906" t="-28261" r="-429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19F120E-1283-4CF6-9E6A-A1D34CE16687}"/>
                  </a:ext>
                </a:extLst>
              </p:cNvPr>
              <p:cNvSpPr txBox="1"/>
              <p:nvPr/>
            </p:nvSpPr>
            <p:spPr>
              <a:xfrm>
                <a:off x="4013687" y="1959155"/>
                <a:ext cx="2264402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acc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𝑣</m:t>
                          </m:r>
                        </m:e>
                      </m:acc>
                      <m:r>
                        <a:rPr kumimoji="0" lang="zh-TW" alt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d>
                        <m:dPr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𝑠</m:t>
                          </m:r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zh-TW" alt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∈</m:t>
                      </m:r>
                      <m:sSubSup>
                        <m:sSubSupPr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𝑍</m:t>
                          </m:r>
                        </m:e>
                        <m:sub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𝑁</m:t>
                          </m:r>
                        </m:sub>
                        <m:sup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19F120E-1283-4CF6-9E6A-A1D34CE1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687" y="1959155"/>
                <a:ext cx="2264402" cy="276999"/>
              </a:xfrm>
              <a:prstGeom prst="rect">
                <a:avLst/>
              </a:prstGeom>
              <a:blipFill>
                <a:blip r:embed="rId5"/>
                <a:stretch>
                  <a:fillRect l="-1882" t="-45652" r="-538" b="-239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66DF7F-3780-494C-A3B2-54E14FBFB5F3}"/>
                  </a:ext>
                </a:extLst>
              </p:cNvPr>
              <p:cNvSpPr txBox="1"/>
              <p:nvPr/>
            </p:nvSpPr>
            <p:spPr>
              <a:xfrm>
                <a:off x="4013687" y="2330329"/>
                <a:ext cx="1930657" cy="2880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acc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𝑟</m:t>
                          </m:r>
                        </m:e>
                      </m:acc>
                      <m:r>
                        <a:rPr kumimoji="0" lang="zh-TW" alt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d>
                        <m:dPr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kumimoji="0" lang="zh-TW" alt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∈</m:t>
                      </m:r>
                      <m:sSubSup>
                        <m:sSubSupPr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𝑍</m:t>
                          </m:r>
                        </m:e>
                        <m:sub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𝑁</m:t>
                          </m:r>
                        </m:sub>
                        <m:sup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66DF7F-3780-494C-A3B2-54E14FBF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687" y="2330329"/>
                <a:ext cx="1930657" cy="288092"/>
              </a:xfrm>
              <a:prstGeom prst="rect">
                <a:avLst/>
              </a:prstGeom>
              <a:blipFill>
                <a:blip r:embed="rId6"/>
                <a:stretch>
                  <a:fillRect l="-2839" t="-39583" r="-946" b="-1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CEB5011-7580-402D-BCB1-B984355AACEB}"/>
                  </a:ext>
                </a:extLst>
              </p:cNvPr>
              <p:cNvSpPr txBox="1"/>
              <p:nvPr/>
            </p:nvSpPr>
            <p:spPr>
              <a:xfrm>
                <a:off x="4013687" y="2769379"/>
                <a:ext cx="230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∀ⅈ∈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1,⋯,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CEB5011-7580-402D-BCB1-B984355A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687" y="2769379"/>
                <a:ext cx="2300245" cy="276999"/>
              </a:xfrm>
              <a:prstGeom prst="rect">
                <a:avLst/>
              </a:prstGeom>
              <a:blipFill>
                <a:blip r:embed="rId7"/>
                <a:stretch>
                  <a:fillRect l="-3704" t="-4565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39448D1-E557-445D-8EE8-6B75F0997A2D}"/>
                  </a:ext>
                </a:extLst>
              </p:cNvPr>
              <p:cNvSpPr txBox="1"/>
              <p:nvPr/>
            </p:nvSpPr>
            <p:spPr>
              <a:xfrm>
                <a:off x="1182680" y="3211504"/>
                <a:ext cx="192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Random string: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39448D1-E557-445D-8EE8-6B75F099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0" y="3211504"/>
                <a:ext cx="1927387" cy="276999"/>
              </a:xfrm>
              <a:prstGeom prst="rect">
                <a:avLst/>
              </a:prstGeom>
              <a:blipFill>
                <a:blip r:embed="rId8"/>
                <a:stretch>
                  <a:fillRect l="-7278" t="-28889" r="-189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EA7480E-084A-4B2B-8E6A-DA71F480DDF9}"/>
                  </a:ext>
                </a:extLst>
              </p:cNvPr>
              <p:cNvSpPr txBox="1"/>
              <p:nvPr/>
            </p:nvSpPr>
            <p:spPr>
              <a:xfrm>
                <a:off x="1098707" y="3497962"/>
                <a:ext cx="174093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EA7480E-084A-4B2B-8E6A-DA71F480D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7" y="3497962"/>
                <a:ext cx="1740937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29">
            <a:extLst>
              <a:ext uri="{FF2B5EF4-FFF2-40B4-BE49-F238E27FC236}">
                <a16:creationId xmlns:a16="http://schemas.microsoft.com/office/drawing/2014/main" id="{96B557B1-3A08-4AF2-8CF6-35E7E23A1D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0521" y="3718006"/>
            <a:ext cx="5248666" cy="324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FFA6224-974A-42C6-813D-4C0ECF808F5D}"/>
                  </a:ext>
                </a:extLst>
              </p:cNvPr>
              <p:cNvSpPr txBox="1"/>
              <p:nvPr/>
            </p:nvSpPr>
            <p:spPr>
              <a:xfrm>
                <a:off x="3893270" y="5182611"/>
                <a:ext cx="3340792" cy="3822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FFA6224-974A-42C6-813D-4C0ECF80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270" y="5182611"/>
                <a:ext cx="3340792" cy="38228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E5EF095-FDB6-4951-854E-45E98BF1A4C0}"/>
                  </a:ext>
                </a:extLst>
              </p:cNvPr>
              <p:cNvSpPr txBox="1"/>
              <p:nvPr/>
            </p:nvSpPr>
            <p:spPr>
              <a:xfrm>
                <a:off x="950658" y="4059815"/>
                <a:ext cx="2942612" cy="394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TW" altLang="en-US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E5EF095-FDB6-4951-854E-45E98BF1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58" y="4059815"/>
                <a:ext cx="2942612" cy="394660"/>
              </a:xfrm>
              <a:prstGeom prst="rect">
                <a:avLst/>
              </a:prstGeom>
              <a:blipFill>
                <a:blip r:embed="rId12"/>
                <a:stretch>
                  <a:fillRect b="-615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2072C3-3D74-4AF4-A6FD-C9D1BFDAEFFE}"/>
              </a:ext>
            </a:extLst>
          </p:cNvPr>
          <p:cNvGrpSpPr/>
          <p:nvPr/>
        </p:nvGrpSpPr>
        <p:grpSpPr>
          <a:xfrm>
            <a:off x="950658" y="4279227"/>
            <a:ext cx="1569840" cy="474329"/>
            <a:chOff x="370720" y="5087669"/>
            <a:chExt cx="2942612" cy="474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F17C632C-CBAA-4B07-A94D-F360B530E717}"/>
                    </a:ext>
                  </a:extLst>
                </p:cNvPr>
                <p:cNvSpPr txBox="1"/>
                <p:nvPr/>
              </p:nvSpPr>
              <p:spPr>
                <a:xfrm>
                  <a:off x="370720" y="5167338"/>
                  <a:ext cx="2942612" cy="3946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⇐ 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F17C632C-CBAA-4B07-A94D-F360B530E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20" y="5167338"/>
                  <a:ext cx="2942612" cy="39466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F452936F-6746-457A-AEF8-775127AFB7AB}"/>
                    </a:ext>
                  </a:extLst>
                </p:cNvPr>
                <p:cNvSpPr txBox="1"/>
                <p:nvPr/>
              </p:nvSpPr>
              <p:spPr>
                <a:xfrm>
                  <a:off x="1766731" y="5087669"/>
                  <a:ext cx="424755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F452936F-6746-457A-AEF8-775127AFB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731" y="5087669"/>
                  <a:ext cx="424755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81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4D75E16E-8197-45D3-8C00-96F76E8A9F1A}"/>
                  </a:ext>
                </a:extLst>
              </p:cNvPr>
              <p:cNvSpPr txBox="1"/>
              <p:nvPr/>
            </p:nvSpPr>
            <p:spPr>
              <a:xfrm>
                <a:off x="1041943" y="4947516"/>
                <a:ext cx="1451016" cy="3822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4D75E16E-8197-45D3-8C00-96F76E8A9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3" y="4947516"/>
                <a:ext cx="1451016" cy="382284"/>
              </a:xfrm>
              <a:prstGeom prst="rect">
                <a:avLst/>
              </a:prstGeom>
              <a:blipFill>
                <a:blip r:embed="rId15"/>
                <a:stretch>
                  <a:fillRect b="-32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76927F2A-54CE-4290-8768-21CECBE04665}"/>
                  </a:ext>
                </a:extLst>
              </p:cNvPr>
              <p:cNvSpPr txBox="1"/>
              <p:nvPr/>
            </p:nvSpPr>
            <p:spPr>
              <a:xfrm>
                <a:off x="3843577" y="5564527"/>
                <a:ext cx="265703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76927F2A-54CE-4290-8768-21CECBE0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577" y="5564527"/>
                <a:ext cx="265703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A6396490-EF71-4DC7-9A53-630C2EE8EA3E}"/>
                  </a:ext>
                </a:extLst>
              </p:cNvPr>
              <p:cNvSpPr txBox="1"/>
              <p:nvPr/>
            </p:nvSpPr>
            <p:spPr>
              <a:xfrm>
                <a:off x="1041943" y="6041301"/>
                <a:ext cx="5927435" cy="4231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≠</m:t>
                        </m:r>
                      </m:e>
                      <m:sup/>
                    </m:sSup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A6396490-EF71-4DC7-9A53-630C2EE8E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3" y="6041301"/>
                <a:ext cx="5927435" cy="423129"/>
              </a:xfrm>
              <a:prstGeom prst="rect">
                <a:avLst/>
              </a:prstGeom>
              <a:blipFill>
                <a:blip r:embed="rId17"/>
                <a:stretch>
                  <a:fillRect b="-14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26764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DenEnc(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  <a:blipFill>
                <a:blip r:embed="rId2"/>
                <a:stretch>
                  <a:fillRect l="-1507" t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bg2"/>
                </a:solidFill>
              </a:rPr>
              <a:t>DenEncrypt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76CFD9-DF7A-4DB1-B18F-2AE4F736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85" y="3461169"/>
            <a:ext cx="5683007" cy="347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B4122C2-EF20-4521-9EDC-CDA1EF13F92F}"/>
                  </a:ext>
                </a:extLst>
              </p:cNvPr>
              <p:cNvSpPr txBox="1"/>
              <p:nvPr/>
            </p:nvSpPr>
            <p:spPr>
              <a:xfrm>
                <a:off x="1524553" y="3599491"/>
                <a:ext cx="3340792" cy="3888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B4122C2-EF20-4521-9EDC-CDA1EF1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53" y="3599491"/>
                <a:ext cx="3340792" cy="388889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53B25C2-6372-470C-9ADD-2A6956BBCAD7}"/>
                  </a:ext>
                </a:extLst>
              </p:cNvPr>
              <p:cNvSpPr txBox="1"/>
              <p:nvPr/>
            </p:nvSpPr>
            <p:spPr>
              <a:xfrm>
                <a:off x="1245064" y="2062461"/>
                <a:ext cx="2942612" cy="4019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TW" altLang="en-US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53B25C2-6372-470C-9ADD-2A6956BB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64" y="2062461"/>
                <a:ext cx="2942612" cy="401905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EC3C8C71-898B-4639-9ADD-E3344F9CC625}"/>
                  </a:ext>
                </a:extLst>
              </p:cNvPr>
              <p:cNvSpPr txBox="1"/>
              <p:nvPr/>
            </p:nvSpPr>
            <p:spPr>
              <a:xfrm>
                <a:off x="980904" y="2405428"/>
                <a:ext cx="4215472" cy="4019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EC3C8C71-898B-4639-9ADD-E3344F9C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4" y="2405428"/>
                <a:ext cx="4215472" cy="40190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4500761-AE6D-4B12-8A76-62D34912EFDF}"/>
                  </a:ext>
                </a:extLst>
              </p:cNvPr>
              <p:cNvSpPr txBox="1"/>
              <p:nvPr/>
            </p:nvSpPr>
            <p:spPr>
              <a:xfrm>
                <a:off x="1341583" y="3002434"/>
                <a:ext cx="191064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4500761-AE6D-4B12-8A76-62D34912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83" y="3002434"/>
                <a:ext cx="191064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14F56339-B478-4F2B-969A-422DBA4F694B}"/>
                  </a:ext>
                </a:extLst>
              </p:cNvPr>
              <p:cNvSpPr txBox="1"/>
              <p:nvPr/>
            </p:nvSpPr>
            <p:spPr>
              <a:xfrm>
                <a:off x="1468520" y="3979258"/>
                <a:ext cx="2657037" cy="369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TW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14F56339-B478-4F2B-969A-422DBA4F6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20" y="3979258"/>
                <a:ext cx="2657037" cy="369588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A91602-22DA-4AD3-8F1F-298AC9600401}"/>
                  </a:ext>
                </a:extLst>
              </p:cNvPr>
              <p:cNvSpPr txBox="1"/>
              <p:nvPr/>
            </p:nvSpPr>
            <p:spPr>
              <a:xfrm>
                <a:off x="1524553" y="4687808"/>
                <a:ext cx="5927435" cy="4231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𝐶𝐻</m:t>
                        </m:r>
                        <m:d>
                          <m:dPr>
                            <m:ctrlPr>
                              <a:rPr lang="en-US" altLang="zh-TW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TW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/>
                    </m:sSup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A91602-22DA-4AD3-8F1F-298AC9600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53" y="4687808"/>
                <a:ext cx="5927435" cy="4231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906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Decrypt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Decrypt(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,⊥}</m:t>
                    </m:r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zh-TW" altLang="en-US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  <a:blipFill>
                <a:blip r:embed="rId3"/>
                <a:stretch>
                  <a:fillRect l="-1507" t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CE2D0446-7B1B-422C-9C55-B12B3A57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355" y="2291267"/>
            <a:ext cx="1709931" cy="32461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355BDB8-1226-4DDD-9FFA-995AB5AD5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102" y="2274030"/>
            <a:ext cx="1033274" cy="33375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3F2335E-2E0B-4AA5-B3A1-CA51B544E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365" y="2149412"/>
            <a:ext cx="1339599" cy="54864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EB2654E-DCAF-43D7-932F-DA9044AC4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602" y="4259447"/>
            <a:ext cx="3150114" cy="333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792FF21-5176-4CAA-93C3-EE1A185B7FBE}"/>
                  </a:ext>
                </a:extLst>
              </p:cNvPr>
              <p:cNvSpPr txBox="1"/>
              <p:nvPr/>
            </p:nvSpPr>
            <p:spPr>
              <a:xfrm>
                <a:off x="7297908" y="4591884"/>
                <a:ext cx="1119409" cy="2993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80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TW" altLang="en-US" sz="18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</m:ctrlPr>
                      </m:sSubPr>
                      <m:e>
                        <m: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𝑖</m:t>
                        </m:r>
                        <m: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,</m:t>
                        </m:r>
                        <m: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𝑗</m:t>
                        </m:r>
                      </m:sub>
                    </m:sSub>
                    <m:r>
                      <a:rPr kumimoji="0" lang="en-US" altLang="zh-TW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Calibri"/>
                      </a:rPr>
                      <m:t>=</m:t>
                    </m:r>
                    <m:r>
                      <a:rPr kumimoji="0" lang="zh-TW" alt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Calibri"/>
                      </a:rPr>
                      <m:t>=</m:t>
                    </m:r>
                    <m:r>
                      <a:rPr kumimoji="0" lang="zh-TW" alt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Calibri"/>
                      </a:rPr>
                      <m:t>𝑉</m:t>
                    </m:r>
                  </m:oMath>
                </a14:m>
                <a:endParaRPr kumimoji="0" lang="zh-TW" alt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B792FF21-5176-4CAA-93C3-EE1A185B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08" y="4591884"/>
                <a:ext cx="1119409" cy="299313"/>
              </a:xfrm>
              <a:prstGeom prst="rect">
                <a:avLst/>
              </a:prstGeom>
              <a:blipFill>
                <a:blip r:embed="rId8"/>
                <a:stretch>
                  <a:fillRect l="-12500" t="-24490" r="-6522" b="-428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6A3DC418-325A-4728-9E95-A3CBBA33D155}"/>
              </a:ext>
            </a:extLst>
          </p:cNvPr>
          <p:cNvSpPr txBox="1"/>
          <p:nvPr/>
        </p:nvSpPr>
        <p:spPr>
          <a:xfrm>
            <a:off x="1107440" y="1867967"/>
            <a:ext cx="42184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If attribute set S satisfies access structure A: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B63CBA-CDBF-4577-A5A5-B24B06A3F644}"/>
              </a:ext>
            </a:extLst>
          </p:cNvPr>
          <p:cNvSpPr txBox="1"/>
          <p:nvPr/>
        </p:nvSpPr>
        <p:spPr>
          <a:xfrm>
            <a:off x="1481747" y="2230724"/>
            <a:ext cx="7736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De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fine: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88E7BD-4460-43E6-9629-5B3C488E11F4}"/>
              </a:ext>
            </a:extLst>
          </p:cNvPr>
          <p:cNvSpPr txBox="1"/>
          <p:nvPr/>
        </p:nvSpPr>
        <p:spPr>
          <a:xfrm>
            <a:off x="4971216" y="2239068"/>
            <a:ext cx="19950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This algorithm finds 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6008FC-34E8-4A02-B756-B099C5DA14C2}"/>
              </a:ext>
            </a:extLst>
          </p:cNvPr>
          <p:cNvSpPr txBox="1"/>
          <p:nvPr/>
        </p:nvSpPr>
        <p:spPr>
          <a:xfrm>
            <a:off x="7852607" y="2212772"/>
            <a:ext cx="9627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such that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64E236F-5905-493F-89A9-BF6FF77D9AC2}"/>
              </a:ext>
            </a:extLst>
          </p:cNvPr>
          <p:cNvSpPr txBox="1"/>
          <p:nvPr/>
        </p:nvSpPr>
        <p:spPr>
          <a:xfrm>
            <a:off x="1481747" y="3106158"/>
            <a:ext cx="16616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Then computes :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C8C7F36-80ED-4701-8BC5-65424DF19703}"/>
              </a:ext>
            </a:extLst>
          </p:cNvPr>
          <p:cNvSpPr txBox="1"/>
          <p:nvPr/>
        </p:nvSpPr>
        <p:spPr>
          <a:xfrm>
            <a:off x="5819945" y="4746195"/>
            <a:ext cx="7367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Result: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FC689DA4-0304-4054-8B88-9AE8CDED53A0}"/>
              </a:ext>
            </a:extLst>
          </p:cNvPr>
          <p:cNvSpPr/>
          <p:nvPr/>
        </p:nvSpPr>
        <p:spPr>
          <a:xfrm>
            <a:off x="6556683" y="4607095"/>
            <a:ext cx="217966" cy="70037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06FFDF6-4DC8-4182-AB0A-765C13F190E5}"/>
                  </a:ext>
                </a:extLst>
              </p:cNvPr>
              <p:cNvSpPr txBox="1"/>
              <p:nvPr/>
            </p:nvSpPr>
            <p:spPr>
              <a:xfrm>
                <a:off x="6650780" y="4558862"/>
                <a:ext cx="66293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06FFDF6-4DC8-4182-AB0A-765C13F1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80" y="4558862"/>
                <a:ext cx="662939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D7D20CF-C4E6-46E0-9CD9-5F1911302298}"/>
                  </a:ext>
                </a:extLst>
              </p:cNvPr>
              <p:cNvSpPr txBox="1"/>
              <p:nvPr/>
            </p:nvSpPr>
            <p:spPr>
              <a:xfrm>
                <a:off x="6772782" y="4959524"/>
                <a:ext cx="54093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⊥ ,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D7D20CF-C4E6-46E0-9CD9-5F1911302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82" y="4959524"/>
                <a:ext cx="5409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955E82B-FFEF-42F9-A0C0-38A2B7D94400}"/>
                  </a:ext>
                </a:extLst>
              </p:cNvPr>
              <p:cNvSpPr txBox="1"/>
              <p:nvPr/>
            </p:nvSpPr>
            <p:spPr>
              <a:xfrm>
                <a:off x="7313719" y="4977025"/>
                <a:ext cx="108869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𝑜𝑡h𝑒𝑟𝑤𝑖𝑠𝑒</m:t>
                      </m:r>
                    </m:oMath>
                  </m:oMathPara>
                </a14:m>
                <a:endParaRPr kumimoji="0" lang="zh-TW" alt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955E82B-FFEF-42F9-A0C0-38A2B7D9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19" y="4977025"/>
                <a:ext cx="1088696" cy="276999"/>
              </a:xfrm>
              <a:prstGeom prst="rect">
                <a:avLst/>
              </a:prstGeom>
              <a:blipFill>
                <a:blip r:embed="rId11"/>
                <a:stretch>
                  <a:fillRect l="-5056" r="-5618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7C22780D-63E8-4604-94FF-5373643A8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20847"/>
              </p:ext>
            </p:extLst>
          </p:nvPr>
        </p:nvGraphicFramePr>
        <p:xfrm>
          <a:off x="8583238" y="3039225"/>
          <a:ext cx="328478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27">
                  <a:extLst>
                    <a:ext uri="{9D8B030D-6E8A-4147-A177-3AD203B41FA5}">
                      <a16:colId xmlns:a16="http://schemas.microsoft.com/office/drawing/2014/main" val="1959995823"/>
                    </a:ext>
                  </a:extLst>
                </a:gridCol>
                <a:gridCol w="1094927">
                  <a:extLst>
                    <a:ext uri="{9D8B030D-6E8A-4147-A177-3AD203B41FA5}">
                      <a16:colId xmlns:a16="http://schemas.microsoft.com/office/drawing/2014/main" val="665887881"/>
                    </a:ext>
                  </a:extLst>
                </a:gridCol>
                <a:gridCol w="1094927">
                  <a:extLst>
                    <a:ext uri="{9D8B030D-6E8A-4147-A177-3AD203B41FA5}">
                      <a16:colId xmlns:a16="http://schemas.microsoft.com/office/drawing/2014/main" val="1881121141"/>
                    </a:ext>
                  </a:extLst>
                </a:gridCol>
              </a:tblGrid>
              <a:tr h="310777">
                <a:tc>
                  <a:txBody>
                    <a:bodyPr/>
                    <a:lstStyle/>
                    <a:p>
                      <a:pPr lvl="0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600" dirty="0"/>
                        <a:t>Normal ciphertext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600" dirty="0"/>
                        <a:t>Deniable ciphertext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53035"/>
                  </a:ext>
                </a:extLst>
              </a:tr>
              <a:tr h="441631">
                <a:tc>
                  <a:txBody>
                    <a:bodyPr/>
                    <a:lstStyle/>
                    <a:p>
                      <a:pPr lvl="0"/>
                      <a:r>
                        <a:rPr lang="en-US" altLang="zh-TW" sz="1600" dirty="0"/>
                        <a:t>Secret key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600" dirty="0"/>
                        <a:t>Correct message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Correct message</a:t>
                      </a:r>
                      <a:endParaRPr lang="zh-TW" altLang="en-US" sz="1600" dirty="0"/>
                    </a:p>
                    <a:p>
                      <a:pPr lvl="0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87167"/>
                  </a:ext>
                </a:extLst>
              </a:tr>
              <a:tr h="441631">
                <a:tc>
                  <a:txBody>
                    <a:bodyPr/>
                    <a:lstStyle/>
                    <a:p>
                      <a:pPr lvl="0"/>
                      <a:r>
                        <a:rPr lang="en-US" altLang="zh-TW" sz="1600" dirty="0"/>
                        <a:t>Fake key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Correct message</a:t>
                      </a:r>
                      <a:endParaRPr lang="zh-TW" altLang="en-US" sz="1600" dirty="0"/>
                    </a:p>
                    <a:p>
                      <a:pPr lvl="0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Fake message</a:t>
                      </a:r>
                      <a:endParaRPr lang="zh-TW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vl="0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0113"/>
                  </a:ext>
                </a:extLst>
              </a:tr>
            </a:tbl>
          </a:graphicData>
        </a:graphic>
      </p:graphicFrame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BCFCB6-9D29-4CC0-94CE-27DD0771B88C}"/>
              </a:ext>
            </a:extLst>
          </p:cNvPr>
          <p:cNvGrpSpPr/>
          <p:nvPr/>
        </p:nvGrpSpPr>
        <p:grpSpPr>
          <a:xfrm>
            <a:off x="1985602" y="3499806"/>
            <a:ext cx="4832614" cy="690373"/>
            <a:chOff x="1985602" y="3499806"/>
            <a:chExt cx="4832614" cy="690373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9B49F9DC-6775-46D8-BDC5-65518D769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85602" y="3499806"/>
              <a:ext cx="4832614" cy="690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33CF5072-E834-4FFC-854B-5C34F02FF9C8}"/>
                    </a:ext>
                  </a:extLst>
                </p:cNvPr>
                <p:cNvSpPr txBox="1"/>
                <p:nvPr/>
              </p:nvSpPr>
              <p:spPr>
                <a:xfrm>
                  <a:off x="5956572" y="3549705"/>
                  <a:ext cx="278892" cy="3077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dirty="0" smtClean="0">
                            <a:solidFill>
                              <a:schemeClr val="bg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TW" altLang="en-US" sz="140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33CF5072-E834-4FFC-854B-5C34F02FF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572" y="3549705"/>
                  <a:ext cx="27889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8C7A7CE-AAEC-4350-ADE1-ECBDB7B1C217}"/>
              </a:ext>
            </a:extLst>
          </p:cNvPr>
          <p:cNvGrpSpPr/>
          <p:nvPr/>
        </p:nvGrpSpPr>
        <p:grpSpPr>
          <a:xfrm>
            <a:off x="2237882" y="2549460"/>
            <a:ext cx="1883668" cy="400110"/>
            <a:chOff x="2237882" y="2549460"/>
            <a:chExt cx="1883668" cy="40011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1EB16FC-0397-4B0B-A70A-808E2E8F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37882" y="2615500"/>
              <a:ext cx="1883668" cy="3246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9F6D8586-0799-4A20-B624-601A31979E8F}"/>
                    </a:ext>
                  </a:extLst>
                </p:cNvPr>
                <p:cNvSpPr txBox="1"/>
                <p:nvPr/>
              </p:nvSpPr>
              <p:spPr>
                <a:xfrm>
                  <a:off x="3030110" y="2549460"/>
                  <a:ext cx="278892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solidFill>
                              <a:schemeClr val="bg2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TW" altLang="en-US" sz="200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9F6D8586-0799-4A20-B624-601A3197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110" y="2549460"/>
                  <a:ext cx="278892" cy="400110"/>
                </a:xfrm>
                <a:prstGeom prst="rect">
                  <a:avLst/>
                </a:prstGeom>
                <a:blipFill>
                  <a:blip r:embed="rId15"/>
                  <a:stretch>
                    <a:fillRect r="-15217" b="-757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08267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Verify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OpenEnc(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) -&gt;</a:t>
                </a:r>
                <a:r>
                  <a:rPr lang="zh-TW" altLang="en-US" dirty="0">
                    <a:solidFill>
                      <a:schemeClr val="bg2"/>
                    </a:solidFill>
                    <a:sym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𝐸</m:t>
                        </m:r>
                      </m:sub>
                    </m:sSub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,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chemeClr val="bg2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}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DenOpenEnc(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) -&gt;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SupPr>
                      <m:e>
                        <m: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𝐸</m:t>
                        </m:r>
                      </m:sub>
                      <m:sup>
                        <m: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chemeClr val="bg2"/>
                            </a:solidFill>
                          </a:rPr>
                          <m:t> </m:t>
                        </m:r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>
                  <a:solidFill>
                    <a:schemeClr val="bg2"/>
                  </a:solidFill>
                  <a:sym typeface="Calibri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bg2"/>
                  </a:solidFill>
                  <a:sym typeface="Calibri"/>
                </a:endParaRPr>
              </a:p>
              <a:p>
                <a:r>
                  <a:rPr lang="en-US" altLang="zh-TW" dirty="0"/>
                  <a:t>OpenDec(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𝑆𝐾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DenOpenDec(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𝐹𝐾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) -&gt;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SupPr>
                      <m:e>
                        <m: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  <m:sup>
                        <m: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𝐹𝐾</m:t>
                    </m:r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r>
                  <a:rPr lang="en-US" altLang="zh-TW" dirty="0">
                    <a:solidFill>
                      <a:schemeClr val="bg2"/>
                    </a:solidFill>
                  </a:rPr>
                  <a:t>Verify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𝐸</m:t>
                        </m:r>
                      </m:sub>
                    </m:sSub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/>
                  <a:t>) -&gt;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{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𝑡𝑟𝑢𝑒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𝑓𝑎𝑙𝑠𝑒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Calibri"/>
                      </a:rPr>
                      <m:t>}</m:t>
                    </m:r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  <a:p>
                <a:endParaRPr lang="en-US" altLang="zh-TW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1DD455D-9DE7-4A10-A9A7-72CADFD6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0207"/>
                <a:ext cx="10515600" cy="5021165"/>
              </a:xfrm>
              <a:blipFill>
                <a:blip r:embed="rId2"/>
                <a:stretch>
                  <a:fillRect l="-1507" t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3E4B61-4882-46AD-A9F0-D8F43B3B8407}"/>
              </a:ext>
            </a:extLst>
          </p:cNvPr>
          <p:cNvGrpSpPr/>
          <p:nvPr/>
        </p:nvGrpSpPr>
        <p:grpSpPr>
          <a:xfrm>
            <a:off x="2007372" y="4953906"/>
            <a:ext cx="4228588" cy="748655"/>
            <a:chOff x="1160189" y="1931987"/>
            <a:chExt cx="4228588" cy="748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FBC6C74-2D6C-4355-AA6F-1685F9C3B9A7}"/>
                    </a:ext>
                  </a:extLst>
                </p:cNvPr>
                <p:cNvSpPr txBox="1"/>
                <p:nvPr/>
              </p:nvSpPr>
              <p:spPr>
                <a:xfrm>
                  <a:off x="1991024" y="1931987"/>
                  <a:ext cx="662939" cy="369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zh-TW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FBC6C74-2D6C-4355-AA6F-1685F9C3B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024" y="1931987"/>
                  <a:ext cx="6629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8503E97-66AD-4E05-A1E7-22F97EBCF6C5}"/>
                </a:ext>
              </a:extLst>
            </p:cNvPr>
            <p:cNvGrpSpPr/>
            <p:nvPr/>
          </p:nvGrpSpPr>
          <p:grpSpPr>
            <a:xfrm>
              <a:off x="1160189" y="1965009"/>
              <a:ext cx="4228588" cy="715633"/>
              <a:chOff x="1160189" y="1965009"/>
              <a:chExt cx="4228588" cy="7156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703E824A-3A66-492F-8F1B-283623AD239E}"/>
                      </a:ext>
                    </a:extLst>
                  </p:cNvPr>
                  <p:cNvSpPr txBox="1"/>
                  <p:nvPr/>
                </p:nvSpPr>
                <p:spPr>
                  <a:xfrm>
                    <a:off x="2638152" y="1965009"/>
                    <a:ext cx="2750625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t">
                    <a:spAutoFit/>
                  </a:bodyPr>
                  <a:lstStyle/>
                  <a:p>
                    <a:r>
                      <a:rPr kumimoji="0" lang="en-US" altLang="zh-TW" sz="180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ea typeface="+mn-ea"/>
                        <a:cs typeface="+mn-cs"/>
                        <a:sym typeface="Calibri"/>
                      </a:rPr>
                      <a:t>If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zh-TW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D</m:t>
                        </m:r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𝑒𝑐𝑟𝑦𝑝𝑡</m:t>
                        </m:r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(</m:t>
                        </m:r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𝑃𝑃</m:t>
                        </m:r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,</m:t>
                        </m:r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𝐶</m:t>
                        </m:r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)==</m:t>
                        </m:r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𝑀</m:t>
                        </m:r>
                      </m:oMath>
                    </a14:m>
                    <a:endParaRPr kumimoji="0" lang="zh-TW" altLang="en-US" sz="180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/>
                    </a:endParaRPr>
                  </a:p>
                </p:txBody>
              </p:sp>
            </mc:Choice>
            <mc:Fallback xmlns="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703E824A-3A66-492F-8F1B-283623AD2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8152" y="1965009"/>
                    <a:ext cx="27506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322" t="-28261" r="-1774" b="-50000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A13A8B9-A89A-47E8-9364-E2258530C5B4}"/>
                  </a:ext>
                </a:extLst>
              </p:cNvPr>
              <p:cNvSpPr txBox="1"/>
              <p:nvPr/>
            </p:nvSpPr>
            <p:spPr>
              <a:xfrm>
                <a:off x="1160189" y="2119320"/>
                <a:ext cx="736738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/>
                  <a:t>Result:</a:t>
                </a:r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" name="左大括弧 10">
                <a:extLst>
                  <a:ext uri="{FF2B5EF4-FFF2-40B4-BE49-F238E27FC236}">
                    <a16:creationId xmlns:a16="http://schemas.microsoft.com/office/drawing/2014/main" id="{8F88D03A-9EAB-4219-8DAB-807463DC699A}"/>
                  </a:ext>
                </a:extLst>
              </p:cNvPr>
              <p:cNvSpPr/>
              <p:nvPr/>
            </p:nvSpPr>
            <p:spPr>
              <a:xfrm>
                <a:off x="1896927" y="1980220"/>
                <a:ext cx="217966" cy="700372"/>
              </a:xfrm>
              <a:prstGeom prst="leftBrac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45402D31-D4F9-4828-A0A4-1AA6AE48F6B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1024" y="2311310"/>
                    <a:ext cx="540938" cy="36933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TW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𝑎𝑙𝑠𝑒</m:t>
                          </m:r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45402D31-D4F9-4828-A0A4-1AA6AE48F6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024" y="2311310"/>
                    <a:ext cx="5409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295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0D2D0E8-34EF-4AB6-94DF-3E4C3493C413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963" y="2350150"/>
                    <a:ext cx="1088696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TW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𝑜𝑡h𝑒𝑟𝑤𝑖𝑠𝑒</m:t>
                          </m:r>
                        </m:oMath>
                      </m:oMathPara>
                    </a14:m>
                    <a:endParaRPr kumimoji="0" lang="zh-TW" altLang="en-US" sz="180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/>
                    </a:endParaRPr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0D2D0E8-34EF-4AB6-94DF-3E4C3493C4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3963" y="2350150"/>
                    <a:ext cx="108869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28" r="-5028" b="-6522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188274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asic of ISO/IEC 9796 and PKCS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44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TW" dirty="0">
                <a:solidFill>
                  <a:schemeClr val="bg2"/>
                </a:solidFill>
              </a:rPr>
              <a:t>Thank You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BDD420-2E9A-434C-B882-1511507916A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18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asic of ISO/IEC 9796 and PKCS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44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TW" dirty="0">
                <a:solidFill>
                  <a:schemeClr val="bg2"/>
                </a:solidFill>
              </a:rPr>
              <a:t>Motivation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F5A7F-8BED-43A2-A299-C1D525F4218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EF847-5E01-427A-B879-0B4FF71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70" y="381716"/>
            <a:ext cx="7716211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Coercer intervention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622D03-047F-45C1-BBCE-03EFDF7F1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958" y="1809415"/>
            <a:ext cx="789062" cy="7890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B0A248-4D19-4C93-9AE8-D1B29BEE5D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48" y="4145280"/>
            <a:ext cx="954597" cy="9545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DDC8D1-804C-4B89-BE59-96CF26D92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26" y="1694189"/>
            <a:ext cx="954596" cy="95459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94DAC1-6597-40EA-AE32-BC0C54DD397E}"/>
              </a:ext>
            </a:extLst>
          </p:cNvPr>
          <p:cNvSpPr txBox="1"/>
          <p:nvPr/>
        </p:nvSpPr>
        <p:spPr>
          <a:xfrm>
            <a:off x="7608666" y="5063151"/>
            <a:ext cx="731759" cy="464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chemeClr val="bg2"/>
                </a:solidFill>
              </a:rPr>
              <a:t>User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21ACD3-950A-480F-A4F1-13A847DE3ED7}"/>
              </a:ext>
            </a:extLst>
          </p:cNvPr>
          <p:cNvSpPr txBox="1"/>
          <p:nvPr/>
        </p:nvSpPr>
        <p:spPr>
          <a:xfrm>
            <a:off x="6170587" y="2618059"/>
            <a:ext cx="73175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KGC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B6AE1C-CE6A-46C7-9BF4-E874F5570489}"/>
              </a:ext>
            </a:extLst>
          </p:cNvPr>
          <p:cNvSpPr txBox="1"/>
          <p:nvPr/>
        </p:nvSpPr>
        <p:spPr>
          <a:xfrm>
            <a:off x="9584449" y="2522520"/>
            <a:ext cx="1112188" cy="464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/>
                </a:solidFill>
              </a:rPr>
              <a:t>Database</a:t>
            </a:r>
            <a:endParaRPr lang="en-US" altLang="zh-TW" sz="1800" dirty="0">
              <a:solidFill>
                <a:schemeClr val="bg2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CE33833-2D7B-4153-9BFB-DE23722711BB}"/>
              </a:ext>
            </a:extLst>
          </p:cNvPr>
          <p:cNvCxnSpPr>
            <a:cxnSpLocks/>
            <a:stCxn id="17" idx="2"/>
            <a:endCxn id="8" idx="1"/>
          </p:cNvCxnSpPr>
          <p:nvPr/>
        </p:nvCxnSpPr>
        <p:spPr>
          <a:xfrm>
            <a:off x="6536467" y="2987391"/>
            <a:ext cx="960781" cy="1635188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7702332-8143-449A-B5F3-B78467F78C25}"/>
              </a:ext>
            </a:extLst>
          </p:cNvPr>
          <p:cNvSpPr txBox="1"/>
          <p:nvPr/>
        </p:nvSpPr>
        <p:spPr>
          <a:xfrm>
            <a:off x="9142245" y="3883915"/>
            <a:ext cx="187648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bg2"/>
                </a:solidFill>
                <a:highlight>
                  <a:srgbClr val="C0C0C0"/>
                </a:highlight>
              </a:rPr>
              <a:t>Encrypted file</a:t>
            </a:r>
            <a:endParaRPr lang="zh-TW" altLang="en-US" dirty="0">
              <a:highlight>
                <a:srgbClr val="C0C0C0"/>
              </a:highlight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1FFA6EE-EDD9-4321-99AB-842DDA120CD2}"/>
              </a:ext>
            </a:extLst>
          </p:cNvPr>
          <p:cNvSpPr txBox="1"/>
          <p:nvPr/>
        </p:nvSpPr>
        <p:spPr>
          <a:xfrm>
            <a:off x="5839461" y="3726595"/>
            <a:ext cx="12905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highlight>
                  <a:srgbClr val="C0C0C0"/>
                </a:highlight>
              </a:rPr>
              <a:t>Secret key</a:t>
            </a:r>
            <a:endParaRPr lang="zh-TW" altLang="en-US" dirty="0">
              <a:highlight>
                <a:srgbClr val="C0C0C0"/>
              </a:highlight>
            </a:endParaRPr>
          </a:p>
        </p:txBody>
      </p:sp>
      <p:pic>
        <p:nvPicPr>
          <p:cNvPr id="5" name="圖片 4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7F9C0E2-14CB-46A0-96B7-307E232CEC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07" y="1553723"/>
            <a:ext cx="1702253" cy="181695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891661-24E0-4ABE-A052-67B5EC7D02DC}"/>
              </a:ext>
            </a:extLst>
          </p:cNvPr>
          <p:cNvSpPr txBox="1"/>
          <p:nvPr/>
        </p:nvSpPr>
        <p:spPr>
          <a:xfrm>
            <a:off x="2660450" y="3514583"/>
            <a:ext cx="23516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Intelligence Agency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B4CC120-3D18-4EEE-9C19-85F9D0B9F77B}"/>
              </a:ext>
            </a:extLst>
          </p:cNvPr>
          <p:cNvCxnSpPr>
            <a:cxnSpLocks/>
            <a:stCxn id="19" idx="2"/>
            <a:endCxn id="8" idx="3"/>
          </p:cNvCxnSpPr>
          <p:nvPr/>
        </p:nvCxnSpPr>
        <p:spPr>
          <a:xfrm flipH="1">
            <a:off x="8451845" y="2987391"/>
            <a:ext cx="1688698" cy="1635188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F44BD0F-8B60-4EE0-87F9-735BD0FD693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275860" y="2171487"/>
            <a:ext cx="1688866" cy="29071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48641AE-32C9-4C96-8D4B-31A9100FCBEC}"/>
              </a:ext>
            </a:extLst>
          </p:cNvPr>
          <p:cNvSpPr txBox="1"/>
          <p:nvPr/>
        </p:nvSpPr>
        <p:spPr>
          <a:xfrm>
            <a:off x="4377369" y="1248157"/>
            <a:ext cx="129055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</a:rPr>
              <a:t>Ask for releasing secret keys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2619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asic of ISO/IEC 9796 and PKCS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4400" b="1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TW" dirty="0">
                <a:solidFill>
                  <a:schemeClr val="bg2"/>
                </a:solidFill>
              </a:rPr>
              <a:t>Preliminaries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F5A7F-8BED-43A2-A299-C1D525F4218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197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BC411-2909-4421-B7D3-80569E6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CP-ABE</a:t>
            </a:r>
            <a:endParaRPr lang="zh-TW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09" name="表格 109">
            <a:extLst>
              <a:ext uri="{FF2B5EF4-FFF2-40B4-BE49-F238E27FC236}">
                <a16:creationId xmlns:a16="http://schemas.microsoft.com/office/drawing/2014/main" id="{B3DFD47E-17E9-448B-BE3F-70AE09CBB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51525"/>
              </p:ext>
            </p:extLst>
          </p:nvPr>
        </p:nvGraphicFramePr>
        <p:xfrm>
          <a:off x="621385" y="2714919"/>
          <a:ext cx="4798243" cy="209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403">
                  <a:extLst>
                    <a:ext uri="{9D8B030D-6E8A-4147-A177-3AD203B41FA5}">
                      <a16:colId xmlns:a16="http://schemas.microsoft.com/office/drawing/2014/main" val="525082702"/>
                    </a:ext>
                  </a:extLst>
                </a:gridCol>
                <a:gridCol w="3758840">
                  <a:extLst>
                    <a:ext uri="{9D8B030D-6E8A-4147-A177-3AD203B41FA5}">
                      <a16:colId xmlns:a16="http://schemas.microsoft.com/office/drawing/2014/main" val="4034633061"/>
                    </a:ext>
                  </a:extLst>
                </a:gridCol>
              </a:tblGrid>
              <a:tr h="2092750">
                <a:tc>
                  <a:txBody>
                    <a:bodyPr/>
                    <a:lstStyle/>
                    <a:p>
                      <a:endParaRPr lang="en-US" altLang="zh-TW" sz="280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altLang="zh-TW" sz="2800" dirty="0">
                          <a:solidFill>
                            <a:schemeClr val="bg2"/>
                          </a:solidFill>
                        </a:rPr>
                        <a:t>File F</a:t>
                      </a:r>
                      <a:endParaRPr lang="zh-TW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chemeClr val="bg2"/>
                          </a:solidFill>
                        </a:rPr>
                        <a:t>Policy</a:t>
                      </a:r>
                      <a:endParaRPr lang="zh-TW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74206"/>
                  </a:ext>
                </a:extLst>
              </a:tr>
            </a:tbl>
          </a:graphicData>
        </a:graphic>
      </p:graphicFrame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C6C053A8-1819-4A0D-A74B-0B2FF0F3EBF6}"/>
              </a:ext>
            </a:extLst>
          </p:cNvPr>
          <p:cNvGrpSpPr/>
          <p:nvPr/>
        </p:nvGrpSpPr>
        <p:grpSpPr>
          <a:xfrm>
            <a:off x="1730694" y="2781525"/>
            <a:ext cx="3543525" cy="1896183"/>
            <a:chOff x="4436971" y="2734392"/>
            <a:chExt cx="3543525" cy="1896183"/>
          </a:xfrm>
        </p:grpSpPr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8495749B-057D-4486-8501-D1D9AD9A54D4}"/>
                </a:ext>
              </a:extLst>
            </p:cNvPr>
            <p:cNvGrpSpPr/>
            <p:nvPr/>
          </p:nvGrpSpPr>
          <p:grpSpPr>
            <a:xfrm>
              <a:off x="4436971" y="2734392"/>
              <a:ext cx="3543525" cy="1896183"/>
              <a:chOff x="10570252" y="2735048"/>
              <a:chExt cx="2092777" cy="1324444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35" name="流程圖: 接點 134">
                <a:extLst>
                  <a:ext uri="{FF2B5EF4-FFF2-40B4-BE49-F238E27FC236}">
                    <a16:creationId xmlns:a16="http://schemas.microsoft.com/office/drawing/2014/main" id="{4D8F5FCC-E9C5-43CB-BC07-490C4E92DAC4}"/>
                  </a:ext>
                </a:extLst>
              </p:cNvPr>
              <p:cNvSpPr/>
              <p:nvPr/>
            </p:nvSpPr>
            <p:spPr>
              <a:xfrm>
                <a:off x="11553251" y="2735048"/>
                <a:ext cx="517768" cy="257971"/>
              </a:xfrm>
              <a:prstGeom prst="flowChartConnector">
                <a:avLst/>
              </a:prstGeom>
              <a:grp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2"/>
                    </a:solidFill>
                  </a:rPr>
                  <a:t>AND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837E7ED2-C927-4EDF-9586-28C50690CC6C}"/>
                  </a:ext>
                </a:extLst>
              </p:cNvPr>
              <p:cNvSpPr txBox="1"/>
              <p:nvPr/>
            </p:nvSpPr>
            <p:spPr>
              <a:xfrm>
                <a:off x="11908386" y="3326800"/>
                <a:ext cx="754643" cy="257971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Attribute X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826F30F5-9B26-4614-A4BC-D68A64207963}"/>
                  </a:ext>
                </a:extLst>
              </p:cNvPr>
              <p:cNvSpPr txBox="1"/>
              <p:nvPr/>
            </p:nvSpPr>
            <p:spPr>
              <a:xfrm>
                <a:off x="11522092" y="3801378"/>
                <a:ext cx="754643" cy="257971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Attribute  Y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E93ED117-D4E2-49F8-B6B5-7B74BA16FC56}"/>
                  </a:ext>
                </a:extLst>
              </p:cNvPr>
              <p:cNvSpPr txBox="1"/>
              <p:nvPr/>
            </p:nvSpPr>
            <p:spPr>
              <a:xfrm>
                <a:off x="10570252" y="3801521"/>
                <a:ext cx="759335" cy="257971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Attribute Z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39" name="直線接點 138">
                <a:extLst>
                  <a:ext uri="{FF2B5EF4-FFF2-40B4-BE49-F238E27FC236}">
                    <a16:creationId xmlns:a16="http://schemas.microsoft.com/office/drawing/2014/main" id="{0E4A43CD-A346-4FA9-A1B3-55768D59DE42}"/>
                  </a:ext>
                </a:extLst>
              </p:cNvPr>
              <p:cNvCxnSpPr>
                <a:cxnSpLocks/>
                <a:stCxn id="135" idx="4"/>
                <a:endCxn id="134" idx="0"/>
              </p:cNvCxnSpPr>
              <p:nvPr/>
            </p:nvCxnSpPr>
            <p:spPr>
              <a:xfrm flipH="1">
                <a:off x="11416072" y="2993019"/>
                <a:ext cx="396063" cy="3301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E9E77959-3607-4EF9-B7A2-167EE974EC30}"/>
                  </a:ext>
                </a:extLst>
              </p:cNvPr>
              <p:cNvCxnSpPr>
                <a:cxnSpLocks/>
                <a:stCxn id="135" idx="4"/>
                <a:endCxn id="136" idx="0"/>
              </p:cNvCxnSpPr>
              <p:nvPr/>
            </p:nvCxnSpPr>
            <p:spPr>
              <a:xfrm>
                <a:off x="11812135" y="2993019"/>
                <a:ext cx="473573" cy="333782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5CD0FACA-0439-46C9-B218-774181EF4017}"/>
                  </a:ext>
                </a:extLst>
              </p:cNvPr>
              <p:cNvCxnSpPr>
                <a:cxnSpLocks/>
                <a:stCxn id="134" idx="4"/>
                <a:endCxn id="138" idx="0"/>
              </p:cNvCxnSpPr>
              <p:nvPr/>
            </p:nvCxnSpPr>
            <p:spPr>
              <a:xfrm flipH="1">
                <a:off x="10949920" y="3581101"/>
                <a:ext cx="466151" cy="22042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>
                <a:extLst>
                  <a:ext uri="{FF2B5EF4-FFF2-40B4-BE49-F238E27FC236}">
                    <a16:creationId xmlns:a16="http://schemas.microsoft.com/office/drawing/2014/main" id="{7D42672B-CE41-42AA-9889-1DBEAF98155F}"/>
                  </a:ext>
                </a:extLst>
              </p:cNvPr>
              <p:cNvCxnSpPr>
                <a:cxnSpLocks/>
                <a:stCxn id="137" idx="0"/>
                <a:endCxn id="134" idx="4"/>
              </p:cNvCxnSpPr>
              <p:nvPr/>
            </p:nvCxnSpPr>
            <p:spPr>
              <a:xfrm flipH="1" flipV="1">
                <a:off x="11416070" y="3581100"/>
                <a:ext cx="483343" cy="22027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流程圖: 接點 133">
              <a:extLst>
                <a:ext uri="{FF2B5EF4-FFF2-40B4-BE49-F238E27FC236}">
                  <a16:creationId xmlns:a16="http://schemas.microsoft.com/office/drawing/2014/main" id="{98E538FD-7269-4490-A0A0-9261A255D329}"/>
                </a:ext>
              </a:extLst>
            </p:cNvPr>
            <p:cNvSpPr/>
            <p:nvPr/>
          </p:nvSpPr>
          <p:spPr>
            <a:xfrm>
              <a:off x="5430778" y="3576339"/>
              <a:ext cx="876693" cy="369332"/>
            </a:xfrm>
            <a:prstGeom prst="flowChart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2"/>
                  </a:solidFill>
                </a:rPr>
                <a:t>OR</a:t>
              </a:r>
              <a:endParaRPr lang="zh-TW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EA6046C4-BBCA-4A54-A24F-0E9C027BA3DA}"/>
              </a:ext>
            </a:extLst>
          </p:cNvPr>
          <p:cNvSpPr txBox="1"/>
          <p:nvPr/>
        </p:nvSpPr>
        <p:spPr>
          <a:xfrm>
            <a:off x="696161" y="2199703"/>
            <a:ext cx="20720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solidFill>
                  <a:schemeClr val="bg2"/>
                </a:solidFill>
              </a:rPr>
              <a:t>Ciphertext C=</a:t>
            </a:r>
            <a:endParaRPr kumimoji="0" lang="zh-TW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148" name="表格 145">
            <a:extLst>
              <a:ext uri="{FF2B5EF4-FFF2-40B4-BE49-F238E27FC236}">
                <a16:creationId xmlns:a16="http://schemas.microsoft.com/office/drawing/2014/main" id="{9A1269F9-CB0F-4425-B8C1-868774ACB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4377"/>
              </p:ext>
            </p:extLst>
          </p:nvPr>
        </p:nvGraphicFramePr>
        <p:xfrm>
          <a:off x="7013542" y="4131343"/>
          <a:ext cx="5009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022">
                  <a:extLst>
                    <a:ext uri="{9D8B030D-6E8A-4147-A177-3AD203B41FA5}">
                      <a16:colId xmlns:a16="http://schemas.microsoft.com/office/drawing/2014/main" val="1590889450"/>
                    </a:ext>
                  </a:extLst>
                </a:gridCol>
                <a:gridCol w="3854538">
                  <a:extLst>
                    <a:ext uri="{9D8B030D-6E8A-4147-A177-3AD203B41FA5}">
                      <a16:colId xmlns:a16="http://schemas.microsoft.com/office/drawing/2014/main" val="394143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User 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2"/>
                          </a:solidFill>
                        </a:rPr>
                        <a:t>Attribute Y, Attribute  Z</a:t>
                      </a:r>
                      <a:endParaRPr lang="zh-TW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70032"/>
                  </a:ext>
                </a:extLst>
              </a:tr>
            </a:tbl>
          </a:graphicData>
        </a:graphic>
      </p:graphicFrame>
      <p:graphicFrame>
        <p:nvGraphicFramePr>
          <p:cNvPr id="149" name="表格 145">
            <a:extLst>
              <a:ext uri="{FF2B5EF4-FFF2-40B4-BE49-F238E27FC236}">
                <a16:creationId xmlns:a16="http://schemas.microsoft.com/office/drawing/2014/main" id="{DA51A308-02EF-482C-9C38-7FBC19049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85125"/>
              </p:ext>
            </p:extLst>
          </p:nvPr>
        </p:nvGraphicFramePr>
        <p:xfrm>
          <a:off x="7045556" y="2914814"/>
          <a:ext cx="5009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022">
                  <a:extLst>
                    <a:ext uri="{9D8B030D-6E8A-4147-A177-3AD203B41FA5}">
                      <a16:colId xmlns:a16="http://schemas.microsoft.com/office/drawing/2014/main" val="1590889450"/>
                    </a:ext>
                  </a:extLst>
                </a:gridCol>
                <a:gridCol w="3854538">
                  <a:extLst>
                    <a:ext uri="{9D8B030D-6E8A-4147-A177-3AD203B41FA5}">
                      <a16:colId xmlns:a16="http://schemas.microsoft.com/office/drawing/2014/main" val="394143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User 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2"/>
                          </a:solidFill>
                        </a:rPr>
                        <a:t>Attribute X, Attribute  Y</a:t>
                      </a:r>
                      <a:endParaRPr lang="zh-TW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70032"/>
                  </a:ext>
                </a:extLst>
              </a:tr>
            </a:tbl>
          </a:graphicData>
        </a:graphic>
      </p:graphicFrame>
      <p:sp>
        <p:nvSpPr>
          <p:cNvPr id="153" name="箭號: 向左 152">
            <a:extLst>
              <a:ext uri="{FF2B5EF4-FFF2-40B4-BE49-F238E27FC236}">
                <a16:creationId xmlns:a16="http://schemas.microsoft.com/office/drawing/2014/main" id="{20938B1F-B7C5-4BAC-8163-12CA121D6C3F}"/>
              </a:ext>
            </a:extLst>
          </p:cNvPr>
          <p:cNvSpPr/>
          <p:nvPr/>
        </p:nvSpPr>
        <p:spPr>
          <a:xfrm>
            <a:off x="5419628" y="2788933"/>
            <a:ext cx="1593914" cy="733659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5" name="箭號: 向左 154">
            <a:extLst>
              <a:ext uri="{FF2B5EF4-FFF2-40B4-BE49-F238E27FC236}">
                <a16:creationId xmlns:a16="http://schemas.microsoft.com/office/drawing/2014/main" id="{F0BBB1B7-4F9B-453F-938D-B6C67F5E6EDF}"/>
              </a:ext>
            </a:extLst>
          </p:cNvPr>
          <p:cNvSpPr/>
          <p:nvPr/>
        </p:nvSpPr>
        <p:spPr>
          <a:xfrm>
            <a:off x="5411964" y="4015062"/>
            <a:ext cx="1593914" cy="733659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7CF3802F-A4BE-4A4C-BFD1-8CA1413A7D76}"/>
              </a:ext>
            </a:extLst>
          </p:cNvPr>
          <p:cNvSpPr txBox="1"/>
          <p:nvPr/>
        </p:nvSpPr>
        <p:spPr>
          <a:xfrm>
            <a:off x="5748283" y="2338636"/>
            <a:ext cx="115512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Satisfied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C47D3F4A-1D10-4D94-8397-BFD9690BF196}"/>
              </a:ext>
            </a:extLst>
          </p:cNvPr>
          <p:cNvSpPr txBox="1"/>
          <p:nvPr/>
        </p:nvSpPr>
        <p:spPr>
          <a:xfrm>
            <a:off x="5748283" y="3669680"/>
            <a:ext cx="16873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 Satisfied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466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BC411-2909-4421-B7D3-80569E6F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575" y="391973"/>
            <a:ext cx="7912347" cy="598640"/>
          </a:xfrm>
        </p:spPr>
        <p:txBody>
          <a:bodyPr>
            <a:normAutofit fontScale="90000"/>
          </a:bodyPr>
          <a:lstStyle/>
          <a:p>
            <a:r>
              <a:rPr lang="en-US" altLang="zh-TW" i="0" u="none" strike="noStrike" baseline="0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Secret Sharing Schemes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7FCA041-8B0B-419F-B193-24EED6A5F808}"/>
                  </a:ext>
                </a:extLst>
              </p:cNvPr>
              <p:cNvSpPr txBox="1"/>
              <p:nvPr/>
            </p:nvSpPr>
            <p:spPr>
              <a:xfrm>
                <a:off x="1410903" y="2286734"/>
                <a:ext cx="34372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𝑝𝑎𝑟𝑡𝑦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𝑙𝑎𝑏𝑒𝑙𝑖𝑛𝑔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,</m:t>
                    </m:r>
                  </m:oMath>
                </a14:m>
                <a:endParaRPr lang="en-US" altLang="zh-TW" b="0" i="0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err="1">
                    <a:solidFill>
                      <a:schemeClr val="bg2"/>
                    </a:solidFill>
                  </a:rPr>
                  <a:t>th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 row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7FCA041-8B0B-419F-B193-24EED6A5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03" y="2286734"/>
                <a:ext cx="3437223" cy="553998"/>
              </a:xfrm>
              <a:prstGeom prst="rect">
                <a:avLst/>
              </a:prstGeom>
              <a:blipFill>
                <a:blip r:embed="rId3"/>
                <a:stretch>
                  <a:fillRect l="-2837" t="-1099" b="-25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27150E2-AFE7-48DD-A530-343DE0C21939}"/>
                  </a:ext>
                </a:extLst>
              </p:cNvPr>
              <p:cNvSpPr txBox="1"/>
              <p:nvPr/>
            </p:nvSpPr>
            <p:spPr>
              <a:xfrm>
                <a:off x="1374121" y="2879118"/>
                <a:ext cx="2266454" cy="305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acc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𝑣</m:t>
                          </m:r>
                        </m:e>
                      </m:acc>
                      <m:r>
                        <a:rPr kumimoji="0" lang="zh-TW" alt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d>
                        <m:dPr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𝑠</m:t>
                          </m:r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zh-TW" alt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zh-TW" alt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∈</m:t>
                      </m:r>
                      <m:sSubSup>
                        <m:sSubSupPr>
                          <m:ctrlP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zh-TW" alt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zh-TW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27150E2-AFE7-48DD-A530-343DE0C2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21" y="2879118"/>
                <a:ext cx="2266454" cy="305340"/>
              </a:xfrm>
              <a:prstGeom prst="rect">
                <a:avLst/>
              </a:prstGeom>
              <a:blipFill>
                <a:blip r:embed="rId4"/>
                <a:stretch>
                  <a:fillRect l="-1075" t="-32000" b="-1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D0496D6-4FF7-4027-9B39-22F2B1B5E36E}"/>
                  </a:ext>
                </a:extLst>
              </p:cNvPr>
              <p:cNvSpPr txBox="1"/>
              <p:nvPr/>
            </p:nvSpPr>
            <p:spPr>
              <a:xfrm>
                <a:off x="1410903" y="3278653"/>
                <a:ext cx="2289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∀ⅈ∈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1,⋯,</m:t>
                        </m:r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D0496D6-4FF7-4027-9B39-22F2B1B5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03" y="3278653"/>
                <a:ext cx="2289922" cy="276999"/>
              </a:xfrm>
              <a:prstGeom prst="rect">
                <a:avLst/>
              </a:prstGeom>
              <a:blipFill>
                <a:blip r:embed="rId5"/>
                <a:stretch>
                  <a:fillRect l="-3723" t="-4888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圖片 32">
            <a:extLst>
              <a:ext uri="{FF2B5EF4-FFF2-40B4-BE49-F238E27FC236}">
                <a16:creationId xmlns:a16="http://schemas.microsoft.com/office/drawing/2014/main" id="{8C302006-C527-45BB-BA88-1292B9237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547" y="5237855"/>
            <a:ext cx="1709931" cy="3246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ED5B1661-6854-4E4E-92D2-B26DE118F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547" y="5607187"/>
            <a:ext cx="1883668" cy="324613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DE373FA4-99CE-4C65-BCF7-2FE70B154E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583" y="5637673"/>
            <a:ext cx="1339599" cy="548641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ECE2BA0C-BB62-40B0-BC09-3B1A64D9F7EE}"/>
              </a:ext>
            </a:extLst>
          </p:cNvPr>
          <p:cNvSpPr txBox="1"/>
          <p:nvPr/>
        </p:nvSpPr>
        <p:spPr>
          <a:xfrm>
            <a:off x="3858027" y="5607187"/>
            <a:ext cx="5796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Exist 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EC54EF0-1337-47A7-95DF-A60D08606CD0}"/>
              </a:ext>
            </a:extLst>
          </p:cNvPr>
          <p:cNvSpPr txBox="1"/>
          <p:nvPr/>
        </p:nvSpPr>
        <p:spPr>
          <a:xfrm>
            <a:off x="5699321" y="5607187"/>
            <a:ext cx="9627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such that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38FEAB4-4725-4864-AA40-43CB38297D47}"/>
                  </a:ext>
                </a:extLst>
              </p:cNvPr>
              <p:cNvSpPr txBox="1"/>
              <p:nvPr/>
            </p:nvSpPr>
            <p:spPr>
              <a:xfrm>
                <a:off x="904538" y="1208527"/>
                <a:ext cx="8137861" cy="9800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TW" dirty="0" err="1"/>
                  <a:t>a.A</a:t>
                </a:r>
                <a:r>
                  <a:rPr lang="en-US" altLang="zh-TW" dirty="0"/>
                  <a:t> secret-sharing scheme Π over a set of parties P is called </a:t>
                </a:r>
                <a:r>
                  <a:rPr lang="en-US" altLang="zh-TW" b="1" dirty="0"/>
                  <a:t>linear</a:t>
                </a:r>
                <a:r>
                  <a:rPr lang="en-US" altLang="zh-TW" dirty="0"/>
                  <a:t> (over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𝑍</m:t>
                        </m:r>
                      </m:e>
                      <m:sub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𝑃</m:t>
                        </m:r>
                      </m:sub>
                      <m:sup/>
                    </m:sSubSup>
                  </m:oMath>
                </a14:m>
                <a:r>
                  <a:rPr lang="en-US" altLang="zh-TW" dirty="0"/>
                  <a:t>)  if: 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The shares for each party form a vector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</m:ctrlPr>
                      </m:sSubSupPr>
                      <m:e>
                        <m: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𝑍</m:t>
                        </m:r>
                      </m:e>
                      <m:sub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𝑃</m:t>
                        </m:r>
                      </m:sub>
                      <m:sup/>
                    </m:sSubSup>
                  </m:oMath>
                </a14:m>
                <a:endParaRPr lang="en-US" altLang="zh-TW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TW" dirty="0"/>
                  <a:t> exist a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b="0" i="0" u="none" strike="noStrike" baseline="0" dirty="0">
                    <a:solidFill>
                      <a:srgbClr val="231F20"/>
                    </a:solidFill>
                    <a:latin typeface="AdvP1854"/>
                  </a:rPr>
                  <a:t>  called     share-generating matrix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38FEAB4-4725-4864-AA40-43CB3829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8" y="1208527"/>
                <a:ext cx="8137861" cy="980012"/>
              </a:xfrm>
              <a:prstGeom prst="rect">
                <a:avLst/>
              </a:prstGeom>
              <a:blipFill>
                <a:blip r:embed="rId9"/>
                <a:stretch>
                  <a:fillRect l="-599" b="-86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括弧 4">
            <a:extLst>
              <a:ext uri="{FF2B5EF4-FFF2-40B4-BE49-F238E27FC236}">
                <a16:creationId xmlns:a16="http://schemas.microsoft.com/office/drawing/2014/main" id="{3E33B406-FB1D-4312-9D60-98825505B53A}"/>
              </a:ext>
            </a:extLst>
          </p:cNvPr>
          <p:cNvSpPr/>
          <p:nvPr/>
        </p:nvSpPr>
        <p:spPr>
          <a:xfrm>
            <a:off x="7706402" y="2590159"/>
            <a:ext cx="211036" cy="1027454"/>
          </a:xfrm>
          <a:prstGeom prst="lef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A5352B23-471A-432B-A61D-EC39B16684B8}"/>
              </a:ext>
            </a:extLst>
          </p:cNvPr>
          <p:cNvSpPr/>
          <p:nvPr/>
        </p:nvSpPr>
        <p:spPr>
          <a:xfrm>
            <a:off x="8387000" y="2599170"/>
            <a:ext cx="250594" cy="1049548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F842F8-BC99-4F4F-8477-0BD1E7EE0F8D}"/>
              </a:ext>
            </a:extLst>
          </p:cNvPr>
          <p:cNvSpPr txBox="1"/>
          <p:nvPr/>
        </p:nvSpPr>
        <p:spPr>
          <a:xfrm>
            <a:off x="7881446" y="2518729"/>
            <a:ext cx="60208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1 2 3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4 2 1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3 2 1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3 4 2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左中括弧 43">
            <a:extLst>
              <a:ext uri="{FF2B5EF4-FFF2-40B4-BE49-F238E27FC236}">
                <a16:creationId xmlns:a16="http://schemas.microsoft.com/office/drawing/2014/main" id="{88C70641-DEDA-4684-978E-49280C14C96F}"/>
              </a:ext>
            </a:extLst>
          </p:cNvPr>
          <p:cNvSpPr/>
          <p:nvPr/>
        </p:nvSpPr>
        <p:spPr>
          <a:xfrm>
            <a:off x="8696243" y="2753708"/>
            <a:ext cx="175044" cy="717545"/>
          </a:xfrm>
          <a:prstGeom prst="lef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右中括弧 44">
            <a:extLst>
              <a:ext uri="{FF2B5EF4-FFF2-40B4-BE49-F238E27FC236}">
                <a16:creationId xmlns:a16="http://schemas.microsoft.com/office/drawing/2014/main" id="{2061CED8-B250-43E9-94A5-9C6ADE4B0236}"/>
              </a:ext>
            </a:extLst>
          </p:cNvPr>
          <p:cNvSpPr/>
          <p:nvPr/>
        </p:nvSpPr>
        <p:spPr>
          <a:xfrm>
            <a:off x="9281764" y="2774822"/>
            <a:ext cx="185205" cy="717545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B3987E2-F4BD-4756-A4DD-B2858C9C7495}"/>
                  </a:ext>
                </a:extLst>
              </p:cNvPr>
              <p:cNvSpPr txBox="1"/>
              <p:nvPr/>
            </p:nvSpPr>
            <p:spPr>
              <a:xfrm>
                <a:off x="8878809" y="2642222"/>
                <a:ext cx="515717" cy="923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zh-TW" alt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Calibri"/>
                      </a:rPr>
                      <m:t>𝑠</m:t>
                    </m:r>
                  </m:oMath>
                </a14:m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=1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𝑟</m:t>
                        </m:r>
                      </m:e>
                      <m:sub>
                        <m: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=2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TW" alt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=3</a:t>
                </a: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B3987E2-F4BD-4756-A4DD-B2858C9C7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809" y="2642222"/>
                <a:ext cx="515717" cy="923328"/>
              </a:xfrm>
              <a:prstGeom prst="rect">
                <a:avLst/>
              </a:prstGeom>
              <a:blipFill>
                <a:blip r:embed="rId10"/>
                <a:stretch>
                  <a:fillRect l="-2353" t="-3289" r="-17647" b="-92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D9F7B59E-8B02-41A4-B236-BFFCAE19F5B8}"/>
              </a:ext>
            </a:extLst>
          </p:cNvPr>
          <p:cNvSpPr txBox="1"/>
          <p:nvPr/>
        </p:nvSpPr>
        <p:spPr>
          <a:xfrm>
            <a:off x="9458252" y="2938374"/>
            <a:ext cx="28888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=</a:t>
            </a:r>
            <a:endParaRPr lang="zh-TW" altLang="en-US" dirty="0"/>
          </a:p>
        </p:txBody>
      </p:sp>
      <p:sp>
        <p:nvSpPr>
          <p:cNvPr id="50" name="左中括弧 49">
            <a:extLst>
              <a:ext uri="{FF2B5EF4-FFF2-40B4-BE49-F238E27FC236}">
                <a16:creationId xmlns:a16="http://schemas.microsoft.com/office/drawing/2014/main" id="{5AF7D97E-5DB5-44E2-B3C4-A5F9E7638B45}"/>
              </a:ext>
            </a:extLst>
          </p:cNvPr>
          <p:cNvSpPr/>
          <p:nvPr/>
        </p:nvSpPr>
        <p:spPr>
          <a:xfrm>
            <a:off x="9710569" y="2948930"/>
            <a:ext cx="185205" cy="369330"/>
          </a:xfrm>
          <a:prstGeom prst="lef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右中括弧 50">
            <a:extLst>
              <a:ext uri="{FF2B5EF4-FFF2-40B4-BE49-F238E27FC236}">
                <a16:creationId xmlns:a16="http://schemas.microsoft.com/office/drawing/2014/main" id="{77212109-9F6D-4157-97AA-B6C8DC5696B9}"/>
              </a:ext>
            </a:extLst>
          </p:cNvPr>
          <p:cNvSpPr/>
          <p:nvPr/>
        </p:nvSpPr>
        <p:spPr>
          <a:xfrm>
            <a:off x="11935149" y="2948930"/>
            <a:ext cx="164429" cy="36933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06CCFE1-6F03-42B3-8AB0-F537F55484D2}"/>
                  </a:ext>
                </a:extLst>
              </p:cNvPr>
              <p:cNvSpPr txBox="1"/>
              <p:nvPr/>
            </p:nvSpPr>
            <p:spPr>
              <a:xfrm>
                <a:off x="9830216" y="2938374"/>
                <a:ext cx="2104933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1 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=0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/>
                  <a:t>=2</a:t>
                </a:r>
                <a:endParaRPr kumimoji="0" lang="en-US" altLang="zh-TW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06CCFE1-6F03-42B3-8AB0-F537F5548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216" y="2938374"/>
                <a:ext cx="2104933" cy="369330"/>
              </a:xfrm>
              <a:prstGeom prst="rect">
                <a:avLst/>
              </a:prstGeom>
              <a:blipFill>
                <a:blip r:embed="rId11"/>
                <a:stretch>
                  <a:fillRect l="-2029" t="-8197" r="-3768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EC6C3F1-9399-4496-B9D1-A4692A06ECF3}"/>
              </a:ext>
            </a:extLst>
          </p:cNvPr>
          <p:cNvCxnSpPr/>
          <p:nvPr/>
        </p:nvCxnSpPr>
        <p:spPr>
          <a:xfrm>
            <a:off x="10073637" y="3358019"/>
            <a:ext cx="0" cy="56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33CA3B93-F508-4264-9B54-4D1409AE39F7}"/>
              </a:ext>
            </a:extLst>
          </p:cNvPr>
          <p:cNvCxnSpPr>
            <a:cxnSpLocks/>
          </p:cNvCxnSpPr>
          <p:nvPr/>
        </p:nvCxnSpPr>
        <p:spPr>
          <a:xfrm>
            <a:off x="10572623" y="3358019"/>
            <a:ext cx="0" cy="86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DF988B-7D9D-48B5-BB0A-30D407618BA2}"/>
              </a:ext>
            </a:extLst>
          </p:cNvPr>
          <p:cNvCxnSpPr>
            <a:cxnSpLocks/>
          </p:cNvCxnSpPr>
          <p:nvPr/>
        </p:nvCxnSpPr>
        <p:spPr>
          <a:xfrm>
            <a:off x="11160757" y="3386998"/>
            <a:ext cx="0" cy="116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18C9EE5-8D8E-41B5-933D-8A46DCD61A81}"/>
                  </a:ext>
                </a:extLst>
              </p:cNvPr>
              <p:cNvSpPr txBox="1"/>
              <p:nvPr/>
            </p:nvSpPr>
            <p:spPr>
              <a:xfrm>
                <a:off x="6500179" y="2121363"/>
                <a:ext cx="1431685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𝑒𝑥</m:t>
                      </m:r>
                      <m:r>
                        <a:rPr kumimoji="0" lang="en-US" altLang="zh-TW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: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18C9EE5-8D8E-41B5-933D-8A46DCD61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79" y="2121363"/>
                <a:ext cx="14316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字方塊 56">
            <a:extLst>
              <a:ext uri="{FF2B5EF4-FFF2-40B4-BE49-F238E27FC236}">
                <a16:creationId xmlns:a16="http://schemas.microsoft.com/office/drawing/2014/main" id="{580B9D9F-A229-44A9-9751-AB0E43B79171}"/>
              </a:ext>
            </a:extLst>
          </p:cNvPr>
          <p:cNvSpPr txBox="1"/>
          <p:nvPr/>
        </p:nvSpPr>
        <p:spPr>
          <a:xfrm>
            <a:off x="9658374" y="3908488"/>
            <a:ext cx="79983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bg2"/>
                </a:solidFill>
              </a:rPr>
              <a:t>party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27F1ADB-ADB0-4CD0-95B0-75D4D61070D2}"/>
              </a:ext>
            </a:extLst>
          </p:cNvPr>
          <p:cNvSpPr txBox="1"/>
          <p:nvPr/>
        </p:nvSpPr>
        <p:spPr>
          <a:xfrm>
            <a:off x="10172707" y="4208649"/>
            <a:ext cx="79983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bg2"/>
                </a:solidFill>
              </a:rPr>
              <a:t>party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00A608E-DFEE-448F-B193-2B283B4F4651}"/>
              </a:ext>
            </a:extLst>
          </p:cNvPr>
          <p:cNvSpPr txBox="1"/>
          <p:nvPr/>
        </p:nvSpPr>
        <p:spPr>
          <a:xfrm>
            <a:off x="10760841" y="4477937"/>
            <a:ext cx="79983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bg2"/>
                </a:solidFill>
              </a:rPr>
              <a:t>party</a:t>
            </a:r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CEBE3155-9A87-45D6-A9C7-30CEF07458A7}"/>
                  </a:ext>
                </a:extLst>
              </p:cNvPr>
              <p:cNvSpPr txBox="1"/>
              <p:nvPr/>
            </p:nvSpPr>
            <p:spPr>
              <a:xfrm>
                <a:off x="7003221" y="2518729"/>
                <a:ext cx="53086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CEBE3155-9A87-45D6-A9C7-30CEF074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21" y="2518729"/>
                <a:ext cx="530860" cy="369332"/>
              </a:xfrm>
              <a:prstGeom prst="rect">
                <a:avLst/>
              </a:prstGeom>
              <a:blipFill>
                <a:blip r:embed="rId13"/>
                <a:stretch>
                  <a:fillRect r="-22989" b="-131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6A3783-5E71-46F1-A45A-D456AB27E049}"/>
                  </a:ext>
                </a:extLst>
              </p:cNvPr>
              <p:cNvSpPr txBox="1"/>
              <p:nvPr/>
            </p:nvSpPr>
            <p:spPr>
              <a:xfrm>
                <a:off x="7011953" y="2753708"/>
                <a:ext cx="53086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6A3783-5E71-46F1-A45A-D456AB27E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953" y="2753708"/>
                <a:ext cx="530860" cy="369332"/>
              </a:xfrm>
              <a:prstGeom prst="rect">
                <a:avLst/>
              </a:prstGeom>
              <a:blipFill>
                <a:blip r:embed="rId14"/>
                <a:stretch>
                  <a:fillRect r="-22989" b="-13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9FF770A-C428-4542-BF5C-DC43B9DB86AE}"/>
                  </a:ext>
                </a:extLst>
              </p:cNvPr>
              <p:cNvSpPr txBox="1"/>
              <p:nvPr/>
            </p:nvSpPr>
            <p:spPr>
              <a:xfrm>
                <a:off x="7034452" y="2988687"/>
                <a:ext cx="53086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9FF770A-C428-4542-BF5C-DC43B9DB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452" y="2988687"/>
                <a:ext cx="530860" cy="369332"/>
              </a:xfrm>
              <a:prstGeom prst="rect">
                <a:avLst/>
              </a:prstGeom>
              <a:blipFill>
                <a:blip r:embed="rId15"/>
                <a:stretch>
                  <a:fillRect r="-22989" b="-131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6019033F-79D8-4E02-A767-A53FEA2E5294}"/>
              </a:ext>
            </a:extLst>
          </p:cNvPr>
          <p:cNvSpPr txBox="1"/>
          <p:nvPr/>
        </p:nvSpPr>
        <p:spPr>
          <a:xfrm>
            <a:off x="904538" y="4269806"/>
            <a:ext cx="684276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 err="1"/>
              <a:t>b.Every</a:t>
            </a:r>
            <a:r>
              <a:rPr lang="en-US" altLang="zh-TW" dirty="0"/>
              <a:t> linear secret sharing-scheme according to the above definition enjoys the </a:t>
            </a:r>
            <a:r>
              <a:rPr lang="en-US" altLang="zh-TW" b="1" dirty="0"/>
              <a:t>linear reconstruction </a:t>
            </a:r>
            <a:r>
              <a:rPr lang="en-US" altLang="zh-TW" dirty="0"/>
              <a:t>property: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4828724E-8D93-4FF8-924B-D614B6EE0143}"/>
                  </a:ext>
                </a:extLst>
              </p:cNvPr>
              <p:cNvSpPr txBox="1"/>
              <p:nvPr/>
            </p:nvSpPr>
            <p:spPr>
              <a:xfrm>
                <a:off x="1410903" y="4916137"/>
                <a:ext cx="1123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TW">
                    <a:solidFill>
                      <a:schemeClr val="bg2"/>
                    </a:solidFill>
                  </a:rPr>
                  <a:t>: party 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set</a:t>
                </a:r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4828724E-8D93-4FF8-924B-D614B6EE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03" y="4916137"/>
                <a:ext cx="1123384" cy="276999"/>
              </a:xfrm>
              <a:prstGeom prst="rect">
                <a:avLst/>
              </a:prstGeom>
              <a:blipFill>
                <a:blip r:embed="rId16"/>
                <a:stretch>
                  <a:fillRect l="-7027" t="-28261" r="-1243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圖片 67">
            <a:extLst>
              <a:ext uri="{FF2B5EF4-FFF2-40B4-BE49-F238E27FC236}">
                <a16:creationId xmlns:a16="http://schemas.microsoft.com/office/drawing/2014/main" id="{B9713BE3-8C05-4775-BC86-2B2C5F95F3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55150" y="5649473"/>
            <a:ext cx="1344171" cy="347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DB74C58-ECBD-472E-A205-9028F753A9BB}"/>
                  </a:ext>
                </a:extLst>
              </p:cNvPr>
              <p:cNvSpPr txBox="1"/>
              <p:nvPr/>
            </p:nvSpPr>
            <p:spPr>
              <a:xfrm>
                <a:off x="2019831" y="5562981"/>
                <a:ext cx="459740" cy="384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00" b="0" i="1" smtClean="0">
                          <a:solidFill>
                            <a:schemeClr val="bg2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TW" altLang="en-US" sz="1900"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BDB74C58-ECBD-472E-A205-9028F753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31" y="5562981"/>
                <a:ext cx="459740" cy="384721"/>
              </a:xfrm>
              <a:prstGeom prst="rect">
                <a:avLst/>
              </a:prstGeom>
              <a:blipFill>
                <a:blip r:embed="rId18"/>
                <a:stretch>
                  <a:fillRect b="-476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67D5195F-F9C0-4BE6-B583-500D9371968B}"/>
                  </a:ext>
                </a:extLst>
              </p:cNvPr>
              <p:cNvSpPr txBox="1"/>
              <p:nvPr/>
            </p:nvSpPr>
            <p:spPr>
              <a:xfrm>
                <a:off x="7026085" y="3254841"/>
                <a:ext cx="53086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67D5195F-F9C0-4BE6-B583-500D9371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85" y="3254841"/>
                <a:ext cx="530860" cy="369332"/>
              </a:xfrm>
              <a:prstGeom prst="rect">
                <a:avLst/>
              </a:prstGeom>
              <a:blipFill>
                <a:blip r:embed="rId19"/>
                <a:stretch>
                  <a:fillRect r="-22989" b="-114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6B198CA6-0295-4AB3-BA2A-F091601EDD7B}"/>
              </a:ext>
            </a:extLst>
          </p:cNvPr>
          <p:cNvCxnSpPr>
            <a:cxnSpLocks/>
          </p:cNvCxnSpPr>
          <p:nvPr/>
        </p:nvCxnSpPr>
        <p:spPr>
          <a:xfrm>
            <a:off x="11678917" y="3417152"/>
            <a:ext cx="0" cy="143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B8872B6-D609-46B6-8DE8-161B484B1FDD}"/>
              </a:ext>
            </a:extLst>
          </p:cNvPr>
          <p:cNvSpPr txBox="1"/>
          <p:nvPr/>
        </p:nvSpPr>
        <p:spPr>
          <a:xfrm>
            <a:off x="11255435" y="4772051"/>
            <a:ext cx="79983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bg2"/>
                </a:solidFill>
              </a:rPr>
              <a:t>party4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FD842A5-408F-4821-8306-526143C3FDCA}"/>
                  </a:ext>
                </a:extLst>
              </p:cNvPr>
              <p:cNvSpPr txBox="1"/>
              <p:nvPr/>
            </p:nvSpPr>
            <p:spPr>
              <a:xfrm>
                <a:off x="7671157" y="2127414"/>
                <a:ext cx="1431685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altLang="zh-TW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FD842A5-408F-4821-8306-526143C3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157" y="2127414"/>
                <a:ext cx="143168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弧 2">
            <a:extLst>
              <a:ext uri="{FF2B5EF4-FFF2-40B4-BE49-F238E27FC236}">
                <a16:creationId xmlns:a16="http://schemas.microsoft.com/office/drawing/2014/main" id="{D2051512-5F6A-4E22-A717-79A56AF9A259}"/>
              </a:ext>
            </a:extLst>
          </p:cNvPr>
          <p:cNvSpPr/>
          <p:nvPr/>
        </p:nvSpPr>
        <p:spPr>
          <a:xfrm rot="16200000">
            <a:off x="8062654" y="3544320"/>
            <a:ext cx="186028" cy="49349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" name="左大括弧 46">
            <a:extLst>
              <a:ext uri="{FF2B5EF4-FFF2-40B4-BE49-F238E27FC236}">
                <a16:creationId xmlns:a16="http://schemas.microsoft.com/office/drawing/2014/main" id="{02DA890D-827D-4875-905F-94D427FB397B}"/>
              </a:ext>
            </a:extLst>
          </p:cNvPr>
          <p:cNvSpPr/>
          <p:nvPr/>
        </p:nvSpPr>
        <p:spPr>
          <a:xfrm>
            <a:off x="6731782" y="2609209"/>
            <a:ext cx="294303" cy="946444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CB57788-2C39-4E1B-A09C-7578ADCA391F}"/>
              </a:ext>
            </a:extLst>
          </p:cNvPr>
          <p:cNvSpPr txBox="1"/>
          <p:nvPr/>
        </p:nvSpPr>
        <p:spPr>
          <a:xfrm>
            <a:off x="7528317" y="3852592"/>
            <a:ext cx="143168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/>
              <a:t>threshold =3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62911BA-3F09-47AF-8D83-9C7FEB96F5FA}"/>
              </a:ext>
            </a:extLst>
          </p:cNvPr>
          <p:cNvSpPr txBox="1"/>
          <p:nvPr/>
        </p:nvSpPr>
        <p:spPr>
          <a:xfrm>
            <a:off x="5804047" y="2872222"/>
            <a:ext cx="143168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/>
              <a:t>parts =4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8709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BC411-2909-4421-B7D3-80569E6F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575" y="391973"/>
            <a:ext cx="7912347" cy="5986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Waters CP-ABE</a:t>
            </a:r>
            <a:endParaRPr lang="zh-TW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DF6B7DC-1F55-4D8B-B903-5A06BA48367B}"/>
                  </a:ext>
                </a:extLst>
              </p:cNvPr>
              <p:cNvSpPr txBox="1"/>
              <p:nvPr/>
            </p:nvSpPr>
            <p:spPr>
              <a:xfrm>
                <a:off x="1413766" y="1868862"/>
                <a:ext cx="4998027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chemeClr val="bg2"/>
                    </a:solidFill>
                  </a:rPr>
                  <a:t>Construction: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bg2"/>
                    </a:solidFill>
                  </a:rPr>
                  <a:t>Setup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𝑀𝑆𝐾</m:t>
                    </m:r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𝑃𝐾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}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bg2"/>
                    </a:solidFill>
                  </a:rPr>
                  <a:t>Encrypt 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>
                  <a:solidFill>
                    <a:schemeClr val="bg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err="1">
                    <a:solidFill>
                      <a:schemeClr val="bg2"/>
                    </a:solidFill>
                  </a:rPr>
                  <a:t>KeyGen</a:t>
                </a:r>
                <a:r>
                  <a:rPr lang="en-US" altLang="zh-TW" dirty="0">
                    <a:solidFill>
                      <a:schemeClr val="bg2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𝑀𝑆𝐾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                                                              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bg2"/>
                    </a:solidFill>
                  </a:rPr>
                  <a:t>Decrypt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𝑆𝐾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) -&gt;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>
                    <a:solidFill>
                      <a:schemeClr val="bg2"/>
                    </a:solidFill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DF6B7DC-1F55-4D8B-B903-5A06BA483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766" y="1868862"/>
                <a:ext cx="4998027" cy="1477328"/>
              </a:xfrm>
              <a:prstGeom prst="rect">
                <a:avLst/>
              </a:prstGeom>
              <a:blipFill>
                <a:blip r:embed="rId3"/>
                <a:stretch>
                  <a:fillRect l="-1098" t="-2479" b="-57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E1824BA9-4EF7-4E31-9C48-6F0B8F6A0BB0}"/>
              </a:ext>
            </a:extLst>
          </p:cNvPr>
          <p:cNvSpPr txBox="1"/>
          <p:nvPr/>
        </p:nvSpPr>
        <p:spPr>
          <a:xfrm>
            <a:off x="2674793" y="6142861"/>
            <a:ext cx="684241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231F20"/>
                </a:solidFill>
                <a:latin typeface="AdvP1854"/>
              </a:rPr>
              <a:t>Proc. 14th Int. Conf. Practice Theory Public Key Cryptography Conf. Public Key Cryptography</a:t>
            </a:r>
            <a:r>
              <a:rPr lang="en-US" altLang="zh-TW" sz="1800" b="0" i="0" u="none" strike="noStrike" baseline="0" dirty="0">
                <a:solidFill>
                  <a:srgbClr val="231F20"/>
                </a:solidFill>
                <a:latin typeface="AdvP1491"/>
              </a:rPr>
              <a:t>, 2011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2965A4-B683-4605-B473-CCCA60EB55FC}"/>
              </a:ext>
            </a:extLst>
          </p:cNvPr>
          <p:cNvSpPr txBox="1"/>
          <p:nvPr/>
        </p:nvSpPr>
        <p:spPr>
          <a:xfrm>
            <a:off x="6036899" y="1868862"/>
            <a:ext cx="49980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Access </a:t>
            </a:r>
            <a:r>
              <a:rPr lang="en-US" altLang="zh-TW" dirty="0" err="1">
                <a:solidFill>
                  <a:schemeClr val="bg2"/>
                </a:solidFill>
              </a:rPr>
              <a:t>Structrue</a:t>
            </a:r>
            <a:r>
              <a:rPr lang="en-US" altLang="zh-TW" dirty="0">
                <a:solidFill>
                  <a:schemeClr val="bg2"/>
                </a:solidFill>
              </a:rPr>
              <a:t>: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            1 layer threshold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FAF14124-4C9A-4730-8D96-C6072F394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95" y="4469865"/>
            <a:ext cx="4632960" cy="13550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D15871-5348-479E-B45C-F1E7DCFC45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99" y="5173364"/>
            <a:ext cx="4842599" cy="45142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F3484D-3B8A-47C8-B4F6-E29E46CE24FF}"/>
              </a:ext>
            </a:extLst>
          </p:cNvPr>
          <p:cNvSpPr txBox="1"/>
          <p:nvPr/>
        </p:nvSpPr>
        <p:spPr>
          <a:xfrm>
            <a:off x="1413766" y="3695314"/>
            <a:ext cx="49980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Hard Problem: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           </a:t>
            </a:r>
            <a:r>
              <a:rPr lang="en-US" altLang="zh-TW" sz="1800" b="0" i="0" u="none" strike="noStrike" baseline="0" dirty="0">
                <a:solidFill>
                  <a:srgbClr val="231F20"/>
                </a:solidFill>
                <a:latin typeface="AdvP2437"/>
              </a:rPr>
              <a:t>Decisional </a:t>
            </a:r>
            <a:r>
              <a:rPr lang="en-US" altLang="zh-TW" sz="1800" b="0" i="0" u="none" strike="noStrike" baseline="0" dirty="0">
                <a:solidFill>
                  <a:srgbClr val="231F20"/>
                </a:solidFill>
                <a:latin typeface="AdvP4C4E51"/>
              </a:rPr>
              <a:t>q</a:t>
            </a:r>
            <a:r>
              <a:rPr lang="en-US" altLang="zh-TW" sz="1800" b="0" i="0" u="none" strike="noStrike" baseline="0" dirty="0">
                <a:solidFill>
                  <a:srgbClr val="231F20"/>
                </a:solidFill>
                <a:latin typeface="AdvP2437"/>
              </a:rPr>
              <a:t>-parallel BDHE assumption</a:t>
            </a:r>
            <a:endParaRPr lang="en-US" altLang="zh-TW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E968290-9F31-4EAE-88AB-42E1AFA9980C}"/>
                  </a:ext>
                </a:extLst>
              </p:cNvPr>
              <p:cNvSpPr txBox="1"/>
              <p:nvPr/>
            </p:nvSpPr>
            <p:spPr>
              <a:xfrm>
                <a:off x="5244096" y="4359893"/>
                <a:ext cx="3227023" cy="39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80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TW" sz="18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18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E968290-9F31-4EAE-88AB-42E1AFA9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96" y="4359893"/>
                <a:ext cx="3227023" cy="397801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BB02A0-9655-48C8-A4F2-E70288B12E88}"/>
                  </a:ext>
                </a:extLst>
              </p:cNvPr>
              <p:cNvSpPr txBox="1"/>
              <p:nvPr/>
            </p:nvSpPr>
            <p:spPr>
              <a:xfrm>
                <a:off x="5819775" y="4024739"/>
                <a:ext cx="3173361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18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bg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ⅇ: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1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8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BB02A0-9655-48C8-A4F2-E70288B1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75" y="4024739"/>
                <a:ext cx="317336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E13FF6-C97F-4EC8-9696-207BD0580040}"/>
              </a:ext>
            </a:extLst>
          </p:cNvPr>
          <p:cNvSpPr txBox="1"/>
          <p:nvPr/>
        </p:nvSpPr>
        <p:spPr>
          <a:xfrm>
            <a:off x="6036899" y="5529934"/>
            <a:ext cx="11919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/>
              <a:t>i</a:t>
            </a:r>
            <a:r>
              <a:rPr lang="en-US" altLang="zh-TW" dirty="0"/>
              <a:t>s negligible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6312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BC411-2909-4421-B7D3-80569E6F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532" y="391973"/>
            <a:ext cx="8521855" cy="598640"/>
          </a:xfrm>
        </p:spPr>
        <p:txBody>
          <a:bodyPr>
            <a:normAutofit fontScale="90000"/>
          </a:bodyPr>
          <a:lstStyle/>
          <a:p>
            <a:r>
              <a:rPr lang="en-US" altLang="zh-TW" i="0" u="none" strike="noStrike" baseline="0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Deniab</a:t>
            </a:r>
            <a:r>
              <a:rPr lang="en-US" altLang="zh-TW" dirty="0">
                <a:solidFill>
                  <a:srgbClr val="231F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 Encryption Scheme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8BCB32-8424-4012-988D-224E62C2E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59" y="2276615"/>
            <a:ext cx="671027" cy="67102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9A3FF73-16D5-4EDF-A1DA-3264B99E7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12" y="1337496"/>
            <a:ext cx="671027" cy="6710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1EBE22-1102-486F-B37D-F92160F72A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7" y="1742073"/>
            <a:ext cx="400727" cy="40072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7ACFAA5C-65DA-4ACD-A31F-852CC00EC3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5" y="1301402"/>
            <a:ext cx="828662" cy="8286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B1759D-3FF3-4EA8-A4DE-5BD702F1FF8C}"/>
              </a:ext>
            </a:extLst>
          </p:cNvPr>
          <p:cNvSpPr txBox="1"/>
          <p:nvPr/>
        </p:nvSpPr>
        <p:spPr>
          <a:xfrm>
            <a:off x="7050626" y="2925948"/>
            <a:ext cx="128336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Fake key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 test failed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D18151-6318-450F-8DAC-077AFE42167E}"/>
              </a:ext>
            </a:extLst>
          </p:cNvPr>
          <p:cNvSpPr txBox="1"/>
          <p:nvPr/>
        </p:nvSpPr>
        <p:spPr>
          <a:xfrm>
            <a:off x="6966055" y="1972228"/>
            <a:ext cx="10605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Secret key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41A16C31-ABE2-462B-894A-C9475E8FF60F}"/>
              </a:ext>
            </a:extLst>
          </p:cNvPr>
          <p:cNvSpPr/>
          <p:nvPr/>
        </p:nvSpPr>
        <p:spPr>
          <a:xfrm rot="18293690">
            <a:off x="8219739" y="1756264"/>
            <a:ext cx="167770" cy="74992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7F236DEE-ACE5-4041-A325-781E257AC193}"/>
              </a:ext>
            </a:extLst>
          </p:cNvPr>
          <p:cNvSpPr/>
          <p:nvPr/>
        </p:nvSpPr>
        <p:spPr>
          <a:xfrm rot="14107141">
            <a:off x="8250492" y="2322818"/>
            <a:ext cx="167770" cy="74992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0D544FDA-EC06-4494-A4DF-9525563999E9}"/>
              </a:ext>
            </a:extLst>
          </p:cNvPr>
          <p:cNvSpPr/>
          <p:nvPr/>
        </p:nvSpPr>
        <p:spPr>
          <a:xfrm rot="17629149">
            <a:off x="9809912" y="2322817"/>
            <a:ext cx="167770" cy="74992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BD19EBBC-D676-4A18-8397-46A6EA71D820}"/>
              </a:ext>
            </a:extLst>
          </p:cNvPr>
          <p:cNvSpPr/>
          <p:nvPr/>
        </p:nvSpPr>
        <p:spPr>
          <a:xfrm rot="14659717">
            <a:off x="9812524" y="1733541"/>
            <a:ext cx="167770" cy="74992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74A3C60-C839-49F3-8A7E-B66760A1CA7D}"/>
              </a:ext>
            </a:extLst>
          </p:cNvPr>
          <p:cNvSpPr txBox="1"/>
          <p:nvPr/>
        </p:nvSpPr>
        <p:spPr>
          <a:xfrm>
            <a:off x="10133510" y="3169874"/>
            <a:ext cx="13955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Fake message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E196917-4F96-49D6-9CFB-D7A7612A16E1}"/>
              </a:ext>
            </a:extLst>
          </p:cNvPr>
          <p:cNvSpPr txBox="1"/>
          <p:nvPr/>
        </p:nvSpPr>
        <p:spPr>
          <a:xfrm>
            <a:off x="9919054" y="2081774"/>
            <a:ext cx="16552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Correct message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012F1D7B-564D-45D3-9867-648F6B6ACD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19" y="1979206"/>
            <a:ext cx="828662" cy="828662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7328A60A-6031-41AE-9537-4C73EB2DEC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699" y="2402813"/>
            <a:ext cx="828662" cy="828662"/>
          </a:xfrm>
          <a:prstGeom prst="rect">
            <a:avLst/>
          </a:prstGeom>
        </p:spPr>
      </p:pic>
      <p:sp>
        <p:nvSpPr>
          <p:cNvPr id="49" name="文字版面配置區 2">
            <a:extLst>
              <a:ext uri="{FF2B5EF4-FFF2-40B4-BE49-F238E27FC236}">
                <a16:creationId xmlns:a16="http://schemas.microsoft.com/office/drawing/2014/main" id="{60B191F6-BEFE-45F8-AF84-89AC265C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8713" y="1156438"/>
            <a:ext cx="10515600" cy="5569072"/>
          </a:xfrm>
        </p:spPr>
        <p:txBody>
          <a:bodyPr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Type:</a:t>
            </a: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When determined fake message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ad hoc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plan-ahead</a:t>
            </a:r>
            <a:r>
              <a:rPr lang="zh-TW" alt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altLang="zh-TW" sz="2000" dirty="0">
              <a:solidFill>
                <a:srgbClr val="000000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457200" indent="-457200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Who provides convincing fake evidence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sender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r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eceiver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b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oth (bi-deniability)</a:t>
            </a:r>
            <a:r>
              <a:rPr lang="zh-TW" alt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✓</a:t>
            </a:r>
            <a:endParaRPr kumimoji="0" lang="en-US" altLang="zh-TW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457200" indent="-457200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Number of sets of algorithms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f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ull (only one)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Multi-distributional (one for normal, and one for deniable)</a:t>
            </a:r>
            <a:r>
              <a:rPr lang="zh-TW" alt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✓</a:t>
            </a:r>
            <a:endParaRPr lang="en-US" altLang="zh-TW" sz="2000" dirty="0">
              <a:solidFill>
                <a:srgbClr val="000000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457200" indent="-457200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kumimoji="0" lang="en-US" altLang="zh-TW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Interacion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between sender and receiver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interactive</a:t>
            </a: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non-interactive</a:t>
            </a:r>
            <a:r>
              <a:rPr lang="zh-TW" alt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✓</a:t>
            </a:r>
            <a:endParaRPr lang="en-US" altLang="zh-TW" sz="20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952500" lvl="1" indent="-457200" hangingPunct="0">
              <a:lnSpc>
                <a:spcPct val="100000"/>
              </a:lnSpc>
              <a:spcBef>
                <a:spcPts val="0"/>
              </a:spcBef>
              <a:buSzTx/>
            </a:pPr>
            <a:endParaRPr kumimoji="0" lang="en-US" altLang="zh-TW" sz="2000" u="none" strike="noStrike" cap="none" spc="0" normalizeH="0" baseline="0" dirty="0">
              <a:ln>
                <a:noFill/>
              </a:ln>
              <a:solidFill>
                <a:srgbClr val="4D5156"/>
              </a:solidFill>
              <a:uFillTx/>
              <a:latin typeface="arial" panose="020B0604020202020204" pitchFamily="34" charset="0"/>
              <a:ea typeface="+mn-ea"/>
              <a:cs typeface="+mn-cs"/>
              <a:sym typeface="Calibri"/>
            </a:endParaRPr>
          </a:p>
          <a:p>
            <a:pPr marL="495300" lvl="1" indent="0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bg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1923B2-6B93-4CB1-B603-2693E84DC711}"/>
              </a:ext>
            </a:extLst>
          </p:cNvPr>
          <p:cNvSpPr txBox="1"/>
          <p:nvPr/>
        </p:nvSpPr>
        <p:spPr>
          <a:xfrm>
            <a:off x="5474826" y="6281362"/>
            <a:ext cx="22916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✓</a:t>
            </a:r>
            <a:r>
              <a:rPr lang="en-US" altLang="zh-TW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 proposed scheme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2783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CCS">
  <a:themeElements>
    <a:clrScheme name="IC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CC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C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CCS">
  <a:themeElements>
    <a:clrScheme name="IC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CC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C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10102</TotalTime>
  <Words>1059</Words>
  <Application>Microsoft Office PowerPoint</Application>
  <PresentationFormat>寬螢幕</PresentationFormat>
  <Paragraphs>251</Paragraphs>
  <Slides>24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AdvP1491</vt:lpstr>
      <vt:lpstr>AdvP1854</vt:lpstr>
      <vt:lpstr>AdvP2437</vt:lpstr>
      <vt:lpstr>AdvP4C4E51</vt:lpstr>
      <vt:lpstr>微软雅黑</vt:lpstr>
      <vt:lpstr>微软雅黑</vt:lpstr>
      <vt:lpstr>Arial</vt:lpstr>
      <vt:lpstr>Arial</vt:lpstr>
      <vt:lpstr>Calibri</vt:lpstr>
      <vt:lpstr>Calibri Light</vt:lpstr>
      <vt:lpstr>Cambria Math</vt:lpstr>
      <vt:lpstr>ICCS</vt:lpstr>
      <vt:lpstr>Audit-Free Cloud Storage via Deniable Attribute-Based Encryption</vt:lpstr>
      <vt:lpstr>Outline</vt:lpstr>
      <vt:lpstr>Motivation</vt:lpstr>
      <vt:lpstr>Coercer intervention</vt:lpstr>
      <vt:lpstr>Preliminaries</vt:lpstr>
      <vt:lpstr>CP-ABE</vt:lpstr>
      <vt:lpstr>Linear Secret Sharing Schemes</vt:lpstr>
      <vt:lpstr>Waters CP-ABE</vt:lpstr>
      <vt:lpstr>Deniable Encryption Scheme</vt:lpstr>
      <vt:lpstr>Chameleon Hash</vt:lpstr>
      <vt:lpstr>Composit Order Bilinear Groups</vt:lpstr>
      <vt:lpstr>System Model</vt:lpstr>
      <vt:lpstr>System Model</vt:lpstr>
      <vt:lpstr>Construction</vt:lpstr>
      <vt:lpstr>Construction</vt:lpstr>
      <vt:lpstr>Setup</vt:lpstr>
      <vt:lpstr>DenSetup</vt:lpstr>
      <vt:lpstr>KeyGen</vt:lpstr>
      <vt:lpstr>DenKeyGen</vt:lpstr>
      <vt:lpstr>Encrypt</vt:lpstr>
      <vt:lpstr>DenEncrypt</vt:lpstr>
      <vt:lpstr>Decrypt</vt:lpstr>
      <vt:lpstr>Verify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</dc:title>
  <cp:lastModifiedBy>M093040030</cp:lastModifiedBy>
  <cp:revision>501</cp:revision>
  <dcterms:modified xsi:type="dcterms:W3CDTF">2021-12-08T02:40:34Z</dcterms:modified>
</cp:coreProperties>
</file>