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3" r:id="rId4"/>
    <p:sldId id="264" r:id="rId5"/>
    <p:sldId id="276" r:id="rId6"/>
    <p:sldId id="277" r:id="rId7"/>
    <p:sldId id="275" r:id="rId8"/>
    <p:sldId id="263" r:id="rId9"/>
    <p:sldId id="267" r:id="rId10"/>
    <p:sldId id="265" r:id="rId11"/>
    <p:sldId id="268" r:id="rId12"/>
    <p:sldId id="271" r:id="rId13"/>
    <p:sldId id="278" r:id="rId14"/>
    <p:sldId id="279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372"/>
    <a:srgbClr val="ECB581"/>
    <a:srgbClr val="EA8B00"/>
    <a:srgbClr val="3F3F3F"/>
    <a:srgbClr val="EFAE74"/>
    <a:srgbClr val="F8B173"/>
    <a:srgbClr val="3B3B3B"/>
    <a:srgbClr val="303030"/>
    <a:srgbClr val="2E2E2E"/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DDFB7-92D1-4A8C-ADF4-7840794F101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C2094-7B79-40C9-951E-987961686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6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C2094-7B79-40C9-951E-98796168674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6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C2094-7B79-40C9-951E-98796168674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68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2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24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0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2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52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8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79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7325-3BA2-4C80-A664-02EE1527DDE2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DA17-55C0-4A5B-985D-644906750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459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0.png"/><Relationship Id="rId10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210.png"/><Relationship Id="rId4" Type="http://schemas.openxmlformats.org/officeDocument/2006/relationships/image" Target="../media/image2.png"/><Relationship Id="rId9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61.png"/><Relationship Id="rId5" Type="http://schemas.openxmlformats.org/officeDocument/2006/relationships/image" Target="../media/image2.png"/><Relationship Id="rId10" Type="http://schemas.openxmlformats.org/officeDocument/2006/relationships/image" Target="../media/image141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3" Type="http://schemas.openxmlformats.org/officeDocument/2006/relationships/image" Target="../media/image1.png"/><Relationship Id="rId21" Type="http://schemas.openxmlformats.org/officeDocument/2006/relationships/image" Target="../media/image22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" Type="http://schemas.openxmlformats.org/officeDocument/2006/relationships/image" Target="../media/image3.png"/><Relationship Id="rId16" Type="http://schemas.openxmlformats.org/officeDocument/2006/relationships/image" Target="../media/image170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24" Type="http://schemas.openxmlformats.org/officeDocument/2006/relationships/image" Target="../media/image29.png"/><Relationship Id="rId5" Type="http://schemas.openxmlformats.org/officeDocument/2006/relationships/image" Target="../media/image260.png"/><Relationship Id="rId15" Type="http://schemas.openxmlformats.org/officeDocument/2006/relationships/image" Target="../media/image27.png"/><Relationship Id="rId23" Type="http://schemas.openxmlformats.org/officeDocument/2006/relationships/image" Target="../media/image280.png"/><Relationship Id="rId10" Type="http://schemas.openxmlformats.org/officeDocument/2006/relationships/image" Target="../media/image110.png"/><Relationship Id="rId19" Type="http://schemas.openxmlformats.org/officeDocument/2006/relationships/image" Target="../media/image200.png"/><Relationship Id="rId4" Type="http://schemas.openxmlformats.org/officeDocument/2006/relationships/image" Target="../media/image2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3D12C-A4BC-4874-BFE9-4D393B7E3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Improved Inner-product Encryption with</a:t>
            </a:r>
            <a:br>
              <a:rPr lang="en-US" altLang="zh-TW" sz="3600" b="1" dirty="0">
                <a:solidFill>
                  <a:srgbClr val="EFAE74"/>
                </a:solidFill>
                <a:latin typeface="+mn-lt"/>
              </a:rPr>
            </a:br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Adaptive Security and Full Attribute-hiding</a:t>
            </a:r>
            <a:endParaRPr lang="zh-TW" altLang="en-US" sz="3600" b="1" dirty="0">
              <a:solidFill>
                <a:srgbClr val="EFAE74"/>
              </a:solidFill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82F21-644E-462E-99CD-0D68101E3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>
                <a:solidFill>
                  <a:srgbClr val="EFAE74"/>
                </a:solidFill>
              </a:rPr>
              <a:t>Jie</a:t>
            </a:r>
            <a:r>
              <a:rPr lang="en-US" altLang="zh-TW" sz="2000" dirty="0">
                <a:solidFill>
                  <a:srgbClr val="EFAE74"/>
                </a:solidFill>
              </a:rPr>
              <a:t> Chen, </a:t>
            </a:r>
            <a:r>
              <a:rPr lang="en-US" altLang="zh-TW" sz="2000" dirty="0" err="1">
                <a:solidFill>
                  <a:srgbClr val="EFAE74"/>
                </a:solidFill>
              </a:rPr>
              <a:t>Junqing</a:t>
            </a:r>
            <a:r>
              <a:rPr lang="en-US" altLang="zh-TW" sz="2000" dirty="0">
                <a:solidFill>
                  <a:srgbClr val="EFAE74"/>
                </a:solidFill>
              </a:rPr>
              <a:t> Gong, and </a:t>
            </a:r>
            <a:r>
              <a:rPr lang="en-US" altLang="zh-TW" sz="2000" dirty="0" err="1">
                <a:solidFill>
                  <a:srgbClr val="EFAE74"/>
                </a:solidFill>
              </a:rPr>
              <a:t>HoeteckWee</a:t>
            </a:r>
            <a:endParaRPr lang="en-US" altLang="zh-TW" sz="2000" dirty="0">
              <a:solidFill>
                <a:srgbClr val="EFAE74"/>
              </a:solidFill>
            </a:endParaRPr>
          </a:p>
          <a:p>
            <a:r>
              <a:rPr lang="en-US" altLang="zh-TW" sz="2000" dirty="0">
                <a:solidFill>
                  <a:srgbClr val="EFAE74"/>
                </a:solidFill>
              </a:rPr>
              <a:t>Asiacrypt2018 December 02-06, 2018</a:t>
            </a:r>
          </a:p>
          <a:p>
            <a:r>
              <a:rPr lang="en-US" altLang="zh-TW" sz="2000" dirty="0">
                <a:solidFill>
                  <a:srgbClr val="EFAE74"/>
                </a:solidFill>
              </a:rPr>
              <a:t>Brisbane, Australia</a:t>
            </a:r>
            <a:endParaRPr lang="zh-TW" altLang="en-US" sz="2000" dirty="0">
              <a:solidFill>
                <a:srgbClr val="EFAE74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3B0719-0979-40EA-A6EB-D3920A47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7" y="5848984"/>
            <a:ext cx="1101739" cy="8783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CBECD1-CCBA-43D0-9055-A87C12C7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Security game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6042E3C-DACC-48F2-85F0-97AA4526A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75" y="4524506"/>
            <a:ext cx="761677" cy="20018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7D68C74-444A-4B5B-8892-E6EA71573089}"/>
              </a:ext>
            </a:extLst>
          </p:cNvPr>
          <p:cNvSpPr txBox="1"/>
          <p:nvPr/>
        </p:nvSpPr>
        <p:spPr>
          <a:xfrm>
            <a:off x="6276060" y="2116816"/>
            <a:ext cx="130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Key Queries</a:t>
            </a:r>
            <a:endParaRPr lang="zh-TW" altLang="en-US" dirty="0">
              <a:solidFill>
                <a:srgbClr val="ECB58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6D89FC9-7533-4EEA-B01C-454AEB1C7A67}"/>
                  </a:ext>
                </a:extLst>
              </p:cNvPr>
              <p:cNvSpPr txBox="1"/>
              <p:nvPr/>
            </p:nvSpPr>
            <p:spPr>
              <a:xfrm flipH="1">
                <a:off x="2206217" y="2021379"/>
                <a:ext cx="1416644" cy="65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ECB581"/>
                    </a:solidFill>
                  </a:rPr>
                  <a:t>Setup(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p>
                    </m:sSup>
                    <m:r>
                      <a:rPr lang="en-US" altLang="zh-TW" b="1" i="1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1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TW" dirty="0">
                    <a:solidFill>
                      <a:srgbClr val="ECB581"/>
                    </a:solidFill>
                  </a:rPr>
                  <a:t>)</a:t>
                </a:r>
              </a:p>
              <a:p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6D89FC9-7533-4EEA-B01C-454AEB1C7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06217" y="2021379"/>
                <a:ext cx="1416644" cy="657231"/>
              </a:xfrm>
              <a:prstGeom prst="rect">
                <a:avLst/>
              </a:prstGeom>
              <a:blipFill>
                <a:blip r:embed="rId6"/>
                <a:stretch>
                  <a:fillRect l="-3879" t="-3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19CBD2-8E39-4D19-BA40-73E33F8214E7}"/>
              </a:ext>
            </a:extLst>
          </p:cNvPr>
          <p:cNvSpPr txBox="1"/>
          <p:nvPr/>
        </p:nvSpPr>
        <p:spPr>
          <a:xfrm>
            <a:off x="6346536" y="3762152"/>
            <a:ext cx="11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Ciphertext</a:t>
            </a:r>
            <a:endParaRPr lang="zh-TW" altLang="en-US" dirty="0">
              <a:solidFill>
                <a:srgbClr val="ECB58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A04C10-412B-45F5-B3AA-0EB89B23CCFB}"/>
              </a:ext>
            </a:extLst>
          </p:cNvPr>
          <p:cNvSpPr/>
          <p:nvPr/>
        </p:nvSpPr>
        <p:spPr>
          <a:xfrm>
            <a:off x="3765644" y="1895696"/>
            <a:ext cx="145915" cy="3337295"/>
          </a:xfrm>
          <a:prstGeom prst="rect">
            <a:avLst/>
          </a:prstGeom>
          <a:solidFill>
            <a:srgbClr val="ECB581"/>
          </a:solidFill>
          <a:ln>
            <a:solidFill>
              <a:srgbClr val="EC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ECB581"/>
                </a:solidFill>
              </a:ln>
              <a:solidFill>
                <a:srgbClr val="ECB58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E7A4C1-A0C7-4E84-A422-77613E8D2351}"/>
              </a:ext>
            </a:extLst>
          </p:cNvPr>
          <p:cNvSpPr txBox="1"/>
          <p:nvPr/>
        </p:nvSpPr>
        <p:spPr>
          <a:xfrm>
            <a:off x="3239367" y="1489393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ECB581"/>
                </a:solidFill>
              </a:rPr>
              <a:t>Challenger</a:t>
            </a:r>
            <a:endParaRPr lang="zh-TW" altLang="en-US" b="1" dirty="0">
              <a:solidFill>
                <a:srgbClr val="ECB58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4750C7-B22A-4B01-B426-4B2200C37087}"/>
              </a:ext>
            </a:extLst>
          </p:cNvPr>
          <p:cNvSpPr txBox="1"/>
          <p:nvPr/>
        </p:nvSpPr>
        <p:spPr>
          <a:xfrm>
            <a:off x="7128283" y="1526364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ECB581"/>
                </a:solidFill>
              </a:rPr>
              <a:t>Adversary</a:t>
            </a:r>
            <a:endParaRPr lang="zh-TW" altLang="en-US" b="1" dirty="0">
              <a:solidFill>
                <a:srgbClr val="ECB58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961D46-A501-45C4-B609-3A01BA115B75}"/>
              </a:ext>
            </a:extLst>
          </p:cNvPr>
          <p:cNvSpPr/>
          <p:nvPr/>
        </p:nvSpPr>
        <p:spPr>
          <a:xfrm>
            <a:off x="7628206" y="1895696"/>
            <a:ext cx="145915" cy="3337295"/>
          </a:xfrm>
          <a:prstGeom prst="rect">
            <a:avLst/>
          </a:prstGeom>
          <a:solidFill>
            <a:srgbClr val="ECB581"/>
          </a:solidFill>
          <a:ln>
            <a:solidFill>
              <a:srgbClr val="EC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ECB581"/>
                </a:solidFill>
              </a:ln>
              <a:solidFill>
                <a:srgbClr val="ECB581"/>
              </a:solidFill>
            </a:endParaRPr>
          </a:p>
        </p:txBody>
      </p:sp>
      <p:sp>
        <p:nvSpPr>
          <p:cNvPr id="15" name="箭號: 弧形右彎 14">
            <a:extLst>
              <a:ext uri="{FF2B5EF4-FFF2-40B4-BE49-F238E27FC236}">
                <a16:creationId xmlns:a16="http://schemas.microsoft.com/office/drawing/2014/main" id="{31FE959C-99AD-4D97-A6B8-E097722BAABA}"/>
              </a:ext>
            </a:extLst>
          </p:cNvPr>
          <p:cNvSpPr/>
          <p:nvPr/>
        </p:nvSpPr>
        <p:spPr>
          <a:xfrm>
            <a:off x="3507370" y="1905168"/>
            <a:ext cx="213531" cy="646331"/>
          </a:xfrm>
          <a:prstGeom prst="curvedRightArrow">
            <a:avLst/>
          </a:prstGeom>
          <a:solidFill>
            <a:srgbClr val="EA8B00"/>
          </a:solidFill>
          <a:ln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47A185C5-D297-4F5D-B26F-03102CDEFECA}"/>
              </a:ext>
            </a:extLst>
          </p:cNvPr>
          <p:cNvSpPr/>
          <p:nvPr/>
        </p:nvSpPr>
        <p:spPr>
          <a:xfrm>
            <a:off x="3956302" y="2756488"/>
            <a:ext cx="3584571" cy="181773"/>
          </a:xfrm>
          <a:prstGeom prst="leftArrow">
            <a:avLst/>
          </a:prstGeom>
          <a:solidFill>
            <a:srgbClr val="EA8B00"/>
          </a:solidFill>
          <a:ln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33F17EEB-C95D-4FB3-8F56-F54E9CA90485}"/>
              </a:ext>
            </a:extLst>
          </p:cNvPr>
          <p:cNvSpPr/>
          <p:nvPr/>
        </p:nvSpPr>
        <p:spPr>
          <a:xfrm>
            <a:off x="3999968" y="4344988"/>
            <a:ext cx="3584571" cy="181773"/>
          </a:xfrm>
          <a:prstGeom prst="leftArrow">
            <a:avLst/>
          </a:prstGeom>
          <a:solidFill>
            <a:srgbClr val="EA8B00"/>
          </a:solidFill>
          <a:ln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12559A50-CB16-4D45-92B8-FF1AA60EAE08}"/>
              </a:ext>
            </a:extLst>
          </p:cNvPr>
          <p:cNvSpPr/>
          <p:nvPr/>
        </p:nvSpPr>
        <p:spPr>
          <a:xfrm rot="10800000">
            <a:off x="3977597" y="3302423"/>
            <a:ext cx="3584571" cy="181773"/>
          </a:xfrm>
          <a:prstGeom prst="leftArrow">
            <a:avLst/>
          </a:prstGeom>
          <a:solidFill>
            <a:srgbClr val="EA8B00"/>
          </a:solidFill>
          <a:ln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左 24">
            <a:extLst>
              <a:ext uri="{FF2B5EF4-FFF2-40B4-BE49-F238E27FC236}">
                <a16:creationId xmlns:a16="http://schemas.microsoft.com/office/drawing/2014/main" id="{EE6B944E-4EF4-4358-9981-900F984A9339}"/>
              </a:ext>
            </a:extLst>
          </p:cNvPr>
          <p:cNvSpPr/>
          <p:nvPr/>
        </p:nvSpPr>
        <p:spPr>
          <a:xfrm rot="10800000">
            <a:off x="3994218" y="4997656"/>
            <a:ext cx="3584571" cy="181773"/>
          </a:xfrm>
          <a:prstGeom prst="leftArrow">
            <a:avLst/>
          </a:prstGeom>
          <a:solidFill>
            <a:srgbClr val="EA8B00"/>
          </a:solidFill>
          <a:ln>
            <a:solidFill>
              <a:srgbClr val="EA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9E3C75-EC1E-4AD5-9032-58311B62D740}"/>
                  </a:ext>
                </a:extLst>
              </p:cNvPr>
              <p:cNvSpPr txBox="1"/>
              <p:nvPr/>
            </p:nvSpPr>
            <p:spPr>
              <a:xfrm>
                <a:off x="4988443" y="2499629"/>
                <a:ext cx="1520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9E3C75-EC1E-4AD5-9032-58311B62D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43" y="2499629"/>
                <a:ext cx="1520288" cy="276999"/>
              </a:xfrm>
              <a:prstGeom prst="rect">
                <a:avLst/>
              </a:prstGeom>
              <a:blipFill>
                <a:blip r:embed="rId7"/>
                <a:stretch>
                  <a:fillRect l="-36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0CAB1E6-9200-42F4-87E2-90FC91AB7083}"/>
                  </a:ext>
                </a:extLst>
              </p:cNvPr>
              <p:cNvSpPr txBox="1"/>
              <p:nvPr/>
            </p:nvSpPr>
            <p:spPr>
              <a:xfrm>
                <a:off x="5020247" y="3019849"/>
                <a:ext cx="148848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A8B00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0CAB1E6-9200-42F4-87E2-90FC91AB7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247" y="3019849"/>
                <a:ext cx="1488484" cy="298928"/>
              </a:xfrm>
              <a:prstGeom prst="rect">
                <a:avLst/>
              </a:prstGeom>
              <a:blipFill>
                <a:blip r:embed="rId8"/>
                <a:stretch>
                  <a:fillRect l="-2049" b="-20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FE809F-AA4E-4330-9603-A2D59BA36D5B}"/>
              </a:ext>
            </a:extLst>
          </p:cNvPr>
          <p:cNvSpPr txBox="1"/>
          <p:nvPr/>
        </p:nvSpPr>
        <p:spPr>
          <a:xfrm>
            <a:off x="7042996" y="24929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ECB58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D00DF7A-7B1F-4993-B7AC-DCD426C470F0}"/>
                  </a:ext>
                </a:extLst>
              </p:cNvPr>
              <p:cNvSpPr txBox="1"/>
              <p:nvPr/>
            </p:nvSpPr>
            <p:spPr>
              <a:xfrm>
                <a:off x="5221438" y="4109105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D00DF7A-7B1F-4993-B7AC-DCD426C4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438" y="4109105"/>
                <a:ext cx="1067280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0D1558D-5415-4CD5-8BC6-D5B5873A1DD0}"/>
                  </a:ext>
                </a:extLst>
              </p:cNvPr>
              <p:cNvSpPr txBox="1"/>
              <p:nvPr/>
            </p:nvSpPr>
            <p:spPr>
              <a:xfrm>
                <a:off x="4744099" y="4749753"/>
                <a:ext cx="2362250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A8B00"/>
                  </a:solidFill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0D1558D-5415-4CD5-8BC6-D5B5873A1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99" y="4749753"/>
                <a:ext cx="2362250" cy="303096"/>
              </a:xfrm>
              <a:prstGeom prst="rect">
                <a:avLst/>
              </a:prstGeom>
              <a:blipFill>
                <a:blip r:embed="rId10"/>
                <a:stretch>
                  <a:fillRect l="-1031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B92AA89-EC9F-4D75-BEDF-784A304BC73E}"/>
                  </a:ext>
                </a:extLst>
              </p:cNvPr>
              <p:cNvSpPr txBox="1"/>
              <p:nvPr/>
            </p:nvSpPr>
            <p:spPr>
              <a:xfrm>
                <a:off x="7879466" y="5174926"/>
                <a:ext cx="1038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B92AA89-EC9F-4D75-BEDF-784A304BC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466" y="5174926"/>
                <a:ext cx="1038811" cy="276999"/>
              </a:xfrm>
              <a:prstGeom prst="rect">
                <a:avLst/>
              </a:prstGeom>
              <a:blipFill>
                <a:blip r:embed="rId11"/>
                <a:stretch>
                  <a:fillRect l="-5294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E7CFA98-BAAC-422C-B1DA-A2D7AE7FD794}"/>
                  </a:ext>
                </a:extLst>
              </p:cNvPr>
              <p:cNvSpPr txBox="1"/>
              <p:nvPr/>
            </p:nvSpPr>
            <p:spPr>
              <a:xfrm>
                <a:off x="6556475" y="5729881"/>
                <a:ext cx="264598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EA8B00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E7CFA98-BAAC-422C-B1DA-A2D7AE7FD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75" y="5729881"/>
                <a:ext cx="2645981" cy="518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88C6397D-3A5B-46FB-BB8D-9BD5D679CAA4}"/>
                  </a:ext>
                </a:extLst>
              </p:cNvPr>
              <p:cNvSpPr txBox="1"/>
              <p:nvPr/>
            </p:nvSpPr>
            <p:spPr>
              <a:xfrm>
                <a:off x="1840265" y="4742549"/>
                <a:ext cx="2184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mpk</m:t>
                          </m:r>
                          <m:r>
                            <a:rPr lang="en-US" altLang="zh-TW" b="0" i="0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 b="0" i="0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88C6397D-3A5B-46FB-BB8D-9BD5D679C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65" y="4742549"/>
                <a:ext cx="2184620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80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Comparison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00EA32E-71ED-4B3C-BA27-1C6757E77815}"/>
              </a:ext>
            </a:extLst>
          </p:cNvPr>
          <p:cNvSpPr txBox="1">
            <a:spLocks/>
          </p:cNvSpPr>
          <p:nvPr/>
        </p:nvSpPr>
        <p:spPr>
          <a:xfrm>
            <a:off x="1271834" y="19501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solidFill>
                <a:srgbClr val="EFAE74"/>
              </a:solidFill>
            </a:endParaRPr>
          </a:p>
        </p:txBody>
      </p:sp>
      <p:pic>
        <p:nvPicPr>
          <p:cNvPr id="10" name="圖片 9" descr="一張含有 桌 的圖片&#10;&#10;自動產生的描述">
            <a:extLst>
              <a:ext uri="{FF2B5EF4-FFF2-40B4-BE49-F238E27FC236}">
                <a16:creationId xmlns:a16="http://schemas.microsoft.com/office/drawing/2014/main" id="{29FA247D-7E9C-406B-80CF-CFE3E375D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2" y="2466204"/>
            <a:ext cx="11104775" cy="19340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15866A-B3ED-475D-AB9C-B04BF2842C3B}"/>
              </a:ext>
            </a:extLst>
          </p:cNvPr>
          <p:cNvSpPr/>
          <p:nvPr/>
        </p:nvSpPr>
        <p:spPr>
          <a:xfrm>
            <a:off x="310791" y="3604073"/>
            <a:ext cx="11570416" cy="406800"/>
          </a:xfrm>
          <a:prstGeom prst="rect">
            <a:avLst/>
          </a:prstGeom>
          <a:solidFill>
            <a:srgbClr val="2E2E2E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6EBB07-A8DD-4B1B-A5AE-A884A2C6763D}"/>
              </a:ext>
            </a:extLst>
          </p:cNvPr>
          <p:cNvSpPr/>
          <p:nvPr/>
        </p:nvSpPr>
        <p:spPr>
          <a:xfrm>
            <a:off x="543612" y="4072562"/>
            <a:ext cx="1168925" cy="327659"/>
          </a:xfrm>
          <a:prstGeom prst="rect">
            <a:avLst/>
          </a:prstGeom>
          <a:solidFill>
            <a:srgbClr val="2E2E2E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F50D8-BE98-432C-AFCE-8167EBF9F81F}"/>
              </a:ext>
            </a:extLst>
          </p:cNvPr>
          <p:cNvSpPr txBox="1"/>
          <p:nvPr/>
        </p:nvSpPr>
        <p:spPr>
          <a:xfrm>
            <a:off x="665447" y="404749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Scheme</a:t>
            </a:r>
            <a:endParaRPr lang="zh-TW" altLang="en-US" dirty="0">
              <a:solidFill>
                <a:srgbClr val="ECB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3D12C-A4BC-4874-BFE9-4D393B7E3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THANK YOU</a:t>
            </a:r>
            <a:endParaRPr lang="zh-TW" altLang="en-US" sz="3600" b="1" dirty="0">
              <a:solidFill>
                <a:srgbClr val="EFAE74"/>
              </a:solidFill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82F21-644E-462E-99CD-0D68101E3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2000" dirty="0">
              <a:solidFill>
                <a:srgbClr val="EFAE74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3B0719-0979-40EA-A6EB-D3920A47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7" y="5848984"/>
            <a:ext cx="1101739" cy="8783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CBECD1-CCBA-43D0-9055-A87C12C7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Dual pairing vector spaces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89B71E6-926B-4284-A53D-0866FE8015E2}"/>
              </a:ext>
            </a:extLst>
          </p:cNvPr>
          <p:cNvSpPr txBox="1">
            <a:spLocks/>
          </p:cNvSpPr>
          <p:nvPr/>
        </p:nvSpPr>
        <p:spPr>
          <a:xfrm>
            <a:off x="2597380" y="1833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solidFill>
                <a:srgbClr val="EFAE7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CF15636-176F-45F9-9D08-BEC1C9F18A99}"/>
                  </a:ext>
                </a:extLst>
              </p:cNvPr>
              <p:cNvSpPr txBox="1"/>
              <p:nvPr/>
            </p:nvSpPr>
            <p:spPr>
              <a:xfrm>
                <a:off x="2665605" y="3303215"/>
                <a:ext cx="6378093" cy="35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d>
                          <m:dPr>
                            <m:ctrlP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nary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ⅇ</m:t>
                    </m:r>
                    <m:sSup>
                      <m:sSupPr>
                        <m:ctrlPr>
                          <a:rPr lang="zh-TW" altLang="en-US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acc>
                          <m:accPr>
                            <m:chr m:val="⃗"/>
                            <m:ctrlPr>
                              <a:rPr lang="en-US" altLang="zh-TW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altLang="zh-TW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p>
                    </m:sSubSup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CF15636-176F-45F9-9D08-BEC1C9F1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05" y="3303215"/>
                <a:ext cx="6378093" cy="356829"/>
              </a:xfrm>
              <a:prstGeom prst="rect">
                <a:avLst/>
              </a:prstGeom>
              <a:blipFill>
                <a:blip r:embed="rId5"/>
                <a:stretch>
                  <a:fillRect l="-955" t="-118966" b="-20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5E97F9-1A3F-451E-8128-AAAE1F6678FE}"/>
                  </a:ext>
                </a:extLst>
              </p:cNvPr>
              <p:cNvSpPr txBox="1"/>
              <p:nvPr/>
            </p:nvSpPr>
            <p:spPr>
              <a:xfrm>
                <a:off x="2762908" y="4604909"/>
                <a:ext cx="149880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5E97F9-1A3F-451E-8128-AAAE1F66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08" y="4604909"/>
                <a:ext cx="1498807" cy="308546"/>
              </a:xfrm>
              <a:prstGeom prst="rect">
                <a:avLst/>
              </a:prstGeom>
              <a:blipFill>
                <a:blip r:embed="rId6"/>
                <a:stretch>
                  <a:fillRect l="-2033" r="-1220" b="-25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C7776EA9-C22F-41F9-B711-D7A8BFDED9F3}"/>
              </a:ext>
            </a:extLst>
          </p:cNvPr>
          <p:cNvSpPr txBox="1"/>
          <p:nvPr/>
        </p:nvSpPr>
        <p:spPr>
          <a:xfrm>
            <a:off x="4305555" y="445953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1</a:t>
            </a:r>
            <a:r>
              <a:rPr lang="zh-TW" altLang="en-US" dirty="0">
                <a:solidFill>
                  <a:srgbClr val="ECB581"/>
                </a:solidFill>
              </a:rPr>
              <a:t> </a:t>
            </a:r>
            <a:r>
              <a:rPr lang="en-US" altLang="zh-TW" dirty="0">
                <a:solidFill>
                  <a:srgbClr val="ECB581"/>
                </a:solidFill>
              </a:rPr>
              <a:t>if </a:t>
            </a:r>
            <a:r>
              <a:rPr lang="en-US" altLang="zh-TW" i="1" dirty="0" err="1">
                <a:solidFill>
                  <a:srgbClr val="ECB581"/>
                </a:solidFill>
              </a:rPr>
              <a:t>i</a:t>
            </a:r>
            <a:r>
              <a:rPr lang="en-US" altLang="zh-TW" i="1" dirty="0">
                <a:solidFill>
                  <a:srgbClr val="ECB581"/>
                </a:solidFill>
              </a:rPr>
              <a:t>  = j</a:t>
            </a:r>
          </a:p>
          <a:p>
            <a:r>
              <a:rPr lang="en-US" altLang="zh-TW" dirty="0">
                <a:solidFill>
                  <a:srgbClr val="ECB581"/>
                </a:solidFill>
              </a:rPr>
              <a:t>0 if </a:t>
            </a:r>
            <a:r>
              <a:rPr lang="en-US" altLang="zh-TW" i="1" dirty="0">
                <a:solidFill>
                  <a:srgbClr val="ECB581"/>
                </a:solidFill>
              </a:rPr>
              <a:t>i != j</a:t>
            </a:r>
            <a:endParaRPr lang="zh-TW" altLang="en-US" i="1" dirty="0">
              <a:solidFill>
                <a:srgbClr val="ECB58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82274E-137E-4290-876B-8FA77F5D6EA0}"/>
                  </a:ext>
                </a:extLst>
              </p:cNvPr>
              <p:cNvSpPr txBox="1"/>
              <p:nvPr/>
            </p:nvSpPr>
            <p:spPr>
              <a:xfrm>
                <a:off x="2665605" y="2473511"/>
                <a:ext cx="3020442" cy="566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82274E-137E-4290-876B-8FA77F5D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05" y="2473511"/>
                <a:ext cx="3020442" cy="566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D07382-B266-4208-A003-FF23A6F95156}"/>
              </a:ext>
            </a:extLst>
          </p:cNvPr>
          <p:cNvSpPr txBox="1"/>
          <p:nvPr/>
        </p:nvSpPr>
        <p:spPr>
          <a:xfrm>
            <a:off x="2385682" y="400762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ECB581"/>
                </a:solidFill>
              </a:rPr>
              <a:t>Orthonomality</a:t>
            </a:r>
            <a:endParaRPr lang="zh-TW" altLang="en-US" dirty="0">
              <a:solidFill>
                <a:srgbClr val="ECB58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591444-0171-4214-8024-3B00C42009D9}"/>
              </a:ext>
            </a:extLst>
          </p:cNvPr>
          <p:cNvSpPr txBox="1"/>
          <p:nvPr/>
        </p:nvSpPr>
        <p:spPr>
          <a:xfrm>
            <a:off x="2385682" y="210478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Duality</a:t>
            </a:r>
            <a:endParaRPr lang="zh-TW" altLang="en-US" dirty="0">
              <a:solidFill>
                <a:srgbClr val="ECB58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投影片縮放 14">
                <a:extLst>
                  <a:ext uri="{FF2B5EF4-FFF2-40B4-BE49-F238E27FC236}">
                    <a16:creationId xmlns:a16="http://schemas.microsoft.com/office/drawing/2014/main" id="{C99BF982-3C76-48A2-ADF6-FFD245CF11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7360030"/>
                  </p:ext>
                </p:extLst>
              </p:nvPr>
            </p:nvGraphicFramePr>
            <p:xfrm>
              <a:off x="10857457" y="6529200"/>
              <a:ext cx="402213" cy="226245"/>
            </p:xfrm>
            <a:graphic>
              <a:graphicData uri="http://schemas.microsoft.com/office/powerpoint/2016/slidezoom">
                <pslz:sldZm>
                  <pslz:sldZmObj sldId="279" cId="580777488">
                    <pslz:zmPr id="{B1105495-1085-44BB-8916-6754C4DCCF86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2213" cy="2262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投影片縮放 1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99BF982-3C76-48A2-ADF6-FFD245CF11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57457" y="6529200"/>
                <a:ext cx="402213" cy="2262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9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Dual pairing vector spaces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89B71E6-926B-4284-A53D-0866FE8015E2}"/>
              </a:ext>
            </a:extLst>
          </p:cNvPr>
          <p:cNvSpPr txBox="1">
            <a:spLocks/>
          </p:cNvSpPr>
          <p:nvPr/>
        </p:nvSpPr>
        <p:spPr>
          <a:xfrm>
            <a:off x="2597380" y="1833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solidFill>
                <a:srgbClr val="EFAE7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CF15636-176F-45F9-9D08-BEC1C9F18A99}"/>
                  </a:ext>
                </a:extLst>
              </p:cNvPr>
              <p:cNvSpPr txBox="1"/>
              <p:nvPr/>
            </p:nvSpPr>
            <p:spPr>
              <a:xfrm>
                <a:off x="2665605" y="3303215"/>
                <a:ext cx="6378093" cy="35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d>
                          <m:dPr>
                            <m:ctrlP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solidFill>
                                      <a:srgbClr val="ECB58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nary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ⅇ</m:t>
                    </m:r>
                    <m:sSup>
                      <m:sSupPr>
                        <m:ctrlPr>
                          <a:rPr lang="zh-TW" altLang="en-US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acc>
                          <m:accPr>
                            <m:chr m:val="⃗"/>
                            <m:ctrlPr>
                              <a:rPr lang="en-US" altLang="zh-TW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altLang="zh-TW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p>
                    </m:sSubSup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CF15636-176F-45F9-9D08-BEC1C9F1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05" y="3303215"/>
                <a:ext cx="6378093" cy="356829"/>
              </a:xfrm>
              <a:prstGeom prst="rect">
                <a:avLst/>
              </a:prstGeom>
              <a:blipFill>
                <a:blip r:embed="rId5"/>
                <a:stretch>
                  <a:fillRect l="-955" t="-118966" b="-20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5E97F9-1A3F-451E-8128-AAAE1F6678FE}"/>
                  </a:ext>
                </a:extLst>
              </p:cNvPr>
              <p:cNvSpPr txBox="1"/>
              <p:nvPr/>
            </p:nvSpPr>
            <p:spPr>
              <a:xfrm>
                <a:off x="2762908" y="4604909"/>
                <a:ext cx="149880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5E97F9-1A3F-451E-8128-AAAE1F66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08" y="4604909"/>
                <a:ext cx="1498807" cy="308546"/>
              </a:xfrm>
              <a:prstGeom prst="rect">
                <a:avLst/>
              </a:prstGeom>
              <a:blipFill>
                <a:blip r:embed="rId6"/>
                <a:stretch>
                  <a:fillRect l="-2033" r="-1220" b="-25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C7776EA9-C22F-41F9-B711-D7A8BFDED9F3}"/>
              </a:ext>
            </a:extLst>
          </p:cNvPr>
          <p:cNvSpPr txBox="1"/>
          <p:nvPr/>
        </p:nvSpPr>
        <p:spPr>
          <a:xfrm>
            <a:off x="4305555" y="445953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1</a:t>
            </a:r>
            <a:r>
              <a:rPr lang="zh-TW" altLang="en-US" dirty="0">
                <a:solidFill>
                  <a:srgbClr val="ECB581"/>
                </a:solidFill>
              </a:rPr>
              <a:t> </a:t>
            </a:r>
            <a:r>
              <a:rPr lang="en-US" altLang="zh-TW" dirty="0">
                <a:solidFill>
                  <a:srgbClr val="ECB581"/>
                </a:solidFill>
              </a:rPr>
              <a:t>if </a:t>
            </a:r>
            <a:r>
              <a:rPr lang="en-US" altLang="zh-TW" i="1" dirty="0" err="1">
                <a:solidFill>
                  <a:srgbClr val="ECB581"/>
                </a:solidFill>
              </a:rPr>
              <a:t>i</a:t>
            </a:r>
            <a:r>
              <a:rPr lang="en-US" altLang="zh-TW" i="1" dirty="0">
                <a:solidFill>
                  <a:srgbClr val="ECB581"/>
                </a:solidFill>
              </a:rPr>
              <a:t>  = j</a:t>
            </a:r>
          </a:p>
          <a:p>
            <a:r>
              <a:rPr lang="en-US" altLang="zh-TW" dirty="0">
                <a:solidFill>
                  <a:srgbClr val="ECB581"/>
                </a:solidFill>
              </a:rPr>
              <a:t>0 if </a:t>
            </a:r>
            <a:r>
              <a:rPr lang="en-US" altLang="zh-TW" i="1" dirty="0">
                <a:solidFill>
                  <a:srgbClr val="ECB581"/>
                </a:solidFill>
              </a:rPr>
              <a:t>i != j</a:t>
            </a:r>
            <a:endParaRPr lang="zh-TW" altLang="en-US" i="1" dirty="0">
              <a:solidFill>
                <a:srgbClr val="ECB58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5B37A52-342C-4009-A84B-C062B4F0664B}"/>
                  </a:ext>
                </a:extLst>
              </p:cNvPr>
              <p:cNvSpPr txBox="1"/>
              <p:nvPr/>
            </p:nvSpPr>
            <p:spPr>
              <a:xfrm>
                <a:off x="2762908" y="5193558"/>
                <a:ext cx="1605183" cy="395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5B37A52-342C-4009-A84B-C062B4F06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08" y="5193558"/>
                <a:ext cx="1605183" cy="395365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82274E-137E-4290-876B-8FA77F5D6EA0}"/>
                  </a:ext>
                </a:extLst>
              </p:cNvPr>
              <p:cNvSpPr txBox="1"/>
              <p:nvPr/>
            </p:nvSpPr>
            <p:spPr>
              <a:xfrm>
                <a:off x="2665605" y="2473511"/>
                <a:ext cx="3020442" cy="566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82274E-137E-4290-876B-8FA77F5D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05" y="2473511"/>
                <a:ext cx="3020442" cy="566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D07382-B266-4208-A003-FF23A6F95156}"/>
              </a:ext>
            </a:extLst>
          </p:cNvPr>
          <p:cNvSpPr txBox="1"/>
          <p:nvPr/>
        </p:nvSpPr>
        <p:spPr>
          <a:xfrm>
            <a:off x="2385682" y="400762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ECB581"/>
                </a:solidFill>
              </a:rPr>
              <a:t>Orthonomality</a:t>
            </a:r>
            <a:endParaRPr lang="zh-TW" altLang="en-US" dirty="0">
              <a:solidFill>
                <a:srgbClr val="ECB58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591444-0171-4214-8024-3B00C42009D9}"/>
              </a:ext>
            </a:extLst>
          </p:cNvPr>
          <p:cNvSpPr txBox="1"/>
          <p:nvPr/>
        </p:nvSpPr>
        <p:spPr>
          <a:xfrm>
            <a:off x="2385682" y="210478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Duality</a:t>
            </a:r>
            <a:endParaRPr lang="zh-TW" altLang="en-US" dirty="0">
              <a:solidFill>
                <a:srgbClr val="ECB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en-US" altLang="zh-TW" sz="3600" b="1" i="0" strike="noStrike" dirty="0">
                <a:solidFill>
                  <a:srgbClr val="EFAE74"/>
                </a:solidFill>
                <a:effectLst/>
                <a:latin typeface="+mn-lt"/>
              </a:rPr>
              <a:t>Computational hardness assumption</a:t>
            </a:r>
            <a:endParaRPr lang="en-US" altLang="zh-TW" sz="3600" b="1" dirty="0">
              <a:solidFill>
                <a:srgbClr val="EFAE74"/>
              </a:solidFill>
              <a:latin typeface="+mn-lt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89B71E6-926B-4284-A53D-0866FE8015E2}"/>
              </a:ext>
            </a:extLst>
          </p:cNvPr>
          <p:cNvSpPr txBox="1">
            <a:spLocks/>
          </p:cNvSpPr>
          <p:nvPr/>
        </p:nvSpPr>
        <p:spPr>
          <a:xfrm>
            <a:off x="2597380" y="1833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猜出配對後結果的機率</a:t>
            </a:r>
            <a:r>
              <a:rPr lang="en-US" altLang="zh-TW" dirty="0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亂猜</a:t>
            </a:r>
            <a:endParaRPr lang="en-US" altLang="zh-TW" dirty="0">
              <a:solidFill>
                <a:srgbClr val="EFAE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en-US" altLang="zh-TW" dirty="0" err="1">
                <a:solidFill>
                  <a:srgbClr val="EFAE74"/>
                </a:solidFill>
                <a:effectLst/>
              </a:rPr>
              <a:t>Decisional</a:t>
            </a:r>
            <a:r>
              <a:rPr lang="en-US" altLang="zh-TW" dirty="0">
                <a:solidFill>
                  <a:srgbClr val="EFAE74"/>
                </a:solidFill>
                <a:effectLst/>
              </a:rPr>
              <a:t> Diffie–Hellman (</a:t>
            </a:r>
            <a:r>
              <a:rPr lang="en-US" altLang="zh-TW" dirty="0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DDH)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A8F1CE-DFE1-4E81-B53E-FAB0732C2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34" y="1895509"/>
            <a:ext cx="2606266" cy="35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4D45B21-89D4-4D19-8332-EE15637925C5}"/>
                  </a:ext>
                </a:extLst>
              </p:cNvPr>
              <p:cNvSpPr txBox="1"/>
              <p:nvPr/>
            </p:nvSpPr>
            <p:spPr>
              <a:xfrm>
                <a:off x="3529759" y="2918230"/>
                <a:ext cx="1830950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4D45B21-89D4-4D19-8332-EE156379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59" y="2918230"/>
                <a:ext cx="1830950" cy="414537"/>
              </a:xfrm>
              <a:prstGeom prst="rect">
                <a:avLst/>
              </a:prstGeom>
              <a:blipFill>
                <a:blip r:embed="rId6"/>
                <a:stretch>
                  <a:fillRect l="-2667" b="-1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2746439-DAF0-4A49-BA45-477A0A28D0ED}"/>
                  </a:ext>
                </a:extLst>
              </p:cNvPr>
              <p:cNvSpPr txBox="1"/>
              <p:nvPr/>
            </p:nvSpPr>
            <p:spPr>
              <a:xfrm>
                <a:off x="3529759" y="3429000"/>
                <a:ext cx="170995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2746439-DAF0-4A49-BA45-477A0A28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59" y="3429000"/>
                <a:ext cx="1709955" cy="414537"/>
              </a:xfrm>
              <a:prstGeom prst="rect">
                <a:avLst/>
              </a:prstGeom>
              <a:blipFill>
                <a:blip r:embed="rId7"/>
                <a:stretch>
                  <a:fillRect l="-2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473C6DB-0E75-4AF1-937E-AAA480596D87}"/>
                  </a:ext>
                </a:extLst>
              </p:cNvPr>
              <p:cNvSpPr txBox="1"/>
              <p:nvPr/>
            </p:nvSpPr>
            <p:spPr>
              <a:xfrm>
                <a:off x="8817710" y="2289344"/>
                <a:ext cx="29551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ⅇ:</m:t>
                      </m:r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473C6DB-0E75-4AF1-937E-AAA48059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10" y="2289344"/>
                <a:ext cx="2955190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92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  <a:sym typeface="Wingdings" panose="05000000000000000000" pitchFamily="2" charset="2"/>
              </a:rPr>
              <a:t>Functional encryption</a:t>
            </a:r>
            <a:endParaRPr lang="zh-TW" altLang="en-US" sz="3600" b="1" dirty="0">
              <a:solidFill>
                <a:srgbClr val="EFAE74"/>
              </a:solidFill>
              <a:latin typeface="+mn-lt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02C805D3-B195-4D89-9731-F8AD24AA93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7381" y="1794994"/>
                <a:ext cx="10515600" cy="53292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𝑆𝑒𝑡𝑢𝑝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𝑚𝑠𝑘</m:t>
                        </m:r>
                      </m:e>
                    </m:d>
                  </m:oMath>
                </a14:m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dirty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𝑒𝑦𝑔</m:t>
                    </m:r>
                    <m:r>
                      <a:rPr lang="en-US" altLang="zh-TW" b="0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𝑚𝑠𝑘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r>
                  <a:rPr lang="zh-TW" altLang="en-US" b="1" dirty="0">
                    <a:solidFill>
                      <a:srgbClr val="EFAE7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衍生</a:t>
                </a:r>
                <a:r>
                  <a:rPr lang="en-US" altLang="zh-TW" dirty="0">
                    <a:solidFill>
                      <a:srgbClr val="EFAE74"/>
                    </a:solidFill>
                    <a:ea typeface="細明體_HKSCS" panose="02020500000000000000" pitchFamily="18" charset="-120"/>
                  </a:rPr>
                  <a:t>:</a:t>
                </a:r>
              </a:p>
              <a:p>
                <a:pPr lvl="2"/>
                <a:r>
                  <a:rPr lang="en-US" altLang="zh-TW" dirty="0">
                    <a:solidFill>
                      <a:srgbClr val="EFAE74"/>
                    </a:solidFill>
                  </a:rPr>
                  <a:t>Identity-Based-Encryption (IBE)</a:t>
                </a:r>
                <a:r>
                  <a:rPr lang="zh-TW" altLang="en-US" dirty="0">
                    <a:solidFill>
                      <a:srgbClr val="EFAE74"/>
                    </a:solidFill>
                  </a:rPr>
                  <a:t>  </a:t>
                </a:r>
                <a:r>
                  <a:rPr lang="en-US" altLang="zh-TW" dirty="0">
                    <a:solidFill>
                      <a:srgbClr val="EFAE74"/>
                    </a:solidFill>
                  </a:rPr>
                  <a:t>		ID</a:t>
                </a:r>
              </a:p>
              <a:p>
                <a:pPr lvl="2"/>
                <a:r>
                  <a:rPr lang="en-US" altLang="zh-TW" dirty="0">
                    <a:solidFill>
                      <a:srgbClr val="EFAE74"/>
                    </a:solidFill>
                  </a:rPr>
                  <a:t>Attribute-Based Encryption(ABE)		attributes</a:t>
                </a:r>
              </a:p>
              <a:p>
                <a:pPr lvl="2"/>
                <a:r>
                  <a:rPr lang="en-US" altLang="zh-TW" dirty="0">
                    <a:solidFill>
                      <a:srgbClr val="EFAE74"/>
                    </a:solidFill>
                  </a:rPr>
                  <a:t>Inner-Product Encryption (IPE)</a:t>
                </a:r>
                <a:r>
                  <a:rPr lang="zh-TW" altLang="en-US" dirty="0">
                    <a:solidFill>
                      <a:srgbClr val="EFAE74"/>
                    </a:solidFill>
                  </a:rPr>
                  <a:t>    </a:t>
                </a:r>
                <a:r>
                  <a:rPr lang="en-US" altLang="zh-TW" dirty="0">
                    <a:solidFill>
                      <a:srgbClr val="EFAE74"/>
                    </a:solidFill>
                  </a:rPr>
                  <a:t>		vectors</a:t>
                </a:r>
              </a:p>
              <a:p>
                <a:endParaRPr lang="en-US" altLang="zh-TW" dirty="0">
                  <a:solidFill>
                    <a:srgbClr val="EFAE74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02C805D3-B195-4D89-9731-F8AD24AA9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81" y="1794994"/>
                <a:ext cx="10515600" cy="5329223"/>
              </a:xfrm>
              <a:prstGeom prst="rect">
                <a:avLst/>
              </a:prstGeom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320511"/>
            <a:ext cx="10515600" cy="1285336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Outline</a:t>
            </a:r>
            <a:endParaRPr lang="zh-TW" altLang="en-US" sz="3600" b="1" dirty="0">
              <a:solidFill>
                <a:srgbClr val="EFAE74"/>
              </a:solidFill>
              <a:latin typeface="+mn-lt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199A99C-3929-452A-B211-C1148726BE57}"/>
              </a:ext>
            </a:extLst>
          </p:cNvPr>
          <p:cNvSpPr txBox="1">
            <a:spLocks/>
          </p:cNvSpPr>
          <p:nvPr/>
        </p:nvSpPr>
        <p:spPr>
          <a:xfrm>
            <a:off x="2597380" y="1833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EFAE74"/>
                </a:solidFill>
              </a:rPr>
              <a:t>Introduction</a:t>
            </a:r>
          </a:p>
          <a:p>
            <a:pPr lvl="2"/>
            <a:r>
              <a:rPr lang="en-US" altLang="zh-TW" sz="2000" dirty="0">
                <a:solidFill>
                  <a:srgbClr val="EFAE74"/>
                </a:solidFill>
                <a:latin typeface="+mn-lt"/>
              </a:rPr>
              <a:t>Adaptive Security</a:t>
            </a:r>
          </a:p>
          <a:p>
            <a:pPr lvl="2"/>
            <a:r>
              <a:rPr lang="en-US" altLang="zh-TW" dirty="0">
                <a:solidFill>
                  <a:srgbClr val="EFAE74"/>
                </a:solidFill>
              </a:rPr>
              <a:t>OT</a:t>
            </a:r>
            <a:r>
              <a:rPr lang="zh-TW" altLang="en-US" dirty="0">
                <a:solidFill>
                  <a:srgbClr val="EFAE74"/>
                </a:solidFill>
              </a:rPr>
              <a:t> </a:t>
            </a:r>
            <a:r>
              <a:rPr lang="en-US" altLang="zh-TW" dirty="0">
                <a:solidFill>
                  <a:srgbClr val="EFAE74"/>
                </a:solidFill>
              </a:rPr>
              <a:t>IPE</a:t>
            </a:r>
          </a:p>
          <a:p>
            <a:r>
              <a:rPr lang="en-US" altLang="zh-TW" dirty="0">
                <a:solidFill>
                  <a:srgbClr val="B69372"/>
                </a:solidFill>
              </a:rPr>
              <a:t>XDLIN</a:t>
            </a:r>
            <a:r>
              <a:rPr lang="zh-TW" altLang="en-US" dirty="0">
                <a:solidFill>
                  <a:srgbClr val="B69372"/>
                </a:solidFill>
              </a:rPr>
              <a:t> </a:t>
            </a:r>
            <a:r>
              <a:rPr lang="en-US" altLang="zh-TW" dirty="0">
                <a:solidFill>
                  <a:srgbClr val="B69372"/>
                </a:solidFill>
              </a:rPr>
              <a:t>assumption</a:t>
            </a:r>
          </a:p>
          <a:p>
            <a:r>
              <a:rPr lang="en-US" altLang="zh-TW" dirty="0">
                <a:solidFill>
                  <a:srgbClr val="EFAE74"/>
                </a:solidFill>
              </a:rPr>
              <a:t>Function</a:t>
            </a:r>
          </a:p>
          <a:p>
            <a:r>
              <a:rPr lang="en-US" altLang="zh-TW" dirty="0">
                <a:solidFill>
                  <a:srgbClr val="B69372"/>
                </a:solidFill>
              </a:rPr>
              <a:t>Security game</a:t>
            </a:r>
          </a:p>
          <a:p>
            <a:r>
              <a:rPr lang="en-US" altLang="zh-TW" dirty="0">
                <a:solidFill>
                  <a:srgbClr val="EFAE74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825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Adaptive Security</a:t>
            </a:r>
            <a:endParaRPr lang="zh-TW" altLang="en-US" sz="3600" b="1" dirty="0">
              <a:solidFill>
                <a:srgbClr val="EFAE74"/>
              </a:solidFill>
              <a:latin typeface="+mn-lt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E86ECC0F-2DE4-46A7-A10F-80B60BC9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99179"/>
              </p:ext>
            </p:extLst>
          </p:nvPr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13168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102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EFAE74"/>
                          </a:solidFill>
                        </a:rPr>
                        <a:t>Adaptive Security(crypto)</a:t>
                      </a:r>
                      <a:endParaRPr lang="zh-TW" altLang="en-US" dirty="0">
                        <a:solidFill>
                          <a:srgbClr val="EFAE74"/>
                        </a:solidFill>
                      </a:endParaRPr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EFAE74"/>
                          </a:solidFill>
                          <a:latin typeface="+mn-lt"/>
                        </a:rPr>
                        <a:t>Adaptive Security(</a:t>
                      </a:r>
                      <a:r>
                        <a:rPr lang="zh-TW" altLang="en-US" sz="1800" b="1" dirty="0">
                          <a:solidFill>
                            <a:srgbClr val="EFAE74"/>
                          </a:solidFill>
                          <a:latin typeface="+mn-lt"/>
                        </a:rPr>
                        <a:t>安全系統</a:t>
                      </a:r>
                      <a:r>
                        <a:rPr lang="en-US" altLang="zh-TW" sz="1800" b="1" dirty="0">
                          <a:solidFill>
                            <a:srgbClr val="EFAE74"/>
                          </a:solidFill>
                          <a:latin typeface="+mn-lt"/>
                        </a:rPr>
                        <a:t>)</a:t>
                      </a:r>
                      <a:endParaRPr lang="zh-TW" altLang="en-US" dirty="0">
                        <a:solidFill>
                          <a:srgbClr val="EFAE74"/>
                        </a:solidFill>
                      </a:endParaRPr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7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EFAE74"/>
                          </a:solidFill>
                        </a:rPr>
                        <a:t>query</a:t>
                      </a:r>
                      <a:r>
                        <a:rPr lang="zh-TW" altLang="en-US" b="1" dirty="0">
                          <a:solidFill>
                            <a:srgbClr val="EFAE74"/>
                          </a:solidFill>
                        </a:rPr>
                        <a:t>會學習先前的結果</a:t>
                      </a:r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rgbClr val="EFAE74"/>
                          </a:solidFill>
                          <a:latin typeface="+mn-lt"/>
                        </a:rPr>
                        <a:t>根據環境變動調整參數</a:t>
                      </a:r>
                      <a:endParaRPr lang="zh-TW" altLang="en-US" b="1" dirty="0">
                        <a:solidFill>
                          <a:srgbClr val="EFAE74"/>
                        </a:solidFill>
                      </a:endParaRPr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8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Okamoto and Takashima IPE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89B71E6-926B-4284-A53D-0866FE8015E2}"/>
              </a:ext>
            </a:extLst>
          </p:cNvPr>
          <p:cNvSpPr txBox="1">
            <a:spLocks/>
          </p:cNvSpPr>
          <p:nvPr/>
        </p:nvSpPr>
        <p:spPr>
          <a:xfrm>
            <a:off x="2597380" y="1833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EFAE74"/>
                </a:solidFill>
              </a:rPr>
              <a:t>DLIN assumption</a:t>
            </a:r>
          </a:p>
          <a:p>
            <a:r>
              <a:rPr lang="en-US" altLang="zh-TW" dirty="0">
                <a:solidFill>
                  <a:srgbClr val="B69372"/>
                </a:solidFill>
              </a:rPr>
              <a:t>Adaptively secure and fully attribute-hiding</a:t>
            </a:r>
          </a:p>
          <a:p>
            <a:r>
              <a:rPr lang="en-US" altLang="zh-TW" dirty="0">
                <a:solidFill>
                  <a:srgbClr val="EFAE74"/>
                </a:solidFill>
              </a:rPr>
              <a:t>Dual pairing vector spaces</a:t>
            </a:r>
          </a:p>
        </p:txBody>
      </p:sp>
    </p:spTree>
    <p:extLst>
      <p:ext uri="{BB962C8B-B14F-4D97-AF65-F5344CB8AC3E}">
        <p14:creationId xmlns:p14="http://schemas.microsoft.com/office/powerpoint/2010/main" val="30241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Dual pairing vector spaces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89B71E6-926B-4284-A53D-0866FE8015E2}"/>
              </a:ext>
            </a:extLst>
          </p:cNvPr>
          <p:cNvSpPr txBox="1">
            <a:spLocks/>
          </p:cNvSpPr>
          <p:nvPr/>
        </p:nvSpPr>
        <p:spPr>
          <a:xfrm>
            <a:off x="2597380" y="1833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solidFill>
                <a:srgbClr val="EFAE74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1E4B2E0-97C3-4C51-8A73-8561F17E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66" y="1990679"/>
            <a:ext cx="2606266" cy="3505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57EF82D-C9C0-4B89-BD93-E6DE9D7D2C73}"/>
              </a:ext>
            </a:extLst>
          </p:cNvPr>
          <p:cNvSpPr/>
          <p:nvPr/>
        </p:nvSpPr>
        <p:spPr>
          <a:xfrm>
            <a:off x="2513751" y="1983669"/>
            <a:ext cx="2064398" cy="339535"/>
          </a:xfrm>
          <a:prstGeom prst="rect">
            <a:avLst/>
          </a:prstGeom>
          <a:solidFill>
            <a:srgbClr val="2E2E2E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FAE7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DC8BA4-7754-4DE2-A015-597BA9C9CA4A}"/>
                  </a:ext>
                </a:extLst>
              </p:cNvPr>
              <p:cNvSpPr txBox="1"/>
              <p:nvPr/>
            </p:nvSpPr>
            <p:spPr>
              <a:xfrm>
                <a:off x="2479768" y="1953872"/>
                <a:ext cx="19105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240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TW" altLang="en-US" sz="240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,ⅇ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DC8BA4-7754-4DE2-A015-597BA9C9C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68" y="1953872"/>
                <a:ext cx="1910518" cy="369332"/>
              </a:xfrm>
              <a:prstGeom prst="rect">
                <a:avLst/>
              </a:prstGeom>
              <a:blipFill>
                <a:blip r:embed="rId6"/>
                <a:stretch>
                  <a:fillRect r="-3738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576402D-61AB-4197-89FF-C2D03E99FC09}"/>
                  </a:ext>
                </a:extLst>
              </p:cNvPr>
              <p:cNvSpPr txBox="1"/>
              <p:nvPr/>
            </p:nvSpPr>
            <p:spPr>
              <a:xfrm>
                <a:off x="2063492" y="3196242"/>
                <a:ext cx="1923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ECB58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576402D-61AB-4197-89FF-C2D03E99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92" y="3196242"/>
                <a:ext cx="1923475" cy="276999"/>
              </a:xfrm>
              <a:prstGeom prst="rect">
                <a:avLst/>
              </a:prstGeom>
              <a:blipFill>
                <a:blip r:embed="rId7"/>
                <a:stretch>
                  <a:fillRect l="-2215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8EB3707-A72B-450E-80B8-FACA1B80DF9F}"/>
                  </a:ext>
                </a:extLst>
              </p:cNvPr>
              <p:cNvSpPr txBox="1"/>
              <p:nvPr/>
            </p:nvSpPr>
            <p:spPr>
              <a:xfrm>
                <a:off x="2063492" y="3627265"/>
                <a:ext cx="2926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0,0,0,⋯,0,</m:t>
                          </m:r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,0,0,⋯,0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8EB3707-A72B-450E-80B8-FACA1B80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92" y="3627265"/>
                <a:ext cx="2926379" cy="276999"/>
              </a:xfrm>
              <a:prstGeom prst="rect">
                <a:avLst/>
              </a:prstGeom>
              <a:blipFill>
                <a:blip r:embed="rId8"/>
                <a:stretch>
                  <a:fillRect l="-624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F46A1FA-BA6B-42EF-89B3-9E2A53D643EE}"/>
                  </a:ext>
                </a:extLst>
              </p:cNvPr>
              <p:cNvSpPr txBox="1"/>
              <p:nvPr/>
            </p:nvSpPr>
            <p:spPr>
              <a:xfrm>
                <a:off x="2063492" y="5762311"/>
                <a:ext cx="509556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TW" i="1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US" altLang="zh-TW" i="1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TW" altLang="en-US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zh-TW" altLang="en-US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/>
                      </m:sSup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i="1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F46A1FA-BA6B-42EF-89B3-9E2A53D64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92" y="5762311"/>
                <a:ext cx="5095562" cy="304955"/>
              </a:xfrm>
              <a:prstGeom prst="rect">
                <a:avLst/>
              </a:prstGeom>
              <a:blipFill>
                <a:blip r:embed="rId9"/>
                <a:stretch>
                  <a:fillRect l="-359" t="-32000" r="-837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39B1FE2-58CC-42F9-9642-5B31358ED068}"/>
                  </a:ext>
                </a:extLst>
              </p:cNvPr>
              <p:cNvSpPr txBox="1"/>
              <p:nvPr/>
            </p:nvSpPr>
            <p:spPr>
              <a:xfrm>
                <a:off x="2063492" y="5465683"/>
                <a:ext cx="5142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acc>
                        <m:accPr>
                          <m:chr m:val="⃗"/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39B1FE2-58CC-42F9-9642-5B31358ED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92" y="5465683"/>
                <a:ext cx="5142433" cy="276999"/>
              </a:xfrm>
              <a:prstGeom prst="rect">
                <a:avLst/>
              </a:prstGeom>
              <a:blipFill>
                <a:blip r:embed="rId10"/>
                <a:stretch>
                  <a:fillRect l="-592" t="-48889" b="-3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610992B-67B1-45B0-9680-15E114D26BC5}"/>
                  </a:ext>
                </a:extLst>
              </p:cNvPr>
              <p:cNvSpPr txBox="1"/>
              <p:nvPr/>
            </p:nvSpPr>
            <p:spPr>
              <a:xfrm>
                <a:off x="2789162" y="3430814"/>
                <a:ext cx="537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610992B-67B1-45B0-9680-15E114D2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2" y="3430814"/>
                <a:ext cx="537904" cy="276999"/>
              </a:xfrm>
              <a:prstGeom prst="rect">
                <a:avLst/>
              </a:prstGeom>
              <a:blipFill>
                <a:blip r:embed="rId11"/>
                <a:stretch>
                  <a:fillRect l="-10227" r="-1022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12A74C4-293A-4B32-B918-CD605D241760}"/>
                  </a:ext>
                </a:extLst>
              </p:cNvPr>
              <p:cNvSpPr txBox="1"/>
              <p:nvPr/>
            </p:nvSpPr>
            <p:spPr>
              <a:xfrm>
                <a:off x="4052736" y="3433385"/>
                <a:ext cx="7348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12A74C4-293A-4B32-B918-CD605D241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36" y="3433385"/>
                <a:ext cx="734898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A3580B0-D01E-46F9-994E-B5911927E5C9}"/>
                  </a:ext>
                </a:extLst>
              </p:cNvPr>
              <p:cNvSpPr txBox="1"/>
              <p:nvPr/>
            </p:nvSpPr>
            <p:spPr>
              <a:xfrm>
                <a:off x="3055737" y="2226320"/>
                <a:ext cx="562110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 dirty="0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dirty="0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i="1" dirty="0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TW" altLang="en-US" i="1" dirty="0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A3580B0-D01E-46F9-994E-B5911927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7" y="2226320"/>
                <a:ext cx="562110" cy="373179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F659FE9-D427-4FE7-AF9F-522B64E92497}"/>
                  </a:ext>
                </a:extLst>
              </p:cNvPr>
              <p:cNvSpPr txBox="1"/>
              <p:nvPr/>
            </p:nvSpPr>
            <p:spPr>
              <a:xfrm>
                <a:off x="2698545" y="2219907"/>
                <a:ext cx="562110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 dirty="0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dirty="0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TW" altLang="en-US" i="1" dirty="0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F659FE9-D427-4FE7-AF9F-522B64E9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45" y="2219907"/>
                <a:ext cx="562110" cy="373179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65CE69D-2410-4D7A-B1BD-135E78C636E6}"/>
                  </a:ext>
                </a:extLst>
              </p:cNvPr>
              <p:cNvSpPr txBox="1"/>
              <p:nvPr/>
            </p:nvSpPr>
            <p:spPr>
              <a:xfrm>
                <a:off x="2063492" y="4277832"/>
                <a:ext cx="2006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65CE69D-2410-4D7A-B1BD-135E78C63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92" y="4277832"/>
                <a:ext cx="2006383" cy="276999"/>
              </a:xfrm>
              <a:prstGeom prst="rect">
                <a:avLst/>
              </a:prstGeom>
              <a:blipFill>
                <a:blip r:embed="rId15"/>
                <a:stretch>
                  <a:fillRect l="-2424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95A7B94-E250-492F-8331-4B19C7B8038B}"/>
                  </a:ext>
                </a:extLst>
              </p:cNvPr>
              <p:cNvSpPr txBox="1"/>
              <p:nvPr/>
            </p:nvSpPr>
            <p:spPr>
              <a:xfrm>
                <a:off x="2023005" y="4749765"/>
                <a:ext cx="3021660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0,0,0,⋯,0,</m:t>
                          </m:r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,0,0,⋯,0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95A7B94-E250-492F-8331-4B19C7B8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005" y="4749765"/>
                <a:ext cx="3021660" cy="277255"/>
              </a:xfrm>
              <a:prstGeom prst="rect">
                <a:avLst/>
              </a:prstGeom>
              <a:blipFill>
                <a:blip r:embed="rId16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2823E4A3-3212-4413-A242-4BAA974E3ADB}"/>
                  </a:ext>
                </a:extLst>
              </p:cNvPr>
              <p:cNvSpPr txBox="1"/>
              <p:nvPr/>
            </p:nvSpPr>
            <p:spPr>
              <a:xfrm>
                <a:off x="2856855" y="4553314"/>
                <a:ext cx="537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2823E4A3-3212-4413-A242-4BAA974E3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55" y="4553314"/>
                <a:ext cx="537904" cy="276999"/>
              </a:xfrm>
              <a:prstGeom prst="rect">
                <a:avLst/>
              </a:prstGeom>
              <a:blipFill>
                <a:blip r:embed="rId17"/>
                <a:stretch>
                  <a:fillRect l="-10227" r="-1022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FF88C3B-883E-43BC-8684-CC814DCE9FC7}"/>
                  </a:ext>
                </a:extLst>
              </p:cNvPr>
              <p:cNvSpPr txBox="1"/>
              <p:nvPr/>
            </p:nvSpPr>
            <p:spPr>
              <a:xfrm>
                <a:off x="4012249" y="4555885"/>
                <a:ext cx="7348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FF88C3B-883E-43BC-8684-CC814DCE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49" y="4555885"/>
                <a:ext cx="734898" cy="276999"/>
              </a:xfrm>
              <a:prstGeom prst="rect">
                <a:avLst/>
              </a:prstGeom>
              <a:blipFill>
                <a:blip r:embed="rId1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FB141A-5977-42BE-B861-AD36BB1BF17D}"/>
              </a:ext>
            </a:extLst>
          </p:cNvPr>
          <p:cNvSpPr txBox="1"/>
          <p:nvPr/>
        </p:nvSpPr>
        <p:spPr>
          <a:xfrm>
            <a:off x="1787090" y="2846370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Canonical Basis</a:t>
            </a:r>
            <a:endParaRPr lang="zh-TW" altLang="en-US" dirty="0">
              <a:solidFill>
                <a:srgbClr val="ECB58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6">
                <a:extLst>
                  <a:ext uri="{FF2B5EF4-FFF2-40B4-BE49-F238E27FC236}">
                    <a16:creationId xmlns:a16="http://schemas.microsoft.com/office/drawing/2014/main" id="{E0BCDE9C-C06F-41DA-A776-E90007F6E6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814005"/>
                  </p:ext>
                </p:extLst>
              </p:nvPr>
            </p:nvGraphicFramePr>
            <p:xfrm>
              <a:off x="5118645" y="2701973"/>
              <a:ext cx="2525068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7596">
                      <a:extLst>
                        <a:ext uri="{9D8B030D-6E8A-4147-A177-3AD203B41FA5}">
                          <a16:colId xmlns:a16="http://schemas.microsoft.com/office/drawing/2014/main" val="2711129110"/>
                        </a:ext>
                      </a:extLst>
                    </a:gridCol>
                    <a:gridCol w="486868">
                      <a:extLst>
                        <a:ext uri="{9D8B030D-6E8A-4147-A177-3AD203B41FA5}">
                          <a16:colId xmlns:a16="http://schemas.microsoft.com/office/drawing/2014/main" val="2047874237"/>
                        </a:ext>
                      </a:extLst>
                    </a:gridCol>
                    <a:gridCol w="486868">
                      <a:extLst>
                        <a:ext uri="{9D8B030D-6E8A-4147-A177-3AD203B41FA5}">
                          <a16:colId xmlns:a16="http://schemas.microsoft.com/office/drawing/2014/main" val="3078362176"/>
                        </a:ext>
                      </a:extLst>
                    </a:gridCol>
                    <a:gridCol w="486868">
                      <a:extLst>
                        <a:ext uri="{9D8B030D-6E8A-4147-A177-3AD203B41FA5}">
                          <a16:colId xmlns:a16="http://schemas.microsoft.com/office/drawing/2014/main" val="3454203016"/>
                        </a:ext>
                      </a:extLst>
                    </a:gridCol>
                    <a:gridCol w="486868">
                      <a:extLst>
                        <a:ext uri="{9D8B030D-6E8A-4147-A177-3AD203B41FA5}">
                          <a16:colId xmlns:a16="http://schemas.microsoft.com/office/drawing/2014/main" val="1485515079"/>
                        </a:ext>
                      </a:extLst>
                    </a:gridCol>
                  </a:tblGrid>
                  <a:tr h="20366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en-US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TW" altLang="en-US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=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P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…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63319"/>
                      </a:ext>
                    </a:extLst>
                  </a:tr>
                  <a:tr h="20366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en-US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TW" altLang="en-US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=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P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…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608496"/>
                      </a:ext>
                    </a:extLst>
                  </a:tr>
                  <a:tr h="509171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.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4232271"/>
                      </a:ext>
                    </a:extLst>
                  </a:tr>
                  <a:tr h="20366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en-US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=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…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P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9767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6">
                <a:extLst>
                  <a:ext uri="{FF2B5EF4-FFF2-40B4-BE49-F238E27FC236}">
                    <a16:creationId xmlns:a16="http://schemas.microsoft.com/office/drawing/2014/main" id="{E0BCDE9C-C06F-41DA-A776-E90007F6E6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814005"/>
                  </p:ext>
                </p:extLst>
              </p:nvPr>
            </p:nvGraphicFramePr>
            <p:xfrm>
              <a:off x="5118645" y="2701973"/>
              <a:ext cx="2525068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7596">
                      <a:extLst>
                        <a:ext uri="{9D8B030D-6E8A-4147-A177-3AD203B41FA5}">
                          <a16:colId xmlns:a16="http://schemas.microsoft.com/office/drawing/2014/main" val="2711129110"/>
                        </a:ext>
                      </a:extLst>
                    </a:gridCol>
                    <a:gridCol w="486868">
                      <a:extLst>
                        <a:ext uri="{9D8B030D-6E8A-4147-A177-3AD203B41FA5}">
                          <a16:colId xmlns:a16="http://schemas.microsoft.com/office/drawing/2014/main" val="2047874237"/>
                        </a:ext>
                      </a:extLst>
                    </a:gridCol>
                    <a:gridCol w="486868">
                      <a:extLst>
                        <a:ext uri="{9D8B030D-6E8A-4147-A177-3AD203B41FA5}">
                          <a16:colId xmlns:a16="http://schemas.microsoft.com/office/drawing/2014/main" val="3078362176"/>
                        </a:ext>
                      </a:extLst>
                    </a:gridCol>
                    <a:gridCol w="486868">
                      <a:extLst>
                        <a:ext uri="{9D8B030D-6E8A-4147-A177-3AD203B41FA5}">
                          <a16:colId xmlns:a16="http://schemas.microsoft.com/office/drawing/2014/main" val="3454203016"/>
                        </a:ext>
                      </a:extLst>
                    </a:gridCol>
                    <a:gridCol w="486868">
                      <a:extLst>
                        <a:ext uri="{9D8B030D-6E8A-4147-A177-3AD203B41FA5}">
                          <a16:colId xmlns:a16="http://schemas.microsoft.com/office/drawing/2014/main" val="148551507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1053" t="-8333" r="-342105" b="-4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P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…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633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1053" t="-108333" r="-342105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P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…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608496"/>
                      </a:ext>
                    </a:extLst>
                  </a:tr>
                  <a:tr h="91440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.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4232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1053" t="-460000" r="-34210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0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…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rgbClr val="EA8B00"/>
                              </a:solidFill>
                            </a:rPr>
                            <a:t>P</a:t>
                          </a:r>
                          <a:endParaRPr lang="zh-TW" altLang="en-US" b="0" dirty="0">
                            <a:solidFill>
                              <a:srgbClr val="EA8B00"/>
                            </a:solidFill>
                          </a:endParaRPr>
                        </a:p>
                      </a:txBody>
                      <a:tcPr>
                        <a:solidFill>
                          <a:srgbClr val="3F3F3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9767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856F32-36E2-4B72-9DBA-152E328F137E}"/>
              </a:ext>
            </a:extLst>
          </p:cNvPr>
          <p:cNvSpPr txBox="1"/>
          <p:nvPr/>
        </p:nvSpPr>
        <p:spPr>
          <a:xfrm>
            <a:off x="8723577" y="1698950"/>
            <a:ext cx="45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Ex: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A213443F-806D-421A-8A46-FE4B2BCDE391}"/>
              </a:ext>
            </a:extLst>
          </p:cNvPr>
          <p:cNvSpPr/>
          <p:nvPr/>
        </p:nvSpPr>
        <p:spPr>
          <a:xfrm>
            <a:off x="9340226" y="1528166"/>
            <a:ext cx="145300" cy="10802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3" name="箭號: 向上 42">
            <a:extLst>
              <a:ext uri="{FF2B5EF4-FFF2-40B4-BE49-F238E27FC236}">
                <a16:creationId xmlns:a16="http://schemas.microsoft.com/office/drawing/2014/main" id="{9B7642A6-8A8A-4D06-A0A1-26920EB70F25}"/>
              </a:ext>
            </a:extLst>
          </p:cNvPr>
          <p:cNvSpPr/>
          <p:nvPr/>
        </p:nvSpPr>
        <p:spPr>
          <a:xfrm rot="5400000">
            <a:off x="9901590" y="1991701"/>
            <a:ext cx="150592" cy="1166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1E3D64C-1439-4B72-ACFC-9151928DF539}"/>
              </a:ext>
            </a:extLst>
          </p:cNvPr>
          <p:cNvSpPr txBox="1"/>
          <p:nvPr/>
        </p:nvSpPr>
        <p:spPr>
          <a:xfrm>
            <a:off x="8723577" y="260839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Basis: (0,1),(1,0)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C2E4E55-7396-4E26-8E39-43AFA3D2B54D}"/>
              </a:ext>
            </a:extLst>
          </p:cNvPr>
          <p:cNvSpPr txBox="1"/>
          <p:nvPr/>
        </p:nvSpPr>
        <p:spPr>
          <a:xfrm>
            <a:off x="9565153" y="302101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4*(1,0)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64514E4-4B50-41C1-9195-C15D9613BC84}"/>
              </a:ext>
            </a:extLst>
          </p:cNvPr>
          <p:cNvSpPr txBox="1"/>
          <p:nvPr/>
        </p:nvSpPr>
        <p:spPr>
          <a:xfrm>
            <a:off x="9481358" y="326737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+5*(0,1)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E496A2C-12DA-44AF-8792-03333D5587F4}"/>
              </a:ext>
            </a:extLst>
          </p:cNvPr>
          <p:cNvSpPr txBox="1"/>
          <p:nvPr/>
        </p:nvSpPr>
        <p:spPr>
          <a:xfrm>
            <a:off x="9431544" y="35623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(4*1,5*1)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5C7A23-93FA-454F-8839-7A6A61130D40}"/>
              </a:ext>
            </a:extLst>
          </p:cNvPr>
          <p:cNvSpPr/>
          <p:nvPr/>
        </p:nvSpPr>
        <p:spPr>
          <a:xfrm>
            <a:off x="9305057" y="3595437"/>
            <a:ext cx="1264587" cy="45719"/>
          </a:xfrm>
          <a:prstGeom prst="rect">
            <a:avLst/>
          </a:prstGeom>
          <a:solidFill>
            <a:schemeClr val="accent1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8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Dual pairing vector spaces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89B71E6-926B-4284-A53D-0866FE8015E2}"/>
              </a:ext>
            </a:extLst>
          </p:cNvPr>
          <p:cNvSpPr txBox="1">
            <a:spLocks/>
          </p:cNvSpPr>
          <p:nvPr/>
        </p:nvSpPr>
        <p:spPr>
          <a:xfrm>
            <a:off x="2597380" y="1833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solidFill>
                <a:srgbClr val="EFAE7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9AE2E88-20DB-4DFE-A8F7-704CB06530B4}"/>
                  </a:ext>
                </a:extLst>
              </p:cNvPr>
              <p:cNvSpPr txBox="1"/>
              <p:nvPr/>
            </p:nvSpPr>
            <p:spPr>
              <a:xfrm>
                <a:off x="2665605" y="3354497"/>
                <a:ext cx="1964769" cy="304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9AE2E88-20DB-4DFE-A8F7-704CB065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05" y="3354497"/>
                <a:ext cx="1964769" cy="304250"/>
              </a:xfrm>
              <a:prstGeom prst="rect">
                <a:avLst/>
              </a:prstGeom>
              <a:blipFill>
                <a:blip r:embed="rId5"/>
                <a:stretch>
                  <a:fillRect l="-3096" r="-1238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5E97F9-1A3F-451E-8128-AAAE1F6678FE}"/>
                  </a:ext>
                </a:extLst>
              </p:cNvPr>
              <p:cNvSpPr txBox="1"/>
              <p:nvPr/>
            </p:nvSpPr>
            <p:spPr>
              <a:xfrm>
                <a:off x="2762908" y="4604909"/>
                <a:ext cx="149880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 smtClean="0">
                              <a:solidFill>
                                <a:srgbClr val="ECB58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CB58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5E97F9-1A3F-451E-8128-AAAE1F66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08" y="4604909"/>
                <a:ext cx="1498807" cy="308546"/>
              </a:xfrm>
              <a:prstGeom prst="rect">
                <a:avLst/>
              </a:prstGeom>
              <a:blipFill>
                <a:blip r:embed="rId6"/>
                <a:stretch>
                  <a:fillRect l="-2033" r="-1220" b="-25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C7776EA9-C22F-41F9-B711-D7A8BFDED9F3}"/>
              </a:ext>
            </a:extLst>
          </p:cNvPr>
          <p:cNvSpPr txBox="1"/>
          <p:nvPr/>
        </p:nvSpPr>
        <p:spPr>
          <a:xfrm>
            <a:off x="4305555" y="445953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1</a:t>
            </a:r>
            <a:r>
              <a:rPr lang="zh-TW" altLang="en-US" dirty="0">
                <a:solidFill>
                  <a:srgbClr val="ECB581"/>
                </a:solidFill>
              </a:rPr>
              <a:t> </a:t>
            </a:r>
            <a:r>
              <a:rPr lang="en-US" altLang="zh-TW" dirty="0">
                <a:solidFill>
                  <a:srgbClr val="ECB581"/>
                </a:solidFill>
              </a:rPr>
              <a:t>if </a:t>
            </a:r>
            <a:r>
              <a:rPr lang="en-US" altLang="zh-TW" i="1" dirty="0" err="1">
                <a:solidFill>
                  <a:srgbClr val="ECB581"/>
                </a:solidFill>
              </a:rPr>
              <a:t>i</a:t>
            </a:r>
            <a:r>
              <a:rPr lang="en-US" altLang="zh-TW" i="1" dirty="0">
                <a:solidFill>
                  <a:srgbClr val="ECB581"/>
                </a:solidFill>
              </a:rPr>
              <a:t>  = j</a:t>
            </a:r>
          </a:p>
          <a:p>
            <a:r>
              <a:rPr lang="en-US" altLang="zh-TW" dirty="0">
                <a:solidFill>
                  <a:srgbClr val="ECB581"/>
                </a:solidFill>
              </a:rPr>
              <a:t>0 if </a:t>
            </a:r>
            <a:r>
              <a:rPr lang="en-US" altLang="zh-TW" i="1" dirty="0">
                <a:solidFill>
                  <a:srgbClr val="ECB581"/>
                </a:solidFill>
              </a:rPr>
              <a:t>i != j</a:t>
            </a:r>
            <a:endParaRPr lang="zh-TW" altLang="en-US" i="1" dirty="0">
              <a:solidFill>
                <a:srgbClr val="ECB58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82274E-137E-4290-876B-8FA77F5D6EA0}"/>
                  </a:ext>
                </a:extLst>
              </p:cNvPr>
              <p:cNvSpPr txBox="1"/>
              <p:nvPr/>
            </p:nvSpPr>
            <p:spPr>
              <a:xfrm>
                <a:off x="2665605" y="2473511"/>
                <a:ext cx="3020442" cy="566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i="1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i="1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CB58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>
                    <a:solidFill>
                      <a:srgbClr val="ECB58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 dirty="0" smtClean="0">
                        <a:solidFill>
                          <a:srgbClr val="ECB58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ECB58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82274E-137E-4290-876B-8FA77F5D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05" y="2473511"/>
                <a:ext cx="3020442" cy="566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D07382-B266-4208-A003-FF23A6F95156}"/>
              </a:ext>
            </a:extLst>
          </p:cNvPr>
          <p:cNvSpPr txBox="1"/>
          <p:nvPr/>
        </p:nvSpPr>
        <p:spPr>
          <a:xfrm>
            <a:off x="2385682" y="400762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ECB581"/>
                </a:solidFill>
              </a:rPr>
              <a:t>Orthonomality</a:t>
            </a:r>
            <a:endParaRPr lang="zh-TW" altLang="en-US" dirty="0">
              <a:solidFill>
                <a:srgbClr val="ECB58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591444-0171-4214-8024-3B00C42009D9}"/>
              </a:ext>
            </a:extLst>
          </p:cNvPr>
          <p:cNvSpPr txBox="1"/>
          <p:nvPr/>
        </p:nvSpPr>
        <p:spPr>
          <a:xfrm>
            <a:off x="2385682" y="210478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CB581"/>
                </a:solidFill>
              </a:rPr>
              <a:t>Duality</a:t>
            </a:r>
            <a:endParaRPr lang="zh-TW" altLang="en-US" dirty="0">
              <a:solidFill>
                <a:srgbClr val="ECB58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投影片縮放 14">
                <a:extLst>
                  <a:ext uri="{FF2B5EF4-FFF2-40B4-BE49-F238E27FC236}">
                    <a16:creationId xmlns:a16="http://schemas.microsoft.com/office/drawing/2014/main" id="{82E4ED3C-8497-4F22-A77F-B1326CBB16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3011144"/>
                  </p:ext>
                </p:extLst>
              </p:nvPr>
            </p:nvGraphicFramePr>
            <p:xfrm>
              <a:off x="10809289" y="6511290"/>
              <a:ext cx="447600" cy="251775"/>
            </p:xfrm>
            <a:graphic>
              <a:graphicData uri="http://schemas.microsoft.com/office/powerpoint/2016/slidezoom">
                <pslz:sldZm>
                  <pslz:sldZmObj sldId="278" cId="3024941655">
                    <pslz:zmPr id="{25D0056E-DFD4-40D1-89E4-CD2DB42657FD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7600" cy="2517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投影片縮放 1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2E4ED3C-8497-4F22-A77F-B1326CBB16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09289" y="6511290"/>
                <a:ext cx="447600" cy="2517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7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zh-TW" altLang="en-US" sz="3600" b="1" dirty="0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本篇</a:t>
            </a:r>
            <a:endParaRPr lang="en-US" altLang="zh-TW" sz="3600" b="1" dirty="0">
              <a:solidFill>
                <a:srgbClr val="EFAE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380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00EA32E-71ED-4B3C-BA27-1C6757E77815}"/>
              </a:ext>
            </a:extLst>
          </p:cNvPr>
          <p:cNvSpPr txBox="1">
            <a:spLocks/>
          </p:cNvSpPr>
          <p:nvPr/>
        </p:nvSpPr>
        <p:spPr>
          <a:xfrm>
            <a:off x="2597380" y="18254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EFAE74"/>
                </a:solidFill>
              </a:rPr>
              <a:t>Purpose :</a:t>
            </a:r>
            <a:r>
              <a:rPr lang="en-US" altLang="zh-TW" sz="2800" b="1" dirty="0">
                <a:solidFill>
                  <a:srgbClr val="EFAE74"/>
                </a:solidFill>
                <a:latin typeface="+mn-lt"/>
              </a:rPr>
              <a:t>Improve OT IPE</a:t>
            </a:r>
          </a:p>
          <a:p>
            <a:r>
              <a:rPr lang="en-US" altLang="zh-TW" b="1" dirty="0">
                <a:solidFill>
                  <a:srgbClr val="B69372"/>
                </a:solidFill>
              </a:rPr>
              <a:t>XDLIN</a:t>
            </a:r>
            <a:r>
              <a:rPr lang="zh-TW" altLang="en-US" b="1" dirty="0">
                <a:solidFill>
                  <a:srgbClr val="B69372"/>
                </a:solidFill>
              </a:rPr>
              <a:t> </a:t>
            </a:r>
            <a:r>
              <a:rPr lang="en-US" altLang="zh-TW" b="1" dirty="0">
                <a:solidFill>
                  <a:srgbClr val="B69372"/>
                </a:solidFill>
              </a:rPr>
              <a:t>assumption</a:t>
            </a:r>
            <a:endParaRPr lang="en-US" altLang="zh-TW" sz="2800" b="1" dirty="0">
              <a:solidFill>
                <a:srgbClr val="B69372"/>
              </a:solidFill>
              <a:latin typeface="+mn-lt"/>
            </a:endParaRPr>
          </a:p>
          <a:p>
            <a:r>
              <a:rPr lang="en-US" altLang="zh-TW" b="1" dirty="0">
                <a:solidFill>
                  <a:srgbClr val="EFAE74"/>
                </a:solidFill>
              </a:rPr>
              <a:t>Define:</a:t>
            </a:r>
            <a:endParaRPr lang="en-US" altLang="zh-TW" dirty="0">
              <a:solidFill>
                <a:srgbClr val="EFAE74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A224EB-C235-48CF-BE53-89435628CE0A}"/>
              </a:ext>
            </a:extLst>
          </p:cNvPr>
          <p:cNvSpPr txBox="1"/>
          <p:nvPr/>
        </p:nvSpPr>
        <p:spPr>
          <a:xfrm>
            <a:off x="4097322" y="2907093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EFAE74"/>
                </a:solidFill>
              </a:rPr>
              <a:t>M</a:t>
            </a:r>
            <a:r>
              <a:rPr lang="en-US" altLang="zh-TW" dirty="0">
                <a:solidFill>
                  <a:srgbClr val="EFAE74"/>
                </a:solidFill>
              </a:rPr>
              <a:t>:matrix</a:t>
            </a:r>
            <a:endParaRPr lang="zh-TW" altLang="en-US" dirty="0">
              <a:solidFill>
                <a:srgbClr val="EFAE7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5D017A2-F9C7-48C1-AD7F-BEF305587083}"/>
                  </a:ext>
                </a:extLst>
              </p:cNvPr>
              <p:cNvSpPr txBox="1"/>
              <p:nvPr/>
            </p:nvSpPr>
            <p:spPr>
              <a:xfrm>
                <a:off x="4021341" y="3360556"/>
                <a:ext cx="1122550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5D017A2-F9C7-48C1-AD7F-BEF305587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41" y="3360556"/>
                <a:ext cx="1122550" cy="293542"/>
              </a:xfrm>
              <a:prstGeom prst="rect">
                <a:avLst/>
              </a:prstGeom>
              <a:blipFill>
                <a:blip r:embed="rId5"/>
                <a:stretch>
                  <a:fillRect t="-2083" r="-1630" b="-20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D7AD7C2-1B79-4CF3-98E7-62BE2CD58445}"/>
                  </a:ext>
                </a:extLst>
              </p:cNvPr>
              <p:cNvSpPr txBox="1"/>
              <p:nvPr/>
            </p:nvSpPr>
            <p:spPr>
              <a:xfrm>
                <a:off x="4002619" y="3712969"/>
                <a:ext cx="1164293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D7AD7C2-1B79-4CF3-98E7-62BE2CD5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619" y="3712969"/>
                <a:ext cx="1164293" cy="280846"/>
              </a:xfrm>
              <a:prstGeom prst="rect">
                <a:avLst/>
              </a:prstGeom>
              <a:blipFill>
                <a:blip r:embed="rId6"/>
                <a:stretch>
                  <a:fillRect t="-2174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C05A425-9E74-4D6C-81AE-65A7780E0CEC}"/>
                  </a:ext>
                </a:extLst>
              </p:cNvPr>
              <p:cNvSpPr txBox="1"/>
              <p:nvPr/>
            </p:nvSpPr>
            <p:spPr>
              <a:xfrm>
                <a:off x="3984888" y="4052686"/>
                <a:ext cx="1195455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C05A425-9E74-4D6C-81AE-65A7780E0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88" y="4052686"/>
                <a:ext cx="1195455" cy="280974"/>
              </a:xfrm>
              <a:prstGeom prst="rect">
                <a:avLst/>
              </a:prstGeom>
              <a:blipFill>
                <a:blip r:embed="rId7"/>
                <a:stretch>
                  <a:fillRect t="-2174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639FB10-B038-4389-A105-F98455566375}"/>
                  </a:ext>
                </a:extLst>
              </p:cNvPr>
              <p:cNvSpPr txBox="1"/>
              <p:nvPr/>
            </p:nvSpPr>
            <p:spPr>
              <a:xfrm>
                <a:off x="5439730" y="2884700"/>
                <a:ext cx="1312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>
                    <a:solidFill>
                      <a:srgbClr val="EFAE74"/>
                    </a:solidFill>
                  </a:rPr>
                  <a:t>:generator</a:t>
                </a:r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639FB10-B038-4389-A105-F9845556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730" y="2884700"/>
                <a:ext cx="1312539" cy="369332"/>
              </a:xfrm>
              <a:prstGeom prst="rect">
                <a:avLst/>
              </a:prstGeom>
              <a:blipFill>
                <a:blip r:embed="rId8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8783D8D-F67B-45A9-9F28-F54B284CC879}"/>
                  </a:ext>
                </a:extLst>
              </p:cNvPr>
              <p:cNvSpPr txBox="1"/>
              <p:nvPr/>
            </p:nvSpPr>
            <p:spPr>
              <a:xfrm>
                <a:off x="5601857" y="3435970"/>
                <a:ext cx="2300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8783D8D-F67B-45A9-9F28-F54B284C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57" y="3435970"/>
                <a:ext cx="2300823" cy="276999"/>
              </a:xfrm>
              <a:prstGeom prst="rect">
                <a:avLst/>
              </a:prstGeom>
              <a:blipFill>
                <a:blip r:embed="rId9"/>
                <a:stretch>
                  <a:fillRect l="-2122" r="-796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6D89EB9-4962-4B65-BDD4-1EA9A93C7996}"/>
                  </a:ext>
                </a:extLst>
              </p:cNvPr>
              <p:cNvSpPr txBox="1"/>
              <p:nvPr/>
            </p:nvSpPr>
            <p:spPr>
              <a:xfrm>
                <a:off x="5598714" y="4163128"/>
                <a:ext cx="2775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EFAE7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FAE7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zh-TW" altLang="en-US" i="1" smtClean="0">
                                          <a:solidFill>
                                            <a:srgbClr val="EFAE7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EFAE7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FAE7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zh-TW" altLang="en-US" i="1" smtClean="0">
                                          <a:solidFill>
                                            <a:srgbClr val="EFAE7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rgbClr val="EFAE7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6D89EB9-4962-4B65-BDD4-1EA9A93C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14" y="4163128"/>
                <a:ext cx="2775953" cy="276999"/>
              </a:xfrm>
              <a:prstGeom prst="rect">
                <a:avLst/>
              </a:prstGeom>
              <a:blipFill>
                <a:blip r:embed="rId10"/>
                <a:stretch>
                  <a:fillRect l="-877" r="-219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文字, 美工圖案 的圖片&#10;&#10;自動產生的描述">
            <a:extLst>
              <a:ext uri="{FF2B5EF4-FFF2-40B4-BE49-F238E27FC236}">
                <a16:creationId xmlns:a16="http://schemas.microsoft.com/office/drawing/2014/main" id="{105B19B1-F1E5-456E-96BF-4F290DCF8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73" y="3606104"/>
            <a:ext cx="1318374" cy="4419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XDLIN assumption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F2FAEB-20FF-41E3-BC0B-FBC6AFF59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86" y="3651828"/>
            <a:ext cx="2606266" cy="3505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B6A0C9-E481-4517-9148-0C59C20AD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86" y="4874208"/>
            <a:ext cx="6599492" cy="3124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75D57C9-A7C2-4A45-AADF-8ED3121AE8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62" y="5343947"/>
            <a:ext cx="2651990" cy="37341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3334E9F-293E-48A1-9858-10106BFE10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2184605"/>
            <a:ext cx="10648869" cy="44199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A9F291-AFF5-4FBE-A670-273C66B8840E}"/>
              </a:ext>
            </a:extLst>
          </p:cNvPr>
          <p:cNvSpPr txBox="1"/>
          <p:nvPr/>
        </p:nvSpPr>
        <p:spPr>
          <a:xfrm>
            <a:off x="7373073" y="2672832"/>
            <a:ext cx="192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猜中</a:t>
            </a:r>
            <a:r>
              <a:rPr lang="en-US" altLang="zh-TW" b="1" dirty="0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EFAE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86A180E-1DD9-42DB-9D02-7D69A3909B1F}"/>
                  </a:ext>
                </a:extLst>
              </p:cNvPr>
              <p:cNvSpPr txBox="1"/>
              <p:nvPr/>
            </p:nvSpPr>
            <p:spPr>
              <a:xfrm>
                <a:off x="1548230" y="3968172"/>
                <a:ext cx="29551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ⅇ:</m:t>
                      </m:r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sz="240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86A180E-1DD9-42DB-9D02-7D69A3909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230" y="3968172"/>
                <a:ext cx="295519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74F9CAB-9383-4046-ABB9-178B54BCE6A4}"/>
                  </a:ext>
                </a:extLst>
              </p:cNvPr>
              <p:cNvSpPr txBox="1"/>
              <p:nvPr/>
            </p:nvSpPr>
            <p:spPr>
              <a:xfrm>
                <a:off x="2875175" y="2690821"/>
                <a:ext cx="13657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ECB58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>
                        <a:solidFill>
                          <a:srgbClr val="ECB581"/>
                        </a:solidFill>
                      </a:rPr>
                      <m:t>negligible</m:t>
                    </m:r>
                  </m:oMath>
                </a14:m>
                <a:endParaRPr lang="zh-TW" altLang="en-US" sz="2400" dirty="0">
                  <a:solidFill>
                    <a:srgbClr val="ECB58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74F9CAB-9383-4046-ABB9-178B54BC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75" y="2690821"/>
                <a:ext cx="1365758" cy="369332"/>
              </a:xfrm>
              <a:prstGeom prst="rect">
                <a:avLst/>
              </a:prstGeom>
              <a:blipFill>
                <a:blip r:embed="rId11"/>
                <a:stretch>
                  <a:fillRect l="-13839" t="-24590" r="-848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54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F64F-D03B-40EC-8941-DFB7897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280284"/>
            <a:ext cx="10515600" cy="1325563"/>
          </a:xfrm>
        </p:spPr>
        <p:txBody>
          <a:bodyPr>
            <a:normAutofit/>
          </a:bodyPr>
          <a:lstStyle/>
          <a:p>
            <a:pPr lvl="2"/>
            <a:r>
              <a:rPr lang="en-US" altLang="zh-TW" sz="3600" b="1" dirty="0">
                <a:solidFill>
                  <a:srgbClr val="EFAE74"/>
                </a:solidFill>
                <a:latin typeface="+mn-lt"/>
              </a:rPr>
              <a:t>Function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69944-D1A3-4DAD-B140-516F8767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1"/>
            <a:ext cx="2875175" cy="22624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86DBC0-D446-44F1-BC41-C570D12C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86" y="5862319"/>
            <a:ext cx="1101739" cy="878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AB13C5-DFE3-44B2-B03D-A8687373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78" y="5867478"/>
            <a:ext cx="1101738" cy="843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F1232D7-05A1-4979-9DD7-5627FDA37177}"/>
                  </a:ext>
                </a:extLst>
              </p:cNvPr>
              <p:cNvSpPr txBox="1"/>
              <p:nvPr/>
            </p:nvSpPr>
            <p:spPr>
              <a:xfrm>
                <a:off x="1054438" y="1713734"/>
                <a:ext cx="6136104" cy="4605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EFAE74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𝑺𝒆𝒕𝒖𝒑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p>
                        </m:sSup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i="1" dirty="0">
                  <a:solidFill>
                    <a:srgbClr val="EFAE74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b="1" i="1" dirty="0">
                  <a:solidFill>
                    <a:srgbClr val="EFAE74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b="1" i="1" dirty="0">
                  <a:solidFill>
                    <a:srgbClr val="EFAE74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b="1" i="1" dirty="0">
                  <a:solidFill>
                    <a:srgbClr val="EFAE74"/>
                  </a:solidFill>
                  <a:latin typeface="Cambria Math" panose="02040503050406030204" pitchFamily="18" charset="0"/>
                </a:endParaRPr>
              </a:p>
              <a:p>
                <a:r>
                  <a:rPr lang="zh-TW" altLang="en-US" b="1" dirty="0">
                    <a:solidFill>
                      <a:srgbClr val="EFAE7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𝑲𝒆𝒚𝒈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𝒎𝒔𝒌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r>
                  <a:rPr lang="zh-TW" altLang="en-US" b="1" dirty="0">
                    <a:solidFill>
                      <a:srgbClr val="EFAE74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𝑬𝒏𝒄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𝒎𝒑𝒌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0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endParaRPr lang="en-US" altLang="zh-TW" b="1" dirty="0">
                  <a:solidFill>
                    <a:srgbClr val="EFAE74"/>
                  </a:solidFill>
                </a:endParaRPr>
              </a:p>
              <a:p>
                <a:r>
                  <a:rPr lang="zh-TW" altLang="en-US" b="1" dirty="0">
                    <a:solidFill>
                      <a:srgbClr val="EFAE74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b="1" i="0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altLang="zh-TW" b="1" i="1" smtClean="0">
                        <a:solidFill>
                          <a:srgbClr val="EFAE74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b="1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F1232D7-05A1-4979-9DD7-5627FDA3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38" y="1713734"/>
                <a:ext cx="6136104" cy="4605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4276AF-D973-43EC-A814-80AE614C3B33}"/>
                  </a:ext>
                </a:extLst>
              </p:cNvPr>
              <p:cNvSpPr txBox="1"/>
              <p:nvPr/>
            </p:nvSpPr>
            <p:spPr>
              <a:xfrm>
                <a:off x="2080483" y="2113623"/>
                <a:ext cx="297132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,ⅇ</m:t>
                          </m:r>
                        </m:e>
                      </m:d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𝜗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4276AF-D973-43EC-A814-80AE614C3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83" y="2113623"/>
                <a:ext cx="2971326" cy="312650"/>
              </a:xfrm>
              <a:prstGeom prst="rect">
                <a:avLst/>
              </a:prstGeom>
              <a:blipFill>
                <a:blip r:embed="rId6"/>
                <a:stretch>
                  <a:fillRect l="-1025" t="-1961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C308D76-5D5F-4ACE-BE1A-F6F0148DE70E}"/>
                  </a:ext>
                </a:extLst>
              </p:cNvPr>
              <p:cNvSpPr txBox="1"/>
              <p:nvPr/>
            </p:nvSpPr>
            <p:spPr>
              <a:xfrm>
                <a:off x="2449596" y="2489206"/>
                <a:ext cx="1000851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⇐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3×2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C308D76-5D5F-4ACE-BE1A-F6F0148D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596" y="2489206"/>
                <a:ext cx="1000851" cy="303929"/>
              </a:xfrm>
              <a:prstGeom prst="rect">
                <a:avLst/>
              </a:prstGeom>
              <a:blipFill>
                <a:blip r:embed="rId7"/>
                <a:stretch>
                  <a:fillRect l="-5488" r="-182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DFEB996-48E8-4310-881F-0031301A571E}"/>
                  </a:ext>
                </a:extLst>
              </p:cNvPr>
              <p:cNvSpPr txBox="1"/>
              <p:nvPr/>
            </p:nvSpPr>
            <p:spPr>
              <a:xfrm>
                <a:off x="4228720" y="2437990"/>
                <a:ext cx="1194686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⇐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4×2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DFEB996-48E8-4310-881F-0031301A5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720" y="2437990"/>
                <a:ext cx="1194686" cy="303929"/>
              </a:xfrm>
              <a:prstGeom prst="rect">
                <a:avLst/>
              </a:prstGeom>
              <a:blipFill>
                <a:blip r:embed="rId8"/>
                <a:stretch>
                  <a:fillRect l="-4592" r="-1531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75F51C3-5BD1-4A6C-856F-9BD166CAB746}"/>
                  </a:ext>
                </a:extLst>
              </p:cNvPr>
              <p:cNvSpPr txBox="1"/>
              <p:nvPr/>
            </p:nvSpPr>
            <p:spPr>
              <a:xfrm>
                <a:off x="6083824" y="2437990"/>
                <a:ext cx="768094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⇐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75F51C3-5BD1-4A6C-856F-9BD166CAB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824" y="2437990"/>
                <a:ext cx="768094" cy="303929"/>
              </a:xfrm>
              <a:prstGeom prst="rect">
                <a:avLst/>
              </a:prstGeom>
              <a:blipFill>
                <a:blip r:embed="rId9"/>
                <a:stretch>
                  <a:fillRect l="-7143" r="-3175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EAFD924-3A00-4209-904A-C2FE4A92BA85}"/>
                  </a:ext>
                </a:extLst>
              </p:cNvPr>
              <p:cNvSpPr txBox="1"/>
              <p:nvPr/>
            </p:nvSpPr>
            <p:spPr>
              <a:xfrm>
                <a:off x="5737628" y="2045659"/>
                <a:ext cx="2162963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/>
                      </m:sSubSup>
                      <m:r>
                        <a:rPr lang="en-US" altLang="zh-TW" b="0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⇐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3×4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EAFD924-3A00-4209-904A-C2FE4A92B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28" y="2045659"/>
                <a:ext cx="2162963" cy="332463"/>
              </a:xfrm>
              <a:prstGeom prst="rect">
                <a:avLst/>
              </a:prstGeom>
              <a:blipFill>
                <a:blip r:embed="rId10"/>
                <a:stretch>
                  <a:fillRect l="-2254" r="-1127" b="-18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23041D4-69E3-4801-B504-918A84F63D6F}"/>
                  </a:ext>
                </a:extLst>
              </p:cNvPr>
              <p:cNvSpPr txBox="1"/>
              <p:nvPr/>
            </p:nvSpPr>
            <p:spPr>
              <a:xfrm>
                <a:off x="2014237" y="2822133"/>
                <a:ext cx="5422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𝑚𝑝𝑘</m:t>
                      </m:r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A8B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23041D4-69E3-4801-B504-918A84F6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237" y="2822133"/>
                <a:ext cx="5422638" cy="276999"/>
              </a:xfrm>
              <a:prstGeom prst="rect">
                <a:avLst/>
              </a:prstGeom>
              <a:blipFill>
                <a:blip r:embed="rId11"/>
                <a:stretch>
                  <a:fillRect l="-899" t="-4444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D528045-C99C-4BA6-9023-DC46AFA86BFC}"/>
                  </a:ext>
                </a:extLst>
              </p:cNvPr>
              <p:cNvSpPr txBox="1"/>
              <p:nvPr/>
            </p:nvSpPr>
            <p:spPr>
              <a:xfrm>
                <a:off x="2080483" y="3116350"/>
                <a:ext cx="241322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i="1" dirty="0">
                    <a:solidFill>
                      <a:srgbClr val="EA8B00"/>
                    </a:solidFill>
                  </a:rPr>
                  <a:t>ms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EA8B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TW" altLang="en-US" i="1" smtClean="0">
                        <a:solidFill>
                          <a:srgbClr val="EA8B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en-US" i="1" smtClean="0">
                            <a:solidFill>
                              <a:srgbClr val="EA8B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solidFill>
                              <a:srgbClr val="EA8B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TW" altLang="en-US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TW" altLang="en-US" i="1" smtClean="0">
                                <a:solidFill>
                                  <a:srgbClr val="EFAE74"/>
                                </a:solidFill>
                                <a:latin typeface="Cambria Math" panose="02040503050406030204" pitchFamily="18" charset="0"/>
                              </a:rPr>
                              <m:t>,⋯</m:t>
                            </m:r>
                          </m:sub>
                        </m:sSub>
                        <m:r>
                          <a:rPr lang="zh-TW" altLang="en-US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TW" altLang="en-US" i="1" smtClean="0">
                            <a:solidFill>
                              <a:srgbClr val="EFAE7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TW" altLang="en-US" i="1" smtClean="0">
                                <a:solidFill>
                                  <a:srgbClr val="EA8B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solidFill>
                    <a:srgbClr val="EA8B0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D528045-C99C-4BA6-9023-DC46AFA8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83" y="3116350"/>
                <a:ext cx="2413225" cy="312650"/>
              </a:xfrm>
              <a:prstGeom prst="rect">
                <a:avLst/>
              </a:prstGeom>
              <a:blipFill>
                <a:blip r:embed="rId12"/>
                <a:stretch>
                  <a:fillRect l="-5808" t="-17308" b="-40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ECFAEF-D81D-4BCF-9266-3F8B18C7B5F1}"/>
                  </a:ext>
                </a:extLst>
              </p:cNvPr>
              <p:cNvSpPr txBox="1"/>
              <p:nvPr/>
            </p:nvSpPr>
            <p:spPr>
              <a:xfrm>
                <a:off x="2084753" y="3993341"/>
                <a:ext cx="206011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ECFAEF-D81D-4BCF-9266-3F8B18C7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53" y="3993341"/>
                <a:ext cx="2060115" cy="298415"/>
              </a:xfrm>
              <a:prstGeom prst="rect">
                <a:avLst/>
              </a:prstGeom>
              <a:blipFill>
                <a:blip r:embed="rId13"/>
                <a:stretch>
                  <a:fillRect l="-2367" b="-20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CA5E2D0-9797-4FDB-988D-8C16D65DBED5}"/>
                  </a:ext>
                </a:extLst>
              </p:cNvPr>
              <p:cNvSpPr txBox="1"/>
              <p:nvPr/>
            </p:nvSpPr>
            <p:spPr>
              <a:xfrm>
                <a:off x="4634292" y="3985351"/>
                <a:ext cx="748795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⇐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CA5E2D0-9797-4FDB-988D-8C16D65DB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92" y="3985351"/>
                <a:ext cx="748795" cy="303929"/>
              </a:xfrm>
              <a:prstGeom prst="rect">
                <a:avLst/>
              </a:prstGeom>
              <a:blipFill>
                <a:blip r:embed="rId14"/>
                <a:stretch>
                  <a:fillRect l="-4065" r="-3252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30D43DE-3CB0-4047-9E83-66B7EE75DA80}"/>
                  </a:ext>
                </a:extLst>
              </p:cNvPr>
              <p:cNvSpPr txBox="1"/>
              <p:nvPr/>
            </p:nvSpPr>
            <p:spPr>
              <a:xfrm>
                <a:off x="2080483" y="4297410"/>
                <a:ext cx="6225807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A8B0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30D43DE-3CB0-4047-9E83-66B7EE75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83" y="4297410"/>
                <a:ext cx="6225807" cy="298928"/>
              </a:xfrm>
              <a:prstGeom prst="rect">
                <a:avLst/>
              </a:prstGeom>
              <a:blipFill>
                <a:blip r:embed="rId15"/>
                <a:stretch>
                  <a:fillRect l="-294" b="-20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93E291A-D32F-4C4E-8850-CEE8B313E662}"/>
                  </a:ext>
                </a:extLst>
              </p:cNvPr>
              <p:cNvSpPr txBox="1"/>
              <p:nvPr/>
            </p:nvSpPr>
            <p:spPr>
              <a:xfrm>
                <a:off x="2070293" y="5096212"/>
                <a:ext cx="206665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0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FAE7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93E291A-D32F-4C4E-8850-CEE8B313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93" y="5096212"/>
                <a:ext cx="2066655" cy="298415"/>
              </a:xfrm>
              <a:prstGeom prst="rect">
                <a:avLst/>
              </a:prstGeom>
              <a:blipFill>
                <a:blip r:embed="rId16"/>
                <a:stretch>
                  <a:fillRect l="-885" b="-20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32F17B0-5E72-4DD3-BCD2-87DB2747C566}"/>
                  </a:ext>
                </a:extLst>
              </p:cNvPr>
              <p:cNvSpPr txBox="1"/>
              <p:nvPr/>
            </p:nvSpPr>
            <p:spPr>
              <a:xfrm>
                <a:off x="5737628" y="5106918"/>
                <a:ext cx="789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32F17B0-5E72-4DD3-BCD2-87DB2747C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28" y="5106918"/>
                <a:ext cx="789512" cy="276999"/>
              </a:xfrm>
              <a:prstGeom prst="rect">
                <a:avLst/>
              </a:prstGeom>
              <a:blipFill>
                <a:blip r:embed="rId17"/>
                <a:stretch>
                  <a:fillRect l="-3846" r="-153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F66DFD4-3787-4298-AEDF-66C97126F850}"/>
                  </a:ext>
                </a:extLst>
              </p:cNvPr>
              <p:cNvSpPr txBox="1"/>
              <p:nvPr/>
            </p:nvSpPr>
            <p:spPr>
              <a:xfrm>
                <a:off x="4634292" y="5093454"/>
                <a:ext cx="746871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⇐</m:t>
                      </m:r>
                      <m:sSubSup>
                        <m:sSubSup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EFAE74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F66DFD4-3787-4298-AEDF-66C97126F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92" y="5093454"/>
                <a:ext cx="746871" cy="303929"/>
              </a:xfrm>
              <a:prstGeom prst="rect">
                <a:avLst/>
              </a:prstGeom>
              <a:blipFill>
                <a:blip r:embed="rId18"/>
                <a:stretch>
                  <a:fillRect l="-4065" r="-3252" b="-22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EF88190-430D-465C-8CED-50CB62E450C0}"/>
                  </a:ext>
                </a:extLst>
              </p:cNvPr>
              <p:cNvSpPr txBox="1"/>
              <p:nvPr/>
            </p:nvSpPr>
            <p:spPr>
              <a:xfrm>
                <a:off x="2019057" y="5402542"/>
                <a:ext cx="9698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rgbClr val="EA8B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TW" altLang="en-US" i="1" smtClean="0">
                                          <a:solidFill>
                                            <a:srgbClr val="EA8B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EA8B00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EF88190-430D-465C-8CED-50CB62E45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57" y="5402542"/>
                <a:ext cx="9698874" cy="276999"/>
              </a:xfrm>
              <a:prstGeom prst="rect">
                <a:avLst/>
              </a:prstGeom>
              <a:blipFill>
                <a:blip r:embed="rId19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D49563A-D2D2-4ECA-B56F-78D04D212852}"/>
                  </a:ext>
                </a:extLst>
              </p:cNvPr>
              <p:cNvSpPr txBox="1"/>
              <p:nvPr/>
            </p:nvSpPr>
            <p:spPr>
              <a:xfrm>
                <a:off x="2080483" y="6260619"/>
                <a:ext cx="4828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⋅ⅇ</m:t>
                      </m:r>
                      <m:d>
                        <m:d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i="1" smtClean="0">
                          <a:solidFill>
                            <a:srgbClr val="EA8B00"/>
                          </a:solidFill>
                          <a:latin typeface="Cambria Math" panose="02040503050406030204" pitchFamily="18" charset="0"/>
                        </a:rPr>
                        <m:t>⋅ⅇ</m:t>
                      </m:r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 smtClean="0">
                                  <a:solidFill>
                                    <a:srgbClr val="EA8B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rgbClr val="EA8B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TW" altLang="en-US" i="1" smtClean="0">
                              <a:solidFill>
                                <a:srgbClr val="EA8B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EA8B00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D49563A-D2D2-4ECA-B56F-78D04D21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83" y="6260619"/>
                <a:ext cx="4828373" cy="276999"/>
              </a:xfrm>
              <a:prstGeom prst="rect">
                <a:avLst/>
              </a:prstGeom>
              <a:blipFill>
                <a:blip r:embed="rId20"/>
                <a:stretch>
                  <a:fillRect l="-253" t="-4444" r="-12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85C45E6-0ADA-4728-9FE0-C700718E8C28}"/>
                  </a:ext>
                </a:extLst>
              </p:cNvPr>
              <p:cNvSpPr txBox="1"/>
              <p:nvPr/>
            </p:nvSpPr>
            <p:spPr>
              <a:xfrm>
                <a:off x="8809352" y="2050691"/>
                <a:ext cx="1391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 smtClean="0">
                          <a:solidFill>
                            <a:srgbClr val="EFA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rgbClr val="EFAE7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85C45E6-0ADA-4728-9FE0-C700718E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352" y="2050691"/>
                <a:ext cx="1391343" cy="276999"/>
              </a:xfrm>
              <a:prstGeom prst="rect">
                <a:avLst/>
              </a:prstGeom>
              <a:blipFill>
                <a:blip r:embed="rId21"/>
                <a:stretch>
                  <a:fillRect l="-3947" r="-1754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7B1461B-3A28-4DEE-9FEC-3DCC769CC2C2}"/>
                  </a:ext>
                </a:extLst>
              </p:cNvPr>
              <p:cNvSpPr txBox="1"/>
              <p:nvPr/>
            </p:nvSpPr>
            <p:spPr>
              <a:xfrm>
                <a:off x="7436875" y="2773941"/>
                <a:ext cx="2240279" cy="369332"/>
              </a:xfrm>
              <a:prstGeom prst="rect">
                <a:avLst/>
              </a:prstGeom>
              <a:solidFill>
                <a:srgbClr val="EFAE7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          (G,</a:t>
                </a:r>
                <a:r>
                  <a:rPr lang="zh-TW" altLang="en-US" dirty="0">
                    <a:solidFill>
                      <a:srgbClr val="EFAE74"/>
                    </a:solidFill>
                    <a:highlight>
                      <a:srgbClr val="EFAE74"/>
                    </a:highligh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,…,</a:t>
                </a:r>
                <a:r>
                  <a:rPr lang="zh-TW" altLang="en-US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3B3B3B"/>
                        </a:solidFill>
                        <a:highlight>
                          <a:srgbClr val="EFAE74"/>
                        </a:highligh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)</a:t>
                </a:r>
                <a:endParaRPr lang="zh-TW" altLang="en-US" dirty="0">
                  <a:solidFill>
                    <a:srgbClr val="3B3B3B"/>
                  </a:solidFill>
                  <a:highlight>
                    <a:srgbClr val="EFAE74"/>
                  </a:highlight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7B1461B-3A28-4DEE-9FEC-3DCC769C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75" y="2773941"/>
                <a:ext cx="2240279" cy="369332"/>
              </a:xfrm>
              <a:prstGeom prst="rect">
                <a:avLst/>
              </a:prstGeom>
              <a:blipFill>
                <a:blip r:embed="rId22"/>
                <a:stretch>
                  <a:fillRect l="-2452" t="-8197" r="-51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52EBD2F-CA54-4A15-97F2-528D50EBBBF1}"/>
              </a:ext>
            </a:extLst>
          </p:cNvPr>
          <p:cNvSpPr/>
          <p:nvPr/>
        </p:nvSpPr>
        <p:spPr>
          <a:xfrm>
            <a:off x="7436875" y="2862912"/>
            <a:ext cx="528980" cy="236220"/>
          </a:xfrm>
          <a:prstGeom prst="leftArrow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4886C7A-2FA6-44EE-B5A1-265468D7B3F9}"/>
                  </a:ext>
                </a:extLst>
              </p:cNvPr>
              <p:cNvSpPr txBox="1"/>
              <p:nvPr/>
            </p:nvSpPr>
            <p:spPr>
              <a:xfrm>
                <a:off x="8306291" y="4261768"/>
                <a:ext cx="1391344" cy="369332"/>
              </a:xfrm>
              <a:prstGeom prst="rect">
                <a:avLst/>
              </a:prstGeom>
              <a:solidFill>
                <a:srgbClr val="EFAE7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,</a:t>
                </a:r>
                <a:r>
                  <a:rPr lang="zh-TW" altLang="en-US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)</a:t>
                </a:r>
                <a:endParaRPr lang="zh-TW" altLang="en-US" dirty="0">
                  <a:solidFill>
                    <a:srgbClr val="3B3B3B"/>
                  </a:solidFill>
                  <a:highlight>
                    <a:srgbClr val="EFAE74"/>
                  </a:highlight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4886C7A-2FA6-44EE-B5A1-265468D7B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91" y="4261768"/>
                <a:ext cx="1391344" cy="369332"/>
              </a:xfrm>
              <a:prstGeom prst="rect">
                <a:avLst/>
              </a:prstGeom>
              <a:blipFill>
                <a:blip r:embed="rId23"/>
                <a:stretch>
                  <a:fillRect l="-3947" t="-8197" r="-833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ACFC7F97-FCAE-4521-8918-C530B577DBDC}"/>
              </a:ext>
            </a:extLst>
          </p:cNvPr>
          <p:cNvSpPr/>
          <p:nvPr/>
        </p:nvSpPr>
        <p:spPr>
          <a:xfrm>
            <a:off x="8306290" y="4350739"/>
            <a:ext cx="528980" cy="236220"/>
          </a:xfrm>
          <a:prstGeom prst="leftArrow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6D7078A-0DBC-4AB5-AFB8-8F681FECB9F7}"/>
                  </a:ext>
                </a:extLst>
              </p:cNvPr>
              <p:cNvSpPr txBox="1"/>
              <p:nvPr/>
            </p:nvSpPr>
            <p:spPr>
              <a:xfrm>
                <a:off x="5317637" y="5750475"/>
                <a:ext cx="1694597" cy="369332"/>
              </a:xfrm>
              <a:prstGeom prst="rect">
                <a:avLst/>
              </a:prstGeom>
              <a:solidFill>
                <a:srgbClr val="EFAE7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,…,</a:t>
                </a:r>
                <a:r>
                  <a:rPr lang="zh-TW" altLang="en-US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3B3B3B"/>
                        </a:solidFill>
                        <a:highlight>
                          <a:srgbClr val="EFAE74"/>
                        </a:highligh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i="1" smtClean="0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3B3B3B"/>
                            </a:solidFill>
                            <a:highlight>
                              <a:srgbClr val="EFAE74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3B3B3B"/>
                    </a:solidFill>
                    <a:highlight>
                      <a:srgbClr val="EFAE74"/>
                    </a:highlight>
                  </a:rPr>
                  <a:t>)</a:t>
                </a:r>
                <a:endParaRPr lang="zh-TW" altLang="en-US" dirty="0">
                  <a:solidFill>
                    <a:srgbClr val="3B3B3B"/>
                  </a:solidFill>
                  <a:highlight>
                    <a:srgbClr val="EFAE74"/>
                  </a:highlight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6D7078A-0DBC-4AB5-AFB8-8F681FEC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37" y="5750475"/>
                <a:ext cx="1694597" cy="369332"/>
              </a:xfrm>
              <a:prstGeom prst="rect">
                <a:avLst/>
              </a:prstGeom>
              <a:blipFill>
                <a:blip r:embed="rId24"/>
                <a:stretch>
                  <a:fillRect l="-2878" t="-8197" r="-719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301FA88A-8C4B-4C8F-984C-1CAAAD36728B}"/>
              </a:ext>
            </a:extLst>
          </p:cNvPr>
          <p:cNvSpPr/>
          <p:nvPr/>
        </p:nvSpPr>
        <p:spPr>
          <a:xfrm rot="5400000">
            <a:off x="5399751" y="5810665"/>
            <a:ext cx="294754" cy="217164"/>
          </a:xfrm>
          <a:prstGeom prst="leftArrow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305D63C-0E12-40A5-9413-6E9F427CE81D}"/>
              </a:ext>
            </a:extLst>
          </p:cNvPr>
          <p:cNvSpPr txBox="1"/>
          <p:nvPr/>
        </p:nvSpPr>
        <p:spPr>
          <a:xfrm>
            <a:off x="6890404" y="2421250"/>
            <a:ext cx="750000" cy="261610"/>
          </a:xfrm>
          <a:prstGeom prst="rect">
            <a:avLst/>
          </a:prstGeom>
          <a:solidFill>
            <a:srgbClr val="EFAE74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3B3B3B"/>
                </a:solidFill>
                <a:highlight>
                  <a:srgbClr val="EFAE74"/>
                </a:highlight>
              </a:rPr>
              <a:t>      3X1</a:t>
            </a:r>
            <a:endParaRPr lang="zh-TW" altLang="en-US" sz="1100" dirty="0">
              <a:solidFill>
                <a:srgbClr val="3B3B3B"/>
              </a:solidFill>
              <a:highlight>
                <a:srgbClr val="EFAE74"/>
              </a:highlight>
            </a:endParaRP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3CBAAB7D-9381-4C1B-81BD-43500CFD061D}"/>
              </a:ext>
            </a:extLst>
          </p:cNvPr>
          <p:cNvSpPr/>
          <p:nvPr/>
        </p:nvSpPr>
        <p:spPr>
          <a:xfrm>
            <a:off x="6886629" y="2470418"/>
            <a:ext cx="251209" cy="173466"/>
          </a:xfrm>
          <a:prstGeom prst="leftArrow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0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8634</TotalTime>
  <Words>656</Words>
  <Application>Microsoft Office PowerPoint</Application>
  <PresentationFormat>寬螢幕</PresentationFormat>
  <Paragraphs>171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Cambria Math</vt:lpstr>
      <vt:lpstr>Office Theme</vt:lpstr>
      <vt:lpstr>Improved Inner-product Encryption with Adaptive Security and Full Attribute-hiding</vt:lpstr>
      <vt:lpstr>Outline</vt:lpstr>
      <vt:lpstr>Adaptive Security</vt:lpstr>
      <vt:lpstr>Okamoto and Takashima IPE</vt:lpstr>
      <vt:lpstr>Dual pairing vector spaces</vt:lpstr>
      <vt:lpstr>Dual pairing vector spaces</vt:lpstr>
      <vt:lpstr>本篇</vt:lpstr>
      <vt:lpstr>XDLIN assumption</vt:lpstr>
      <vt:lpstr>Function</vt:lpstr>
      <vt:lpstr>Security game</vt:lpstr>
      <vt:lpstr>Comparison</vt:lpstr>
      <vt:lpstr>THANK YOU</vt:lpstr>
      <vt:lpstr>Dual pairing vector spaces</vt:lpstr>
      <vt:lpstr>Dual pairing vector spaces</vt:lpstr>
      <vt:lpstr>Computational hardness assumption</vt:lpstr>
      <vt:lpstr>Functional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M093040030</dc:creator>
  <cp:lastModifiedBy>M093040030</cp:lastModifiedBy>
  <cp:revision>189</cp:revision>
  <dcterms:created xsi:type="dcterms:W3CDTF">2020-12-11T07:48:22Z</dcterms:created>
  <dcterms:modified xsi:type="dcterms:W3CDTF">2021-01-04T08:16:00Z</dcterms:modified>
</cp:coreProperties>
</file>