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9E"/>
    <a:srgbClr val="A5004A"/>
    <a:srgbClr val="9E5A6D"/>
    <a:srgbClr val="FFBC9F"/>
    <a:srgbClr val="7A0079"/>
    <a:srgbClr val="FFB79A"/>
    <a:srgbClr val="C5E48F"/>
    <a:srgbClr val="7EA33F"/>
    <a:srgbClr val="CFF198"/>
    <a:srgbClr val="85A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52" autoAdjust="0"/>
  </p:normalViewPr>
  <p:slideViewPr>
    <p:cSldViewPr snapToGrid="0" snapToObjects="1">
      <p:cViewPr>
        <p:scale>
          <a:sx n="300" d="100"/>
          <a:sy n="300" d="100"/>
        </p:scale>
        <p:origin x="2912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2630-89D7-8B41-A41E-A782AFB4FB35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3A9E-D91D-624F-A099-66A0C1EB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8785" y="660081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Pause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6609" y="660081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Restart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8785" y="960793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Help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6609" y="960793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Settings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4433" y="660081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Continue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4433" y="960793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Go Back</a:t>
            </a:r>
            <a:endParaRPr lang="en-US" sz="1200" dirty="0">
              <a:latin typeface="Sukhumvit Set"/>
              <a:cs typeface="Sukhumvit Se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8785" y="2488881"/>
            <a:ext cx="1755648" cy="585216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Second Effort: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move this piece again.</a:t>
            </a:r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 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8785" y="3217014"/>
            <a:ext cx="1755648" cy="585216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Rewind: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undo your opponent’s previous move.</a:t>
            </a:r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 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8785" y="3946164"/>
            <a:ext cx="1755648" cy="585216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Adjust: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place this piece onto an adjacent, vacant square.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8785" y="4683780"/>
            <a:ext cx="1755648" cy="585216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ukhumvit Set"/>
                <a:cs typeface="Sukhumvit Set"/>
              </a:rPr>
              <a:t>Shield: </a:t>
            </a:r>
            <a:r>
              <a:rPr lang="en-US" sz="900" dirty="0" smtClean="0">
                <a:solidFill>
                  <a:schemeClr val="bg1"/>
                </a:solidFill>
                <a:latin typeface="Sukhumvit Set"/>
                <a:cs typeface="Sukhumvit Set"/>
              </a:rPr>
              <a:t>this piece is invulnerable for the next 3 turns, or until it captures, whichever is less.</a:t>
            </a:r>
            <a:endParaRPr lang="en-US" sz="9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8785" y="5410896"/>
            <a:ext cx="1755648" cy="585216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Swap: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exchange the positions of this piece and another of your pieces.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42618" y="2488881"/>
            <a:ext cx="1755648" cy="585216"/>
          </a:xfrm>
          <a:prstGeom prst="rect">
            <a:avLst/>
          </a:prstGeom>
          <a:gradFill>
            <a:gsLst>
              <a:gs pos="0">
                <a:srgbClr val="85AA3F"/>
              </a:gs>
              <a:gs pos="100000">
                <a:srgbClr val="C5E48F"/>
              </a:gs>
            </a:gsLst>
            <a:lin ang="5400000" scaled="0"/>
          </a:gradFill>
          <a:ln>
            <a:solidFill>
              <a:srgbClr val="7EA33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Sukhumvit Set"/>
                <a:cs typeface="Sukhumvit Set"/>
              </a:rPr>
              <a:t>Energize: </a:t>
            </a:r>
            <a:r>
              <a:rPr lang="en-US" sz="700" dirty="0" smtClean="0">
                <a:solidFill>
                  <a:schemeClr val="bg1"/>
                </a:solidFill>
                <a:latin typeface="Sukhumvit Set"/>
                <a:cs typeface="Sukhumvit Set"/>
              </a:rPr>
              <a:t>for the next 5 turns, your pawns may move forward and backward any number of squares. They may not promote during this time. </a:t>
            </a:r>
            <a:r>
              <a:rPr lang="en-US" sz="700" i="1" dirty="0" smtClean="0">
                <a:solidFill>
                  <a:schemeClr val="bg1"/>
                </a:solidFill>
                <a:latin typeface="Sukhumvit Set"/>
                <a:cs typeface="Sukhumvit Set"/>
              </a:rPr>
              <a:t>(They capture as normal.)</a:t>
            </a:r>
            <a:endParaRPr lang="en-US" sz="700" i="1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pic>
        <p:nvPicPr>
          <p:cNvPr id="2" name="Picture 1" descr="RegularPo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25" y="1714205"/>
            <a:ext cx="505968" cy="499872"/>
          </a:xfrm>
          <a:prstGeom prst="rect">
            <a:avLst/>
          </a:prstGeom>
        </p:spPr>
      </p:pic>
      <p:pic>
        <p:nvPicPr>
          <p:cNvPr id="3" name="Picture 2" descr="RarePow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71" y="1714205"/>
            <a:ext cx="505968" cy="499872"/>
          </a:xfrm>
          <a:prstGeom prst="rect">
            <a:avLst/>
          </a:prstGeom>
        </p:spPr>
      </p:pic>
      <p:pic>
        <p:nvPicPr>
          <p:cNvPr id="9" name="Picture 8" descr="LegendaryPow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40" y="1769747"/>
            <a:ext cx="505968" cy="49987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42618" y="3217014"/>
            <a:ext cx="1755648" cy="585216"/>
          </a:xfrm>
          <a:prstGeom prst="rect">
            <a:avLst/>
          </a:prstGeom>
          <a:gradFill>
            <a:gsLst>
              <a:gs pos="0">
                <a:srgbClr val="85AA3F"/>
              </a:gs>
              <a:gs pos="100000">
                <a:srgbClr val="C5E48F"/>
              </a:gs>
            </a:gsLst>
            <a:lin ang="5400000" scaled="0"/>
          </a:gradFill>
          <a:ln>
            <a:solidFill>
              <a:srgbClr val="7EA33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Send Away: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return any one piece to a random square on its owner’s back rank.</a:t>
            </a:r>
            <a:endParaRPr lang="en-US" sz="1000" i="1" dirty="0">
              <a:solidFill>
                <a:schemeClr val="bg1"/>
              </a:solidFill>
              <a:latin typeface="Sukhumvit Set"/>
              <a:cs typeface="Sukhumvit Se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2618" y="3946164"/>
            <a:ext cx="1755648" cy="585216"/>
          </a:xfrm>
          <a:prstGeom prst="rect">
            <a:avLst/>
          </a:prstGeom>
          <a:gradFill>
            <a:gsLst>
              <a:gs pos="0">
                <a:srgbClr val="85AA3F"/>
              </a:gs>
              <a:gs pos="100000">
                <a:srgbClr val="C5E48F"/>
              </a:gs>
            </a:gsLst>
            <a:lin ang="5400000" scaled="0"/>
          </a:gradFill>
          <a:ln>
            <a:solidFill>
              <a:srgbClr val="7EA33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Sukhumvit Set"/>
                <a:cs typeface="Sukhumvit Set"/>
              </a:rPr>
              <a:t>Safety Net: </a:t>
            </a:r>
            <a:r>
              <a:rPr lang="en-US" sz="800" dirty="0" smtClean="0">
                <a:solidFill>
                  <a:schemeClr val="bg1"/>
                </a:solidFill>
                <a:latin typeface="Sukhumvit Set"/>
                <a:cs typeface="Sukhumvit Set"/>
              </a:rPr>
              <a:t>the next time this piece would be captured, instead return </a:t>
            </a:r>
            <a:r>
              <a:rPr lang="en-US" sz="800" dirty="0">
                <a:solidFill>
                  <a:schemeClr val="bg1"/>
                </a:solidFill>
                <a:latin typeface="Sukhumvit Set"/>
                <a:cs typeface="Sukhumvit Set"/>
              </a:rPr>
              <a:t>it to a random square on </a:t>
            </a:r>
            <a:r>
              <a:rPr lang="en-US" sz="800" dirty="0" smtClean="0">
                <a:solidFill>
                  <a:schemeClr val="bg1"/>
                </a:solidFill>
                <a:latin typeface="Sukhumvit Set"/>
                <a:cs typeface="Sukhumvit Set"/>
              </a:rPr>
              <a:t>your back </a:t>
            </a:r>
            <a:r>
              <a:rPr lang="en-US" sz="800" dirty="0">
                <a:solidFill>
                  <a:schemeClr val="bg1"/>
                </a:solidFill>
                <a:latin typeface="Sukhumvit Set"/>
                <a:cs typeface="Sukhumvit Set"/>
              </a:rPr>
              <a:t>rank.</a:t>
            </a:r>
            <a:endParaRPr lang="en-US" sz="800" i="1" dirty="0">
              <a:solidFill>
                <a:schemeClr val="bg1"/>
              </a:solidFill>
              <a:latin typeface="Sukhumvit Set"/>
              <a:cs typeface="Sukhumvit Se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2618" y="4683780"/>
            <a:ext cx="1755648" cy="585216"/>
          </a:xfrm>
          <a:prstGeom prst="rect">
            <a:avLst/>
          </a:prstGeom>
          <a:gradFill>
            <a:gsLst>
              <a:gs pos="0">
                <a:srgbClr val="85AA3F"/>
              </a:gs>
              <a:gs pos="100000">
                <a:srgbClr val="C5E48F"/>
              </a:gs>
            </a:gsLst>
            <a:lin ang="5400000" scaled="0"/>
          </a:gradFill>
          <a:ln>
            <a:solidFill>
              <a:srgbClr val="7EA33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Sukhumvit Set"/>
                <a:cs typeface="Sukhumvit Set"/>
              </a:rPr>
              <a:t>Black Hole: </a:t>
            </a:r>
            <a:r>
              <a:rPr lang="en-US" sz="800" dirty="0" smtClean="0">
                <a:solidFill>
                  <a:schemeClr val="bg1"/>
                </a:solidFill>
                <a:latin typeface="Sukhumvit Set"/>
                <a:cs typeface="Sukhumvit Set"/>
              </a:rPr>
              <a:t>select a vacant square. For the next 6 turns, no piece can move onto that square. </a:t>
            </a:r>
            <a:r>
              <a:rPr lang="en-US" sz="800" i="1" dirty="0" smtClean="0">
                <a:solidFill>
                  <a:schemeClr val="bg1"/>
                </a:solidFill>
                <a:latin typeface="Sukhumvit Set"/>
                <a:cs typeface="Sukhumvit Set"/>
              </a:rPr>
              <a:t>(Pieces can move over the square as usual.)</a:t>
            </a:r>
            <a:endParaRPr lang="en-US" sz="800" i="1" dirty="0">
              <a:solidFill>
                <a:schemeClr val="bg1"/>
              </a:solidFill>
              <a:latin typeface="Sukhumvit Set"/>
              <a:cs typeface="Sukhumvit Se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42618" y="5410896"/>
            <a:ext cx="1755648" cy="585216"/>
          </a:xfrm>
          <a:prstGeom prst="rect">
            <a:avLst/>
          </a:prstGeom>
          <a:gradFill>
            <a:gsLst>
              <a:gs pos="0">
                <a:srgbClr val="85AA3F"/>
              </a:gs>
              <a:gs pos="100000">
                <a:srgbClr val="C5E48F"/>
              </a:gs>
            </a:gsLst>
            <a:lin ang="5400000" scaled="0"/>
          </a:gradFill>
          <a:ln>
            <a:solidFill>
              <a:srgbClr val="7EA33F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ukhumvit Set"/>
                <a:cs typeface="Sukhumvit Set"/>
              </a:rPr>
              <a:t>Eye for an Eye: </a:t>
            </a:r>
            <a:r>
              <a:rPr lang="en-US" sz="1000" dirty="0">
                <a:solidFill>
                  <a:schemeClr val="bg1"/>
                </a:solidFill>
                <a:latin typeface="Sukhumvit Set"/>
                <a:cs typeface="Sukhumvit Set"/>
              </a:rPr>
              <a:t>destroy this piece and another piece of equal or lesser point value.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4920" y="2488881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ukhumvit Set"/>
                <a:cs typeface="Sukhumvit Set"/>
              </a:rPr>
              <a:t>Reanimate: </a:t>
            </a:r>
            <a:r>
              <a:rPr lang="en-US" sz="900" dirty="0" smtClean="0">
                <a:solidFill>
                  <a:schemeClr val="bg1"/>
                </a:solidFill>
                <a:latin typeface="Sukhumvit Set"/>
                <a:cs typeface="Sukhumvit Set"/>
              </a:rPr>
              <a:t>return a captured piece of your color to a random square on you back rank.</a:t>
            </a:r>
            <a:endParaRPr lang="en-US" sz="9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4920" y="3217014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ukhumvit Set"/>
                <a:cs typeface="Sukhumvit Set"/>
              </a:rPr>
              <a:t>Awaken: </a:t>
            </a:r>
            <a:r>
              <a:rPr lang="en-US" sz="900" dirty="0" smtClean="0">
                <a:solidFill>
                  <a:schemeClr val="bg1"/>
                </a:solidFill>
                <a:latin typeface="Sukhumvit Set"/>
                <a:cs typeface="Sukhumvit Set"/>
              </a:rPr>
              <a:t>this piece becomes a queen for the next 4 turns. It is invulnerable for the next turn.</a:t>
            </a:r>
            <a:endParaRPr lang="en-US" sz="9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920" y="3946164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ukhumvit Set"/>
                <a:cs typeface="Sukhumvit Set"/>
              </a:rPr>
              <a:t>Armageddon: </a:t>
            </a:r>
            <a:r>
              <a:rPr lang="en-US" sz="900" dirty="0" smtClean="0">
                <a:solidFill>
                  <a:schemeClr val="bg1"/>
                </a:solidFill>
                <a:latin typeface="Sukhumvit Set"/>
                <a:cs typeface="Sukhumvit Set"/>
              </a:rPr>
              <a:t>destroy all pawns. All kings are invulnerable for the next 2 turns.</a:t>
            </a:r>
            <a:endParaRPr lang="en-US" sz="9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34920" y="4683780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ukhumvit Set"/>
                <a:cs typeface="Sukhumvit Set"/>
              </a:rPr>
              <a:t>Clone: </a:t>
            </a:r>
            <a:r>
              <a:rPr lang="en-US" sz="1000" dirty="0" smtClean="0">
                <a:solidFill>
                  <a:schemeClr val="bg1"/>
                </a:solidFill>
                <a:latin typeface="Sukhumvit Set"/>
                <a:cs typeface="Sukhumvit Set"/>
              </a:rPr>
              <a:t>place a copy of this piece on a random square on your back rank. </a:t>
            </a:r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8753" y="4683780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Sukhumvit Set"/>
                <a:cs typeface="Sukhumvit Set"/>
              </a:rPr>
              <a:t>Clone: </a:t>
            </a:r>
            <a:r>
              <a:rPr lang="en-US" sz="700" dirty="0" smtClean="0">
                <a:solidFill>
                  <a:schemeClr val="bg1"/>
                </a:solidFill>
                <a:latin typeface="Sukhumvit Set"/>
                <a:cs typeface="Sukhumvit Set"/>
              </a:rPr>
              <a:t>place a copy of this piece on a random square on your back rank. </a:t>
            </a:r>
            <a:r>
              <a:rPr lang="en-US" sz="700" i="1" dirty="0" smtClean="0">
                <a:solidFill>
                  <a:schemeClr val="bg1"/>
                </a:solidFill>
                <a:latin typeface="Sukhumvit Set"/>
                <a:cs typeface="Sukhumvit Set"/>
              </a:rPr>
              <a:t>(If a player controls multiple kings, the opponent must capture all of those kings to win.)</a:t>
            </a:r>
            <a:endParaRPr lang="en-US" sz="7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4920" y="5410896"/>
            <a:ext cx="1755648" cy="585216"/>
          </a:xfrm>
          <a:prstGeom prst="rect">
            <a:avLst/>
          </a:prstGeom>
          <a:gradFill>
            <a:gsLst>
              <a:gs pos="0">
                <a:srgbClr val="7A0079"/>
              </a:gs>
              <a:gs pos="100000">
                <a:srgbClr val="FFBC9F"/>
              </a:gs>
            </a:gsLst>
            <a:lin ang="5400000" scaled="0"/>
          </a:gradFill>
          <a:ln>
            <a:solidFill>
              <a:srgbClr val="6C009E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Sukhumvit Set"/>
                <a:cs typeface="Sukhumvit Set"/>
              </a:rPr>
              <a:t>Moat: </a:t>
            </a:r>
            <a:r>
              <a:rPr lang="en-US" sz="800" dirty="0" smtClean="0">
                <a:solidFill>
                  <a:schemeClr val="bg1"/>
                </a:solidFill>
                <a:latin typeface="Sukhumvit Set"/>
                <a:cs typeface="Sukhumvit Set"/>
              </a:rPr>
              <a:t>select a pair of adjacent ranks or files. For the next 4 turns, pieces cannot move across the line between those ranks or files.</a:t>
            </a:r>
            <a:endParaRPr lang="en-US" sz="8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2639" y="97971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“This piece” refers to the piece that activated the Power.</a:t>
            </a:r>
          </a:p>
          <a:p>
            <a:r>
              <a:rPr lang="en-US" sz="1000" dirty="0" smtClean="0"/>
              <a:t>“Invulnerable” means a piece cannot be captured or destroyed in any way.</a:t>
            </a:r>
          </a:p>
          <a:p>
            <a:r>
              <a:rPr lang="en-US" sz="1000" dirty="0" smtClean="0"/>
              <a:t>A “move” involves moving one piece according to its legally prescribed movement pattern. “Placing” or “returning” involves changing a piece’s position for some other reason.</a:t>
            </a:r>
          </a:p>
          <a:p>
            <a:r>
              <a:rPr lang="en-US" sz="1000" dirty="0" smtClean="0"/>
              <a:t>A “turn” consists of a move by </a:t>
            </a:r>
            <a:r>
              <a:rPr lang="en-US" sz="1000" i="1" dirty="0" smtClean="0"/>
              <a:t>each</a:t>
            </a:r>
            <a:r>
              <a:rPr lang="en-US" sz="1000" dirty="0" smtClean="0"/>
              <a:t> player </a:t>
            </a:r>
            <a:r>
              <a:rPr lang="en-US" sz="1000" i="1" dirty="0" smtClean="0"/>
              <a:t>and</a:t>
            </a:r>
            <a:r>
              <a:rPr lang="en-US" sz="1000" dirty="0" smtClean="0"/>
              <a:t> all actions regarding the use of Powers, if activated.</a:t>
            </a:r>
          </a:p>
          <a:p>
            <a:r>
              <a:rPr lang="en-US" sz="1000" dirty="0" smtClean="0"/>
              <a:t>“Ranks” are rows and “files” are columns. Each player’s “back rank” is where their major pieces begin the game.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1658785" y="362921"/>
            <a:ext cx="877824" cy="292608"/>
          </a:xfrm>
          <a:prstGeom prst="rect">
            <a:avLst/>
          </a:prstGeom>
          <a:gradFill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ukhumvit Set"/>
                <a:cs typeface="Sukhumvit Set"/>
              </a:rPr>
              <a:t>Quit</a:t>
            </a:r>
            <a:endParaRPr lang="en-US" sz="1200" dirty="0">
              <a:latin typeface="Sukhumvit Set"/>
              <a:cs typeface="Sukhumvit Set"/>
            </a:endParaRPr>
          </a:p>
        </p:txBody>
      </p:sp>
    </p:spTree>
    <p:extLst>
      <p:ext uri="{BB962C8B-B14F-4D97-AF65-F5344CB8AC3E}">
        <p14:creationId xmlns:p14="http://schemas.microsoft.com/office/powerpoint/2010/main" val="8672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885" y="683299"/>
            <a:ext cx="1170432" cy="29260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ukhumvit Set"/>
                <a:cs typeface="Sukhumvit Set"/>
              </a:rPr>
              <a:t>Promote</a:t>
            </a:r>
            <a:endParaRPr lang="en-US" sz="14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7885" y="977023"/>
            <a:ext cx="585216" cy="58521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3101" y="977023"/>
            <a:ext cx="585216" cy="58521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7885" y="1562239"/>
            <a:ext cx="585216" cy="58521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3101" y="1562239"/>
            <a:ext cx="585216" cy="58521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pic>
        <p:nvPicPr>
          <p:cNvPr id="10" name="Picture 9" descr="WhiteBish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85" y="1561123"/>
            <a:ext cx="585216" cy="579183"/>
          </a:xfrm>
          <a:prstGeom prst="rect">
            <a:avLst/>
          </a:prstGeom>
        </p:spPr>
      </p:pic>
      <p:pic>
        <p:nvPicPr>
          <p:cNvPr id="11" name="Picture 10" descr="WhiteKn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01" y="1561123"/>
            <a:ext cx="585216" cy="579183"/>
          </a:xfrm>
          <a:prstGeom prst="rect">
            <a:avLst/>
          </a:prstGeom>
        </p:spPr>
      </p:pic>
      <p:pic>
        <p:nvPicPr>
          <p:cNvPr id="12" name="Picture 11" descr="WhiteQu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85" y="975907"/>
            <a:ext cx="585216" cy="579183"/>
          </a:xfrm>
          <a:prstGeom prst="rect">
            <a:avLst/>
          </a:prstGeom>
        </p:spPr>
      </p:pic>
      <p:pic>
        <p:nvPicPr>
          <p:cNvPr id="13" name="Picture 12" descr="WhiteRo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01" y="975907"/>
            <a:ext cx="585216" cy="57918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20985" y="977024"/>
            <a:ext cx="585216" cy="585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201" y="977024"/>
            <a:ext cx="585216" cy="585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0985" y="1562240"/>
            <a:ext cx="585216" cy="585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6201" y="1562240"/>
            <a:ext cx="585216" cy="585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Sukhumvit Set"/>
              <a:cs typeface="Sukhumvit Set"/>
            </a:endParaRPr>
          </a:p>
        </p:txBody>
      </p:sp>
      <p:pic>
        <p:nvPicPr>
          <p:cNvPr id="26" name="Picture 25" descr="BlackKn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01" y="1555090"/>
            <a:ext cx="585216" cy="585216"/>
          </a:xfrm>
          <a:prstGeom prst="rect">
            <a:avLst/>
          </a:prstGeom>
        </p:spPr>
      </p:pic>
      <p:pic>
        <p:nvPicPr>
          <p:cNvPr id="25" name="Picture 24" descr="BlackBisho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85" y="1555090"/>
            <a:ext cx="585216" cy="579183"/>
          </a:xfrm>
          <a:prstGeom prst="rect">
            <a:avLst/>
          </a:prstGeom>
        </p:spPr>
      </p:pic>
      <p:pic>
        <p:nvPicPr>
          <p:cNvPr id="27" name="Picture 26" descr="BlackQuee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85" y="976202"/>
            <a:ext cx="585216" cy="579183"/>
          </a:xfrm>
          <a:prstGeom prst="rect">
            <a:avLst/>
          </a:prstGeom>
        </p:spPr>
      </p:pic>
      <p:pic>
        <p:nvPicPr>
          <p:cNvPr id="28" name="Picture 27" descr="BlackRoo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01" y="973243"/>
            <a:ext cx="585216" cy="58521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20985" y="683300"/>
            <a:ext cx="1170432" cy="29260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</a:gradFill>
          <a:ln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ukhumvit Set"/>
                <a:cs typeface="Sukhumvit Set"/>
              </a:rPr>
              <a:t>Promote</a:t>
            </a:r>
            <a:endParaRPr lang="en-US" dirty="0">
              <a:solidFill>
                <a:schemeClr val="bg1"/>
              </a:solidFill>
              <a:latin typeface="Sukhumvit Set"/>
              <a:cs typeface="Sukhumvit Set"/>
            </a:endParaRPr>
          </a:p>
        </p:txBody>
      </p:sp>
    </p:spTree>
    <p:extLst>
      <p:ext uri="{BB962C8B-B14F-4D97-AF65-F5344CB8AC3E}">
        <p14:creationId xmlns:p14="http://schemas.microsoft.com/office/powerpoint/2010/main" val="39283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449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Kostovetsky</dc:creator>
  <cp:lastModifiedBy>Daniel Kostovetsky</cp:lastModifiedBy>
  <cp:revision>19</cp:revision>
  <dcterms:created xsi:type="dcterms:W3CDTF">2017-05-01T13:52:31Z</dcterms:created>
  <dcterms:modified xsi:type="dcterms:W3CDTF">2017-05-18T15:03:51Z</dcterms:modified>
</cp:coreProperties>
</file>