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61" r:id="rId3"/>
    <p:sldId id="257" r:id="rId4"/>
    <p:sldId id="258" r:id="rId5"/>
    <p:sldId id="259"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87844"/>
    <a:srgbClr val="FF5B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50" autoAdjust="0"/>
    <p:restoredTop sz="94660"/>
  </p:normalViewPr>
  <p:slideViewPr>
    <p:cSldViewPr snapToGrid="0">
      <p:cViewPr varScale="1">
        <p:scale>
          <a:sx n="84" d="100"/>
          <a:sy n="84" d="100"/>
        </p:scale>
        <p:origin x="72" y="2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1B55040-141A-445E-B2FC-BC29F219DD79}" type="datetimeFigureOut">
              <a:rPr lang="zh-CN" altLang="en-US" smtClean="0"/>
              <a:t>2022/6/28</a:t>
            </a:fld>
            <a:endParaRPr lang="zh-CN" altLang="en-US"/>
          </a:p>
        </p:txBody>
      </p:sp>
      <p:sp>
        <p:nvSpPr>
          <p:cNvPr id="5" name="Footer Placeholder 4"/>
          <p:cNvSpPr>
            <a:spLocks noGrp="1"/>
          </p:cNvSpPr>
          <p:nvPr>
            <p:ph type="ftr" sz="quarter" idx="11"/>
          </p:nvPr>
        </p:nvSpPr>
        <p:spPr>
          <a:xfrm>
            <a:off x="1371600" y="4323845"/>
            <a:ext cx="6400800" cy="365125"/>
          </a:xfrm>
        </p:spPr>
        <p:txBody>
          <a:bodyPr/>
          <a:lstStyle/>
          <a:p>
            <a:endParaRPr lang="zh-CN" altLang="en-US"/>
          </a:p>
        </p:txBody>
      </p:sp>
      <p:sp>
        <p:nvSpPr>
          <p:cNvPr id="6" name="Slide Number Placeholder 5"/>
          <p:cNvSpPr>
            <a:spLocks noGrp="1"/>
          </p:cNvSpPr>
          <p:nvPr>
            <p:ph type="sldNum" sz="quarter" idx="12"/>
          </p:nvPr>
        </p:nvSpPr>
        <p:spPr>
          <a:xfrm>
            <a:off x="8077200" y="1430866"/>
            <a:ext cx="2743200" cy="365125"/>
          </a:xfrm>
        </p:spPr>
        <p:txBody>
          <a:bodyPr/>
          <a:lstStyle/>
          <a:p>
            <a:fld id="{D931B4D8-A047-4FDB-B2C2-3DC22F2DCD63}" type="slidenum">
              <a:rPr lang="zh-CN" altLang="en-US" smtClean="0"/>
              <a:t>‹#›</a:t>
            </a:fld>
            <a:endParaRPr lang="zh-CN" altLang="en-US"/>
          </a:p>
        </p:txBody>
      </p:sp>
    </p:spTree>
    <p:extLst>
      <p:ext uri="{BB962C8B-B14F-4D97-AF65-F5344CB8AC3E}">
        <p14:creationId xmlns:p14="http://schemas.microsoft.com/office/powerpoint/2010/main" val="3249567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1B55040-141A-445E-B2FC-BC29F219DD79}" type="datetimeFigureOut">
              <a:rPr lang="zh-CN" altLang="en-US" smtClean="0"/>
              <a:t>2022/6/28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931B4D8-A047-4FDB-B2C2-3DC22F2DCD63}" type="slidenum">
              <a:rPr lang="zh-CN" altLang="en-US" smtClean="0"/>
              <a:t>‹#›</a:t>
            </a:fld>
            <a:endParaRPr lang="zh-CN" altLang="en-US"/>
          </a:p>
        </p:txBody>
      </p:sp>
    </p:spTree>
    <p:extLst>
      <p:ext uri="{BB962C8B-B14F-4D97-AF65-F5344CB8AC3E}">
        <p14:creationId xmlns:p14="http://schemas.microsoft.com/office/powerpoint/2010/main" val="468087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1B55040-141A-445E-B2FC-BC29F219DD79}" type="datetimeFigureOut">
              <a:rPr lang="zh-CN" altLang="en-US" smtClean="0"/>
              <a:t>2022/6/28</a:t>
            </a:fld>
            <a:endParaRPr lang="zh-CN" altLang="en-US"/>
          </a:p>
        </p:txBody>
      </p:sp>
      <p:sp>
        <p:nvSpPr>
          <p:cNvPr id="6" name="Footer Placeholder 5"/>
          <p:cNvSpPr>
            <a:spLocks noGrp="1"/>
          </p:cNvSpPr>
          <p:nvPr>
            <p:ph type="ftr" sz="quarter" idx="11"/>
          </p:nvPr>
        </p:nvSpPr>
        <p:spPr>
          <a:xfrm>
            <a:off x="685800" y="379941"/>
            <a:ext cx="6991492" cy="365125"/>
          </a:xfrm>
        </p:spPr>
        <p:txBody>
          <a:bodyPr/>
          <a:lstStyle/>
          <a:p>
            <a:endParaRPr lang="zh-CN" altLang="en-US"/>
          </a:p>
        </p:txBody>
      </p:sp>
      <p:sp>
        <p:nvSpPr>
          <p:cNvPr id="7" name="Slide Number Placeholder 6"/>
          <p:cNvSpPr>
            <a:spLocks noGrp="1"/>
          </p:cNvSpPr>
          <p:nvPr>
            <p:ph type="sldNum" sz="quarter" idx="12"/>
          </p:nvPr>
        </p:nvSpPr>
        <p:spPr>
          <a:xfrm>
            <a:off x="10862452" y="381000"/>
            <a:ext cx="643748" cy="365125"/>
          </a:xfrm>
        </p:spPr>
        <p:txBody>
          <a:bodyPr/>
          <a:lstStyle/>
          <a:p>
            <a:fld id="{D931B4D8-A047-4FDB-B2C2-3DC22F2DCD63}" type="slidenum">
              <a:rPr lang="zh-CN" altLang="en-US" smtClean="0"/>
              <a:t>‹#›</a:t>
            </a:fld>
            <a:endParaRPr lang="zh-CN" altLang="en-US"/>
          </a:p>
        </p:txBody>
      </p:sp>
    </p:spTree>
    <p:extLst>
      <p:ext uri="{BB962C8B-B14F-4D97-AF65-F5344CB8AC3E}">
        <p14:creationId xmlns:p14="http://schemas.microsoft.com/office/powerpoint/2010/main" val="2170910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1B55040-141A-445E-B2FC-BC29F219DD79}" type="datetimeFigureOut">
              <a:rPr lang="zh-CN" altLang="en-US" smtClean="0"/>
              <a:t>2022/6/28</a:t>
            </a:fld>
            <a:endParaRPr lang="zh-CN" altLang="en-US"/>
          </a:p>
        </p:txBody>
      </p:sp>
      <p:sp>
        <p:nvSpPr>
          <p:cNvPr id="6" name="Footer Placeholder 5"/>
          <p:cNvSpPr>
            <a:spLocks noGrp="1"/>
          </p:cNvSpPr>
          <p:nvPr>
            <p:ph type="ftr" sz="quarter" idx="11"/>
          </p:nvPr>
        </p:nvSpPr>
        <p:spPr>
          <a:xfrm>
            <a:off x="685800" y="379941"/>
            <a:ext cx="6991492" cy="365125"/>
          </a:xfrm>
        </p:spPr>
        <p:txBody>
          <a:bodyPr/>
          <a:lstStyle/>
          <a:p>
            <a:endParaRPr lang="zh-CN" altLang="en-US"/>
          </a:p>
        </p:txBody>
      </p:sp>
      <p:sp>
        <p:nvSpPr>
          <p:cNvPr id="7" name="Slide Number Placeholder 6"/>
          <p:cNvSpPr>
            <a:spLocks noGrp="1"/>
          </p:cNvSpPr>
          <p:nvPr>
            <p:ph type="sldNum" sz="quarter" idx="12"/>
          </p:nvPr>
        </p:nvSpPr>
        <p:spPr>
          <a:xfrm>
            <a:off x="10862452" y="381000"/>
            <a:ext cx="643748" cy="365125"/>
          </a:xfrm>
        </p:spPr>
        <p:txBody>
          <a:bodyPr/>
          <a:lstStyle/>
          <a:p>
            <a:fld id="{D931B4D8-A047-4FDB-B2C2-3DC22F2DCD63}" type="slidenum">
              <a:rPr lang="zh-CN" altLang="en-US" smtClean="0"/>
              <a:t>‹#›</a:t>
            </a:fld>
            <a:endParaRPr lang="zh-CN" alt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35050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1B55040-141A-445E-B2FC-BC29F219DD79}" type="datetimeFigureOut">
              <a:rPr lang="zh-CN" altLang="en-US" smtClean="0"/>
              <a:t>2022/6/28</a:t>
            </a:fld>
            <a:endParaRPr lang="zh-CN" altLang="en-US"/>
          </a:p>
        </p:txBody>
      </p:sp>
      <p:sp>
        <p:nvSpPr>
          <p:cNvPr id="6" name="Footer Placeholder 5"/>
          <p:cNvSpPr>
            <a:spLocks noGrp="1"/>
          </p:cNvSpPr>
          <p:nvPr>
            <p:ph type="ftr" sz="quarter" idx="11"/>
          </p:nvPr>
        </p:nvSpPr>
        <p:spPr>
          <a:xfrm>
            <a:off x="685800" y="378883"/>
            <a:ext cx="6991492" cy="365125"/>
          </a:xfrm>
        </p:spPr>
        <p:txBody>
          <a:bodyPr/>
          <a:lstStyle/>
          <a:p>
            <a:endParaRPr lang="zh-CN" altLang="en-US"/>
          </a:p>
        </p:txBody>
      </p:sp>
      <p:sp>
        <p:nvSpPr>
          <p:cNvPr id="7" name="Slide Number Placeholder 6"/>
          <p:cNvSpPr>
            <a:spLocks noGrp="1"/>
          </p:cNvSpPr>
          <p:nvPr>
            <p:ph type="sldNum" sz="quarter" idx="12"/>
          </p:nvPr>
        </p:nvSpPr>
        <p:spPr>
          <a:xfrm>
            <a:off x="10862452" y="381000"/>
            <a:ext cx="643748" cy="365125"/>
          </a:xfrm>
        </p:spPr>
        <p:txBody>
          <a:bodyPr/>
          <a:lstStyle/>
          <a:p>
            <a:fld id="{D931B4D8-A047-4FDB-B2C2-3DC22F2DCD63}" type="slidenum">
              <a:rPr lang="zh-CN" altLang="en-US" smtClean="0"/>
              <a:t>‹#›</a:t>
            </a:fld>
            <a:endParaRPr lang="zh-CN" altLang="en-US"/>
          </a:p>
        </p:txBody>
      </p:sp>
    </p:spTree>
    <p:extLst>
      <p:ext uri="{BB962C8B-B14F-4D97-AF65-F5344CB8AC3E}">
        <p14:creationId xmlns:p14="http://schemas.microsoft.com/office/powerpoint/2010/main" val="1348312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D1B55040-141A-445E-B2FC-BC29F219DD79}" type="datetimeFigureOut">
              <a:rPr lang="zh-CN" altLang="en-US" smtClean="0"/>
              <a:t>2022/6/28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931B4D8-A047-4FDB-B2C2-3DC22F2DCD63}" type="slidenum">
              <a:rPr lang="zh-CN" altLang="en-US" smtClean="0"/>
              <a:t>‹#›</a:t>
            </a:fld>
            <a:endParaRPr lang="zh-CN" altLang="en-US"/>
          </a:p>
        </p:txBody>
      </p:sp>
    </p:spTree>
    <p:extLst>
      <p:ext uri="{BB962C8B-B14F-4D97-AF65-F5344CB8AC3E}">
        <p14:creationId xmlns:p14="http://schemas.microsoft.com/office/powerpoint/2010/main" val="27441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D1B55040-141A-445E-B2FC-BC29F219DD79}" type="datetimeFigureOut">
              <a:rPr lang="zh-CN" altLang="en-US" smtClean="0"/>
              <a:t>2022/6/28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931B4D8-A047-4FDB-B2C2-3DC22F2DCD63}" type="slidenum">
              <a:rPr lang="zh-CN" altLang="en-US" smtClean="0"/>
              <a:t>‹#›</a:t>
            </a:fld>
            <a:endParaRPr lang="zh-CN" altLang="en-US"/>
          </a:p>
        </p:txBody>
      </p:sp>
    </p:spTree>
    <p:extLst>
      <p:ext uri="{BB962C8B-B14F-4D97-AF65-F5344CB8AC3E}">
        <p14:creationId xmlns:p14="http://schemas.microsoft.com/office/powerpoint/2010/main" val="1413418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1B55040-141A-445E-B2FC-BC29F219DD79}" type="datetimeFigureOut">
              <a:rPr lang="zh-CN" altLang="en-US" smtClean="0"/>
              <a:t>2022/6/28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931B4D8-A047-4FDB-B2C2-3DC22F2DCD63}" type="slidenum">
              <a:rPr lang="zh-CN" altLang="en-US" smtClean="0"/>
              <a:t>‹#›</a:t>
            </a:fld>
            <a:endParaRPr lang="zh-CN" altLang="en-US"/>
          </a:p>
        </p:txBody>
      </p:sp>
    </p:spTree>
    <p:extLst>
      <p:ext uri="{BB962C8B-B14F-4D97-AF65-F5344CB8AC3E}">
        <p14:creationId xmlns:p14="http://schemas.microsoft.com/office/powerpoint/2010/main" val="830629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1B55040-141A-445E-B2FC-BC29F219DD79}" type="datetimeFigureOut">
              <a:rPr lang="zh-CN" altLang="en-US" smtClean="0"/>
              <a:t>2022/6/28</a:t>
            </a:fld>
            <a:endParaRPr lang="zh-CN" altLang="en-US"/>
          </a:p>
        </p:txBody>
      </p:sp>
      <p:sp>
        <p:nvSpPr>
          <p:cNvPr id="5" name="Footer Placeholder 4"/>
          <p:cNvSpPr>
            <a:spLocks noGrp="1"/>
          </p:cNvSpPr>
          <p:nvPr>
            <p:ph type="ftr" sz="quarter" idx="11"/>
          </p:nvPr>
        </p:nvSpPr>
        <p:spPr>
          <a:xfrm>
            <a:off x="685800" y="381000"/>
            <a:ext cx="6991492" cy="365125"/>
          </a:xfrm>
        </p:spPr>
        <p:txBody>
          <a:bodyPr/>
          <a:lstStyle/>
          <a:p>
            <a:endParaRPr lang="zh-CN" altLang="en-US"/>
          </a:p>
        </p:txBody>
      </p:sp>
      <p:sp>
        <p:nvSpPr>
          <p:cNvPr id="6" name="Slide Number Placeholder 5"/>
          <p:cNvSpPr>
            <a:spLocks noGrp="1"/>
          </p:cNvSpPr>
          <p:nvPr>
            <p:ph type="sldNum" sz="quarter" idx="12"/>
          </p:nvPr>
        </p:nvSpPr>
        <p:spPr>
          <a:xfrm>
            <a:off x="10862452" y="381000"/>
            <a:ext cx="643748" cy="365125"/>
          </a:xfrm>
        </p:spPr>
        <p:txBody>
          <a:bodyPr/>
          <a:lstStyle/>
          <a:p>
            <a:fld id="{D931B4D8-A047-4FDB-B2C2-3DC22F2DCD63}" type="slidenum">
              <a:rPr lang="zh-CN" altLang="en-US" smtClean="0"/>
              <a:t>‹#›</a:t>
            </a:fld>
            <a:endParaRPr lang="zh-CN" altLang="en-US"/>
          </a:p>
        </p:txBody>
      </p:sp>
    </p:spTree>
    <p:extLst>
      <p:ext uri="{BB962C8B-B14F-4D97-AF65-F5344CB8AC3E}">
        <p14:creationId xmlns:p14="http://schemas.microsoft.com/office/powerpoint/2010/main" val="3905251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1B55040-141A-445E-B2FC-BC29F219DD79}" type="datetimeFigureOut">
              <a:rPr lang="zh-CN" altLang="en-US" smtClean="0"/>
              <a:t>2022/6/28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931B4D8-A047-4FDB-B2C2-3DC22F2DCD63}" type="slidenum">
              <a:rPr lang="zh-CN" altLang="en-US" smtClean="0"/>
              <a:t>‹#›</a:t>
            </a:fld>
            <a:endParaRPr lang="zh-CN" altLang="en-US"/>
          </a:p>
        </p:txBody>
      </p:sp>
    </p:spTree>
    <p:extLst>
      <p:ext uri="{BB962C8B-B14F-4D97-AF65-F5344CB8AC3E}">
        <p14:creationId xmlns:p14="http://schemas.microsoft.com/office/powerpoint/2010/main" val="2834761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1B55040-141A-445E-B2FC-BC29F219DD79}" type="datetimeFigureOut">
              <a:rPr lang="zh-CN" altLang="en-US" smtClean="0"/>
              <a:t>2022/6/28</a:t>
            </a:fld>
            <a:endParaRPr lang="zh-CN" altLang="en-US"/>
          </a:p>
        </p:txBody>
      </p:sp>
      <p:sp>
        <p:nvSpPr>
          <p:cNvPr id="5" name="Footer Placeholder 4"/>
          <p:cNvSpPr>
            <a:spLocks noGrp="1"/>
          </p:cNvSpPr>
          <p:nvPr>
            <p:ph type="ftr" sz="quarter" idx="11"/>
          </p:nvPr>
        </p:nvSpPr>
        <p:spPr>
          <a:xfrm>
            <a:off x="685800" y="381001"/>
            <a:ext cx="6991492" cy="364065"/>
          </a:xfrm>
        </p:spPr>
        <p:txBody>
          <a:bodyPr/>
          <a:lstStyle/>
          <a:p>
            <a:endParaRPr lang="zh-CN" altLang="en-US"/>
          </a:p>
        </p:txBody>
      </p:sp>
      <p:sp>
        <p:nvSpPr>
          <p:cNvPr id="6" name="Slide Number Placeholder 5"/>
          <p:cNvSpPr>
            <a:spLocks noGrp="1"/>
          </p:cNvSpPr>
          <p:nvPr>
            <p:ph type="sldNum" sz="quarter" idx="12"/>
          </p:nvPr>
        </p:nvSpPr>
        <p:spPr>
          <a:xfrm>
            <a:off x="10862452" y="381000"/>
            <a:ext cx="643748" cy="365125"/>
          </a:xfrm>
        </p:spPr>
        <p:txBody>
          <a:bodyPr/>
          <a:lstStyle/>
          <a:p>
            <a:fld id="{D931B4D8-A047-4FDB-B2C2-3DC22F2DCD63}" type="slidenum">
              <a:rPr lang="zh-CN" altLang="en-US" smtClean="0"/>
              <a:t>‹#›</a:t>
            </a:fld>
            <a:endParaRPr lang="zh-CN" altLang="en-US"/>
          </a:p>
        </p:txBody>
      </p:sp>
    </p:spTree>
    <p:extLst>
      <p:ext uri="{BB962C8B-B14F-4D97-AF65-F5344CB8AC3E}">
        <p14:creationId xmlns:p14="http://schemas.microsoft.com/office/powerpoint/2010/main" val="3626298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1B55040-141A-445E-B2FC-BC29F219DD79}" type="datetimeFigureOut">
              <a:rPr lang="zh-CN" altLang="en-US" smtClean="0"/>
              <a:t>2022/6/28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931B4D8-A047-4FDB-B2C2-3DC22F2DCD63}" type="slidenum">
              <a:rPr lang="zh-CN" altLang="en-US" smtClean="0"/>
              <a:t>‹#›</a:t>
            </a:fld>
            <a:endParaRPr lang="zh-CN" altLang="en-US"/>
          </a:p>
        </p:txBody>
      </p:sp>
    </p:spTree>
    <p:extLst>
      <p:ext uri="{BB962C8B-B14F-4D97-AF65-F5344CB8AC3E}">
        <p14:creationId xmlns:p14="http://schemas.microsoft.com/office/powerpoint/2010/main" val="1838138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0" y="3132666"/>
            <a:ext cx="5311775" cy="308601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3132666"/>
            <a:ext cx="5334000" cy="308601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1B55040-141A-445E-B2FC-BC29F219DD79}" type="datetimeFigureOut">
              <a:rPr lang="zh-CN" altLang="en-US" smtClean="0"/>
              <a:t>2022/6/28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931B4D8-A047-4FDB-B2C2-3DC22F2DCD63}" type="slidenum">
              <a:rPr lang="zh-CN" altLang="en-US" smtClean="0"/>
              <a:t>‹#›</a:t>
            </a:fld>
            <a:endParaRPr lang="zh-CN" altLang="en-US"/>
          </a:p>
        </p:txBody>
      </p:sp>
    </p:spTree>
    <p:extLst>
      <p:ext uri="{BB962C8B-B14F-4D97-AF65-F5344CB8AC3E}">
        <p14:creationId xmlns:p14="http://schemas.microsoft.com/office/powerpoint/2010/main" val="25587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1B55040-141A-445E-B2FC-BC29F219DD79}" type="datetimeFigureOut">
              <a:rPr lang="zh-CN" altLang="en-US" smtClean="0"/>
              <a:t>2022/6/28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931B4D8-A047-4FDB-B2C2-3DC22F2DCD63}" type="slidenum">
              <a:rPr lang="zh-CN" altLang="en-US" smtClean="0"/>
              <a:t>‹#›</a:t>
            </a:fld>
            <a:endParaRPr lang="zh-CN" altLang="en-US"/>
          </a:p>
        </p:txBody>
      </p:sp>
    </p:spTree>
    <p:extLst>
      <p:ext uri="{BB962C8B-B14F-4D97-AF65-F5344CB8AC3E}">
        <p14:creationId xmlns:p14="http://schemas.microsoft.com/office/powerpoint/2010/main" val="3708934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B55040-141A-445E-B2FC-BC29F219DD79}" type="datetimeFigureOut">
              <a:rPr lang="zh-CN" altLang="en-US" smtClean="0"/>
              <a:t>2022/6/28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931B4D8-A047-4FDB-B2C2-3DC22F2DCD63}" type="slidenum">
              <a:rPr lang="zh-CN" altLang="en-US" smtClean="0"/>
              <a:t>‹#›</a:t>
            </a:fld>
            <a:endParaRPr lang="zh-CN" altLang="en-US"/>
          </a:p>
        </p:txBody>
      </p:sp>
    </p:spTree>
    <p:extLst>
      <p:ext uri="{BB962C8B-B14F-4D97-AF65-F5344CB8AC3E}">
        <p14:creationId xmlns:p14="http://schemas.microsoft.com/office/powerpoint/2010/main" val="2324615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1B55040-141A-445E-B2FC-BC29F219DD79}" type="datetimeFigureOut">
              <a:rPr lang="zh-CN" altLang="en-US" smtClean="0"/>
              <a:t>2022/6/28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931B4D8-A047-4FDB-B2C2-3DC22F2DCD63}" type="slidenum">
              <a:rPr lang="zh-CN" altLang="en-US" smtClean="0"/>
              <a:t>‹#›</a:t>
            </a:fld>
            <a:endParaRPr lang="zh-CN" altLang="en-US"/>
          </a:p>
        </p:txBody>
      </p:sp>
    </p:spTree>
    <p:extLst>
      <p:ext uri="{BB962C8B-B14F-4D97-AF65-F5344CB8AC3E}">
        <p14:creationId xmlns:p14="http://schemas.microsoft.com/office/powerpoint/2010/main" val="3254377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1B55040-141A-445E-B2FC-BC29F219DD79}" type="datetimeFigureOut">
              <a:rPr lang="zh-CN" altLang="en-US" smtClean="0"/>
              <a:t>2022/6/28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931B4D8-A047-4FDB-B2C2-3DC22F2DCD63}" type="slidenum">
              <a:rPr lang="zh-CN" altLang="en-US" smtClean="0"/>
              <a:t>‹#›</a:t>
            </a:fld>
            <a:endParaRPr lang="zh-CN" altLang="en-US"/>
          </a:p>
        </p:txBody>
      </p:sp>
    </p:spTree>
    <p:extLst>
      <p:ext uri="{BB962C8B-B14F-4D97-AF65-F5344CB8AC3E}">
        <p14:creationId xmlns:p14="http://schemas.microsoft.com/office/powerpoint/2010/main" val="384173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1B55040-141A-445E-B2FC-BC29F219DD79}" type="datetimeFigureOut">
              <a:rPr lang="zh-CN" altLang="en-US" smtClean="0"/>
              <a:t>2022/6/28</a:t>
            </a:fld>
            <a:endParaRPr lang="zh-CN" alt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1B4D8-A047-4FDB-B2C2-3DC22F2DCD63}" type="slidenum">
              <a:rPr lang="zh-CN" altLang="en-US" smtClean="0"/>
              <a:t>‹#›</a:t>
            </a:fld>
            <a:endParaRPr lang="zh-CN" altLang="en-US"/>
          </a:p>
        </p:txBody>
      </p:sp>
    </p:spTree>
    <p:extLst>
      <p:ext uri="{BB962C8B-B14F-4D97-AF65-F5344CB8AC3E}">
        <p14:creationId xmlns:p14="http://schemas.microsoft.com/office/powerpoint/2010/main" val="4003580685"/>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E57B24-DDDC-B5CE-23F7-2401B0336955}"/>
              </a:ext>
            </a:extLst>
          </p:cNvPr>
          <p:cNvSpPr>
            <a:spLocks noGrp="1"/>
          </p:cNvSpPr>
          <p:nvPr>
            <p:ph type="ctrTitle"/>
          </p:nvPr>
        </p:nvSpPr>
        <p:spPr>
          <a:xfrm>
            <a:off x="2215251" y="1196589"/>
            <a:ext cx="3969234" cy="717183"/>
          </a:xfrm>
        </p:spPr>
        <p:txBody>
          <a:bodyPr anchor="ctr" anchorCtr="0">
            <a:normAutofit fontScale="90000"/>
          </a:bodyPr>
          <a:lstStyle/>
          <a:p>
            <a:r>
              <a:rPr lang="zh-CN" altLang="en-US" sz="4000" b="1" dirty="0">
                <a:latin typeface="微软雅黑" panose="020B0503020204020204" pitchFamily="34" charset="-122"/>
                <a:ea typeface="微软雅黑" panose="020B0503020204020204" pitchFamily="34" charset="-122"/>
              </a:rPr>
              <a:t>一、直接插入排序</a:t>
            </a:r>
          </a:p>
        </p:txBody>
      </p:sp>
      <p:sp>
        <p:nvSpPr>
          <p:cNvPr id="4" name="标题 1">
            <a:extLst>
              <a:ext uri="{FF2B5EF4-FFF2-40B4-BE49-F238E27FC236}">
                <a16:creationId xmlns:a16="http://schemas.microsoft.com/office/drawing/2014/main" id="{5D7A44DD-AD77-E999-E526-CCE8423056CB}"/>
              </a:ext>
            </a:extLst>
          </p:cNvPr>
          <p:cNvSpPr txBox="1">
            <a:spLocks/>
          </p:cNvSpPr>
          <p:nvPr/>
        </p:nvSpPr>
        <p:spPr>
          <a:xfrm>
            <a:off x="2215251" y="4367964"/>
            <a:ext cx="3969234" cy="717183"/>
          </a:xfrm>
          <a:prstGeom prst="rect">
            <a:avLst/>
          </a:prstGeom>
        </p:spPr>
        <p:txBody>
          <a:bodyPr vert="horz" lIns="91440" tIns="45720" rIns="91440" bIns="45720" rtlCol="0" anchor="ctr" anchorCtr="0">
            <a:normAutofit fontScale="97500"/>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zh-CN" altLang="en-US" sz="4000" b="1" dirty="0">
                <a:latin typeface="微软雅黑" panose="020B0503020204020204" pitchFamily="34" charset="-122"/>
                <a:ea typeface="微软雅黑" panose="020B0503020204020204" pitchFamily="34" charset="-122"/>
              </a:rPr>
              <a:t>四、性能分析</a:t>
            </a:r>
          </a:p>
        </p:txBody>
      </p:sp>
      <p:sp>
        <p:nvSpPr>
          <p:cNvPr id="5" name="标题 1">
            <a:extLst>
              <a:ext uri="{FF2B5EF4-FFF2-40B4-BE49-F238E27FC236}">
                <a16:creationId xmlns:a16="http://schemas.microsoft.com/office/drawing/2014/main" id="{9CCACC14-4AAA-567F-D805-6B2B10D2DB21}"/>
              </a:ext>
            </a:extLst>
          </p:cNvPr>
          <p:cNvSpPr txBox="1">
            <a:spLocks/>
          </p:cNvSpPr>
          <p:nvPr/>
        </p:nvSpPr>
        <p:spPr>
          <a:xfrm>
            <a:off x="2215251" y="3310839"/>
            <a:ext cx="3969234" cy="717183"/>
          </a:xfrm>
          <a:prstGeom prst="rect">
            <a:avLst/>
          </a:prstGeom>
        </p:spPr>
        <p:txBody>
          <a:bodyPr vert="horz" lIns="91440" tIns="45720" rIns="91440" bIns="45720" rtlCol="0" anchor="ctr" anchorCtr="0">
            <a:normAutofit fontScale="97500"/>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zh-CN" altLang="en-US" sz="4000" b="1" dirty="0">
                <a:latin typeface="微软雅黑" panose="020B0503020204020204" pitchFamily="34" charset="-122"/>
                <a:ea typeface="微软雅黑" panose="020B0503020204020204" pitchFamily="34" charset="-122"/>
              </a:rPr>
              <a:t>三、希尔排序</a:t>
            </a:r>
          </a:p>
        </p:txBody>
      </p:sp>
      <p:sp>
        <p:nvSpPr>
          <p:cNvPr id="6" name="标题 1">
            <a:extLst>
              <a:ext uri="{FF2B5EF4-FFF2-40B4-BE49-F238E27FC236}">
                <a16:creationId xmlns:a16="http://schemas.microsoft.com/office/drawing/2014/main" id="{2BB85D5F-27C0-FD68-5856-5397EE9AC8D2}"/>
              </a:ext>
            </a:extLst>
          </p:cNvPr>
          <p:cNvSpPr txBox="1">
            <a:spLocks/>
          </p:cNvSpPr>
          <p:nvPr/>
        </p:nvSpPr>
        <p:spPr>
          <a:xfrm>
            <a:off x="2215251" y="2253714"/>
            <a:ext cx="4785473" cy="717183"/>
          </a:xfrm>
          <a:prstGeom prst="rect">
            <a:avLst/>
          </a:prstGeom>
        </p:spPr>
        <p:txBody>
          <a:bodyPr vert="horz" lIns="91440" tIns="45720" rIns="91440" bIns="45720" rtlCol="0" anchor="ctr" anchorCtr="0">
            <a:normAutofit fontScale="97500"/>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zh-CN" altLang="en-US" sz="4000" b="1" dirty="0">
                <a:latin typeface="微软雅黑" panose="020B0503020204020204" pitchFamily="34" charset="-122"/>
                <a:ea typeface="微软雅黑" panose="020B0503020204020204" pitchFamily="34" charset="-122"/>
              </a:rPr>
              <a:t>二、折半插入排序</a:t>
            </a:r>
          </a:p>
        </p:txBody>
      </p:sp>
      <p:sp>
        <p:nvSpPr>
          <p:cNvPr id="7" name="对话气泡: 椭圆形 6">
            <a:extLst>
              <a:ext uri="{FF2B5EF4-FFF2-40B4-BE49-F238E27FC236}">
                <a16:creationId xmlns:a16="http://schemas.microsoft.com/office/drawing/2014/main" id="{267EB2E2-477D-CEF1-A995-CFF6560CA239}"/>
              </a:ext>
            </a:extLst>
          </p:cNvPr>
          <p:cNvSpPr/>
          <p:nvPr/>
        </p:nvSpPr>
        <p:spPr>
          <a:xfrm>
            <a:off x="7000724" y="933904"/>
            <a:ext cx="5312228" cy="4073985"/>
          </a:xfrm>
          <a:prstGeom prst="wedgeEllipseCallout">
            <a:avLst>
              <a:gd name="adj1" fmla="val 49659"/>
              <a:gd name="adj2" fmla="val 44449"/>
            </a:avLst>
          </a:prstGeom>
          <a:solidFill>
            <a:schemeClr val="bg1">
              <a:lumMod val="50000"/>
              <a:alpha val="88000"/>
            </a:schemeClr>
          </a:solidFill>
          <a:ln>
            <a:noFill/>
          </a:ln>
          <a:effectLst>
            <a:softEdge rad="101600"/>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ln w="9525">
                  <a:solidFill>
                    <a:schemeClr val="bg1"/>
                  </a:solidFill>
                  <a:prstDash val="solid"/>
                </a:ln>
                <a:solidFill>
                  <a:schemeClr val="tx1"/>
                </a:solidFill>
                <a:effectLst>
                  <a:outerShdw blurRad="12700" dist="38100" dir="2700000" algn="tl" rotWithShape="0">
                    <a:schemeClr val="bg1">
                      <a:lumMod val="50000"/>
                    </a:schemeClr>
                  </a:outerShdw>
                </a:effectLst>
              </a:rPr>
              <a:t>插入排序</a:t>
            </a:r>
          </a:p>
        </p:txBody>
      </p:sp>
    </p:spTree>
    <p:extLst>
      <p:ext uri="{BB962C8B-B14F-4D97-AF65-F5344CB8AC3E}">
        <p14:creationId xmlns:p14="http://schemas.microsoft.com/office/powerpoint/2010/main" val="4184356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话气泡: 椭圆形 6">
            <a:extLst>
              <a:ext uri="{FF2B5EF4-FFF2-40B4-BE49-F238E27FC236}">
                <a16:creationId xmlns:a16="http://schemas.microsoft.com/office/drawing/2014/main" id="{267EB2E2-477D-CEF1-A995-CFF6560CA239}"/>
              </a:ext>
            </a:extLst>
          </p:cNvPr>
          <p:cNvSpPr/>
          <p:nvPr/>
        </p:nvSpPr>
        <p:spPr>
          <a:xfrm>
            <a:off x="2774576" y="407894"/>
            <a:ext cx="7234518" cy="5383306"/>
          </a:xfrm>
          <a:prstGeom prst="wedgeEllipseCallout">
            <a:avLst>
              <a:gd name="adj1" fmla="val 49659"/>
              <a:gd name="adj2" fmla="val 44449"/>
            </a:avLst>
          </a:prstGeom>
          <a:solidFill>
            <a:schemeClr val="bg1">
              <a:lumMod val="50000"/>
              <a:alpha val="88000"/>
            </a:schemeClr>
          </a:solidFill>
          <a:ln>
            <a:noFill/>
          </a:ln>
          <a:effectLst>
            <a:softEdge rad="101600"/>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dirty="0">
                <a:ln w="9525">
                  <a:solidFill>
                    <a:schemeClr val="bg1"/>
                  </a:solidFill>
                  <a:prstDash val="solid"/>
                </a:ln>
                <a:solidFill>
                  <a:schemeClr val="tx1"/>
                </a:solidFill>
                <a:effectLst>
                  <a:outerShdw blurRad="12700" dist="38100" dir="2700000" algn="tl" rotWithShape="0">
                    <a:schemeClr val="bg1">
                      <a:lumMod val="50000"/>
                    </a:schemeClr>
                  </a:outerShdw>
                </a:effectLst>
              </a:rPr>
              <a:t>三、希尔排序</a:t>
            </a:r>
          </a:p>
        </p:txBody>
      </p:sp>
    </p:spTree>
    <p:extLst>
      <p:ext uri="{BB962C8B-B14F-4D97-AF65-F5344CB8AC3E}">
        <p14:creationId xmlns:p14="http://schemas.microsoft.com/office/powerpoint/2010/main" val="949675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8AAA7608-35BA-414B-A03C-22D8AD817871}"/>
              </a:ext>
            </a:extLst>
          </p:cNvPr>
          <p:cNvSpPr txBox="1">
            <a:spLocks/>
          </p:cNvSpPr>
          <p:nvPr/>
        </p:nvSpPr>
        <p:spPr>
          <a:xfrm>
            <a:off x="370258" y="1581809"/>
            <a:ext cx="5657161" cy="4161366"/>
          </a:xfrm>
          <a:prstGeom prst="rect">
            <a:avLst/>
          </a:prstGeom>
        </p:spPr>
        <p:txBody>
          <a:bodyPr vert="horz" lIns="91440" tIns="45720" rIns="91440" bIns="45720" rtlCol="0" anchor="t" anchorCtr="0">
            <a:normAutofit fontScale="925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lnSpc>
                <a:spcPct val="125000"/>
              </a:lnSpc>
            </a:pPr>
            <a:r>
              <a:rPr lang="en-US" altLang="zh-CN" sz="2800" dirty="0">
                <a:latin typeface="+mn-ea"/>
                <a:ea typeface="+mn-ea"/>
              </a:rPr>
              <a:t>	</a:t>
            </a:r>
            <a:r>
              <a:rPr lang="zh-CN" altLang="en-US" sz="2800" dirty="0">
                <a:latin typeface="+mn-ea"/>
                <a:ea typeface="+mn-ea"/>
              </a:rPr>
              <a:t>算法先将要排序的一组数按某个增量</a:t>
            </a:r>
            <a:r>
              <a:rPr lang="en-US" altLang="zh-CN" sz="2800" dirty="0">
                <a:latin typeface="+mn-ea"/>
                <a:ea typeface="+mn-ea"/>
              </a:rPr>
              <a:t>d</a:t>
            </a:r>
            <a:r>
              <a:rPr lang="zh-CN" altLang="en-US" sz="2800" dirty="0">
                <a:latin typeface="+mn-ea"/>
                <a:ea typeface="+mn-ea"/>
              </a:rPr>
              <a:t>（</a:t>
            </a:r>
            <a:r>
              <a:rPr lang="en-US" altLang="zh-CN" sz="2800" dirty="0">
                <a:latin typeface="+mn-ea"/>
                <a:ea typeface="+mn-ea"/>
              </a:rPr>
              <a:t>n</a:t>
            </a:r>
            <a:r>
              <a:rPr lang="zh-CN" altLang="en-US" sz="2800" dirty="0">
                <a:latin typeface="+mn-ea"/>
                <a:ea typeface="+mn-ea"/>
              </a:rPr>
              <a:t>／</a:t>
            </a:r>
            <a:r>
              <a:rPr lang="en-US" altLang="zh-CN" sz="2800" dirty="0">
                <a:latin typeface="+mn-ea"/>
                <a:ea typeface="+mn-ea"/>
              </a:rPr>
              <a:t>2</a:t>
            </a:r>
            <a:r>
              <a:rPr lang="zh-CN" altLang="en-US" sz="2800" dirty="0">
                <a:latin typeface="+mn-ea"/>
                <a:ea typeface="+mn-ea"/>
              </a:rPr>
              <a:t>，</a:t>
            </a:r>
            <a:r>
              <a:rPr lang="en-US" altLang="zh-CN" sz="2800" dirty="0">
                <a:latin typeface="+mn-ea"/>
                <a:ea typeface="+mn-ea"/>
              </a:rPr>
              <a:t>n</a:t>
            </a:r>
            <a:r>
              <a:rPr lang="zh-CN" altLang="en-US" sz="2800" dirty="0">
                <a:latin typeface="+mn-ea"/>
                <a:ea typeface="+mn-ea"/>
              </a:rPr>
              <a:t>为要排序数的个数）分成若干组，每组中记录的下标相差</a:t>
            </a:r>
            <a:r>
              <a:rPr lang="en-US" altLang="zh-CN" sz="2800" dirty="0">
                <a:latin typeface="+mn-ea"/>
                <a:ea typeface="+mn-ea"/>
              </a:rPr>
              <a:t>d.</a:t>
            </a:r>
            <a:r>
              <a:rPr lang="zh-CN" altLang="en-US" sz="2800" dirty="0">
                <a:latin typeface="+mn-ea"/>
                <a:ea typeface="+mn-ea"/>
              </a:rPr>
              <a:t>对每组中全部元素进行直接插入排序，然后再用一个较小的增量（</a:t>
            </a:r>
            <a:r>
              <a:rPr lang="en-US" altLang="zh-CN" sz="2800" dirty="0">
                <a:latin typeface="+mn-ea"/>
                <a:ea typeface="+mn-ea"/>
              </a:rPr>
              <a:t>d</a:t>
            </a:r>
            <a:r>
              <a:rPr lang="zh-CN" altLang="en-US" sz="2800" dirty="0">
                <a:latin typeface="+mn-ea"/>
                <a:ea typeface="+mn-ea"/>
              </a:rPr>
              <a:t>／</a:t>
            </a:r>
            <a:r>
              <a:rPr lang="en-US" altLang="zh-CN" sz="2800" dirty="0">
                <a:latin typeface="+mn-ea"/>
                <a:ea typeface="+mn-ea"/>
              </a:rPr>
              <a:t>2</a:t>
            </a:r>
            <a:r>
              <a:rPr lang="zh-CN" altLang="en-US" sz="2800" dirty="0">
                <a:latin typeface="+mn-ea"/>
                <a:ea typeface="+mn-ea"/>
              </a:rPr>
              <a:t>）对它进行分组，在每组中再进行直接插入排序。当增量减到</a:t>
            </a:r>
            <a:r>
              <a:rPr lang="en-US" altLang="zh-CN" sz="2800" dirty="0">
                <a:latin typeface="+mn-ea"/>
                <a:ea typeface="+mn-ea"/>
              </a:rPr>
              <a:t>1</a:t>
            </a:r>
            <a:r>
              <a:rPr lang="zh-CN" altLang="en-US" sz="2800" dirty="0">
                <a:latin typeface="+mn-ea"/>
                <a:ea typeface="+mn-ea"/>
              </a:rPr>
              <a:t>时，进行直接插入排序后，排序完成。</a:t>
            </a:r>
          </a:p>
        </p:txBody>
      </p:sp>
      <p:sp>
        <p:nvSpPr>
          <p:cNvPr id="17" name="标题 1">
            <a:extLst>
              <a:ext uri="{FF2B5EF4-FFF2-40B4-BE49-F238E27FC236}">
                <a16:creationId xmlns:a16="http://schemas.microsoft.com/office/drawing/2014/main" id="{4C988832-F7E6-D9F2-4AFF-4636D9CCCFE3}"/>
              </a:ext>
            </a:extLst>
          </p:cNvPr>
          <p:cNvSpPr txBox="1">
            <a:spLocks/>
          </p:cNvSpPr>
          <p:nvPr/>
        </p:nvSpPr>
        <p:spPr>
          <a:xfrm>
            <a:off x="370258" y="0"/>
            <a:ext cx="3566706"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zh-CN" altLang="en-US" b="1" dirty="0">
                <a:latin typeface="微软雅黑" panose="020B0503020204020204" pitchFamily="34" charset="-122"/>
                <a:ea typeface="微软雅黑" panose="020B0503020204020204" pitchFamily="34" charset="-122"/>
              </a:rPr>
              <a:t>希尔排序</a:t>
            </a:r>
          </a:p>
        </p:txBody>
      </p:sp>
      <p:pic>
        <p:nvPicPr>
          <p:cNvPr id="8" name="图片 7">
            <a:extLst>
              <a:ext uri="{FF2B5EF4-FFF2-40B4-BE49-F238E27FC236}">
                <a16:creationId xmlns:a16="http://schemas.microsoft.com/office/drawing/2014/main" id="{1B5EE4A5-A45B-2DDD-1007-586CF511DAE4}"/>
              </a:ext>
            </a:extLst>
          </p:cNvPr>
          <p:cNvPicPr>
            <a:picLocks noChangeAspect="1"/>
          </p:cNvPicPr>
          <p:nvPr/>
        </p:nvPicPr>
        <p:blipFill>
          <a:blip r:embed="rId2"/>
          <a:stretch>
            <a:fillRect/>
          </a:stretch>
        </p:blipFill>
        <p:spPr>
          <a:xfrm>
            <a:off x="6437703" y="920121"/>
            <a:ext cx="5117361" cy="5473404"/>
          </a:xfrm>
          <a:prstGeom prst="rect">
            <a:avLst/>
          </a:prstGeom>
        </p:spPr>
      </p:pic>
    </p:spTree>
    <p:extLst>
      <p:ext uri="{BB962C8B-B14F-4D97-AF65-F5344CB8AC3E}">
        <p14:creationId xmlns:p14="http://schemas.microsoft.com/office/powerpoint/2010/main" val="2776786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BE3226-ACBE-78A8-3953-4A3E1C6ABDF2}"/>
              </a:ext>
            </a:extLst>
          </p:cNvPr>
          <p:cNvSpPr>
            <a:spLocks noGrp="1"/>
          </p:cNvSpPr>
          <p:nvPr>
            <p:ph type="title"/>
          </p:nvPr>
        </p:nvSpPr>
        <p:spPr>
          <a:xfrm>
            <a:off x="370258" y="0"/>
            <a:ext cx="3566706" cy="1293028"/>
          </a:xfrm>
        </p:spPr>
        <p:txBody>
          <a:bodyPr/>
          <a:lstStyle/>
          <a:p>
            <a:pPr algn="l"/>
            <a:r>
              <a:rPr lang="zh-CN" altLang="en-US" b="1" dirty="0">
                <a:latin typeface="微软雅黑" panose="020B0503020204020204" pitchFamily="34" charset="-122"/>
                <a:ea typeface="微软雅黑" panose="020B0503020204020204" pitchFamily="34" charset="-122"/>
              </a:rPr>
              <a:t>希尔排序</a:t>
            </a:r>
          </a:p>
        </p:txBody>
      </p:sp>
      <p:sp>
        <p:nvSpPr>
          <p:cNvPr id="7" name="标题 1">
            <a:extLst>
              <a:ext uri="{FF2B5EF4-FFF2-40B4-BE49-F238E27FC236}">
                <a16:creationId xmlns:a16="http://schemas.microsoft.com/office/drawing/2014/main" id="{8AAA7608-35BA-414B-A03C-22D8AD817871}"/>
              </a:ext>
            </a:extLst>
          </p:cNvPr>
          <p:cNvSpPr txBox="1">
            <a:spLocks/>
          </p:cNvSpPr>
          <p:nvPr/>
        </p:nvSpPr>
        <p:spPr>
          <a:xfrm>
            <a:off x="370257" y="1704481"/>
            <a:ext cx="6315356" cy="5280935"/>
          </a:xfrm>
          <a:prstGeom prst="rect">
            <a:avLst/>
          </a:prstGeom>
        </p:spPr>
        <p:txBody>
          <a:bodyPr vert="horz" lIns="91440" tIns="45720" rIns="91440" bIns="45720" rtlCol="0" anchor="t" anchorCtr="0">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zh-CN" altLang="en-US" sz="2800" dirty="0">
                <a:latin typeface="+mn-ea"/>
                <a:ea typeface="+mn-ea"/>
              </a:rPr>
              <a:t>先将整个待排序的记录序列分割成为若干子序列分别进行直接插入排序，具体算法描述：</a:t>
            </a:r>
            <a:endParaRPr lang="en-US" altLang="zh-CN" sz="2800" dirty="0">
              <a:latin typeface="+mn-ea"/>
              <a:ea typeface="+mn-ea"/>
            </a:endParaRPr>
          </a:p>
          <a:p>
            <a:pPr algn="l"/>
            <a:r>
              <a:rPr lang="en-US" altLang="zh-CN" sz="2800" dirty="0">
                <a:latin typeface="+mn-ea"/>
                <a:ea typeface="+mn-ea"/>
              </a:rPr>
              <a:t>STEP1</a:t>
            </a:r>
            <a:r>
              <a:rPr lang="zh-CN" altLang="en-US" sz="2800" dirty="0">
                <a:latin typeface="+mn-ea"/>
                <a:ea typeface="+mn-ea"/>
              </a:rPr>
              <a:t>：选择一个增量序列</a:t>
            </a:r>
            <a:r>
              <a:rPr lang="en-US" altLang="zh-CN" sz="2800" dirty="0">
                <a:latin typeface="+mn-ea"/>
                <a:ea typeface="+mn-ea"/>
              </a:rPr>
              <a:t>t1</a:t>
            </a:r>
            <a:r>
              <a:rPr lang="zh-CN" altLang="en-US" sz="2800" dirty="0">
                <a:latin typeface="+mn-ea"/>
                <a:ea typeface="+mn-ea"/>
              </a:rPr>
              <a:t>，</a:t>
            </a:r>
            <a:r>
              <a:rPr lang="en-US" altLang="zh-CN" sz="2800" dirty="0">
                <a:latin typeface="+mn-ea"/>
                <a:ea typeface="+mn-ea"/>
              </a:rPr>
              <a:t>t2</a:t>
            </a:r>
            <a:r>
              <a:rPr lang="zh-CN" altLang="en-US" sz="2800" dirty="0">
                <a:latin typeface="+mn-ea"/>
                <a:ea typeface="+mn-ea"/>
              </a:rPr>
              <a:t>，</a:t>
            </a:r>
            <a:r>
              <a:rPr lang="en-US" altLang="zh-CN" sz="2800" dirty="0">
                <a:latin typeface="+mn-ea"/>
                <a:ea typeface="+mn-ea"/>
              </a:rPr>
              <a:t>……</a:t>
            </a:r>
            <a:r>
              <a:rPr lang="zh-CN" altLang="en-US" sz="2800" dirty="0">
                <a:latin typeface="+mn-ea"/>
                <a:ea typeface="+mn-ea"/>
              </a:rPr>
              <a:t>，</a:t>
            </a:r>
            <a:r>
              <a:rPr lang="en-US" altLang="zh-CN" sz="2800" dirty="0" err="1">
                <a:latin typeface="+mn-ea"/>
                <a:ea typeface="+mn-ea"/>
              </a:rPr>
              <a:t>tk</a:t>
            </a:r>
            <a:r>
              <a:rPr lang="zh-CN" altLang="en-US" sz="2800" dirty="0">
                <a:latin typeface="+mn-ea"/>
                <a:ea typeface="+mn-ea"/>
              </a:rPr>
              <a:t>，其中</a:t>
            </a:r>
            <a:r>
              <a:rPr lang="en-US" altLang="zh-CN" sz="2800" dirty="0" err="1">
                <a:latin typeface="+mn-ea"/>
                <a:ea typeface="+mn-ea"/>
              </a:rPr>
              <a:t>ti</a:t>
            </a:r>
            <a:r>
              <a:rPr lang="zh-CN" altLang="en-US" sz="2800" dirty="0">
                <a:latin typeface="+mn-ea"/>
                <a:ea typeface="+mn-ea"/>
              </a:rPr>
              <a:t>＞</a:t>
            </a:r>
            <a:r>
              <a:rPr lang="en-US" altLang="zh-CN" sz="2800" dirty="0" err="1">
                <a:latin typeface="+mn-ea"/>
                <a:ea typeface="+mn-ea"/>
              </a:rPr>
              <a:t>tj</a:t>
            </a:r>
            <a:r>
              <a:rPr lang="zh-CN" altLang="en-US" sz="2800" dirty="0">
                <a:latin typeface="+mn-ea"/>
                <a:ea typeface="+mn-ea"/>
              </a:rPr>
              <a:t>，</a:t>
            </a:r>
            <a:r>
              <a:rPr lang="en-US" altLang="zh-CN" sz="2800" dirty="0" err="1">
                <a:latin typeface="+mn-ea"/>
                <a:ea typeface="+mn-ea"/>
              </a:rPr>
              <a:t>tk</a:t>
            </a:r>
            <a:r>
              <a:rPr lang="zh-CN" altLang="en-US" sz="2800" dirty="0">
                <a:latin typeface="+mn-ea"/>
                <a:ea typeface="+mn-ea"/>
              </a:rPr>
              <a:t>＝</a:t>
            </a:r>
            <a:r>
              <a:rPr lang="en-US" altLang="zh-CN" sz="2800" dirty="0">
                <a:latin typeface="+mn-ea"/>
                <a:ea typeface="+mn-ea"/>
              </a:rPr>
              <a:t>1</a:t>
            </a:r>
            <a:r>
              <a:rPr lang="zh-CN" altLang="en-US" sz="2800" dirty="0">
                <a:latin typeface="+mn-ea"/>
                <a:ea typeface="+mn-ea"/>
              </a:rPr>
              <a:t>；</a:t>
            </a:r>
          </a:p>
          <a:p>
            <a:pPr algn="l"/>
            <a:r>
              <a:rPr lang="en-US" altLang="zh-CN" sz="2800" dirty="0">
                <a:latin typeface="+mn-ea"/>
                <a:ea typeface="+mn-ea"/>
              </a:rPr>
              <a:t>STEP2</a:t>
            </a:r>
            <a:r>
              <a:rPr lang="zh-CN" altLang="en-US" sz="2800" dirty="0">
                <a:latin typeface="+mn-ea"/>
                <a:ea typeface="+mn-ea"/>
              </a:rPr>
              <a:t>：按增量序列个数</a:t>
            </a:r>
            <a:r>
              <a:rPr lang="en-US" altLang="zh-CN" sz="2800" dirty="0">
                <a:latin typeface="+mn-ea"/>
                <a:ea typeface="+mn-ea"/>
              </a:rPr>
              <a:t>k</a:t>
            </a:r>
            <a:r>
              <a:rPr lang="zh-CN" altLang="en-US" sz="2800" dirty="0">
                <a:latin typeface="+mn-ea"/>
                <a:ea typeface="+mn-ea"/>
              </a:rPr>
              <a:t>，对序列进行</a:t>
            </a:r>
            <a:r>
              <a:rPr lang="en-US" altLang="zh-CN" sz="2800" dirty="0">
                <a:latin typeface="+mn-ea"/>
                <a:ea typeface="+mn-ea"/>
              </a:rPr>
              <a:t>k</a:t>
            </a:r>
            <a:r>
              <a:rPr lang="zh-CN" altLang="en-US" sz="2800" dirty="0">
                <a:latin typeface="+mn-ea"/>
                <a:ea typeface="+mn-ea"/>
              </a:rPr>
              <a:t>趟排序；</a:t>
            </a:r>
          </a:p>
          <a:p>
            <a:pPr algn="l"/>
            <a:r>
              <a:rPr lang="en-US" altLang="zh-CN" sz="2800" dirty="0">
                <a:latin typeface="+mn-ea"/>
                <a:ea typeface="+mn-ea"/>
              </a:rPr>
              <a:t>STEP3</a:t>
            </a:r>
            <a:r>
              <a:rPr lang="zh-CN" altLang="en-US" sz="2800" dirty="0">
                <a:latin typeface="+mn-ea"/>
                <a:ea typeface="+mn-ea"/>
              </a:rPr>
              <a:t>：每趟排序，根据对应的增量</a:t>
            </a:r>
            <a:r>
              <a:rPr lang="en-US" altLang="zh-CN" sz="2800" dirty="0" err="1">
                <a:latin typeface="+mn-ea"/>
                <a:ea typeface="+mn-ea"/>
              </a:rPr>
              <a:t>ti</a:t>
            </a:r>
            <a:r>
              <a:rPr lang="zh-CN" altLang="en-US" sz="2800" dirty="0">
                <a:latin typeface="+mn-ea"/>
                <a:ea typeface="+mn-ea"/>
              </a:rPr>
              <a:t>，将待排序列分割成若干长度为</a:t>
            </a:r>
            <a:r>
              <a:rPr lang="en-US" altLang="zh-CN" sz="2800" dirty="0">
                <a:latin typeface="+mn-ea"/>
                <a:ea typeface="+mn-ea"/>
              </a:rPr>
              <a:t>m</a:t>
            </a:r>
            <a:r>
              <a:rPr lang="zh-CN" altLang="en-US" sz="2800" dirty="0">
                <a:latin typeface="+mn-ea"/>
                <a:ea typeface="+mn-ea"/>
              </a:rPr>
              <a:t>的子序列，分别对各子表进行直接插入排序。仅增量因子为</a:t>
            </a:r>
            <a:r>
              <a:rPr lang="en-US" altLang="zh-CN" sz="2800" dirty="0">
                <a:latin typeface="+mn-ea"/>
                <a:ea typeface="+mn-ea"/>
              </a:rPr>
              <a:t>1</a:t>
            </a:r>
            <a:r>
              <a:rPr lang="zh-CN" altLang="en-US" sz="2800" dirty="0">
                <a:latin typeface="+mn-ea"/>
                <a:ea typeface="+mn-ea"/>
              </a:rPr>
              <a:t>时，整个序列作为一个表来处理，表长度即为整个序列的长度。</a:t>
            </a:r>
          </a:p>
          <a:p>
            <a:pPr algn="l"/>
            <a:endParaRPr lang="en-US" altLang="zh-CN" sz="2800" dirty="0">
              <a:latin typeface="+mn-ea"/>
              <a:ea typeface="+mn-ea"/>
            </a:endParaRPr>
          </a:p>
        </p:txBody>
      </p:sp>
      <p:sp>
        <p:nvSpPr>
          <p:cNvPr id="10" name="文本框 9">
            <a:extLst>
              <a:ext uri="{FF2B5EF4-FFF2-40B4-BE49-F238E27FC236}">
                <a16:creationId xmlns:a16="http://schemas.microsoft.com/office/drawing/2014/main" id="{F0E1E764-66BF-A394-5C62-E9EF2A8B8CBA}"/>
              </a:ext>
            </a:extLst>
          </p:cNvPr>
          <p:cNvSpPr txBox="1"/>
          <p:nvPr/>
        </p:nvSpPr>
        <p:spPr>
          <a:xfrm>
            <a:off x="7619674" y="4873787"/>
            <a:ext cx="3491753" cy="338554"/>
          </a:xfrm>
          <a:prstGeom prst="rect">
            <a:avLst/>
          </a:prstGeom>
          <a:noFill/>
        </p:spPr>
        <p:txBody>
          <a:bodyPr wrap="square" rtlCol="0">
            <a:spAutoFit/>
          </a:bodyPr>
          <a:lstStyle/>
          <a:p>
            <a:pPr algn="ctr"/>
            <a:r>
              <a:rPr lang="zh-CN" altLang="en-US" sz="1600" dirty="0">
                <a:solidFill>
                  <a:schemeClr val="tx1">
                    <a:lumMod val="65000"/>
                    <a:lumOff val="35000"/>
                  </a:schemeClr>
                </a:solidFill>
              </a:rPr>
              <a:t>希尔排序</a:t>
            </a:r>
          </a:p>
        </p:txBody>
      </p:sp>
      <p:pic>
        <p:nvPicPr>
          <p:cNvPr id="3074" name="Picture 2" descr="冒泡排序、插入排序、选择排序、希尔排序">
            <a:extLst>
              <a:ext uri="{FF2B5EF4-FFF2-40B4-BE49-F238E27FC236}">
                <a16:creationId xmlns:a16="http://schemas.microsoft.com/office/drawing/2014/main" id="{ED51E1A2-9C3A-08FB-2EB8-A3AD3F1359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9102" y="1813810"/>
            <a:ext cx="5652898" cy="286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7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BE3226-ACBE-78A8-3953-4A3E1C6ABDF2}"/>
              </a:ext>
            </a:extLst>
          </p:cNvPr>
          <p:cNvSpPr>
            <a:spLocks noGrp="1"/>
          </p:cNvSpPr>
          <p:nvPr>
            <p:ph type="title"/>
          </p:nvPr>
        </p:nvSpPr>
        <p:spPr>
          <a:xfrm>
            <a:off x="370258" y="0"/>
            <a:ext cx="3566706" cy="1293028"/>
          </a:xfrm>
        </p:spPr>
        <p:txBody>
          <a:bodyPr/>
          <a:lstStyle/>
          <a:p>
            <a:pPr algn="l"/>
            <a:r>
              <a:rPr lang="zh-CN" altLang="en-US" b="1" dirty="0">
                <a:latin typeface="微软雅黑" panose="020B0503020204020204" pitchFamily="34" charset="-122"/>
                <a:ea typeface="微软雅黑" panose="020B0503020204020204" pitchFamily="34" charset="-122"/>
              </a:rPr>
              <a:t>希尔排序</a:t>
            </a:r>
          </a:p>
        </p:txBody>
      </p:sp>
      <p:sp>
        <p:nvSpPr>
          <p:cNvPr id="4" name="文本框 3">
            <a:extLst>
              <a:ext uri="{FF2B5EF4-FFF2-40B4-BE49-F238E27FC236}">
                <a16:creationId xmlns:a16="http://schemas.microsoft.com/office/drawing/2014/main" id="{D0A850B7-8A71-CD88-5CB6-1F5B39078F58}"/>
              </a:ext>
            </a:extLst>
          </p:cNvPr>
          <p:cNvSpPr txBox="1"/>
          <p:nvPr/>
        </p:nvSpPr>
        <p:spPr>
          <a:xfrm>
            <a:off x="1353671" y="1402977"/>
            <a:ext cx="9176919" cy="4616648"/>
          </a:xfrm>
          <a:prstGeom prst="rect">
            <a:avLst/>
          </a:prstGeom>
          <a:noFill/>
        </p:spPr>
        <p:txBody>
          <a:bodyPr wrap="square" rtlCol="0">
            <a:spAutoFit/>
          </a:bodyPr>
          <a:lstStyle/>
          <a:p>
            <a:r>
              <a:rPr lang="zh-CN" altLang="en-US" sz="2400" cap="none" dirty="0"/>
              <a:t>算法代码：</a:t>
            </a:r>
            <a:endParaRPr lang="en-US" altLang="zh-CN" sz="2400" cap="none" dirty="0"/>
          </a:p>
          <a:p>
            <a:r>
              <a:rPr lang="en-US" altLang="zh-CN" sz="1600" b="0" dirty="0">
                <a:solidFill>
                  <a:srgbClr val="9872A2"/>
                </a:solidFill>
                <a:effectLst/>
                <a:latin typeface="Consolas" panose="020B0609020204030204" pitchFamily="49" charset="0"/>
              </a:rPr>
              <a:t>template</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&lt;</a:t>
            </a:r>
            <a:r>
              <a:rPr lang="en-US" altLang="zh-CN" sz="1600" b="0" dirty="0" err="1">
                <a:solidFill>
                  <a:srgbClr val="9872A2"/>
                </a:solidFill>
                <a:effectLst/>
                <a:latin typeface="Consolas" panose="020B0609020204030204" pitchFamily="49" charset="0"/>
              </a:rPr>
              <a:t>typename</a:t>
            </a:r>
            <a:r>
              <a:rPr lang="en-US" altLang="zh-CN" sz="1600" b="0" dirty="0">
                <a:solidFill>
                  <a:srgbClr val="C5C8C6"/>
                </a:solidFill>
                <a:effectLst/>
                <a:latin typeface="Consolas" panose="020B0609020204030204" pitchFamily="49" charset="0"/>
              </a:rPr>
              <a:t> </a:t>
            </a:r>
            <a:r>
              <a:rPr lang="en-US" altLang="zh-CN" sz="1600" b="0" dirty="0">
                <a:solidFill>
                  <a:srgbClr val="E64D4D"/>
                </a:solidFill>
                <a:effectLst/>
                <a:latin typeface="Consolas" panose="020B0609020204030204" pitchFamily="49" charset="0"/>
              </a:rPr>
              <a:t>T</a:t>
            </a:r>
            <a:r>
              <a:rPr lang="en-US" altLang="zh-CN" sz="1600" b="0" dirty="0">
                <a:solidFill>
                  <a:schemeClr val="tx1">
                    <a:lumMod val="65000"/>
                    <a:lumOff val="35000"/>
                  </a:schemeClr>
                </a:solidFill>
                <a:effectLst/>
                <a:latin typeface="Consolas" panose="020B0609020204030204" pitchFamily="49" charset="0"/>
              </a:rPr>
              <a:t>&gt;</a:t>
            </a:r>
          </a:p>
          <a:p>
            <a:r>
              <a:rPr lang="en-US" altLang="zh-CN" sz="1600" b="0" dirty="0">
                <a:solidFill>
                  <a:srgbClr val="9872A2"/>
                </a:solidFill>
                <a:effectLst/>
                <a:latin typeface="Consolas" panose="020B0609020204030204" pitchFamily="49" charset="0"/>
              </a:rPr>
              <a:t>void</a:t>
            </a:r>
            <a:r>
              <a:rPr lang="en-US" altLang="zh-CN" sz="1600" b="0" dirty="0">
                <a:solidFill>
                  <a:srgbClr val="C5C8C6"/>
                </a:solidFill>
                <a:effectLst/>
                <a:latin typeface="Consolas" panose="020B0609020204030204" pitchFamily="49" charset="0"/>
              </a:rPr>
              <a:t> </a:t>
            </a:r>
            <a:r>
              <a:rPr lang="en-US" altLang="zh-CN" sz="1600" b="0" dirty="0" err="1">
                <a:solidFill>
                  <a:srgbClr val="CE6700"/>
                </a:solidFill>
                <a:effectLst/>
                <a:latin typeface="Consolas" panose="020B0609020204030204" pitchFamily="49" charset="0"/>
              </a:rPr>
              <a:t>InsertionSort_Shell</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E64D4D"/>
                </a:solidFill>
                <a:effectLst/>
                <a:latin typeface="Consolas" panose="020B0609020204030204" pitchFamily="49" charset="0"/>
              </a:rPr>
              <a:t>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begin</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E64D4D"/>
                </a:solidFill>
                <a:effectLst/>
                <a:latin typeface="Consolas" panose="020B0609020204030204" pitchFamily="49" charset="0"/>
              </a:rPr>
              <a:t>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end</a:t>
            </a:r>
            <a:r>
              <a:rPr lang="en-US" altLang="zh-CN" sz="1600" dirty="0">
                <a:solidFill>
                  <a:schemeClr val="tx1">
                    <a:lumMod val="65000"/>
                    <a:lumOff val="35000"/>
                  </a:schemeClr>
                </a:solidFill>
                <a:latin typeface="Consolas" panose="020B0609020204030204" pitchFamily="49" charset="0"/>
              </a:rPr>
              <a:t>)</a:t>
            </a:r>
          </a:p>
          <a:p>
            <a:r>
              <a:rPr lang="en-US" altLang="zh-CN" sz="1600" dirty="0">
                <a:solidFill>
                  <a:schemeClr val="tx1">
                    <a:lumMod val="65000"/>
                    <a:lumOff val="35000"/>
                  </a:schemeClr>
                </a:solidFill>
                <a:latin typeface="Consolas" panose="020B0609020204030204" pitchFamily="49" charset="0"/>
              </a:rPr>
              <a:t>{</a:t>
            </a:r>
          </a:p>
          <a:p>
            <a:r>
              <a:rPr lang="en-US" altLang="zh-CN" sz="1600" b="0" dirty="0">
                <a:solidFill>
                  <a:srgbClr val="C5C8C6"/>
                </a:solidFill>
                <a:effectLst/>
                <a:latin typeface="Consolas" panose="020B0609020204030204" pitchFamily="49" charset="0"/>
              </a:rPr>
              <a:t>    </a:t>
            </a:r>
            <a:r>
              <a:rPr lang="en-US" altLang="zh-CN" sz="1600" b="0" dirty="0">
                <a:solidFill>
                  <a:srgbClr val="9872A2"/>
                </a:solidFill>
                <a:effectLst/>
                <a:latin typeface="Consolas" panose="020B0609020204030204" pitchFamily="49" charset="0"/>
              </a:rPr>
              <a:t>int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h</a:t>
            </a:r>
            <a:r>
              <a:rPr lang="en-US" altLang="zh-CN" sz="1600" b="0" dirty="0">
                <a:solidFill>
                  <a:srgbClr val="C5C8C6"/>
                </a:solidFill>
                <a:effectLst/>
                <a:latin typeface="Consolas" panose="020B0609020204030204" pitchFamily="49" charset="0"/>
              </a:rPr>
              <a:t> </a:t>
            </a:r>
            <a:r>
              <a:rPr lang="en-US" altLang="zh-CN" sz="1600" b="0" dirty="0">
                <a:solidFill>
                  <a:srgbClr val="676867"/>
                </a:solidFill>
                <a:effectLst/>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1</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err="1">
                <a:solidFill>
                  <a:srgbClr val="6089B4"/>
                </a:solidFill>
                <a:effectLst/>
                <a:latin typeface="Consolas" panose="020B0609020204030204" pitchFamily="49" charset="0"/>
              </a:rPr>
              <a:t>len</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end</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begin</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1</a:t>
            </a:r>
            <a:r>
              <a:rPr lang="en-US" altLang="zh-CN" sz="1600" dirty="0">
                <a:solidFill>
                  <a:schemeClr val="tx1">
                    <a:lumMod val="65000"/>
                    <a:lumOff val="35000"/>
                  </a:schemeClr>
                </a:solidFill>
                <a:latin typeface="Consolas" panose="020B0609020204030204" pitchFamily="49" charset="0"/>
              </a:rPr>
              <a:t>;</a:t>
            </a:r>
          </a:p>
          <a:p>
            <a:r>
              <a:rPr lang="en-US" altLang="zh-CN" sz="1600" b="0" dirty="0">
                <a:solidFill>
                  <a:srgbClr val="C5C8C6"/>
                </a:solidFill>
                <a:effectLst/>
                <a:latin typeface="Consolas" panose="020B0609020204030204" pitchFamily="49" charset="0"/>
              </a:rPr>
              <a:t>    </a:t>
            </a:r>
            <a:r>
              <a:rPr lang="en-US" altLang="zh-CN" sz="1600" b="0" dirty="0">
                <a:solidFill>
                  <a:srgbClr val="9872A2"/>
                </a:solidFill>
                <a:effectLst/>
                <a:latin typeface="Consolas" panose="020B0609020204030204" pitchFamily="49" charset="0"/>
              </a:rPr>
              <a:t>while</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6089B4"/>
                </a:solidFill>
                <a:effectLst/>
                <a:latin typeface="Consolas" panose="020B0609020204030204" pitchFamily="49" charset="0"/>
              </a:rPr>
              <a:t>h</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&lt;</a:t>
            </a:r>
            <a:r>
              <a:rPr lang="en-US" altLang="zh-CN" sz="1600" b="0" dirty="0">
                <a:solidFill>
                  <a:srgbClr val="C5C8C6"/>
                </a:solidFill>
                <a:effectLst/>
                <a:latin typeface="Consolas" panose="020B0609020204030204" pitchFamily="49" charset="0"/>
              </a:rPr>
              <a:t> </a:t>
            </a:r>
            <a:r>
              <a:rPr lang="en-US" altLang="zh-CN" sz="1600" b="0" dirty="0" err="1">
                <a:solidFill>
                  <a:srgbClr val="6089B4"/>
                </a:solidFill>
                <a:effectLst/>
                <a:latin typeface="Consolas" panose="020B0609020204030204" pitchFamily="49" charset="0"/>
              </a:rPr>
              <a:t>len</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3</a:t>
            </a:r>
            <a:r>
              <a:rPr lang="en-US" altLang="zh-CN" sz="1600" dirty="0">
                <a:solidFill>
                  <a:schemeClr val="tx1">
                    <a:lumMod val="65000"/>
                    <a:lumOff val="35000"/>
                  </a:schemeClr>
                </a:solidFill>
                <a:latin typeface="Consolas" panose="020B0609020204030204" pitchFamily="49" charset="0"/>
              </a:rPr>
              <a:t>)</a:t>
            </a:r>
          </a:p>
          <a:p>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h</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3</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h</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1</a:t>
            </a:r>
            <a:r>
              <a:rPr lang="en-US" altLang="zh-CN" sz="1600" dirty="0">
                <a:solidFill>
                  <a:schemeClr val="tx1">
                    <a:lumMod val="65000"/>
                    <a:lumOff val="35000"/>
                  </a:schemeClr>
                </a:solidFill>
                <a:latin typeface="Consolas" panose="020B0609020204030204" pitchFamily="49" charset="0"/>
              </a:rPr>
              <a:t>;</a:t>
            </a:r>
          </a:p>
          <a:p>
            <a:r>
              <a:rPr lang="en-US" altLang="zh-CN" sz="1600" b="0" dirty="0">
                <a:solidFill>
                  <a:srgbClr val="C5C8C6"/>
                </a:solidFill>
                <a:effectLst/>
                <a:latin typeface="Consolas" panose="020B0609020204030204" pitchFamily="49" charset="0"/>
              </a:rPr>
              <a:t>    </a:t>
            </a:r>
            <a:r>
              <a:rPr lang="en-US" altLang="zh-CN" sz="1600" b="0" dirty="0">
                <a:solidFill>
                  <a:srgbClr val="9872A2"/>
                </a:solidFill>
                <a:effectLst/>
                <a:latin typeface="Consolas" panose="020B0609020204030204" pitchFamily="49" charset="0"/>
              </a:rPr>
              <a:t>while</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6089B4"/>
                </a:solidFill>
                <a:effectLst/>
                <a:latin typeface="Consolas" panose="020B0609020204030204" pitchFamily="49" charset="0"/>
              </a:rPr>
              <a:t>h</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&gt;=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1</a:t>
            </a:r>
            <a:r>
              <a:rPr lang="en-US" altLang="zh-CN" sz="1600" dirty="0">
                <a:solidFill>
                  <a:schemeClr val="tx1">
                    <a:lumMod val="65000"/>
                    <a:lumOff val="35000"/>
                  </a:schemeClr>
                </a:solidFill>
                <a:latin typeface="Consolas" panose="020B0609020204030204" pitchFamily="49" charset="0"/>
              </a:rPr>
              <a:t>)</a:t>
            </a:r>
          </a:p>
          <a:p>
            <a:r>
              <a:rPr lang="en-US" altLang="zh-CN" sz="1600" dirty="0">
                <a:solidFill>
                  <a:schemeClr val="tx1">
                    <a:lumMod val="65000"/>
                    <a:lumOff val="35000"/>
                  </a:schemeClr>
                </a:solidFill>
                <a:latin typeface="Consolas" panose="020B0609020204030204" pitchFamily="49" charset="0"/>
              </a:rPr>
              <a:t>    {</a:t>
            </a:r>
          </a:p>
          <a:p>
            <a:r>
              <a:rPr lang="en-US" altLang="zh-CN" sz="1600" b="0" dirty="0">
                <a:solidFill>
                  <a:srgbClr val="C5C8C6"/>
                </a:solidFill>
                <a:effectLst/>
                <a:latin typeface="Consolas" panose="020B0609020204030204" pitchFamily="49" charset="0"/>
              </a:rPr>
              <a:t>        </a:t>
            </a:r>
            <a:r>
              <a:rPr lang="en-US" altLang="zh-CN" sz="1600" b="0" dirty="0">
                <a:solidFill>
                  <a:srgbClr val="9872A2"/>
                </a:solidFill>
                <a:effectLst/>
                <a:latin typeface="Consolas" panose="020B0609020204030204" pitchFamily="49" charset="0"/>
              </a:rPr>
              <a:t>for</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9872A2"/>
                </a:solidFill>
                <a:effectLst/>
                <a:latin typeface="Consolas" panose="020B0609020204030204" pitchFamily="49" charset="0"/>
              </a:rPr>
              <a:t>int</a:t>
            </a:r>
            <a:r>
              <a:rPr lang="en-US" altLang="zh-CN" sz="1600" b="0" dirty="0">
                <a:solidFill>
                  <a:srgbClr val="C5C8C6"/>
                </a:solidFill>
                <a:effectLst/>
                <a:latin typeface="Consolas" panose="020B0609020204030204" pitchFamily="49" charset="0"/>
              </a:rPr>
              <a:t> </a:t>
            </a:r>
            <a:r>
              <a:rPr lang="en-US" altLang="zh-CN" sz="1600" b="0" dirty="0" err="1">
                <a:solidFill>
                  <a:srgbClr val="6089B4"/>
                </a:solidFill>
                <a:effectLst/>
                <a:latin typeface="Consolas" panose="020B0609020204030204" pitchFamily="49" charset="0"/>
              </a:rPr>
              <a:t>i</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h</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err="1">
                <a:solidFill>
                  <a:srgbClr val="6089B4"/>
                </a:solidFill>
                <a:effectLst/>
                <a:latin typeface="Consolas" panose="020B0609020204030204" pitchFamily="49" charset="0"/>
              </a:rPr>
              <a:t>i</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&lt;</a:t>
            </a:r>
            <a:r>
              <a:rPr lang="en-US" altLang="zh-CN" sz="1600" b="0" dirty="0">
                <a:solidFill>
                  <a:srgbClr val="C5C8C6"/>
                </a:solidFill>
                <a:effectLst/>
                <a:latin typeface="Consolas" panose="020B0609020204030204" pitchFamily="49" charset="0"/>
              </a:rPr>
              <a:t> </a:t>
            </a:r>
            <a:r>
              <a:rPr lang="en-US" altLang="zh-CN" sz="1600" b="0" dirty="0" err="1">
                <a:solidFill>
                  <a:srgbClr val="6089B4"/>
                </a:solidFill>
                <a:effectLst/>
                <a:latin typeface="Consolas" panose="020B0609020204030204" pitchFamily="49" charset="0"/>
              </a:rPr>
              <a:t>len</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err="1">
                <a:solidFill>
                  <a:srgbClr val="6089B4"/>
                </a:solidFill>
                <a:effectLst/>
                <a:latin typeface="Consolas" panose="020B0609020204030204" pitchFamily="49" charset="0"/>
              </a:rPr>
              <a:t>i</a:t>
            </a:r>
            <a:r>
              <a:rPr lang="en-US" altLang="zh-CN" sz="1600" dirty="0">
                <a:solidFill>
                  <a:schemeClr val="tx1">
                    <a:lumMod val="65000"/>
                    <a:lumOff val="35000"/>
                  </a:schemeClr>
                </a:solidFill>
                <a:latin typeface="Consolas" panose="020B0609020204030204" pitchFamily="49" charset="0"/>
              </a:rPr>
              <a:t>++)</a:t>
            </a:r>
          </a:p>
          <a:p>
            <a:r>
              <a:rPr lang="en-US" altLang="zh-CN" sz="1600" dirty="0">
                <a:solidFill>
                  <a:schemeClr val="tx1">
                    <a:lumMod val="65000"/>
                    <a:lumOff val="35000"/>
                  </a:schemeClr>
                </a:solidFill>
                <a:latin typeface="Consolas" panose="020B0609020204030204" pitchFamily="49" charset="0"/>
              </a:rPr>
              <a:t>        {</a:t>
            </a:r>
          </a:p>
          <a:p>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 </a:t>
            </a:r>
            <a:r>
              <a:rPr lang="en-US" altLang="zh-CN" sz="1600" b="0" dirty="0">
                <a:solidFill>
                  <a:srgbClr val="C5C8C6"/>
                </a:solidFill>
                <a:effectLst/>
                <a:latin typeface="Consolas" panose="020B0609020204030204" pitchFamily="49" charset="0"/>
              </a:rPr>
              <a:t> </a:t>
            </a:r>
            <a:r>
              <a:rPr lang="en-US" altLang="zh-CN" sz="1600" b="0" dirty="0">
                <a:solidFill>
                  <a:srgbClr val="9872A2"/>
                </a:solidFill>
                <a:effectLst/>
                <a:latin typeface="Consolas" panose="020B0609020204030204" pitchFamily="49" charset="0"/>
              </a:rPr>
              <a:t>for</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9872A2"/>
                </a:solidFill>
                <a:effectLst/>
                <a:latin typeface="Consolas" panose="020B0609020204030204" pitchFamily="49" charset="0"/>
              </a:rPr>
              <a:t>int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j</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err="1">
                <a:solidFill>
                  <a:srgbClr val="6089B4"/>
                </a:solidFill>
                <a:effectLst/>
                <a:latin typeface="Consolas" panose="020B0609020204030204" pitchFamily="49" charset="0"/>
              </a:rPr>
              <a:t>i</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j</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&gt;=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h</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&amp;&amp;</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6089B4"/>
                </a:solidFill>
                <a:effectLst/>
                <a:latin typeface="Consolas" panose="020B0609020204030204" pitchFamily="49" charset="0"/>
              </a:rPr>
              <a:t>begin</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j</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76867"/>
                </a:solidFill>
                <a:effectLst/>
                <a:latin typeface="Consolas" panose="020B0609020204030204" pitchFamily="49" charset="0"/>
              </a:rPr>
              <a:t>&lt;</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6089B4"/>
                </a:solidFill>
                <a:effectLst/>
                <a:latin typeface="Consolas" panose="020B0609020204030204" pitchFamily="49" charset="0"/>
              </a:rPr>
              <a:t>begin</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j</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h</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j</a:t>
            </a:r>
            <a:r>
              <a:rPr lang="en-US" altLang="zh-CN" sz="1600" b="0" dirty="0">
                <a:solidFill>
                  <a:srgbClr val="C5C8C6"/>
                </a:solidFill>
                <a:effectLst/>
                <a:latin typeface="Consolas" panose="020B0609020204030204" pitchFamily="49" charset="0"/>
              </a:rPr>
              <a:t> </a:t>
            </a:r>
            <a:r>
              <a:rPr lang="en-US" altLang="zh-CN" sz="1600" b="0" dirty="0">
                <a:solidFill>
                  <a:srgbClr val="676867"/>
                </a:solidFill>
                <a:effectLst/>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h</a:t>
            </a:r>
            <a:r>
              <a:rPr lang="en-US" altLang="zh-CN" sz="1600" dirty="0">
                <a:solidFill>
                  <a:schemeClr val="tx1">
                    <a:lumMod val="65000"/>
                    <a:lumOff val="35000"/>
                  </a:schemeClr>
                </a:solidFill>
                <a:latin typeface="Consolas" panose="020B0609020204030204" pitchFamily="49" charset="0"/>
              </a:rPr>
              <a:t>)</a:t>
            </a:r>
          </a:p>
          <a:p>
            <a:r>
              <a:rPr lang="en-US" altLang="zh-CN" sz="1600" b="0" dirty="0">
                <a:solidFill>
                  <a:srgbClr val="C5C8C6"/>
                </a:solidFill>
                <a:effectLst/>
                <a:latin typeface="Consolas" panose="020B0609020204030204" pitchFamily="49" charset="0"/>
              </a:rPr>
              <a:t>                </a:t>
            </a:r>
            <a:r>
              <a:rPr lang="en-US" altLang="zh-CN" sz="1600" b="0" dirty="0">
                <a:solidFill>
                  <a:srgbClr val="CE6700"/>
                </a:solidFill>
                <a:effectLst/>
                <a:latin typeface="Consolas" panose="020B0609020204030204" pitchFamily="49" charset="0"/>
              </a:rPr>
              <a:t>swap</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6089B4"/>
                </a:solidFill>
                <a:effectLst/>
                <a:latin typeface="Consolas" panose="020B0609020204030204" pitchFamily="49" charset="0"/>
              </a:rPr>
              <a:t>begin</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j</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6089B4"/>
                </a:solidFill>
                <a:effectLst/>
                <a:latin typeface="Consolas" panose="020B0609020204030204" pitchFamily="49" charset="0"/>
              </a:rPr>
              <a:t>begin</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j</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h</a:t>
            </a:r>
            <a:r>
              <a:rPr lang="en-US" altLang="zh-CN" sz="1600" dirty="0">
                <a:solidFill>
                  <a:schemeClr val="tx1">
                    <a:lumMod val="65000"/>
                    <a:lumOff val="35000"/>
                  </a:schemeClr>
                </a:solidFill>
                <a:latin typeface="Consolas" panose="020B0609020204030204" pitchFamily="49" charset="0"/>
              </a:rPr>
              <a:t>));</a:t>
            </a:r>
          </a:p>
          <a:p>
            <a:r>
              <a:rPr lang="en-US" altLang="zh-CN" sz="1600" dirty="0">
                <a:solidFill>
                  <a:schemeClr val="tx1">
                    <a:lumMod val="65000"/>
                    <a:lumOff val="35000"/>
                  </a:schemeClr>
                </a:solidFill>
                <a:latin typeface="Consolas" panose="020B0609020204030204" pitchFamily="49" charset="0"/>
              </a:rPr>
              <a:t>        }</a:t>
            </a:r>
          </a:p>
          <a:p>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h</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h</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3</a:t>
            </a:r>
            <a:r>
              <a:rPr lang="en-US" altLang="zh-CN" sz="1600" dirty="0">
                <a:solidFill>
                  <a:schemeClr val="tx1">
                    <a:lumMod val="65000"/>
                    <a:lumOff val="35000"/>
                  </a:schemeClr>
                </a:solidFill>
                <a:latin typeface="Consolas" panose="020B0609020204030204" pitchFamily="49" charset="0"/>
              </a:rPr>
              <a:t>;</a:t>
            </a:r>
          </a:p>
          <a:p>
            <a:r>
              <a:rPr lang="en-US" altLang="zh-CN" sz="1600" dirty="0">
                <a:solidFill>
                  <a:schemeClr val="tx1">
                    <a:lumMod val="65000"/>
                    <a:lumOff val="35000"/>
                  </a:schemeClr>
                </a:solidFill>
                <a:latin typeface="Consolas" panose="020B0609020204030204" pitchFamily="49" charset="0"/>
              </a:rPr>
              <a:t>    }</a:t>
            </a:r>
          </a:p>
          <a:p>
            <a:r>
              <a:rPr lang="en-US" altLang="zh-CN" sz="1600" dirty="0">
                <a:solidFill>
                  <a:schemeClr val="tx1">
                    <a:lumMod val="65000"/>
                    <a:lumOff val="35000"/>
                  </a:schemeClr>
                </a:solidFill>
                <a:latin typeface="Consolas" panose="020B0609020204030204" pitchFamily="49" charset="0"/>
              </a:rPr>
              <a:t>}</a:t>
            </a:r>
          </a:p>
          <a:p>
            <a:endParaRPr lang="zh-CN" altLang="en-US" sz="1400" dirty="0">
              <a:solidFill>
                <a:schemeClr val="tx1">
                  <a:lumMod val="95000"/>
                  <a:lumOff val="5000"/>
                </a:schemeClr>
              </a:solidFill>
              <a:latin typeface="Consolas" panose="020B0609020204030204" pitchFamily="49" charset="0"/>
            </a:endParaRPr>
          </a:p>
        </p:txBody>
      </p:sp>
    </p:spTree>
    <p:extLst>
      <p:ext uri="{BB962C8B-B14F-4D97-AF65-F5344CB8AC3E}">
        <p14:creationId xmlns:p14="http://schemas.microsoft.com/office/powerpoint/2010/main" val="1234524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话气泡: 椭圆形 6">
            <a:extLst>
              <a:ext uri="{FF2B5EF4-FFF2-40B4-BE49-F238E27FC236}">
                <a16:creationId xmlns:a16="http://schemas.microsoft.com/office/drawing/2014/main" id="{267EB2E2-477D-CEF1-A995-CFF6560CA239}"/>
              </a:ext>
            </a:extLst>
          </p:cNvPr>
          <p:cNvSpPr/>
          <p:nvPr/>
        </p:nvSpPr>
        <p:spPr>
          <a:xfrm>
            <a:off x="2774576" y="407894"/>
            <a:ext cx="7234518" cy="5383306"/>
          </a:xfrm>
          <a:prstGeom prst="wedgeEllipseCallout">
            <a:avLst>
              <a:gd name="adj1" fmla="val 49659"/>
              <a:gd name="adj2" fmla="val 44449"/>
            </a:avLst>
          </a:prstGeom>
          <a:solidFill>
            <a:schemeClr val="bg1">
              <a:lumMod val="50000"/>
              <a:alpha val="88000"/>
            </a:schemeClr>
          </a:solidFill>
          <a:ln>
            <a:noFill/>
          </a:ln>
          <a:effectLst>
            <a:softEdge rad="101600"/>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dirty="0">
                <a:ln w="9525">
                  <a:solidFill>
                    <a:schemeClr val="bg1"/>
                  </a:solidFill>
                  <a:prstDash val="solid"/>
                </a:ln>
                <a:solidFill>
                  <a:schemeClr val="tx1"/>
                </a:solidFill>
                <a:effectLst>
                  <a:outerShdw blurRad="12700" dist="38100" dir="2700000" algn="tl" rotWithShape="0">
                    <a:schemeClr val="bg1">
                      <a:lumMod val="50000"/>
                    </a:schemeClr>
                  </a:outerShdw>
                </a:effectLst>
              </a:rPr>
              <a:t>四、性能分析</a:t>
            </a:r>
          </a:p>
        </p:txBody>
      </p:sp>
    </p:spTree>
    <p:extLst>
      <p:ext uri="{BB962C8B-B14F-4D97-AF65-F5344CB8AC3E}">
        <p14:creationId xmlns:p14="http://schemas.microsoft.com/office/powerpoint/2010/main" val="3578979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a:extLst>
              <a:ext uri="{FF2B5EF4-FFF2-40B4-BE49-F238E27FC236}">
                <a16:creationId xmlns:a16="http://schemas.microsoft.com/office/drawing/2014/main" id="{4C988832-F7E6-D9F2-4AFF-4636D9CCCFE3}"/>
              </a:ext>
            </a:extLst>
          </p:cNvPr>
          <p:cNvSpPr txBox="1">
            <a:spLocks/>
          </p:cNvSpPr>
          <p:nvPr/>
        </p:nvSpPr>
        <p:spPr>
          <a:xfrm>
            <a:off x="370258" y="0"/>
            <a:ext cx="3566706"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zh-CN" altLang="en-US" b="1" dirty="0">
                <a:latin typeface="微软雅黑" panose="020B0503020204020204" pitchFamily="34" charset="-122"/>
                <a:ea typeface="微软雅黑" panose="020B0503020204020204" pitchFamily="34" charset="-122"/>
              </a:rPr>
              <a:t>性能分析</a:t>
            </a:r>
          </a:p>
        </p:txBody>
      </p:sp>
      <mc:AlternateContent xmlns:mc="http://schemas.openxmlformats.org/markup-compatibility/2006">
        <mc:Choice xmlns:a14="http://schemas.microsoft.com/office/drawing/2010/main" Requires="a14">
          <p:graphicFrame>
            <p:nvGraphicFramePr>
              <p:cNvPr id="2" name="表格 2">
                <a:extLst>
                  <a:ext uri="{FF2B5EF4-FFF2-40B4-BE49-F238E27FC236}">
                    <a16:creationId xmlns:a16="http://schemas.microsoft.com/office/drawing/2014/main" id="{2310D817-3B84-99C4-FDD5-2801500AA89F}"/>
                  </a:ext>
                </a:extLst>
              </p:cNvPr>
              <p:cNvGraphicFramePr>
                <a:graphicFrameLocks noGrp="1"/>
              </p:cNvGraphicFramePr>
              <p:nvPr>
                <p:extLst>
                  <p:ext uri="{D42A27DB-BD31-4B8C-83A1-F6EECF244321}">
                    <p14:modId xmlns:p14="http://schemas.microsoft.com/office/powerpoint/2010/main" val="3371535990"/>
                  </p:ext>
                </p:extLst>
              </p:nvPr>
            </p:nvGraphicFramePr>
            <p:xfrm>
              <a:off x="840667" y="2097887"/>
              <a:ext cx="8335177" cy="3415809"/>
            </p:xfrm>
            <a:graphic>
              <a:graphicData uri="http://schemas.openxmlformats.org/drawingml/2006/table">
                <a:tbl>
                  <a:tblPr firstRow="1" bandRow="1">
                    <a:tableStyleId>{073A0DAA-6AF3-43AB-8588-CEC1D06C72B9}</a:tableStyleId>
                  </a:tblPr>
                  <a:tblGrid>
                    <a:gridCol w="2123639">
                      <a:extLst>
                        <a:ext uri="{9D8B030D-6E8A-4147-A177-3AD203B41FA5}">
                          <a16:colId xmlns:a16="http://schemas.microsoft.com/office/drawing/2014/main" val="3933662246"/>
                        </a:ext>
                      </a:extLst>
                    </a:gridCol>
                    <a:gridCol w="1184964">
                      <a:extLst>
                        <a:ext uri="{9D8B030D-6E8A-4147-A177-3AD203B41FA5}">
                          <a16:colId xmlns:a16="http://schemas.microsoft.com/office/drawing/2014/main" val="3966363083"/>
                        </a:ext>
                      </a:extLst>
                    </a:gridCol>
                    <a:gridCol w="1287598">
                      <a:extLst>
                        <a:ext uri="{9D8B030D-6E8A-4147-A177-3AD203B41FA5}">
                          <a16:colId xmlns:a16="http://schemas.microsoft.com/office/drawing/2014/main" val="3748486877"/>
                        </a:ext>
                      </a:extLst>
                    </a:gridCol>
                    <a:gridCol w="1405210">
                      <a:extLst>
                        <a:ext uri="{9D8B030D-6E8A-4147-A177-3AD203B41FA5}">
                          <a16:colId xmlns:a16="http://schemas.microsoft.com/office/drawing/2014/main" val="1087320544"/>
                        </a:ext>
                      </a:extLst>
                    </a:gridCol>
                    <a:gridCol w="1428465">
                      <a:extLst>
                        <a:ext uri="{9D8B030D-6E8A-4147-A177-3AD203B41FA5}">
                          <a16:colId xmlns:a16="http://schemas.microsoft.com/office/drawing/2014/main" val="1499306198"/>
                        </a:ext>
                      </a:extLst>
                    </a:gridCol>
                    <a:gridCol w="905301">
                      <a:extLst>
                        <a:ext uri="{9D8B030D-6E8A-4147-A177-3AD203B41FA5}">
                          <a16:colId xmlns:a16="http://schemas.microsoft.com/office/drawing/2014/main" val="4187374494"/>
                        </a:ext>
                      </a:extLst>
                    </a:gridCol>
                  </a:tblGrid>
                  <a:tr h="716509">
                    <a:tc rowSpan="2">
                      <a:txBody>
                        <a:bodyPr/>
                        <a:lstStyle/>
                        <a:p>
                          <a:pPr algn="ctr"/>
                          <a:r>
                            <a:rPr lang="zh-CN" altLang="en-US" sz="1800" b="1" kern="1200" dirty="0">
                              <a:solidFill>
                                <a:schemeClr val="lt1"/>
                              </a:solidFill>
                              <a:latin typeface="+mn-lt"/>
                              <a:ea typeface="+mn-ea"/>
                              <a:cs typeface="+mn-cs"/>
                            </a:rPr>
                            <a:t>排序方式</a:t>
                          </a:r>
                        </a:p>
                      </a:txBody>
                      <a:tcPr anchor="ctr" anchorCtr="1"/>
                    </a:tc>
                    <a:tc gridSpan="3">
                      <a:txBody>
                        <a:bodyPr/>
                        <a:lstStyle/>
                        <a:p>
                          <a:pPr marL="0" algn="ctr" defTabSz="914400" rtl="0" eaLnBrk="1" latinLnBrk="0" hangingPunct="1"/>
                          <a:r>
                            <a:rPr lang="zh-CN" altLang="en-US" sz="1800" b="1" kern="1200" dirty="0">
                              <a:solidFill>
                                <a:schemeClr val="lt1"/>
                              </a:solidFill>
                              <a:latin typeface="+mn-lt"/>
                              <a:ea typeface="+mn-ea"/>
                              <a:cs typeface="+mn-cs"/>
                            </a:rPr>
                            <a:t>时间复杂度</a:t>
                          </a:r>
                        </a:p>
                      </a:txBody>
                      <a:tcPr anchor="ctr"/>
                    </a:tc>
                    <a:tc hMerge="1">
                      <a:txBody>
                        <a:bodyPr/>
                        <a:lstStyle/>
                        <a:p>
                          <a:endParaRPr lang="zh-CN" altLang="en-US" dirty="0"/>
                        </a:p>
                      </a:txBody>
                      <a:tcPr/>
                    </a:tc>
                    <a:tc hMerge="1">
                      <a:txBody>
                        <a:bodyPr/>
                        <a:lstStyle/>
                        <a:p>
                          <a:endParaRPr lang="zh-CN" altLang="en-US" dirty="0"/>
                        </a:p>
                      </a:txBody>
                      <a:tcPr/>
                    </a:tc>
                    <a:tc rowSpan="2">
                      <a:txBody>
                        <a:bodyPr/>
                        <a:lstStyle/>
                        <a:p>
                          <a:pPr algn="ctr"/>
                          <a:r>
                            <a:rPr lang="zh-CN" altLang="en-US" sz="1800" b="1" kern="1200" dirty="0">
                              <a:solidFill>
                                <a:schemeClr val="lt1"/>
                              </a:solidFill>
                              <a:latin typeface="+mn-lt"/>
                              <a:ea typeface="+mn-ea"/>
                              <a:cs typeface="+mn-cs"/>
                            </a:rPr>
                            <a:t>空间复杂度</a:t>
                          </a:r>
                        </a:p>
                      </a:txBody>
                      <a:tcPr anchor="ctr"/>
                    </a:tc>
                    <a:tc rowSpan="2">
                      <a:txBody>
                        <a:bodyPr/>
                        <a:lstStyle/>
                        <a:p>
                          <a:pPr algn="ctr"/>
                          <a:r>
                            <a:rPr lang="zh-CN" altLang="en-US" sz="1800" b="1" kern="1200" dirty="0">
                              <a:solidFill>
                                <a:schemeClr val="lt1"/>
                              </a:solidFill>
                              <a:latin typeface="+mn-lt"/>
                              <a:ea typeface="+mn-ea"/>
                              <a:cs typeface="+mn-cs"/>
                            </a:rPr>
                            <a:t>稳定性</a:t>
                          </a:r>
                        </a:p>
                      </a:txBody>
                      <a:tcPr anchor="ctr"/>
                    </a:tc>
                    <a:extLst>
                      <a:ext uri="{0D108BD9-81ED-4DB2-BD59-A6C34878D82A}">
                        <a16:rowId xmlns:a16="http://schemas.microsoft.com/office/drawing/2014/main" val="1921433746"/>
                      </a:ext>
                    </a:extLst>
                  </a:tr>
                  <a:tr h="549773">
                    <a:tc vMerge="1">
                      <a:txBody>
                        <a:bodyPr/>
                        <a:lstStyle/>
                        <a:p>
                          <a:endParaRPr lang="zh-CN" altLang="en-US" dirty="0"/>
                        </a:p>
                      </a:txBody>
                      <a:tcPr/>
                    </a:tc>
                    <a:tc>
                      <a:txBody>
                        <a:bodyPr/>
                        <a:lstStyle/>
                        <a:p>
                          <a:pPr algn="ctr"/>
                          <a:r>
                            <a:rPr lang="zh-CN" altLang="en-US" sz="1800" b="1" kern="1200" dirty="0">
                              <a:solidFill>
                                <a:schemeClr val="tx1"/>
                              </a:solidFill>
                              <a:latin typeface="+mn-lt"/>
                              <a:ea typeface="+mn-ea"/>
                              <a:cs typeface="+mn-cs"/>
                            </a:rPr>
                            <a:t>平均情况</a:t>
                          </a:r>
                        </a:p>
                      </a:txBody>
                      <a:tcPr anchor="ctr"/>
                    </a:tc>
                    <a:tc>
                      <a:txBody>
                        <a:bodyPr/>
                        <a:lstStyle/>
                        <a:p>
                          <a:pPr algn="ctr"/>
                          <a:r>
                            <a:rPr lang="zh-CN" altLang="en-US" sz="1800" b="1" kern="1200" dirty="0">
                              <a:solidFill>
                                <a:schemeClr val="tx1"/>
                              </a:solidFill>
                              <a:latin typeface="+mn-lt"/>
                              <a:ea typeface="+mn-ea"/>
                              <a:cs typeface="+mn-cs"/>
                            </a:rPr>
                            <a:t>最坏情况</a:t>
                          </a:r>
                        </a:p>
                      </a:txBody>
                      <a:tcPr anchor="ctr"/>
                    </a:tc>
                    <a:tc>
                      <a:txBody>
                        <a:bodyPr/>
                        <a:lstStyle/>
                        <a:p>
                          <a:pPr marL="0" algn="ctr" defTabSz="914400" rtl="0" eaLnBrk="1" latinLnBrk="0" hangingPunct="1"/>
                          <a:r>
                            <a:rPr lang="zh-CN" altLang="en-US" sz="1800" b="1" kern="1200" dirty="0">
                              <a:solidFill>
                                <a:schemeClr val="tx1"/>
                              </a:solidFill>
                              <a:latin typeface="+mn-lt"/>
                              <a:ea typeface="+mn-ea"/>
                              <a:cs typeface="+mn-cs"/>
                            </a:rPr>
                            <a:t>最好情况</a:t>
                          </a:r>
                        </a:p>
                      </a:txBody>
                      <a:tcPr anchor="ctr"/>
                    </a:tc>
                    <a:tc vMerge="1">
                      <a:txBody>
                        <a:bodyPr/>
                        <a:lstStyle/>
                        <a:p>
                          <a:endParaRPr lang="zh-CN" altLang="en-US" dirty="0"/>
                        </a:p>
                      </a:txBody>
                      <a:tcPr/>
                    </a:tc>
                    <a:tc vMerge="1">
                      <a:txBody>
                        <a:bodyPr/>
                        <a:lstStyle/>
                        <a:p>
                          <a:endParaRPr lang="zh-CN" altLang="en-US" dirty="0"/>
                        </a:p>
                      </a:txBody>
                      <a:tcPr/>
                    </a:tc>
                    <a:extLst>
                      <a:ext uri="{0D108BD9-81ED-4DB2-BD59-A6C34878D82A}">
                        <a16:rowId xmlns:a16="http://schemas.microsoft.com/office/drawing/2014/main" val="2599649820"/>
                      </a:ext>
                    </a:extLst>
                  </a:tr>
                  <a:tr h="716509">
                    <a:tc>
                      <a:txBody>
                        <a:bodyPr/>
                        <a:lstStyle/>
                        <a:p>
                          <a:pPr marL="0" algn="ctr" defTabSz="914400" rtl="0" eaLnBrk="1" latinLnBrk="0" hangingPunct="1"/>
                          <a:r>
                            <a:rPr lang="zh-CN" altLang="en-US" sz="1800" b="1" kern="1200" dirty="0">
                              <a:solidFill>
                                <a:schemeClr val="tx1"/>
                              </a:solidFill>
                              <a:latin typeface="+mn-lt"/>
                              <a:ea typeface="+mn-ea"/>
                              <a:cs typeface="+mn-cs"/>
                            </a:rPr>
                            <a:t>直接插入排序</a:t>
                          </a:r>
                        </a:p>
                      </a:txBody>
                      <a:tcPr anchor="ctr"/>
                    </a:tc>
                    <a:tc>
                      <a:txBody>
                        <a:bodyPr/>
                        <a:lstStyle/>
                        <a:p>
                          <a:pPr marL="0" algn="ctr" defTabSz="914400" rtl="0" eaLnBrk="1" latinLnBrk="0" hangingPunct="1"/>
                          <a:r>
                            <a:rPr lang="en-US" altLang="zh-CN" sz="1800" b="1" kern="1200" dirty="0">
                              <a:solidFill>
                                <a:schemeClr val="tx1"/>
                              </a:solidFill>
                              <a:latin typeface="+mn-lt"/>
                              <a:ea typeface="+mn-ea"/>
                              <a:cs typeface="+mn-cs"/>
                            </a:rPr>
                            <a:t>O(</a:t>
                          </a:r>
                          <a14:m>
                            <m:oMath xmlns:m="http://schemas.openxmlformats.org/officeDocument/2006/math">
                              <m:sSup>
                                <m:sSupPr>
                                  <m:ctrlPr>
                                    <a:rPr lang="zh-CN" altLang="en-US" sz="1800" b="1" kern="1200" smtClean="0">
                                      <a:solidFill>
                                        <a:schemeClr val="tx1"/>
                                      </a:solidFill>
                                      <a:latin typeface="+mn-lt"/>
                                      <a:ea typeface="+mn-ea"/>
                                      <a:cs typeface="+mn-cs"/>
                                    </a:rPr>
                                  </m:ctrlPr>
                                </m:sSupPr>
                                <m:e>
                                  <m:r>
                                    <a:rPr lang="zh-CN" altLang="en-US" sz="1800" b="1" kern="1200">
                                      <a:solidFill>
                                        <a:schemeClr val="tx1"/>
                                      </a:solidFill>
                                      <a:latin typeface="+mn-lt"/>
                                      <a:ea typeface="+mn-ea"/>
                                      <a:cs typeface="+mn-cs"/>
                                    </a:rPr>
                                    <m:t>𝑛</m:t>
                                  </m:r>
                                </m:e>
                                <m:sup>
                                  <m:r>
                                    <a:rPr lang="zh-CN" altLang="en-US" sz="1800" b="1" kern="1200">
                                      <a:solidFill>
                                        <a:schemeClr val="tx1"/>
                                      </a:solidFill>
                                      <a:latin typeface="+mn-lt"/>
                                      <a:ea typeface="+mn-ea"/>
                                      <a:cs typeface="+mn-cs"/>
                                    </a:rPr>
                                    <m:t>2</m:t>
                                  </m:r>
                                </m:sup>
                              </m:sSup>
                            </m:oMath>
                          </a14:m>
                          <a:r>
                            <a:rPr lang="en-US" altLang="zh-CN" sz="1800" b="1" kern="1200" dirty="0">
                              <a:solidFill>
                                <a:schemeClr val="tx1"/>
                              </a:solidFill>
                              <a:latin typeface="+mn-lt"/>
                              <a:ea typeface="+mn-ea"/>
                              <a:cs typeface="+mn-cs"/>
                            </a:rPr>
                            <a:t>)</a:t>
                          </a:r>
                          <a:endParaRPr lang="zh-CN" altLang="en-US" sz="1800" b="1" kern="1200" dirty="0">
                            <a:solidFill>
                              <a:schemeClr val="tx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tx1"/>
                              </a:solidFill>
                              <a:latin typeface="+mn-lt"/>
                              <a:ea typeface="+mn-ea"/>
                              <a:cs typeface="+mn-cs"/>
                            </a:rPr>
                            <a:t>O(</a:t>
                          </a:r>
                          <a14:m>
                            <m:oMath xmlns:m="http://schemas.openxmlformats.org/officeDocument/2006/math">
                              <m:sSup>
                                <m:sSupPr>
                                  <m:ctrlPr>
                                    <a:rPr lang="zh-CN" altLang="en-US" sz="1800" b="1" kern="1200" smtClean="0">
                                      <a:solidFill>
                                        <a:schemeClr val="tx1"/>
                                      </a:solidFill>
                                      <a:latin typeface="+mn-lt"/>
                                      <a:ea typeface="+mn-ea"/>
                                      <a:cs typeface="+mn-cs"/>
                                    </a:rPr>
                                  </m:ctrlPr>
                                </m:sSupPr>
                                <m:e>
                                  <m:r>
                                    <a:rPr lang="zh-CN" altLang="en-US" sz="1800" b="1" kern="1200">
                                      <a:solidFill>
                                        <a:schemeClr val="tx1"/>
                                      </a:solidFill>
                                      <a:latin typeface="+mn-lt"/>
                                      <a:ea typeface="+mn-ea"/>
                                      <a:cs typeface="+mn-cs"/>
                                    </a:rPr>
                                    <m:t>𝑛</m:t>
                                  </m:r>
                                </m:e>
                                <m:sup>
                                  <m:r>
                                    <a:rPr lang="zh-CN" altLang="en-US" sz="1800" b="1" kern="1200">
                                      <a:solidFill>
                                        <a:schemeClr val="tx1"/>
                                      </a:solidFill>
                                      <a:latin typeface="+mn-lt"/>
                                      <a:ea typeface="+mn-ea"/>
                                      <a:cs typeface="+mn-cs"/>
                                    </a:rPr>
                                    <m:t>2</m:t>
                                  </m:r>
                                </m:sup>
                              </m:sSup>
                            </m:oMath>
                          </a14:m>
                          <a:r>
                            <a:rPr lang="en-US" altLang="zh-CN" sz="1800" b="1" kern="1200" dirty="0">
                              <a:solidFill>
                                <a:schemeClr val="tx1"/>
                              </a:solidFill>
                              <a:latin typeface="+mn-lt"/>
                              <a:ea typeface="+mn-ea"/>
                              <a:cs typeface="+mn-cs"/>
                            </a:rPr>
                            <a:t>)</a:t>
                          </a:r>
                          <a:endParaRPr lang="zh-CN" altLang="en-US" sz="1800" b="1" kern="1200" dirty="0">
                            <a:solidFill>
                              <a:schemeClr val="tx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tx1"/>
                              </a:solidFill>
                              <a:latin typeface="+mn-lt"/>
                              <a:ea typeface="+mn-ea"/>
                              <a:cs typeface="+mn-cs"/>
                            </a:rPr>
                            <a:t>O(n)</a:t>
                          </a:r>
                          <a:endParaRPr lang="zh-CN" altLang="en-US" sz="1800" b="1" kern="120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1800" b="1" kern="1200" dirty="0">
                              <a:solidFill>
                                <a:schemeClr val="tx1"/>
                              </a:solidFill>
                              <a:latin typeface="+mn-lt"/>
                              <a:ea typeface="+mn-ea"/>
                              <a:cs typeface="+mn-cs"/>
                            </a:rPr>
                            <a:t>O(1)</a:t>
                          </a:r>
                          <a:endParaRPr lang="zh-CN" altLang="en-US" sz="1800" b="1" kern="1200" dirty="0">
                            <a:solidFill>
                              <a:schemeClr val="tx1"/>
                            </a:solidFill>
                            <a:latin typeface="+mn-lt"/>
                            <a:ea typeface="+mn-ea"/>
                            <a:cs typeface="+mn-cs"/>
                          </a:endParaRPr>
                        </a:p>
                      </a:txBody>
                      <a:tcPr anchor="ctr"/>
                    </a:tc>
                    <a:tc>
                      <a:txBody>
                        <a:bodyPr/>
                        <a:lstStyle/>
                        <a:p>
                          <a:pPr marL="0" algn="ctr" defTabSz="914400" rtl="0" eaLnBrk="1" latinLnBrk="0" hangingPunct="1"/>
                          <a:r>
                            <a:rPr lang="zh-CN" altLang="en-US" sz="1800" b="1" kern="1200" dirty="0">
                              <a:solidFill>
                                <a:schemeClr val="tx1"/>
                              </a:solidFill>
                              <a:latin typeface="+mn-lt"/>
                              <a:ea typeface="+mn-ea"/>
                              <a:cs typeface="+mn-cs"/>
                            </a:rPr>
                            <a:t>稳定</a:t>
                          </a:r>
                          <a:endParaRPr lang="en-US" altLang="zh-CN" sz="1800" b="1" kern="1200" dirty="0">
                            <a:solidFill>
                              <a:schemeClr val="tx1"/>
                            </a:solidFill>
                            <a:latin typeface="+mn-lt"/>
                            <a:ea typeface="+mn-ea"/>
                            <a:cs typeface="+mn-cs"/>
                          </a:endParaRPr>
                        </a:p>
                      </a:txBody>
                      <a:tcPr anchor="ctr"/>
                    </a:tc>
                    <a:extLst>
                      <a:ext uri="{0D108BD9-81ED-4DB2-BD59-A6C34878D82A}">
                        <a16:rowId xmlns:a16="http://schemas.microsoft.com/office/drawing/2014/main" val="1801354571"/>
                      </a:ext>
                    </a:extLst>
                  </a:tr>
                  <a:tr h="716509">
                    <a:tc>
                      <a:txBody>
                        <a:bodyPr/>
                        <a:lstStyle/>
                        <a:p>
                          <a:pPr marL="0" algn="ctr" defTabSz="914400" rtl="0" eaLnBrk="1" latinLnBrk="0" hangingPunct="1"/>
                          <a:r>
                            <a:rPr lang="zh-CN" altLang="en-US" sz="1800" b="1" kern="1200" dirty="0">
                              <a:solidFill>
                                <a:schemeClr val="tx1"/>
                              </a:solidFill>
                              <a:latin typeface="+mn-lt"/>
                              <a:ea typeface="+mn-ea"/>
                              <a:cs typeface="+mn-cs"/>
                            </a:rPr>
                            <a:t>折半插入排序</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tx1"/>
                              </a:solidFill>
                              <a:latin typeface="+mn-lt"/>
                              <a:ea typeface="+mn-ea"/>
                              <a:cs typeface="+mn-cs"/>
                            </a:rPr>
                            <a:t>O(</a:t>
                          </a:r>
                          <a14:m>
                            <m:oMath xmlns:m="http://schemas.openxmlformats.org/officeDocument/2006/math">
                              <m:sSup>
                                <m:sSupPr>
                                  <m:ctrlPr>
                                    <a:rPr lang="zh-CN" altLang="en-US" sz="1800" b="1" kern="1200" smtClean="0">
                                      <a:solidFill>
                                        <a:schemeClr val="tx1"/>
                                      </a:solidFill>
                                      <a:latin typeface="+mn-lt"/>
                                      <a:ea typeface="+mn-ea"/>
                                      <a:cs typeface="+mn-cs"/>
                                    </a:rPr>
                                  </m:ctrlPr>
                                </m:sSupPr>
                                <m:e>
                                  <m:r>
                                    <a:rPr lang="zh-CN" altLang="en-US" sz="1800" b="1" kern="1200">
                                      <a:solidFill>
                                        <a:schemeClr val="tx1"/>
                                      </a:solidFill>
                                      <a:latin typeface="+mn-lt"/>
                                      <a:ea typeface="+mn-ea"/>
                                      <a:cs typeface="+mn-cs"/>
                                    </a:rPr>
                                    <m:t>𝑛</m:t>
                                  </m:r>
                                </m:e>
                                <m:sup>
                                  <m:r>
                                    <a:rPr lang="zh-CN" altLang="en-US" sz="1800" b="1" kern="1200">
                                      <a:solidFill>
                                        <a:schemeClr val="tx1"/>
                                      </a:solidFill>
                                      <a:latin typeface="+mn-lt"/>
                                      <a:ea typeface="+mn-ea"/>
                                      <a:cs typeface="+mn-cs"/>
                                    </a:rPr>
                                    <m:t>2</m:t>
                                  </m:r>
                                </m:sup>
                              </m:sSup>
                            </m:oMath>
                          </a14:m>
                          <a:r>
                            <a:rPr lang="en-US" altLang="zh-CN" sz="1800" b="1" kern="1200" dirty="0">
                              <a:solidFill>
                                <a:schemeClr val="tx1"/>
                              </a:solidFill>
                              <a:latin typeface="+mn-lt"/>
                              <a:ea typeface="+mn-ea"/>
                              <a:cs typeface="+mn-cs"/>
                            </a:rPr>
                            <a:t>)</a:t>
                          </a:r>
                          <a:endParaRPr lang="zh-CN" altLang="en-US" sz="1800" b="1" kern="1200" dirty="0">
                            <a:solidFill>
                              <a:schemeClr val="tx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tx1"/>
                              </a:solidFill>
                              <a:latin typeface="+mn-lt"/>
                              <a:ea typeface="+mn-ea"/>
                              <a:cs typeface="+mn-cs"/>
                            </a:rPr>
                            <a:t>O(</a:t>
                          </a:r>
                          <a14:m>
                            <m:oMath xmlns:m="http://schemas.openxmlformats.org/officeDocument/2006/math">
                              <m:sSup>
                                <m:sSupPr>
                                  <m:ctrlPr>
                                    <a:rPr lang="zh-CN" altLang="en-US" sz="1800" b="1" kern="1200" smtClean="0">
                                      <a:solidFill>
                                        <a:schemeClr val="tx1"/>
                                      </a:solidFill>
                                      <a:latin typeface="+mn-lt"/>
                                      <a:ea typeface="+mn-ea"/>
                                      <a:cs typeface="+mn-cs"/>
                                    </a:rPr>
                                  </m:ctrlPr>
                                </m:sSupPr>
                                <m:e>
                                  <m:r>
                                    <a:rPr lang="zh-CN" altLang="en-US" sz="1800" b="1" kern="1200">
                                      <a:solidFill>
                                        <a:schemeClr val="tx1"/>
                                      </a:solidFill>
                                      <a:latin typeface="+mn-lt"/>
                                      <a:ea typeface="+mn-ea"/>
                                      <a:cs typeface="+mn-cs"/>
                                    </a:rPr>
                                    <m:t>𝑛</m:t>
                                  </m:r>
                                </m:e>
                                <m:sup>
                                  <m:r>
                                    <a:rPr lang="zh-CN" altLang="en-US" sz="1800" b="1" kern="1200">
                                      <a:solidFill>
                                        <a:schemeClr val="tx1"/>
                                      </a:solidFill>
                                      <a:latin typeface="+mn-lt"/>
                                      <a:ea typeface="+mn-ea"/>
                                      <a:cs typeface="+mn-cs"/>
                                    </a:rPr>
                                    <m:t>2</m:t>
                                  </m:r>
                                </m:sup>
                              </m:sSup>
                            </m:oMath>
                          </a14:m>
                          <a:r>
                            <a:rPr lang="en-US" altLang="zh-CN" sz="1800" b="1" kern="1200" dirty="0">
                              <a:solidFill>
                                <a:schemeClr val="tx1"/>
                              </a:solidFill>
                              <a:latin typeface="+mn-lt"/>
                              <a:ea typeface="+mn-ea"/>
                              <a:cs typeface="+mn-cs"/>
                            </a:rPr>
                            <a:t>)</a:t>
                          </a:r>
                          <a:endParaRPr lang="zh-CN" altLang="en-US" sz="1800" b="1" kern="120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1800" b="1" kern="1200" dirty="0">
                              <a:solidFill>
                                <a:schemeClr val="tx1"/>
                              </a:solidFill>
                              <a:latin typeface="+mn-lt"/>
                              <a:ea typeface="+mn-ea"/>
                              <a:cs typeface="+mn-cs"/>
                            </a:rPr>
                            <a:t>O(</a:t>
                          </a:r>
                          <a14:m>
                            <m:oMath xmlns:m="http://schemas.openxmlformats.org/officeDocument/2006/math">
                              <m:r>
                                <a:rPr lang="en-US" altLang="zh-CN" sz="1800" b="1" kern="1200" smtClean="0">
                                  <a:solidFill>
                                    <a:schemeClr val="tx1"/>
                                  </a:solidFill>
                                  <a:latin typeface="+mn-lt"/>
                                  <a:ea typeface="+mn-ea"/>
                                  <a:cs typeface="+mn-cs"/>
                                </a:rPr>
                                <m:t>𝑛</m:t>
                              </m:r>
                              <m:func>
                                <m:funcPr>
                                  <m:ctrlPr>
                                    <a:rPr lang="en-US" altLang="zh-CN" sz="1800" b="1" kern="1200" smtClean="0">
                                      <a:solidFill>
                                        <a:schemeClr val="tx1"/>
                                      </a:solidFill>
                                      <a:latin typeface="+mn-lt"/>
                                      <a:ea typeface="+mn-ea"/>
                                      <a:cs typeface="+mn-cs"/>
                                    </a:rPr>
                                  </m:ctrlPr>
                                </m:funcPr>
                                <m:fName>
                                  <m:sSub>
                                    <m:sSubPr>
                                      <m:ctrlPr>
                                        <a:rPr lang="en-US" altLang="zh-CN" sz="1800" b="1" kern="1200" smtClean="0">
                                          <a:solidFill>
                                            <a:schemeClr val="tx1"/>
                                          </a:solidFill>
                                          <a:latin typeface="+mn-lt"/>
                                          <a:ea typeface="+mn-ea"/>
                                          <a:cs typeface="+mn-cs"/>
                                        </a:rPr>
                                      </m:ctrlPr>
                                    </m:sSubPr>
                                    <m:e>
                                      <m:r>
                                        <m:rPr>
                                          <m:sty m:val="p"/>
                                        </m:rPr>
                                        <a:rPr lang="en-US" altLang="zh-CN" sz="1800" b="1" kern="1200" smtClean="0">
                                          <a:solidFill>
                                            <a:schemeClr val="tx1"/>
                                          </a:solidFill>
                                          <a:latin typeface="+mn-lt"/>
                                          <a:ea typeface="+mn-ea"/>
                                          <a:cs typeface="+mn-cs"/>
                                        </a:rPr>
                                        <m:t>log</m:t>
                                      </m:r>
                                    </m:e>
                                    <m:sub>
                                      <m:r>
                                        <a:rPr lang="en-US" altLang="zh-CN" sz="1800" b="1" kern="1200" smtClean="0">
                                          <a:solidFill>
                                            <a:schemeClr val="tx1"/>
                                          </a:solidFill>
                                          <a:latin typeface="+mn-lt"/>
                                          <a:ea typeface="+mn-ea"/>
                                          <a:cs typeface="+mn-cs"/>
                                        </a:rPr>
                                        <m:t>2</m:t>
                                      </m:r>
                                    </m:sub>
                                  </m:sSub>
                                </m:fName>
                                <m:e>
                                  <m:r>
                                    <a:rPr lang="en-US" altLang="zh-CN" sz="1800" b="1" kern="1200" smtClean="0">
                                      <a:solidFill>
                                        <a:schemeClr val="tx1"/>
                                      </a:solidFill>
                                      <a:latin typeface="+mn-lt"/>
                                      <a:ea typeface="+mn-ea"/>
                                      <a:cs typeface="+mn-cs"/>
                                    </a:rPr>
                                    <m:t>𝑛</m:t>
                                  </m:r>
                                </m:e>
                              </m:func>
                            </m:oMath>
                          </a14:m>
                          <a:r>
                            <a:rPr lang="en-US" altLang="zh-CN" sz="1800" b="1" kern="1200" dirty="0">
                              <a:solidFill>
                                <a:schemeClr val="tx1"/>
                              </a:solidFill>
                              <a:latin typeface="+mn-lt"/>
                              <a:ea typeface="+mn-ea"/>
                              <a:cs typeface="+mn-cs"/>
                            </a:rPr>
                            <a:t>)</a:t>
                          </a:r>
                          <a:endParaRPr lang="zh-CN" altLang="en-US" sz="1800" b="1" kern="1200" dirty="0">
                            <a:solidFill>
                              <a:schemeClr val="tx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tx1"/>
                              </a:solidFill>
                              <a:latin typeface="+mn-lt"/>
                              <a:ea typeface="+mn-ea"/>
                              <a:cs typeface="+mn-cs"/>
                            </a:rPr>
                            <a:t>O(1)</a:t>
                          </a:r>
                          <a:endParaRPr lang="zh-CN" altLang="en-US" sz="1800" b="1" kern="1200" dirty="0">
                            <a:solidFill>
                              <a:schemeClr val="tx1"/>
                            </a:solidFill>
                            <a:latin typeface="+mn-lt"/>
                            <a:ea typeface="+mn-ea"/>
                            <a:cs typeface="+mn-cs"/>
                          </a:endParaRPr>
                        </a:p>
                      </a:txBody>
                      <a:tcPr anchor="ctr"/>
                    </a:tc>
                    <a:tc>
                      <a:txBody>
                        <a:bodyPr/>
                        <a:lstStyle/>
                        <a:p>
                          <a:pPr marL="0" algn="ctr" defTabSz="914400" rtl="0" eaLnBrk="1" latinLnBrk="0" hangingPunct="1"/>
                          <a:r>
                            <a:rPr lang="zh-CN" altLang="en-US" sz="1800" b="1" kern="1200" dirty="0">
                              <a:solidFill>
                                <a:schemeClr val="tx1"/>
                              </a:solidFill>
                              <a:latin typeface="+mn-lt"/>
                              <a:ea typeface="+mn-ea"/>
                              <a:cs typeface="+mn-cs"/>
                            </a:rPr>
                            <a:t>稳定</a:t>
                          </a:r>
                        </a:p>
                      </a:txBody>
                      <a:tcPr anchor="ctr"/>
                    </a:tc>
                    <a:extLst>
                      <a:ext uri="{0D108BD9-81ED-4DB2-BD59-A6C34878D82A}">
                        <a16:rowId xmlns:a16="http://schemas.microsoft.com/office/drawing/2014/main" val="1039515500"/>
                      </a:ext>
                    </a:extLst>
                  </a:tr>
                  <a:tr h="716509">
                    <a:tc>
                      <a:txBody>
                        <a:bodyPr/>
                        <a:lstStyle/>
                        <a:p>
                          <a:pPr marL="0" algn="ctr" defTabSz="914400" rtl="0" eaLnBrk="1" latinLnBrk="0" hangingPunct="1"/>
                          <a:r>
                            <a:rPr lang="zh-CN" altLang="en-US" sz="1800" b="1" kern="1200" dirty="0">
                              <a:solidFill>
                                <a:schemeClr val="tx1"/>
                              </a:solidFill>
                              <a:latin typeface="+mn-lt"/>
                              <a:ea typeface="+mn-ea"/>
                              <a:cs typeface="+mn-cs"/>
                            </a:rPr>
                            <a:t>希尔排序</a:t>
                          </a:r>
                        </a:p>
                      </a:txBody>
                      <a:tcPr anchor="ctr"/>
                    </a:tc>
                    <a:tc>
                      <a:txBody>
                        <a:bodyPr/>
                        <a:lstStyle/>
                        <a:p>
                          <a:pPr marL="0" algn="ctr" defTabSz="914400" rtl="0" eaLnBrk="1" latinLnBrk="0" hangingPunct="1"/>
                          <a:r>
                            <a:rPr lang="en-US" altLang="zh-CN" sz="1800" b="1" kern="1200" dirty="0">
                              <a:solidFill>
                                <a:schemeClr val="tx1"/>
                              </a:solidFill>
                              <a:latin typeface="+mn-lt"/>
                              <a:ea typeface="+mn-ea"/>
                              <a:cs typeface="+mn-cs"/>
                            </a:rPr>
                            <a:t>/</a:t>
                          </a:r>
                          <a:endParaRPr lang="zh-CN" altLang="en-US" sz="1800" b="1" kern="120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1800" b="1" kern="1200" dirty="0">
                              <a:solidFill>
                                <a:schemeClr val="tx1"/>
                              </a:solidFill>
                              <a:latin typeface="+mn-lt"/>
                              <a:ea typeface="+mn-ea"/>
                              <a:cs typeface="+mn-cs"/>
                            </a:rPr>
                            <a:t>/</a:t>
                          </a:r>
                          <a:endParaRPr lang="zh-CN" altLang="en-US" sz="1800" b="1" kern="120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1800" b="1" kern="1200" dirty="0">
                              <a:solidFill>
                                <a:schemeClr val="tx1"/>
                              </a:solidFill>
                              <a:latin typeface="+mn-lt"/>
                              <a:ea typeface="+mn-ea"/>
                              <a:cs typeface="+mn-cs"/>
                            </a:rPr>
                            <a:t>/</a:t>
                          </a:r>
                          <a:endParaRPr lang="zh-CN" altLang="en-US" sz="1800" b="1" kern="1200" dirty="0">
                            <a:solidFill>
                              <a:schemeClr val="tx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tx1"/>
                              </a:solidFill>
                              <a:latin typeface="+mn-lt"/>
                              <a:ea typeface="+mn-ea"/>
                              <a:cs typeface="+mn-cs"/>
                            </a:rPr>
                            <a:t>O(1)</a:t>
                          </a:r>
                          <a:endParaRPr lang="zh-CN" altLang="en-US" sz="1800" b="1" kern="1200" dirty="0">
                            <a:solidFill>
                              <a:schemeClr val="tx1"/>
                            </a:solidFill>
                            <a:latin typeface="+mn-lt"/>
                            <a:ea typeface="+mn-ea"/>
                            <a:cs typeface="+mn-cs"/>
                          </a:endParaRPr>
                        </a:p>
                      </a:txBody>
                      <a:tcPr anchor="ctr"/>
                    </a:tc>
                    <a:tc>
                      <a:txBody>
                        <a:bodyPr/>
                        <a:lstStyle/>
                        <a:p>
                          <a:pPr marL="0" algn="ctr" defTabSz="914400" rtl="0" eaLnBrk="1" latinLnBrk="0" hangingPunct="1"/>
                          <a:r>
                            <a:rPr lang="zh-CN" altLang="en-US" sz="1800" b="1" kern="1200" dirty="0">
                              <a:solidFill>
                                <a:schemeClr val="tx1"/>
                              </a:solidFill>
                              <a:latin typeface="+mn-lt"/>
                              <a:ea typeface="+mn-ea"/>
                              <a:cs typeface="+mn-cs"/>
                            </a:rPr>
                            <a:t>不稳定</a:t>
                          </a:r>
                        </a:p>
                      </a:txBody>
                      <a:tcPr anchor="ctr"/>
                    </a:tc>
                    <a:extLst>
                      <a:ext uri="{0D108BD9-81ED-4DB2-BD59-A6C34878D82A}">
                        <a16:rowId xmlns:a16="http://schemas.microsoft.com/office/drawing/2014/main" val="2498427595"/>
                      </a:ext>
                    </a:extLst>
                  </a:tr>
                </a:tbl>
              </a:graphicData>
            </a:graphic>
          </p:graphicFrame>
        </mc:Choice>
        <mc:Fallback>
          <p:graphicFrame>
            <p:nvGraphicFramePr>
              <p:cNvPr id="2" name="表格 2">
                <a:extLst>
                  <a:ext uri="{FF2B5EF4-FFF2-40B4-BE49-F238E27FC236}">
                    <a16:creationId xmlns:a16="http://schemas.microsoft.com/office/drawing/2014/main" id="{2310D817-3B84-99C4-FDD5-2801500AA89F}"/>
                  </a:ext>
                </a:extLst>
              </p:cNvPr>
              <p:cNvGraphicFramePr>
                <a:graphicFrameLocks noGrp="1"/>
              </p:cNvGraphicFramePr>
              <p:nvPr>
                <p:extLst>
                  <p:ext uri="{D42A27DB-BD31-4B8C-83A1-F6EECF244321}">
                    <p14:modId xmlns:p14="http://schemas.microsoft.com/office/powerpoint/2010/main" val="3371535990"/>
                  </p:ext>
                </p:extLst>
              </p:nvPr>
            </p:nvGraphicFramePr>
            <p:xfrm>
              <a:off x="840667" y="2097887"/>
              <a:ext cx="8335177" cy="3415809"/>
            </p:xfrm>
            <a:graphic>
              <a:graphicData uri="http://schemas.openxmlformats.org/drawingml/2006/table">
                <a:tbl>
                  <a:tblPr firstRow="1" bandRow="1">
                    <a:tableStyleId>{073A0DAA-6AF3-43AB-8588-CEC1D06C72B9}</a:tableStyleId>
                  </a:tblPr>
                  <a:tblGrid>
                    <a:gridCol w="2123639">
                      <a:extLst>
                        <a:ext uri="{9D8B030D-6E8A-4147-A177-3AD203B41FA5}">
                          <a16:colId xmlns:a16="http://schemas.microsoft.com/office/drawing/2014/main" val="3933662246"/>
                        </a:ext>
                      </a:extLst>
                    </a:gridCol>
                    <a:gridCol w="1184964">
                      <a:extLst>
                        <a:ext uri="{9D8B030D-6E8A-4147-A177-3AD203B41FA5}">
                          <a16:colId xmlns:a16="http://schemas.microsoft.com/office/drawing/2014/main" val="3966363083"/>
                        </a:ext>
                      </a:extLst>
                    </a:gridCol>
                    <a:gridCol w="1287598">
                      <a:extLst>
                        <a:ext uri="{9D8B030D-6E8A-4147-A177-3AD203B41FA5}">
                          <a16:colId xmlns:a16="http://schemas.microsoft.com/office/drawing/2014/main" val="3748486877"/>
                        </a:ext>
                      </a:extLst>
                    </a:gridCol>
                    <a:gridCol w="1405210">
                      <a:extLst>
                        <a:ext uri="{9D8B030D-6E8A-4147-A177-3AD203B41FA5}">
                          <a16:colId xmlns:a16="http://schemas.microsoft.com/office/drawing/2014/main" val="1087320544"/>
                        </a:ext>
                      </a:extLst>
                    </a:gridCol>
                    <a:gridCol w="1428465">
                      <a:extLst>
                        <a:ext uri="{9D8B030D-6E8A-4147-A177-3AD203B41FA5}">
                          <a16:colId xmlns:a16="http://schemas.microsoft.com/office/drawing/2014/main" val="1499306198"/>
                        </a:ext>
                      </a:extLst>
                    </a:gridCol>
                    <a:gridCol w="905301">
                      <a:extLst>
                        <a:ext uri="{9D8B030D-6E8A-4147-A177-3AD203B41FA5}">
                          <a16:colId xmlns:a16="http://schemas.microsoft.com/office/drawing/2014/main" val="4187374494"/>
                        </a:ext>
                      </a:extLst>
                    </a:gridCol>
                  </a:tblGrid>
                  <a:tr h="716509">
                    <a:tc rowSpan="2">
                      <a:txBody>
                        <a:bodyPr/>
                        <a:lstStyle/>
                        <a:p>
                          <a:pPr algn="ctr"/>
                          <a:r>
                            <a:rPr lang="zh-CN" altLang="en-US" sz="1800" b="1" kern="1200" dirty="0">
                              <a:solidFill>
                                <a:schemeClr val="lt1"/>
                              </a:solidFill>
                              <a:latin typeface="+mn-lt"/>
                              <a:ea typeface="+mn-ea"/>
                              <a:cs typeface="+mn-cs"/>
                            </a:rPr>
                            <a:t>排序方式</a:t>
                          </a:r>
                        </a:p>
                      </a:txBody>
                      <a:tcPr anchor="ctr" anchorCtr="1"/>
                    </a:tc>
                    <a:tc gridSpan="3">
                      <a:txBody>
                        <a:bodyPr/>
                        <a:lstStyle/>
                        <a:p>
                          <a:pPr marL="0" algn="ctr" defTabSz="914400" rtl="0" eaLnBrk="1" latinLnBrk="0" hangingPunct="1"/>
                          <a:r>
                            <a:rPr lang="zh-CN" altLang="en-US" sz="1800" b="1" kern="1200" dirty="0">
                              <a:solidFill>
                                <a:schemeClr val="lt1"/>
                              </a:solidFill>
                              <a:latin typeface="+mn-lt"/>
                              <a:ea typeface="+mn-ea"/>
                              <a:cs typeface="+mn-cs"/>
                            </a:rPr>
                            <a:t>时间复杂度</a:t>
                          </a:r>
                        </a:p>
                      </a:txBody>
                      <a:tcPr anchor="ctr"/>
                    </a:tc>
                    <a:tc hMerge="1">
                      <a:txBody>
                        <a:bodyPr/>
                        <a:lstStyle/>
                        <a:p>
                          <a:endParaRPr lang="zh-CN" altLang="en-US" dirty="0"/>
                        </a:p>
                      </a:txBody>
                      <a:tcPr/>
                    </a:tc>
                    <a:tc hMerge="1">
                      <a:txBody>
                        <a:bodyPr/>
                        <a:lstStyle/>
                        <a:p>
                          <a:endParaRPr lang="zh-CN" altLang="en-US" dirty="0"/>
                        </a:p>
                      </a:txBody>
                      <a:tcPr/>
                    </a:tc>
                    <a:tc rowSpan="2">
                      <a:txBody>
                        <a:bodyPr/>
                        <a:lstStyle/>
                        <a:p>
                          <a:pPr algn="ctr"/>
                          <a:r>
                            <a:rPr lang="zh-CN" altLang="en-US" sz="1800" b="1" kern="1200" dirty="0">
                              <a:solidFill>
                                <a:schemeClr val="lt1"/>
                              </a:solidFill>
                              <a:latin typeface="+mn-lt"/>
                              <a:ea typeface="+mn-ea"/>
                              <a:cs typeface="+mn-cs"/>
                            </a:rPr>
                            <a:t>空间复杂度</a:t>
                          </a:r>
                        </a:p>
                      </a:txBody>
                      <a:tcPr anchor="ctr"/>
                    </a:tc>
                    <a:tc rowSpan="2">
                      <a:txBody>
                        <a:bodyPr/>
                        <a:lstStyle/>
                        <a:p>
                          <a:pPr algn="ctr"/>
                          <a:r>
                            <a:rPr lang="zh-CN" altLang="en-US" sz="1800" b="1" kern="1200" dirty="0">
                              <a:solidFill>
                                <a:schemeClr val="lt1"/>
                              </a:solidFill>
                              <a:latin typeface="+mn-lt"/>
                              <a:ea typeface="+mn-ea"/>
                              <a:cs typeface="+mn-cs"/>
                            </a:rPr>
                            <a:t>稳定性</a:t>
                          </a:r>
                        </a:p>
                      </a:txBody>
                      <a:tcPr anchor="ctr"/>
                    </a:tc>
                    <a:extLst>
                      <a:ext uri="{0D108BD9-81ED-4DB2-BD59-A6C34878D82A}">
                        <a16:rowId xmlns:a16="http://schemas.microsoft.com/office/drawing/2014/main" val="1921433746"/>
                      </a:ext>
                    </a:extLst>
                  </a:tr>
                  <a:tr h="549773">
                    <a:tc vMerge="1">
                      <a:txBody>
                        <a:bodyPr/>
                        <a:lstStyle/>
                        <a:p>
                          <a:endParaRPr lang="zh-CN" altLang="en-US" dirty="0"/>
                        </a:p>
                      </a:txBody>
                      <a:tcPr/>
                    </a:tc>
                    <a:tc>
                      <a:txBody>
                        <a:bodyPr/>
                        <a:lstStyle/>
                        <a:p>
                          <a:pPr algn="ctr"/>
                          <a:r>
                            <a:rPr lang="zh-CN" altLang="en-US" sz="1800" b="1" kern="1200" dirty="0">
                              <a:solidFill>
                                <a:schemeClr val="tx1"/>
                              </a:solidFill>
                              <a:latin typeface="+mn-lt"/>
                              <a:ea typeface="+mn-ea"/>
                              <a:cs typeface="+mn-cs"/>
                            </a:rPr>
                            <a:t>平均情况</a:t>
                          </a:r>
                        </a:p>
                      </a:txBody>
                      <a:tcPr anchor="ctr"/>
                    </a:tc>
                    <a:tc>
                      <a:txBody>
                        <a:bodyPr/>
                        <a:lstStyle/>
                        <a:p>
                          <a:pPr algn="ctr"/>
                          <a:r>
                            <a:rPr lang="zh-CN" altLang="en-US" sz="1800" b="1" kern="1200" dirty="0">
                              <a:solidFill>
                                <a:schemeClr val="tx1"/>
                              </a:solidFill>
                              <a:latin typeface="+mn-lt"/>
                              <a:ea typeface="+mn-ea"/>
                              <a:cs typeface="+mn-cs"/>
                            </a:rPr>
                            <a:t>最坏情况</a:t>
                          </a:r>
                        </a:p>
                      </a:txBody>
                      <a:tcPr anchor="ctr"/>
                    </a:tc>
                    <a:tc>
                      <a:txBody>
                        <a:bodyPr/>
                        <a:lstStyle/>
                        <a:p>
                          <a:pPr marL="0" algn="ctr" defTabSz="914400" rtl="0" eaLnBrk="1" latinLnBrk="0" hangingPunct="1"/>
                          <a:r>
                            <a:rPr lang="zh-CN" altLang="en-US" sz="1800" b="1" kern="1200" dirty="0">
                              <a:solidFill>
                                <a:schemeClr val="tx1"/>
                              </a:solidFill>
                              <a:latin typeface="+mn-lt"/>
                              <a:ea typeface="+mn-ea"/>
                              <a:cs typeface="+mn-cs"/>
                            </a:rPr>
                            <a:t>最好情况</a:t>
                          </a:r>
                        </a:p>
                      </a:txBody>
                      <a:tcPr anchor="ctr"/>
                    </a:tc>
                    <a:tc vMerge="1">
                      <a:txBody>
                        <a:bodyPr/>
                        <a:lstStyle/>
                        <a:p>
                          <a:endParaRPr lang="zh-CN" altLang="en-US" dirty="0"/>
                        </a:p>
                      </a:txBody>
                      <a:tcPr/>
                    </a:tc>
                    <a:tc vMerge="1">
                      <a:txBody>
                        <a:bodyPr/>
                        <a:lstStyle/>
                        <a:p>
                          <a:endParaRPr lang="zh-CN" altLang="en-US" dirty="0"/>
                        </a:p>
                      </a:txBody>
                      <a:tcPr/>
                    </a:tc>
                    <a:extLst>
                      <a:ext uri="{0D108BD9-81ED-4DB2-BD59-A6C34878D82A}">
                        <a16:rowId xmlns:a16="http://schemas.microsoft.com/office/drawing/2014/main" val="2599649820"/>
                      </a:ext>
                    </a:extLst>
                  </a:tr>
                  <a:tr h="716509">
                    <a:tc>
                      <a:txBody>
                        <a:bodyPr/>
                        <a:lstStyle/>
                        <a:p>
                          <a:pPr marL="0" algn="ctr" defTabSz="914400" rtl="0" eaLnBrk="1" latinLnBrk="0" hangingPunct="1"/>
                          <a:r>
                            <a:rPr lang="zh-CN" altLang="en-US" sz="1800" b="1" kern="1200" dirty="0">
                              <a:solidFill>
                                <a:schemeClr val="tx1"/>
                              </a:solidFill>
                              <a:latin typeface="+mn-lt"/>
                              <a:ea typeface="+mn-ea"/>
                              <a:cs typeface="+mn-cs"/>
                            </a:rPr>
                            <a:t>直接插入排序</a:t>
                          </a:r>
                        </a:p>
                      </a:txBody>
                      <a:tcPr anchor="ctr"/>
                    </a:tc>
                    <a:tc>
                      <a:txBody>
                        <a:bodyPr/>
                        <a:lstStyle/>
                        <a:p>
                          <a:endParaRPr lang="zh-CN"/>
                        </a:p>
                      </a:txBody>
                      <a:tcPr anchor="ctr">
                        <a:blipFill>
                          <a:blip r:embed="rId2"/>
                          <a:stretch>
                            <a:fillRect l="-180412" t="-177119" r="-427835" b="-200847"/>
                          </a:stretch>
                        </a:blipFill>
                      </a:tcPr>
                    </a:tc>
                    <a:tc>
                      <a:txBody>
                        <a:bodyPr/>
                        <a:lstStyle/>
                        <a:p>
                          <a:endParaRPr lang="zh-CN"/>
                        </a:p>
                      </a:txBody>
                      <a:tcPr anchor="ctr">
                        <a:blipFill>
                          <a:blip r:embed="rId2"/>
                          <a:stretch>
                            <a:fillRect l="-256604" t="-177119" r="-291509" b="-20084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tx1"/>
                              </a:solidFill>
                              <a:latin typeface="+mn-lt"/>
                              <a:ea typeface="+mn-ea"/>
                              <a:cs typeface="+mn-cs"/>
                            </a:rPr>
                            <a:t>O(n)</a:t>
                          </a:r>
                          <a:endParaRPr lang="zh-CN" altLang="en-US" sz="1800" b="1" kern="120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1800" b="1" kern="1200" dirty="0">
                              <a:solidFill>
                                <a:schemeClr val="tx1"/>
                              </a:solidFill>
                              <a:latin typeface="+mn-lt"/>
                              <a:ea typeface="+mn-ea"/>
                              <a:cs typeface="+mn-cs"/>
                            </a:rPr>
                            <a:t>O(1)</a:t>
                          </a:r>
                          <a:endParaRPr lang="zh-CN" altLang="en-US" sz="1800" b="1" kern="1200" dirty="0">
                            <a:solidFill>
                              <a:schemeClr val="tx1"/>
                            </a:solidFill>
                            <a:latin typeface="+mn-lt"/>
                            <a:ea typeface="+mn-ea"/>
                            <a:cs typeface="+mn-cs"/>
                          </a:endParaRPr>
                        </a:p>
                      </a:txBody>
                      <a:tcPr anchor="ctr"/>
                    </a:tc>
                    <a:tc>
                      <a:txBody>
                        <a:bodyPr/>
                        <a:lstStyle/>
                        <a:p>
                          <a:pPr marL="0" algn="ctr" defTabSz="914400" rtl="0" eaLnBrk="1" latinLnBrk="0" hangingPunct="1"/>
                          <a:r>
                            <a:rPr lang="zh-CN" altLang="en-US" sz="1800" b="1" kern="1200" dirty="0">
                              <a:solidFill>
                                <a:schemeClr val="tx1"/>
                              </a:solidFill>
                              <a:latin typeface="+mn-lt"/>
                              <a:ea typeface="+mn-ea"/>
                              <a:cs typeface="+mn-cs"/>
                            </a:rPr>
                            <a:t>稳定</a:t>
                          </a:r>
                          <a:endParaRPr lang="en-US" altLang="zh-CN" sz="1800" b="1" kern="1200" dirty="0">
                            <a:solidFill>
                              <a:schemeClr val="tx1"/>
                            </a:solidFill>
                            <a:latin typeface="+mn-lt"/>
                            <a:ea typeface="+mn-ea"/>
                            <a:cs typeface="+mn-cs"/>
                          </a:endParaRPr>
                        </a:p>
                      </a:txBody>
                      <a:tcPr anchor="ctr"/>
                    </a:tc>
                    <a:extLst>
                      <a:ext uri="{0D108BD9-81ED-4DB2-BD59-A6C34878D82A}">
                        <a16:rowId xmlns:a16="http://schemas.microsoft.com/office/drawing/2014/main" val="1801354571"/>
                      </a:ext>
                    </a:extLst>
                  </a:tr>
                  <a:tr h="716509">
                    <a:tc>
                      <a:txBody>
                        <a:bodyPr/>
                        <a:lstStyle/>
                        <a:p>
                          <a:pPr marL="0" algn="ctr" defTabSz="914400" rtl="0" eaLnBrk="1" latinLnBrk="0" hangingPunct="1"/>
                          <a:r>
                            <a:rPr lang="zh-CN" altLang="en-US" sz="1800" b="1" kern="1200" dirty="0">
                              <a:solidFill>
                                <a:schemeClr val="tx1"/>
                              </a:solidFill>
                              <a:latin typeface="+mn-lt"/>
                              <a:ea typeface="+mn-ea"/>
                              <a:cs typeface="+mn-cs"/>
                            </a:rPr>
                            <a:t>折半插入排序</a:t>
                          </a:r>
                        </a:p>
                      </a:txBody>
                      <a:tcPr anchor="ctr"/>
                    </a:tc>
                    <a:tc>
                      <a:txBody>
                        <a:bodyPr/>
                        <a:lstStyle/>
                        <a:p>
                          <a:endParaRPr lang="zh-CN"/>
                        </a:p>
                      </a:txBody>
                      <a:tcPr anchor="ctr">
                        <a:blipFill>
                          <a:blip r:embed="rId2"/>
                          <a:stretch>
                            <a:fillRect l="-180412" t="-279487" r="-427835" b="-102564"/>
                          </a:stretch>
                        </a:blipFill>
                      </a:tcPr>
                    </a:tc>
                    <a:tc>
                      <a:txBody>
                        <a:bodyPr/>
                        <a:lstStyle/>
                        <a:p>
                          <a:endParaRPr lang="zh-CN"/>
                        </a:p>
                      </a:txBody>
                      <a:tcPr anchor="ctr">
                        <a:blipFill>
                          <a:blip r:embed="rId2"/>
                          <a:stretch>
                            <a:fillRect l="-256604" t="-279487" r="-291509" b="-102564"/>
                          </a:stretch>
                        </a:blipFill>
                      </a:tcPr>
                    </a:tc>
                    <a:tc>
                      <a:txBody>
                        <a:bodyPr/>
                        <a:lstStyle/>
                        <a:p>
                          <a:endParaRPr lang="zh-CN"/>
                        </a:p>
                      </a:txBody>
                      <a:tcPr anchor="ctr">
                        <a:blipFill>
                          <a:blip r:embed="rId2"/>
                          <a:stretch>
                            <a:fillRect l="-327273" t="-279487" r="-167532" b="-10256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tx1"/>
                              </a:solidFill>
                              <a:latin typeface="+mn-lt"/>
                              <a:ea typeface="+mn-ea"/>
                              <a:cs typeface="+mn-cs"/>
                            </a:rPr>
                            <a:t>O(1)</a:t>
                          </a:r>
                          <a:endParaRPr lang="zh-CN" altLang="en-US" sz="1800" b="1" kern="1200" dirty="0">
                            <a:solidFill>
                              <a:schemeClr val="tx1"/>
                            </a:solidFill>
                            <a:latin typeface="+mn-lt"/>
                            <a:ea typeface="+mn-ea"/>
                            <a:cs typeface="+mn-cs"/>
                          </a:endParaRPr>
                        </a:p>
                      </a:txBody>
                      <a:tcPr anchor="ctr"/>
                    </a:tc>
                    <a:tc>
                      <a:txBody>
                        <a:bodyPr/>
                        <a:lstStyle/>
                        <a:p>
                          <a:pPr marL="0" algn="ctr" defTabSz="914400" rtl="0" eaLnBrk="1" latinLnBrk="0" hangingPunct="1"/>
                          <a:r>
                            <a:rPr lang="zh-CN" altLang="en-US" sz="1800" b="1" kern="1200" dirty="0">
                              <a:solidFill>
                                <a:schemeClr val="tx1"/>
                              </a:solidFill>
                              <a:latin typeface="+mn-lt"/>
                              <a:ea typeface="+mn-ea"/>
                              <a:cs typeface="+mn-cs"/>
                            </a:rPr>
                            <a:t>稳定</a:t>
                          </a:r>
                        </a:p>
                      </a:txBody>
                      <a:tcPr anchor="ctr"/>
                    </a:tc>
                    <a:extLst>
                      <a:ext uri="{0D108BD9-81ED-4DB2-BD59-A6C34878D82A}">
                        <a16:rowId xmlns:a16="http://schemas.microsoft.com/office/drawing/2014/main" val="1039515500"/>
                      </a:ext>
                    </a:extLst>
                  </a:tr>
                  <a:tr h="716509">
                    <a:tc>
                      <a:txBody>
                        <a:bodyPr/>
                        <a:lstStyle/>
                        <a:p>
                          <a:pPr marL="0" algn="ctr" defTabSz="914400" rtl="0" eaLnBrk="1" latinLnBrk="0" hangingPunct="1"/>
                          <a:r>
                            <a:rPr lang="zh-CN" altLang="en-US" sz="1800" b="1" kern="1200" dirty="0">
                              <a:solidFill>
                                <a:schemeClr val="tx1"/>
                              </a:solidFill>
                              <a:latin typeface="+mn-lt"/>
                              <a:ea typeface="+mn-ea"/>
                              <a:cs typeface="+mn-cs"/>
                            </a:rPr>
                            <a:t>希尔排序</a:t>
                          </a:r>
                        </a:p>
                      </a:txBody>
                      <a:tcPr anchor="ctr"/>
                    </a:tc>
                    <a:tc>
                      <a:txBody>
                        <a:bodyPr/>
                        <a:lstStyle/>
                        <a:p>
                          <a:pPr marL="0" algn="ctr" defTabSz="914400" rtl="0" eaLnBrk="1" latinLnBrk="0" hangingPunct="1"/>
                          <a:r>
                            <a:rPr lang="en-US" altLang="zh-CN" sz="1800" b="1" kern="1200" dirty="0">
                              <a:solidFill>
                                <a:schemeClr val="tx1"/>
                              </a:solidFill>
                              <a:latin typeface="+mn-lt"/>
                              <a:ea typeface="+mn-ea"/>
                              <a:cs typeface="+mn-cs"/>
                            </a:rPr>
                            <a:t>/</a:t>
                          </a:r>
                          <a:endParaRPr lang="zh-CN" altLang="en-US" sz="1800" b="1" kern="120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1800" b="1" kern="1200" dirty="0">
                              <a:solidFill>
                                <a:schemeClr val="tx1"/>
                              </a:solidFill>
                              <a:latin typeface="+mn-lt"/>
                              <a:ea typeface="+mn-ea"/>
                              <a:cs typeface="+mn-cs"/>
                            </a:rPr>
                            <a:t>/</a:t>
                          </a:r>
                          <a:endParaRPr lang="zh-CN" altLang="en-US" sz="1800" b="1" kern="120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1800" b="1" kern="1200" dirty="0">
                              <a:solidFill>
                                <a:schemeClr val="tx1"/>
                              </a:solidFill>
                              <a:latin typeface="+mn-lt"/>
                              <a:ea typeface="+mn-ea"/>
                              <a:cs typeface="+mn-cs"/>
                            </a:rPr>
                            <a:t>/</a:t>
                          </a:r>
                          <a:endParaRPr lang="zh-CN" altLang="en-US" sz="1800" b="1" kern="1200" dirty="0">
                            <a:solidFill>
                              <a:schemeClr val="tx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tx1"/>
                              </a:solidFill>
                              <a:latin typeface="+mn-lt"/>
                              <a:ea typeface="+mn-ea"/>
                              <a:cs typeface="+mn-cs"/>
                            </a:rPr>
                            <a:t>O(1)</a:t>
                          </a:r>
                          <a:endParaRPr lang="zh-CN" altLang="en-US" sz="1800" b="1" kern="1200" dirty="0">
                            <a:solidFill>
                              <a:schemeClr val="tx1"/>
                            </a:solidFill>
                            <a:latin typeface="+mn-lt"/>
                            <a:ea typeface="+mn-ea"/>
                            <a:cs typeface="+mn-cs"/>
                          </a:endParaRPr>
                        </a:p>
                      </a:txBody>
                      <a:tcPr anchor="ctr"/>
                    </a:tc>
                    <a:tc>
                      <a:txBody>
                        <a:bodyPr/>
                        <a:lstStyle/>
                        <a:p>
                          <a:pPr marL="0" algn="ctr" defTabSz="914400" rtl="0" eaLnBrk="1" latinLnBrk="0" hangingPunct="1"/>
                          <a:r>
                            <a:rPr lang="zh-CN" altLang="en-US" sz="1800" b="1" kern="1200" dirty="0">
                              <a:solidFill>
                                <a:schemeClr val="tx1"/>
                              </a:solidFill>
                              <a:latin typeface="+mn-lt"/>
                              <a:ea typeface="+mn-ea"/>
                              <a:cs typeface="+mn-cs"/>
                            </a:rPr>
                            <a:t>不稳定</a:t>
                          </a:r>
                        </a:p>
                      </a:txBody>
                      <a:tcPr anchor="ctr"/>
                    </a:tc>
                    <a:extLst>
                      <a:ext uri="{0D108BD9-81ED-4DB2-BD59-A6C34878D82A}">
                        <a16:rowId xmlns:a16="http://schemas.microsoft.com/office/drawing/2014/main" val="2498427595"/>
                      </a:ext>
                    </a:extLst>
                  </a:tr>
                </a:tbl>
              </a:graphicData>
            </a:graphic>
          </p:graphicFrame>
        </mc:Fallback>
      </mc:AlternateContent>
    </p:spTree>
    <p:extLst>
      <p:ext uri="{BB962C8B-B14F-4D97-AF65-F5344CB8AC3E}">
        <p14:creationId xmlns:p14="http://schemas.microsoft.com/office/powerpoint/2010/main" val="4233231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对话气泡: 椭圆形 11">
            <a:extLst>
              <a:ext uri="{FF2B5EF4-FFF2-40B4-BE49-F238E27FC236}">
                <a16:creationId xmlns:a16="http://schemas.microsoft.com/office/drawing/2014/main" id="{C49D81D2-2081-34B1-A0E4-F232BBA36467}"/>
              </a:ext>
            </a:extLst>
          </p:cNvPr>
          <p:cNvSpPr/>
          <p:nvPr/>
        </p:nvSpPr>
        <p:spPr>
          <a:xfrm>
            <a:off x="2774576" y="407894"/>
            <a:ext cx="7234518" cy="5383306"/>
          </a:xfrm>
          <a:prstGeom prst="wedgeEllipseCallout">
            <a:avLst>
              <a:gd name="adj1" fmla="val 49659"/>
              <a:gd name="adj2" fmla="val 44449"/>
            </a:avLst>
          </a:prstGeom>
          <a:solidFill>
            <a:schemeClr val="bg1">
              <a:lumMod val="50000"/>
              <a:alpha val="88000"/>
            </a:schemeClr>
          </a:solidFill>
          <a:ln>
            <a:noFill/>
          </a:ln>
          <a:effectLst>
            <a:softEdge rad="101600"/>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rtl="0" eaLnBrk="1" latinLnBrk="0" hangingPunct="1">
              <a:spcBef>
                <a:spcPts val="0"/>
              </a:spcBef>
              <a:spcAft>
                <a:spcPts val="0"/>
              </a:spcAft>
            </a:pPr>
            <a:r>
              <a:rPr lang="zh-CN" altLang="zh-CN" sz="4800" b="1" kern="1200" dirty="0">
                <a:ln w="9525" cap="flat" cmpd="sng" algn="ctr">
                  <a:solidFill>
                    <a:srgbClr val="FFFFFF"/>
                  </a:solidFill>
                  <a:prstDash val="solid"/>
                  <a:round/>
                </a:ln>
                <a:solidFill>
                  <a:srgbClr val="000000"/>
                </a:solidFill>
                <a:effectLst>
                  <a:outerShdw blurRad="12700" dist="38100" dir="2700000" algn="tl" rotWithShape="0">
                    <a:schemeClr val="bg1">
                      <a:lumMod val="50000"/>
                    </a:schemeClr>
                  </a:outerShdw>
                </a:effectLst>
                <a:latin typeface="Century Gothic" panose="020B0502020202020204" pitchFamily="34" charset="0"/>
                <a:ea typeface="宋体" panose="02010600030101010101" pitchFamily="2" charset="-122"/>
                <a:cs typeface="+mn-cs"/>
              </a:rPr>
              <a:t>一、直接插入排序</a:t>
            </a:r>
            <a:endParaRPr lang="zh-CN" altLang="zh-CN" sz="9600" dirty="0">
              <a:effectLst/>
            </a:endParaRPr>
          </a:p>
        </p:txBody>
      </p:sp>
    </p:spTree>
    <p:extLst>
      <p:ext uri="{BB962C8B-B14F-4D97-AF65-F5344CB8AC3E}">
        <p14:creationId xmlns:p14="http://schemas.microsoft.com/office/powerpoint/2010/main" val="648095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内容占位符 4">
            <a:extLst>
              <a:ext uri="{FF2B5EF4-FFF2-40B4-BE49-F238E27FC236}">
                <a16:creationId xmlns:a16="http://schemas.microsoft.com/office/drawing/2014/main" id="{CE540D03-E9E7-B480-AF66-D74AF68820D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227524" y="229373"/>
            <a:ext cx="5138412" cy="3199627"/>
          </a:xfrm>
        </p:spPr>
      </p:pic>
      <p:sp>
        <p:nvSpPr>
          <p:cNvPr id="7" name="标题 1">
            <a:extLst>
              <a:ext uri="{FF2B5EF4-FFF2-40B4-BE49-F238E27FC236}">
                <a16:creationId xmlns:a16="http://schemas.microsoft.com/office/drawing/2014/main" id="{8AAA7608-35BA-414B-A03C-22D8AD817871}"/>
              </a:ext>
            </a:extLst>
          </p:cNvPr>
          <p:cNvSpPr txBox="1">
            <a:spLocks/>
          </p:cNvSpPr>
          <p:nvPr/>
        </p:nvSpPr>
        <p:spPr>
          <a:xfrm>
            <a:off x="370258" y="1581809"/>
            <a:ext cx="5657161" cy="4161366"/>
          </a:xfrm>
          <a:prstGeom prst="rect">
            <a:avLst/>
          </a:prstGeom>
        </p:spPr>
        <p:txBody>
          <a:bodyPr vert="horz" lIns="91440" tIns="45720" rIns="91440" bIns="45720" rtlCol="0" anchor="t" anchorCtr="0">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lnSpc>
                <a:spcPct val="125000"/>
              </a:lnSpc>
            </a:pPr>
            <a:r>
              <a:rPr lang="en-US" altLang="zh-CN" sz="2800" dirty="0">
                <a:latin typeface="+mn-ea"/>
                <a:ea typeface="+mn-ea"/>
              </a:rPr>
              <a:t>	</a:t>
            </a:r>
            <a:r>
              <a:rPr lang="zh-CN" altLang="en-US" sz="2800" dirty="0">
                <a:latin typeface="+mn-ea"/>
                <a:ea typeface="+mn-ea"/>
              </a:rPr>
              <a:t>直接插入排序的思想本质如同理牌，每次翻新牌时，新牌需要选择合适的位置插入，从而形成长度加一的有序数列。即每一步将一个待排序的数据插入到前面已经拍好的有序序列之中，知道处理完所有元素为止。</a:t>
            </a:r>
          </a:p>
        </p:txBody>
      </p:sp>
      <p:pic>
        <p:nvPicPr>
          <p:cNvPr id="11" name="图片 10">
            <a:extLst>
              <a:ext uri="{FF2B5EF4-FFF2-40B4-BE49-F238E27FC236}">
                <a16:creationId xmlns:a16="http://schemas.microsoft.com/office/drawing/2014/main" id="{9C3AF940-B7C6-6A26-83F7-846CF055C800}"/>
              </a:ext>
            </a:extLst>
          </p:cNvPr>
          <p:cNvPicPr>
            <a:picLocks noChangeAspect="1"/>
          </p:cNvPicPr>
          <p:nvPr/>
        </p:nvPicPr>
        <p:blipFill>
          <a:blip r:embed="rId3"/>
          <a:stretch>
            <a:fillRect/>
          </a:stretch>
        </p:blipFill>
        <p:spPr>
          <a:xfrm>
            <a:off x="6224825" y="4169176"/>
            <a:ext cx="2395046" cy="1732982"/>
          </a:xfrm>
          <a:prstGeom prst="rect">
            <a:avLst/>
          </a:prstGeom>
        </p:spPr>
      </p:pic>
      <p:pic>
        <p:nvPicPr>
          <p:cNvPr id="13" name="图片 12">
            <a:extLst>
              <a:ext uri="{FF2B5EF4-FFF2-40B4-BE49-F238E27FC236}">
                <a16:creationId xmlns:a16="http://schemas.microsoft.com/office/drawing/2014/main" id="{B87D8CEA-30D5-19E2-AED0-38287B9018DF}"/>
              </a:ext>
            </a:extLst>
          </p:cNvPr>
          <p:cNvPicPr>
            <a:picLocks noChangeAspect="1"/>
          </p:cNvPicPr>
          <p:nvPr/>
        </p:nvPicPr>
        <p:blipFill>
          <a:blip r:embed="rId4"/>
          <a:stretch>
            <a:fillRect/>
          </a:stretch>
        </p:blipFill>
        <p:spPr>
          <a:xfrm>
            <a:off x="8902910" y="4169176"/>
            <a:ext cx="2463026" cy="1732982"/>
          </a:xfrm>
          <a:prstGeom prst="rect">
            <a:avLst/>
          </a:prstGeom>
        </p:spPr>
      </p:pic>
      <p:sp>
        <p:nvSpPr>
          <p:cNvPr id="17" name="标题 1">
            <a:extLst>
              <a:ext uri="{FF2B5EF4-FFF2-40B4-BE49-F238E27FC236}">
                <a16:creationId xmlns:a16="http://schemas.microsoft.com/office/drawing/2014/main" id="{4C988832-F7E6-D9F2-4AFF-4636D9CCCFE3}"/>
              </a:ext>
            </a:extLst>
          </p:cNvPr>
          <p:cNvSpPr txBox="1">
            <a:spLocks/>
          </p:cNvSpPr>
          <p:nvPr/>
        </p:nvSpPr>
        <p:spPr>
          <a:xfrm>
            <a:off x="370258" y="0"/>
            <a:ext cx="3566706"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zh-CN" altLang="en-US" b="1" dirty="0">
                <a:latin typeface="微软雅黑" panose="020B0503020204020204" pitchFamily="34" charset="-122"/>
                <a:ea typeface="微软雅黑" panose="020B0503020204020204" pitchFamily="34" charset="-122"/>
              </a:rPr>
              <a:t>直接插入排序</a:t>
            </a:r>
          </a:p>
        </p:txBody>
      </p:sp>
    </p:spTree>
    <p:extLst>
      <p:ext uri="{BB962C8B-B14F-4D97-AF65-F5344CB8AC3E}">
        <p14:creationId xmlns:p14="http://schemas.microsoft.com/office/powerpoint/2010/main" val="1530175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BE3226-ACBE-78A8-3953-4A3E1C6ABDF2}"/>
              </a:ext>
            </a:extLst>
          </p:cNvPr>
          <p:cNvSpPr>
            <a:spLocks noGrp="1"/>
          </p:cNvSpPr>
          <p:nvPr>
            <p:ph type="title"/>
          </p:nvPr>
        </p:nvSpPr>
        <p:spPr>
          <a:xfrm>
            <a:off x="370258" y="0"/>
            <a:ext cx="3566706" cy="1293028"/>
          </a:xfrm>
        </p:spPr>
        <p:txBody>
          <a:bodyPr/>
          <a:lstStyle/>
          <a:p>
            <a:pPr algn="l"/>
            <a:r>
              <a:rPr lang="zh-CN" altLang="en-US" b="1" dirty="0">
                <a:latin typeface="微软雅黑" panose="020B0503020204020204" pitchFamily="34" charset="-122"/>
                <a:ea typeface="微软雅黑" panose="020B0503020204020204" pitchFamily="34" charset="-122"/>
              </a:rPr>
              <a:t>直接插入排序</a:t>
            </a:r>
          </a:p>
        </p:txBody>
      </p:sp>
      <p:pic>
        <p:nvPicPr>
          <p:cNvPr id="5" name="内容占位符 4">
            <a:extLst>
              <a:ext uri="{FF2B5EF4-FFF2-40B4-BE49-F238E27FC236}">
                <a16:creationId xmlns:a16="http://schemas.microsoft.com/office/drawing/2014/main" id="{4D7DB677-7395-4E9B-09E1-5523336F501D}"/>
              </a:ext>
            </a:extLst>
          </p:cNvPr>
          <p:cNvPicPr>
            <a:picLocks noGrp="1" noChangeAspect="1"/>
          </p:cNvPicPr>
          <p:nvPr>
            <p:ph idx="1"/>
          </p:nvPr>
        </p:nvPicPr>
        <p:blipFill>
          <a:blip r:embed="rId2"/>
          <a:stretch>
            <a:fillRect/>
          </a:stretch>
        </p:blipFill>
        <p:spPr>
          <a:xfrm>
            <a:off x="6227523" y="3448133"/>
            <a:ext cx="5138411" cy="3315737"/>
          </a:xfrm>
        </p:spPr>
      </p:pic>
      <p:sp>
        <p:nvSpPr>
          <p:cNvPr id="7" name="标题 1">
            <a:extLst>
              <a:ext uri="{FF2B5EF4-FFF2-40B4-BE49-F238E27FC236}">
                <a16:creationId xmlns:a16="http://schemas.microsoft.com/office/drawing/2014/main" id="{8AAA7608-35BA-414B-A03C-22D8AD817871}"/>
              </a:ext>
            </a:extLst>
          </p:cNvPr>
          <p:cNvSpPr txBox="1">
            <a:spLocks/>
          </p:cNvSpPr>
          <p:nvPr/>
        </p:nvSpPr>
        <p:spPr>
          <a:xfrm>
            <a:off x="370258" y="1704482"/>
            <a:ext cx="5222822" cy="4376278"/>
          </a:xfrm>
          <a:prstGeom prst="rect">
            <a:avLst/>
          </a:prstGeom>
        </p:spPr>
        <p:txBody>
          <a:bodyPr vert="horz" lIns="91440" tIns="45720" rIns="91440" bIns="45720" rtlCol="0" anchor="t" anchorCtr="0">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en-US" altLang="zh-CN" sz="2800" dirty="0">
                <a:latin typeface="+mn-ea"/>
                <a:ea typeface="+mn-ea"/>
              </a:rPr>
              <a:t>Step1</a:t>
            </a:r>
            <a:r>
              <a:rPr lang="zh-CN" altLang="en-US" sz="2800" dirty="0">
                <a:latin typeface="+mn-ea"/>
                <a:ea typeface="+mn-ea"/>
              </a:rPr>
              <a:t>：从第一个元素开始，记该元素已被排序。</a:t>
            </a:r>
            <a:endParaRPr lang="en-US" altLang="zh-CN" sz="2800" dirty="0">
              <a:latin typeface="+mn-ea"/>
              <a:ea typeface="+mn-ea"/>
            </a:endParaRPr>
          </a:p>
          <a:p>
            <a:pPr algn="l"/>
            <a:r>
              <a:rPr lang="en-US" altLang="zh-CN" sz="2800" dirty="0">
                <a:latin typeface="+mn-ea"/>
                <a:ea typeface="+mn-ea"/>
              </a:rPr>
              <a:t>Step2</a:t>
            </a:r>
            <a:r>
              <a:rPr lang="zh-CN" altLang="en-US" sz="2800" dirty="0">
                <a:latin typeface="+mn-ea"/>
                <a:ea typeface="+mn-ea"/>
              </a:rPr>
              <a:t>：取出下一个元素，在已排序的元素序列中从后向前扫描</a:t>
            </a:r>
            <a:endParaRPr lang="en-US" altLang="zh-CN" sz="2800" dirty="0">
              <a:latin typeface="+mn-ea"/>
              <a:ea typeface="+mn-ea"/>
            </a:endParaRPr>
          </a:p>
          <a:p>
            <a:pPr algn="l"/>
            <a:r>
              <a:rPr lang="en-US" altLang="zh-CN" sz="2800" dirty="0">
                <a:latin typeface="+mn-ea"/>
                <a:ea typeface="+mn-ea"/>
              </a:rPr>
              <a:t>Step3</a:t>
            </a:r>
            <a:r>
              <a:rPr lang="zh-CN" altLang="en-US" sz="2800" dirty="0">
                <a:latin typeface="+mn-ea"/>
                <a:ea typeface="+mn-ea"/>
              </a:rPr>
              <a:t>：如果该元素</a:t>
            </a:r>
            <a:r>
              <a:rPr lang="en-US" altLang="zh-CN" sz="2800" dirty="0">
                <a:latin typeface="+mn-ea"/>
                <a:ea typeface="+mn-ea"/>
              </a:rPr>
              <a:t>(</a:t>
            </a:r>
            <a:r>
              <a:rPr lang="zh-CN" altLang="en-US" sz="2800" dirty="0">
                <a:latin typeface="+mn-ea"/>
                <a:ea typeface="+mn-ea"/>
              </a:rPr>
              <a:t>已排序</a:t>
            </a:r>
            <a:r>
              <a:rPr lang="en-US" altLang="zh-CN" sz="2800" dirty="0">
                <a:latin typeface="+mn-ea"/>
                <a:ea typeface="+mn-ea"/>
              </a:rPr>
              <a:t>)</a:t>
            </a:r>
            <a:r>
              <a:rPr lang="zh-CN" altLang="en-US" sz="2800" dirty="0">
                <a:latin typeface="+mn-ea"/>
                <a:ea typeface="+mn-ea"/>
              </a:rPr>
              <a:t>大于新元素，则向前移动元素。</a:t>
            </a:r>
            <a:endParaRPr lang="en-US" altLang="zh-CN" sz="2800" dirty="0">
              <a:latin typeface="+mn-ea"/>
              <a:ea typeface="+mn-ea"/>
            </a:endParaRPr>
          </a:p>
          <a:p>
            <a:pPr algn="l"/>
            <a:r>
              <a:rPr lang="en-US" altLang="zh-CN" sz="2800" dirty="0">
                <a:latin typeface="+mn-ea"/>
                <a:ea typeface="+mn-ea"/>
              </a:rPr>
              <a:t>Step4</a:t>
            </a:r>
            <a:r>
              <a:rPr lang="zh-CN" altLang="en-US" sz="2800" dirty="0">
                <a:latin typeface="+mn-ea"/>
                <a:ea typeface="+mn-ea"/>
              </a:rPr>
              <a:t>：重复步骤</a:t>
            </a:r>
            <a:r>
              <a:rPr lang="en-US" altLang="zh-CN" sz="2800" dirty="0">
                <a:latin typeface="+mn-ea"/>
                <a:ea typeface="+mn-ea"/>
              </a:rPr>
              <a:t>3</a:t>
            </a:r>
            <a:r>
              <a:rPr lang="zh-CN" altLang="en-US" sz="2800" dirty="0">
                <a:latin typeface="+mn-ea"/>
                <a:ea typeface="+mn-ea"/>
              </a:rPr>
              <a:t>，直到找到已排序的元素小于或者等于新元素的位置并将元素插入该位置后。</a:t>
            </a:r>
            <a:endParaRPr lang="en-US" altLang="zh-CN" sz="2800" dirty="0">
              <a:latin typeface="+mn-ea"/>
              <a:ea typeface="+mn-ea"/>
            </a:endParaRPr>
          </a:p>
          <a:p>
            <a:pPr algn="l"/>
            <a:r>
              <a:rPr lang="en-US" altLang="zh-CN" sz="2800" dirty="0">
                <a:latin typeface="+mn-ea"/>
                <a:ea typeface="+mn-ea"/>
              </a:rPr>
              <a:t>SteP5</a:t>
            </a:r>
            <a:r>
              <a:rPr lang="zh-CN" altLang="en-US" sz="2800" dirty="0">
                <a:latin typeface="+mn-ea"/>
                <a:ea typeface="+mn-ea"/>
              </a:rPr>
              <a:t>：重复步骤</a:t>
            </a:r>
            <a:r>
              <a:rPr lang="en-US" altLang="zh-CN" sz="2800" dirty="0">
                <a:latin typeface="+mn-ea"/>
                <a:ea typeface="+mn-ea"/>
              </a:rPr>
              <a:t>2-5</a:t>
            </a:r>
          </a:p>
        </p:txBody>
      </p:sp>
      <p:pic>
        <p:nvPicPr>
          <p:cNvPr id="8" name="内容占位符 4">
            <a:extLst>
              <a:ext uri="{FF2B5EF4-FFF2-40B4-BE49-F238E27FC236}">
                <a16:creationId xmlns:a16="http://schemas.microsoft.com/office/drawing/2014/main" id="{FEE5FF22-49BE-463D-68A8-AA3721DDC42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27524" y="229373"/>
            <a:ext cx="5138412" cy="3199627"/>
          </a:xfrm>
          <a:prstGeom prst="rect">
            <a:avLst/>
          </a:prstGeom>
        </p:spPr>
      </p:pic>
    </p:spTree>
    <p:extLst>
      <p:ext uri="{BB962C8B-B14F-4D97-AF65-F5344CB8AC3E}">
        <p14:creationId xmlns:p14="http://schemas.microsoft.com/office/powerpoint/2010/main" val="1122070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BE3226-ACBE-78A8-3953-4A3E1C6ABDF2}"/>
              </a:ext>
            </a:extLst>
          </p:cNvPr>
          <p:cNvSpPr>
            <a:spLocks noGrp="1"/>
          </p:cNvSpPr>
          <p:nvPr>
            <p:ph type="title"/>
          </p:nvPr>
        </p:nvSpPr>
        <p:spPr>
          <a:xfrm>
            <a:off x="370258" y="0"/>
            <a:ext cx="3566706" cy="1293028"/>
          </a:xfrm>
        </p:spPr>
        <p:txBody>
          <a:bodyPr/>
          <a:lstStyle/>
          <a:p>
            <a:pPr algn="l"/>
            <a:r>
              <a:rPr lang="zh-CN" altLang="en-US" b="1" dirty="0">
                <a:latin typeface="微软雅黑" panose="020B0503020204020204" pitchFamily="34" charset="-122"/>
                <a:ea typeface="微软雅黑" panose="020B0503020204020204" pitchFamily="34" charset="-122"/>
              </a:rPr>
              <a:t>直接插入排序</a:t>
            </a:r>
          </a:p>
        </p:txBody>
      </p:sp>
      <p:sp>
        <p:nvSpPr>
          <p:cNvPr id="6" name="文本框 5">
            <a:extLst>
              <a:ext uri="{FF2B5EF4-FFF2-40B4-BE49-F238E27FC236}">
                <a16:creationId xmlns:a16="http://schemas.microsoft.com/office/drawing/2014/main" id="{00F96312-6212-F139-5946-1D736C0B5DD7}"/>
              </a:ext>
            </a:extLst>
          </p:cNvPr>
          <p:cNvSpPr txBox="1"/>
          <p:nvPr/>
        </p:nvSpPr>
        <p:spPr>
          <a:xfrm>
            <a:off x="1353671" y="1402977"/>
            <a:ext cx="8023411" cy="4185761"/>
          </a:xfrm>
          <a:prstGeom prst="rect">
            <a:avLst/>
          </a:prstGeom>
          <a:noFill/>
        </p:spPr>
        <p:txBody>
          <a:bodyPr wrap="square" rtlCol="0">
            <a:spAutoFit/>
          </a:bodyPr>
          <a:lstStyle/>
          <a:p>
            <a:r>
              <a:rPr lang="zh-CN" altLang="en-US" sz="2400" cap="none" dirty="0"/>
              <a:t>算法代码：</a:t>
            </a:r>
            <a:endParaRPr lang="en-US" altLang="zh-CN" sz="2400" cap="none" dirty="0"/>
          </a:p>
          <a:p>
            <a:r>
              <a:rPr lang="en-US" altLang="zh-CN" sz="1600" b="0" dirty="0">
                <a:solidFill>
                  <a:srgbClr val="9872A2"/>
                </a:solidFill>
                <a:effectLst/>
                <a:latin typeface="Consolas" panose="020B0609020204030204" pitchFamily="49" charset="0"/>
              </a:rPr>
              <a:t>template</a:t>
            </a:r>
            <a:r>
              <a:rPr lang="en-US" altLang="zh-CN" sz="1600" b="0" dirty="0">
                <a:solidFill>
                  <a:srgbClr val="C5C8C6"/>
                </a:solidFill>
                <a:effectLst/>
                <a:latin typeface="Consolas" panose="020B0609020204030204" pitchFamily="49" charset="0"/>
              </a:rPr>
              <a:t> </a:t>
            </a:r>
            <a:r>
              <a:rPr lang="en-US" altLang="zh-CN" sz="1600" dirty="0">
                <a:solidFill>
                  <a:schemeClr val="tx1">
                    <a:lumMod val="95000"/>
                    <a:lumOff val="5000"/>
                  </a:schemeClr>
                </a:solidFill>
                <a:latin typeface="Consolas" panose="020B0609020204030204" pitchFamily="49" charset="0"/>
              </a:rPr>
              <a:t>&lt;</a:t>
            </a:r>
            <a:r>
              <a:rPr lang="en-US" altLang="zh-CN" sz="1600" b="0" dirty="0" err="1">
                <a:solidFill>
                  <a:srgbClr val="9872A2"/>
                </a:solidFill>
                <a:effectLst/>
                <a:latin typeface="Consolas" panose="020B0609020204030204" pitchFamily="49" charset="0"/>
              </a:rPr>
              <a:t>typename</a:t>
            </a:r>
            <a:r>
              <a:rPr lang="en-US" altLang="zh-CN" sz="1600" b="0" dirty="0">
                <a:solidFill>
                  <a:srgbClr val="C5C8C6"/>
                </a:solidFill>
                <a:effectLst/>
                <a:latin typeface="Consolas" panose="020B0609020204030204" pitchFamily="49" charset="0"/>
              </a:rPr>
              <a:t> </a:t>
            </a:r>
            <a:r>
              <a:rPr lang="en-US" altLang="zh-CN" sz="1600" b="0" dirty="0">
                <a:solidFill>
                  <a:srgbClr val="E64D4D"/>
                </a:solidFill>
                <a:effectLst/>
                <a:latin typeface="Consolas" panose="020B0609020204030204" pitchFamily="49" charset="0"/>
              </a:rPr>
              <a:t>T</a:t>
            </a:r>
            <a:r>
              <a:rPr lang="en-US" altLang="zh-CN" sz="1600" dirty="0">
                <a:solidFill>
                  <a:schemeClr val="tx1">
                    <a:lumMod val="95000"/>
                    <a:lumOff val="5000"/>
                  </a:schemeClr>
                </a:solidFill>
                <a:latin typeface="Consolas" panose="020B0609020204030204" pitchFamily="49" charset="0"/>
              </a:rPr>
              <a:t>&gt;</a:t>
            </a:r>
          </a:p>
          <a:p>
            <a:r>
              <a:rPr lang="en-US" altLang="zh-CN" sz="1600" b="0" dirty="0">
                <a:solidFill>
                  <a:srgbClr val="9872A2"/>
                </a:solidFill>
                <a:effectLst/>
                <a:latin typeface="Consolas" panose="020B0609020204030204" pitchFamily="49" charset="0"/>
              </a:rPr>
              <a:t>void</a:t>
            </a:r>
            <a:r>
              <a:rPr lang="en-US" altLang="zh-CN" sz="1600" b="0" dirty="0">
                <a:solidFill>
                  <a:srgbClr val="C5C8C6"/>
                </a:solidFill>
                <a:effectLst/>
                <a:latin typeface="Consolas" panose="020B0609020204030204" pitchFamily="49" charset="0"/>
              </a:rPr>
              <a:t> </a:t>
            </a:r>
            <a:r>
              <a:rPr lang="en-US" altLang="zh-CN" sz="1600" b="0" dirty="0" err="1">
                <a:solidFill>
                  <a:srgbClr val="CE6700"/>
                </a:solidFill>
                <a:effectLst/>
                <a:latin typeface="Consolas" panose="020B0609020204030204" pitchFamily="49" charset="0"/>
              </a:rPr>
              <a:t>InsertionSort</a:t>
            </a:r>
            <a:r>
              <a:rPr lang="en-US" altLang="zh-CN" sz="1600" dirty="0">
                <a:solidFill>
                  <a:schemeClr val="tx1">
                    <a:lumMod val="95000"/>
                    <a:lumOff val="5000"/>
                  </a:schemeClr>
                </a:solidFill>
                <a:latin typeface="Consolas" panose="020B0609020204030204" pitchFamily="49" charset="0"/>
              </a:rPr>
              <a:t>(</a:t>
            </a:r>
            <a:r>
              <a:rPr lang="en-US" altLang="zh-CN" sz="1600" b="0" dirty="0">
                <a:solidFill>
                  <a:srgbClr val="E64D4D"/>
                </a:solidFill>
                <a:effectLst/>
                <a:latin typeface="Consolas" panose="020B0609020204030204" pitchFamily="49" charset="0"/>
              </a:rPr>
              <a:t>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begin</a:t>
            </a:r>
            <a:r>
              <a:rPr lang="en-US" altLang="zh-CN" sz="1600" dirty="0">
                <a:solidFill>
                  <a:schemeClr val="tx1">
                    <a:lumMod val="95000"/>
                    <a:lumOff val="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E64D4D"/>
                </a:solidFill>
                <a:effectLst/>
                <a:latin typeface="Consolas" panose="020B0609020204030204" pitchFamily="49" charset="0"/>
              </a:rPr>
              <a:t>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end</a:t>
            </a:r>
            <a:r>
              <a:rPr lang="en-US" altLang="zh-CN" sz="1600" dirty="0">
                <a:solidFill>
                  <a:schemeClr val="tx1">
                    <a:lumMod val="95000"/>
                    <a:lumOff val="5000"/>
                  </a:schemeClr>
                </a:solidFill>
                <a:latin typeface="Consolas" panose="020B0609020204030204" pitchFamily="49" charset="0"/>
              </a:rPr>
              <a:t>)</a:t>
            </a:r>
          </a:p>
          <a:p>
            <a:r>
              <a:rPr lang="en-US" altLang="zh-CN" sz="1600" b="0" dirty="0">
                <a:solidFill>
                  <a:schemeClr val="tx1">
                    <a:lumMod val="95000"/>
                    <a:lumOff val="5000"/>
                  </a:schemeClr>
                </a:solidFill>
                <a:effectLst/>
                <a:latin typeface="Consolas" panose="020B0609020204030204" pitchFamily="49" charset="0"/>
              </a:rPr>
              <a:t>{</a:t>
            </a:r>
          </a:p>
          <a:p>
            <a:r>
              <a:rPr lang="en-US" altLang="zh-CN" sz="1600" b="0" dirty="0">
                <a:solidFill>
                  <a:srgbClr val="C5C8C6"/>
                </a:solidFill>
                <a:effectLst/>
                <a:latin typeface="Consolas" panose="020B0609020204030204" pitchFamily="49" charset="0"/>
              </a:rPr>
              <a:t>    </a:t>
            </a:r>
            <a:r>
              <a:rPr lang="en-US" altLang="zh-CN" sz="1600" b="0" dirty="0">
                <a:solidFill>
                  <a:srgbClr val="9872A2"/>
                </a:solidFill>
                <a:effectLst/>
                <a:latin typeface="Consolas" panose="020B0609020204030204" pitchFamily="49" charset="0"/>
              </a:rPr>
              <a:t>int</a:t>
            </a:r>
            <a:r>
              <a:rPr lang="en-US" altLang="zh-CN" sz="1600" b="0" dirty="0">
                <a:solidFill>
                  <a:srgbClr val="C5C8C6"/>
                </a:solidFill>
                <a:effectLst/>
                <a:latin typeface="Consolas" panose="020B0609020204030204" pitchFamily="49" charset="0"/>
              </a:rPr>
              <a:t> </a:t>
            </a:r>
            <a:r>
              <a:rPr lang="en-US" altLang="zh-CN" sz="1600" b="0" dirty="0" err="1">
                <a:solidFill>
                  <a:srgbClr val="6089B4"/>
                </a:solidFill>
                <a:effectLst/>
                <a:latin typeface="Consolas" panose="020B0609020204030204" pitchFamily="49" charset="0"/>
              </a:rPr>
              <a:t>i</a:t>
            </a:r>
            <a:r>
              <a:rPr lang="en-US" altLang="zh-CN" sz="1600" dirty="0">
                <a:solidFill>
                  <a:schemeClr val="tx1">
                    <a:lumMod val="95000"/>
                    <a:lumOff val="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j</a:t>
            </a:r>
            <a:r>
              <a:rPr lang="en-US" altLang="zh-CN" sz="1600" dirty="0">
                <a:solidFill>
                  <a:schemeClr val="tx1">
                    <a:lumMod val="95000"/>
                    <a:lumOff val="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n</a:t>
            </a:r>
            <a:r>
              <a:rPr lang="en-US" altLang="zh-CN" sz="1600" b="0" dirty="0">
                <a:solidFill>
                  <a:srgbClr val="C5C8C6"/>
                </a:solidFill>
                <a:effectLst/>
                <a:latin typeface="Consolas" panose="020B0609020204030204" pitchFamily="49" charset="0"/>
              </a:rPr>
              <a:t> </a:t>
            </a:r>
            <a:r>
              <a:rPr lang="en-US" altLang="zh-CN" sz="1600" dirty="0">
                <a:solidFill>
                  <a:schemeClr val="tx1">
                    <a:lumMod val="95000"/>
                    <a:lumOff val="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end</a:t>
            </a:r>
            <a:r>
              <a:rPr lang="en-US" altLang="zh-CN" sz="1600" b="0" dirty="0">
                <a:solidFill>
                  <a:srgbClr val="C5C8C6"/>
                </a:solidFill>
                <a:effectLst/>
                <a:latin typeface="Consolas" panose="020B0609020204030204" pitchFamily="49" charset="0"/>
              </a:rPr>
              <a:t> </a:t>
            </a:r>
            <a:r>
              <a:rPr lang="en-US" altLang="zh-CN" sz="1600" dirty="0">
                <a:solidFill>
                  <a:schemeClr val="tx1">
                    <a:lumMod val="95000"/>
                    <a:lumOff val="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begin</a:t>
            </a:r>
            <a:r>
              <a:rPr lang="en-US" altLang="zh-CN" sz="1600" dirty="0">
                <a:solidFill>
                  <a:schemeClr val="tx1">
                    <a:lumMod val="95000"/>
                    <a:lumOff val="5000"/>
                  </a:schemeClr>
                </a:solidFill>
                <a:latin typeface="Consolas" panose="020B0609020204030204" pitchFamily="49" charset="0"/>
              </a:rPr>
              <a:t>;</a:t>
            </a:r>
          </a:p>
          <a:p>
            <a:r>
              <a:rPr lang="en-US" altLang="zh-CN" sz="1600" b="0" dirty="0">
                <a:solidFill>
                  <a:srgbClr val="C5C8C6"/>
                </a:solidFill>
                <a:effectLst/>
                <a:latin typeface="Consolas" panose="020B0609020204030204" pitchFamily="49" charset="0"/>
              </a:rPr>
              <a:t>    </a:t>
            </a:r>
            <a:r>
              <a:rPr lang="en-US" altLang="zh-CN" sz="1600" b="0" dirty="0">
                <a:solidFill>
                  <a:srgbClr val="9872A2"/>
                </a:solidFill>
                <a:effectLst/>
                <a:latin typeface="Consolas" panose="020B0609020204030204" pitchFamily="49" charset="0"/>
              </a:rPr>
              <a:t>for</a:t>
            </a:r>
            <a:r>
              <a:rPr lang="en-US" altLang="zh-CN" sz="1600" b="0" dirty="0">
                <a:solidFill>
                  <a:srgbClr val="C5C8C6"/>
                </a:solidFill>
                <a:effectLst/>
                <a:latin typeface="Consolas" panose="020B0609020204030204" pitchFamily="49" charset="0"/>
              </a:rPr>
              <a:t> </a:t>
            </a:r>
            <a:r>
              <a:rPr lang="en-US" altLang="zh-CN" sz="1600" dirty="0">
                <a:solidFill>
                  <a:schemeClr val="tx1">
                    <a:lumMod val="95000"/>
                    <a:lumOff val="5000"/>
                  </a:schemeClr>
                </a:solidFill>
                <a:latin typeface="Consolas" panose="020B0609020204030204" pitchFamily="49" charset="0"/>
              </a:rPr>
              <a:t>(</a:t>
            </a:r>
            <a:r>
              <a:rPr lang="en-US" altLang="zh-CN" sz="1600" b="0" dirty="0" err="1">
                <a:solidFill>
                  <a:srgbClr val="6089B4"/>
                </a:solidFill>
                <a:effectLst/>
                <a:latin typeface="Consolas" panose="020B0609020204030204" pitchFamily="49" charset="0"/>
              </a:rPr>
              <a:t>i</a:t>
            </a:r>
            <a:r>
              <a:rPr lang="en-US" altLang="zh-CN" sz="1600" b="0" dirty="0">
                <a:solidFill>
                  <a:srgbClr val="C5C8C6"/>
                </a:solidFill>
                <a:effectLst/>
                <a:latin typeface="Consolas" panose="020B0609020204030204" pitchFamily="49" charset="0"/>
              </a:rPr>
              <a:t> </a:t>
            </a:r>
            <a:r>
              <a:rPr lang="en-US" altLang="zh-CN" sz="1600" dirty="0">
                <a:solidFill>
                  <a:schemeClr val="tx1">
                    <a:lumMod val="95000"/>
                    <a:lumOff val="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0</a:t>
            </a:r>
            <a:r>
              <a:rPr lang="en-US" altLang="zh-CN" sz="1600" dirty="0">
                <a:solidFill>
                  <a:schemeClr val="tx1">
                    <a:lumMod val="95000"/>
                    <a:lumOff val="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err="1">
                <a:solidFill>
                  <a:srgbClr val="6089B4"/>
                </a:solidFill>
                <a:effectLst/>
                <a:latin typeface="Consolas" panose="020B0609020204030204" pitchFamily="49" charset="0"/>
              </a:rPr>
              <a:t>i</a:t>
            </a:r>
            <a:r>
              <a:rPr lang="en-US" altLang="zh-CN" sz="1600" b="0" dirty="0">
                <a:solidFill>
                  <a:srgbClr val="C5C8C6"/>
                </a:solidFill>
                <a:effectLst/>
                <a:latin typeface="Consolas" panose="020B0609020204030204" pitchFamily="49" charset="0"/>
              </a:rPr>
              <a:t> </a:t>
            </a:r>
            <a:r>
              <a:rPr lang="en-US" altLang="zh-CN" sz="1600" b="0" dirty="0">
                <a:solidFill>
                  <a:srgbClr val="676867"/>
                </a:solidFill>
                <a:effectLst/>
                <a:latin typeface="Consolas" panose="020B0609020204030204" pitchFamily="49" charset="0"/>
              </a:rPr>
              <a:t>&lt;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n</a:t>
            </a:r>
            <a:r>
              <a:rPr lang="en-US" altLang="zh-CN" sz="1600" dirty="0">
                <a:solidFill>
                  <a:schemeClr val="tx1">
                    <a:lumMod val="95000"/>
                    <a:lumOff val="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err="1">
                <a:solidFill>
                  <a:srgbClr val="6089B4"/>
                </a:solidFill>
                <a:effectLst/>
                <a:latin typeface="Consolas" panose="020B0609020204030204" pitchFamily="49" charset="0"/>
              </a:rPr>
              <a:t>i</a:t>
            </a:r>
            <a:r>
              <a:rPr lang="en-US" altLang="zh-CN" sz="1600" dirty="0">
                <a:solidFill>
                  <a:schemeClr val="tx1">
                    <a:lumMod val="95000"/>
                    <a:lumOff val="5000"/>
                  </a:schemeClr>
                </a:solidFill>
                <a:latin typeface="Consolas" panose="020B0609020204030204" pitchFamily="49" charset="0"/>
              </a:rPr>
              <a:t>++)</a:t>
            </a:r>
          </a:p>
          <a:p>
            <a:r>
              <a:rPr lang="en-US" altLang="zh-CN" sz="1600" b="0" dirty="0">
                <a:solidFill>
                  <a:srgbClr val="C5C8C6"/>
                </a:solidFill>
                <a:effectLst/>
                <a:latin typeface="Consolas" panose="020B0609020204030204" pitchFamily="49" charset="0"/>
              </a:rPr>
              <a:t>    </a:t>
            </a:r>
            <a:r>
              <a:rPr lang="en-US" altLang="zh-CN" sz="1600" dirty="0">
                <a:solidFill>
                  <a:schemeClr val="tx1">
                    <a:lumMod val="95000"/>
                    <a:lumOff val="5000"/>
                  </a:schemeClr>
                </a:solidFill>
                <a:latin typeface="Consolas" panose="020B0609020204030204" pitchFamily="49" charset="0"/>
              </a:rPr>
              <a:t>{</a:t>
            </a:r>
          </a:p>
          <a:p>
            <a:r>
              <a:rPr lang="en-US" altLang="zh-CN" sz="1600" b="0" dirty="0">
                <a:solidFill>
                  <a:srgbClr val="C5C8C6"/>
                </a:solidFill>
                <a:effectLst/>
                <a:latin typeface="Consolas" panose="020B0609020204030204" pitchFamily="49" charset="0"/>
              </a:rPr>
              <a:t>        </a:t>
            </a:r>
            <a:r>
              <a:rPr lang="en-US" altLang="zh-CN" sz="1600" b="0" dirty="0">
                <a:solidFill>
                  <a:srgbClr val="9872A2"/>
                </a:solidFill>
                <a:effectLst/>
                <a:latin typeface="Consolas" panose="020B0609020204030204" pitchFamily="49" charset="0"/>
              </a:rPr>
              <a:t>auto</a:t>
            </a:r>
            <a:r>
              <a:rPr lang="en-US" altLang="zh-CN" sz="1600" b="0" dirty="0">
                <a:solidFill>
                  <a:srgbClr val="C5C8C6"/>
                </a:solidFill>
                <a:effectLst/>
                <a:latin typeface="Consolas" panose="020B0609020204030204" pitchFamily="49" charset="0"/>
              </a:rPr>
              <a:t> </a:t>
            </a:r>
            <a:r>
              <a:rPr lang="en-US" altLang="zh-CN" sz="1600" b="0" dirty="0" err="1">
                <a:solidFill>
                  <a:srgbClr val="6089B4"/>
                </a:solidFill>
                <a:effectLst/>
                <a:latin typeface="Consolas" panose="020B0609020204030204" pitchFamily="49" charset="0"/>
              </a:rPr>
              <a:t>tmp</a:t>
            </a:r>
            <a:r>
              <a:rPr lang="en-US" altLang="zh-CN" sz="1600" b="0" dirty="0">
                <a:solidFill>
                  <a:srgbClr val="C5C8C6"/>
                </a:solidFill>
                <a:effectLst/>
                <a:latin typeface="Consolas" panose="020B0609020204030204" pitchFamily="49" charset="0"/>
              </a:rPr>
              <a:t> </a:t>
            </a:r>
            <a:r>
              <a:rPr lang="en-US" altLang="zh-CN" sz="1600" dirty="0">
                <a:solidFill>
                  <a:schemeClr val="tx1">
                    <a:lumMod val="95000"/>
                    <a:lumOff val="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dirty="0">
                <a:solidFill>
                  <a:schemeClr val="tx1">
                    <a:lumMod val="95000"/>
                    <a:lumOff val="5000"/>
                  </a:schemeClr>
                </a:solidFill>
                <a:latin typeface="Consolas" panose="020B0609020204030204" pitchFamily="49" charset="0"/>
              </a:rPr>
              <a:t>*(</a:t>
            </a:r>
            <a:r>
              <a:rPr lang="en-US" altLang="zh-CN" sz="1600" b="0" dirty="0">
                <a:solidFill>
                  <a:srgbClr val="6089B4"/>
                </a:solidFill>
                <a:effectLst/>
                <a:latin typeface="Consolas" panose="020B0609020204030204" pitchFamily="49" charset="0"/>
              </a:rPr>
              <a:t>begin</a:t>
            </a:r>
            <a:r>
              <a:rPr lang="en-US" altLang="zh-CN" sz="1600" b="0" dirty="0">
                <a:solidFill>
                  <a:srgbClr val="C5C8C6"/>
                </a:solidFill>
                <a:effectLst/>
                <a:latin typeface="Consolas" panose="020B0609020204030204" pitchFamily="49" charset="0"/>
              </a:rPr>
              <a:t> </a:t>
            </a:r>
            <a:r>
              <a:rPr lang="en-US" altLang="zh-CN" sz="1600" dirty="0">
                <a:solidFill>
                  <a:schemeClr val="tx1">
                    <a:lumMod val="95000"/>
                    <a:lumOff val="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err="1">
                <a:solidFill>
                  <a:srgbClr val="6089B4"/>
                </a:solidFill>
                <a:effectLst/>
                <a:latin typeface="Consolas" panose="020B0609020204030204" pitchFamily="49" charset="0"/>
              </a:rPr>
              <a:t>i</a:t>
            </a:r>
            <a:r>
              <a:rPr lang="en-US" altLang="zh-CN" sz="1600" b="0" dirty="0">
                <a:solidFill>
                  <a:srgbClr val="C5C8C6"/>
                </a:solidFill>
                <a:effectLst/>
                <a:latin typeface="Consolas" panose="020B0609020204030204" pitchFamily="49" charset="0"/>
              </a:rPr>
              <a:t> </a:t>
            </a:r>
            <a:r>
              <a:rPr lang="en-US" altLang="zh-CN" sz="1600" dirty="0">
                <a:solidFill>
                  <a:schemeClr val="tx1">
                    <a:lumMod val="95000"/>
                    <a:lumOff val="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1</a:t>
            </a:r>
            <a:r>
              <a:rPr lang="en-US" altLang="zh-CN" sz="1600" dirty="0">
                <a:solidFill>
                  <a:schemeClr val="tx1">
                    <a:lumMod val="95000"/>
                    <a:lumOff val="5000"/>
                  </a:schemeClr>
                </a:solidFill>
                <a:latin typeface="Consolas" panose="020B0609020204030204" pitchFamily="49" charset="0"/>
              </a:rPr>
              <a:t>);</a:t>
            </a:r>
          </a:p>
          <a:p>
            <a:r>
              <a:rPr lang="en-US" altLang="zh-CN" sz="1600" b="0" dirty="0">
                <a:solidFill>
                  <a:srgbClr val="C5C8C6"/>
                </a:solidFill>
                <a:effectLst/>
                <a:latin typeface="Consolas" panose="020B0609020204030204" pitchFamily="49" charset="0"/>
              </a:rPr>
              <a:t>        </a:t>
            </a:r>
            <a:r>
              <a:rPr lang="en-US" altLang="zh-CN" sz="1600" b="0" dirty="0">
                <a:solidFill>
                  <a:srgbClr val="9872A2"/>
                </a:solidFill>
                <a:effectLst/>
                <a:latin typeface="Consolas" panose="020B0609020204030204" pitchFamily="49" charset="0"/>
              </a:rPr>
              <a:t>for</a:t>
            </a:r>
            <a:r>
              <a:rPr lang="en-US" altLang="zh-CN" sz="1600" b="0" dirty="0">
                <a:solidFill>
                  <a:srgbClr val="C5C8C6"/>
                </a:solidFill>
                <a:effectLst/>
                <a:latin typeface="Consolas" panose="020B0609020204030204" pitchFamily="49" charset="0"/>
              </a:rPr>
              <a:t> </a:t>
            </a:r>
            <a:r>
              <a:rPr lang="en-US" altLang="zh-CN" sz="1600" dirty="0">
                <a:solidFill>
                  <a:schemeClr val="tx1">
                    <a:lumMod val="95000"/>
                    <a:lumOff val="5000"/>
                  </a:schemeClr>
                </a:solidFill>
                <a:latin typeface="Consolas" panose="020B0609020204030204" pitchFamily="49" charset="0"/>
              </a:rPr>
              <a:t>(</a:t>
            </a:r>
            <a:r>
              <a:rPr lang="en-US" altLang="zh-CN" sz="1600" b="0" dirty="0">
                <a:solidFill>
                  <a:srgbClr val="6089B4"/>
                </a:solidFill>
                <a:effectLst/>
                <a:latin typeface="Consolas" panose="020B0609020204030204" pitchFamily="49" charset="0"/>
              </a:rPr>
              <a:t>j</a:t>
            </a:r>
            <a:r>
              <a:rPr lang="en-US" altLang="zh-CN" sz="1600" b="0" dirty="0">
                <a:solidFill>
                  <a:srgbClr val="C5C8C6"/>
                </a:solidFill>
                <a:effectLst/>
                <a:latin typeface="Consolas" panose="020B0609020204030204" pitchFamily="49" charset="0"/>
              </a:rPr>
              <a:t> </a:t>
            </a:r>
            <a:r>
              <a:rPr lang="en-US" altLang="zh-CN" sz="1600" dirty="0">
                <a:solidFill>
                  <a:schemeClr val="tx1">
                    <a:lumMod val="95000"/>
                    <a:lumOff val="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err="1">
                <a:solidFill>
                  <a:srgbClr val="6089B4"/>
                </a:solidFill>
                <a:effectLst/>
                <a:latin typeface="Consolas" panose="020B0609020204030204" pitchFamily="49" charset="0"/>
              </a:rPr>
              <a:t>i</a:t>
            </a:r>
            <a:r>
              <a:rPr lang="en-US" altLang="zh-CN" sz="1600" b="0" dirty="0">
                <a:solidFill>
                  <a:srgbClr val="C5C8C6"/>
                </a:solidFill>
                <a:effectLst/>
                <a:latin typeface="Consolas" panose="020B0609020204030204" pitchFamily="49" charset="0"/>
              </a:rPr>
              <a:t> </a:t>
            </a:r>
            <a:r>
              <a:rPr lang="en-US" altLang="zh-CN" sz="1600" dirty="0">
                <a:solidFill>
                  <a:schemeClr val="tx1">
                    <a:lumMod val="95000"/>
                    <a:lumOff val="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1</a:t>
            </a:r>
            <a:r>
              <a:rPr lang="en-US" altLang="zh-CN" sz="1600" dirty="0">
                <a:solidFill>
                  <a:schemeClr val="tx1">
                    <a:lumMod val="95000"/>
                    <a:lumOff val="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j</a:t>
            </a:r>
            <a:r>
              <a:rPr lang="en-US" altLang="zh-CN" sz="1600" b="0" dirty="0">
                <a:solidFill>
                  <a:srgbClr val="C5C8C6"/>
                </a:solidFill>
                <a:effectLst/>
                <a:latin typeface="Consolas" panose="020B0609020204030204" pitchFamily="49" charset="0"/>
              </a:rPr>
              <a:t> </a:t>
            </a:r>
            <a:r>
              <a:rPr lang="en-US" altLang="zh-CN" sz="1600" dirty="0">
                <a:solidFill>
                  <a:schemeClr val="tx1">
                    <a:lumMod val="95000"/>
                    <a:lumOff val="5000"/>
                  </a:schemeClr>
                </a:solidFill>
                <a:latin typeface="Consolas" panose="020B0609020204030204" pitchFamily="49" charset="0"/>
              </a:rPr>
              <a:t>&gt;=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0</a:t>
            </a:r>
            <a:r>
              <a:rPr lang="en-US" altLang="zh-CN" sz="1600" b="0" dirty="0">
                <a:solidFill>
                  <a:srgbClr val="C5C8C6"/>
                </a:solidFill>
                <a:effectLst/>
                <a:latin typeface="Consolas" panose="020B0609020204030204" pitchFamily="49" charset="0"/>
              </a:rPr>
              <a:t> </a:t>
            </a:r>
            <a:r>
              <a:rPr lang="en-US" altLang="zh-CN" sz="1600" dirty="0">
                <a:solidFill>
                  <a:schemeClr val="tx1">
                    <a:lumMod val="95000"/>
                    <a:lumOff val="5000"/>
                  </a:schemeClr>
                </a:solidFill>
                <a:latin typeface="Consolas" panose="020B0609020204030204" pitchFamily="49" charset="0"/>
              </a:rPr>
              <a:t>&amp;&amp;</a:t>
            </a:r>
            <a:r>
              <a:rPr lang="en-US" altLang="zh-CN" sz="1600" b="0" dirty="0">
                <a:solidFill>
                  <a:srgbClr val="C5C8C6"/>
                </a:solidFill>
                <a:effectLst/>
                <a:latin typeface="Consolas" panose="020B0609020204030204" pitchFamily="49" charset="0"/>
              </a:rPr>
              <a:t> </a:t>
            </a:r>
            <a:r>
              <a:rPr lang="en-US" altLang="zh-CN" sz="1600" b="0" dirty="0" err="1">
                <a:solidFill>
                  <a:srgbClr val="6089B4"/>
                </a:solidFill>
                <a:effectLst/>
                <a:latin typeface="Consolas" panose="020B0609020204030204" pitchFamily="49" charset="0"/>
              </a:rPr>
              <a:t>tmp</a:t>
            </a:r>
            <a:r>
              <a:rPr lang="en-US" altLang="zh-CN" sz="1600" b="0" dirty="0">
                <a:solidFill>
                  <a:srgbClr val="C5C8C6"/>
                </a:solidFill>
                <a:effectLst/>
                <a:latin typeface="Consolas" panose="020B0609020204030204" pitchFamily="49" charset="0"/>
              </a:rPr>
              <a:t> </a:t>
            </a:r>
            <a:r>
              <a:rPr lang="en-US" altLang="zh-CN" sz="1600" dirty="0">
                <a:solidFill>
                  <a:schemeClr val="tx1">
                    <a:lumMod val="95000"/>
                    <a:lumOff val="5000"/>
                  </a:schemeClr>
                </a:solidFill>
                <a:latin typeface="Consolas" panose="020B0609020204030204" pitchFamily="49" charset="0"/>
              </a:rPr>
              <a:t>&lt;</a:t>
            </a:r>
            <a:r>
              <a:rPr lang="en-US" altLang="zh-CN" sz="1600" b="0" dirty="0">
                <a:solidFill>
                  <a:srgbClr val="C5C8C6"/>
                </a:solidFill>
                <a:effectLst/>
                <a:latin typeface="Consolas" panose="020B0609020204030204" pitchFamily="49" charset="0"/>
              </a:rPr>
              <a:t> </a:t>
            </a:r>
            <a:r>
              <a:rPr lang="en-US" altLang="zh-CN" sz="1600" dirty="0">
                <a:solidFill>
                  <a:schemeClr val="tx1">
                    <a:lumMod val="95000"/>
                    <a:lumOff val="5000"/>
                  </a:schemeClr>
                </a:solidFill>
                <a:latin typeface="Consolas" panose="020B0609020204030204" pitchFamily="49" charset="0"/>
              </a:rPr>
              <a:t>*(</a:t>
            </a:r>
            <a:r>
              <a:rPr lang="en-US" altLang="zh-CN" sz="1600" b="0" dirty="0">
                <a:solidFill>
                  <a:srgbClr val="6089B4"/>
                </a:solidFill>
                <a:effectLst/>
                <a:latin typeface="Consolas" panose="020B0609020204030204" pitchFamily="49" charset="0"/>
              </a:rPr>
              <a:t>begin</a:t>
            </a:r>
            <a:r>
              <a:rPr lang="en-US" altLang="zh-CN" sz="1600" b="0" dirty="0">
                <a:solidFill>
                  <a:srgbClr val="C5C8C6"/>
                </a:solidFill>
                <a:effectLst/>
                <a:latin typeface="Consolas" panose="020B0609020204030204" pitchFamily="49" charset="0"/>
              </a:rPr>
              <a:t> </a:t>
            </a:r>
            <a:r>
              <a:rPr lang="en-US" altLang="zh-CN" sz="1600" b="0" dirty="0">
                <a:solidFill>
                  <a:srgbClr val="676867"/>
                </a:solidFill>
                <a:effectLst/>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j</a:t>
            </a:r>
            <a:r>
              <a:rPr lang="en-US" altLang="zh-CN" sz="1600" b="0" dirty="0">
                <a:solidFill>
                  <a:srgbClr val="C5C8C6"/>
                </a:solidFill>
                <a:effectLst/>
                <a:latin typeface="Consolas" panose="020B0609020204030204" pitchFamily="49" charset="0"/>
              </a:rPr>
              <a:t> </a:t>
            </a:r>
            <a:r>
              <a:rPr lang="en-US" altLang="zh-CN" sz="1600" dirty="0">
                <a:solidFill>
                  <a:schemeClr val="tx1">
                    <a:lumMod val="95000"/>
                    <a:lumOff val="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1</a:t>
            </a:r>
            <a:r>
              <a:rPr lang="en-US" altLang="zh-CN" sz="1600" dirty="0">
                <a:solidFill>
                  <a:schemeClr val="tx1">
                    <a:lumMod val="95000"/>
                    <a:lumOff val="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j</a:t>
            </a:r>
            <a:r>
              <a:rPr lang="en-US" altLang="zh-CN" sz="1600" dirty="0">
                <a:solidFill>
                  <a:schemeClr val="tx1">
                    <a:lumMod val="95000"/>
                    <a:lumOff val="5000"/>
                  </a:schemeClr>
                </a:solidFill>
                <a:latin typeface="Consolas" panose="020B0609020204030204" pitchFamily="49" charset="0"/>
              </a:rPr>
              <a:t>--)</a:t>
            </a:r>
          </a:p>
          <a:p>
            <a:r>
              <a:rPr lang="en-US" altLang="zh-CN" sz="1600" b="0" dirty="0">
                <a:solidFill>
                  <a:srgbClr val="C5C8C6"/>
                </a:solidFill>
                <a:effectLst/>
                <a:latin typeface="Consolas" panose="020B0609020204030204" pitchFamily="49" charset="0"/>
              </a:rPr>
              <a:t>        </a:t>
            </a:r>
            <a:r>
              <a:rPr lang="en-US" altLang="zh-CN" sz="1600" dirty="0">
                <a:solidFill>
                  <a:schemeClr val="tx1">
                    <a:lumMod val="95000"/>
                    <a:lumOff val="5000"/>
                  </a:schemeClr>
                </a:solidFill>
                <a:latin typeface="Consolas" panose="020B0609020204030204" pitchFamily="49" charset="0"/>
              </a:rPr>
              <a:t>{</a:t>
            </a:r>
          </a:p>
          <a:p>
            <a:r>
              <a:rPr lang="en-US" altLang="zh-CN" sz="1600" b="0" dirty="0">
                <a:solidFill>
                  <a:srgbClr val="C5C8C6"/>
                </a:solidFill>
                <a:effectLst/>
                <a:latin typeface="Consolas" panose="020B0609020204030204" pitchFamily="49" charset="0"/>
              </a:rPr>
              <a:t>            </a:t>
            </a:r>
            <a:r>
              <a:rPr lang="en-US" altLang="zh-CN" sz="1600" dirty="0">
                <a:solidFill>
                  <a:schemeClr val="tx1">
                    <a:lumMod val="95000"/>
                    <a:lumOff val="5000"/>
                  </a:schemeClr>
                </a:solidFill>
                <a:latin typeface="Consolas" panose="020B0609020204030204" pitchFamily="49" charset="0"/>
              </a:rPr>
              <a:t>*(</a:t>
            </a:r>
            <a:r>
              <a:rPr lang="en-US" altLang="zh-CN" sz="1600" b="0" dirty="0">
                <a:solidFill>
                  <a:srgbClr val="6089B4"/>
                </a:solidFill>
                <a:effectLst/>
                <a:latin typeface="Consolas" panose="020B0609020204030204" pitchFamily="49" charset="0"/>
              </a:rPr>
              <a:t>begin</a:t>
            </a:r>
            <a:r>
              <a:rPr lang="en-US" altLang="zh-CN" sz="1600" b="0" dirty="0">
                <a:solidFill>
                  <a:srgbClr val="C5C8C6"/>
                </a:solidFill>
                <a:effectLst/>
                <a:latin typeface="Consolas" panose="020B0609020204030204" pitchFamily="49" charset="0"/>
              </a:rPr>
              <a:t> </a:t>
            </a:r>
            <a:r>
              <a:rPr lang="en-US" altLang="zh-CN" sz="1600" b="0" dirty="0">
                <a:solidFill>
                  <a:srgbClr val="676867"/>
                </a:solidFill>
                <a:effectLst/>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j</a:t>
            </a:r>
            <a:r>
              <a:rPr lang="en-US" altLang="zh-CN" sz="1600" dirty="0">
                <a:solidFill>
                  <a:schemeClr val="tx1">
                    <a:lumMod val="95000"/>
                    <a:lumOff val="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dirty="0">
                <a:solidFill>
                  <a:schemeClr val="tx1">
                    <a:lumMod val="95000"/>
                    <a:lumOff val="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dirty="0">
                <a:solidFill>
                  <a:schemeClr val="tx1">
                    <a:lumMod val="95000"/>
                    <a:lumOff val="5000"/>
                  </a:schemeClr>
                </a:solidFill>
                <a:latin typeface="Consolas" panose="020B0609020204030204" pitchFamily="49" charset="0"/>
              </a:rPr>
              <a:t>*(</a:t>
            </a:r>
            <a:r>
              <a:rPr lang="en-US" altLang="zh-CN" sz="1600" b="0" dirty="0">
                <a:solidFill>
                  <a:srgbClr val="6089B4"/>
                </a:solidFill>
                <a:effectLst/>
                <a:latin typeface="Consolas" panose="020B0609020204030204" pitchFamily="49" charset="0"/>
              </a:rPr>
              <a:t>begin</a:t>
            </a:r>
            <a:r>
              <a:rPr lang="en-US" altLang="zh-CN" sz="1600" b="0" dirty="0">
                <a:solidFill>
                  <a:srgbClr val="C5C8C6"/>
                </a:solidFill>
                <a:effectLst/>
                <a:latin typeface="Consolas" panose="020B0609020204030204" pitchFamily="49" charset="0"/>
              </a:rPr>
              <a:t> </a:t>
            </a:r>
            <a:r>
              <a:rPr lang="en-US" altLang="zh-CN" sz="1600" dirty="0">
                <a:solidFill>
                  <a:schemeClr val="tx1">
                    <a:lumMod val="95000"/>
                    <a:lumOff val="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j</a:t>
            </a:r>
            <a:r>
              <a:rPr lang="en-US" altLang="zh-CN" sz="1600" b="0" dirty="0">
                <a:solidFill>
                  <a:srgbClr val="C5C8C6"/>
                </a:solidFill>
                <a:effectLst/>
                <a:latin typeface="Consolas" panose="020B0609020204030204" pitchFamily="49" charset="0"/>
              </a:rPr>
              <a:t> </a:t>
            </a:r>
            <a:r>
              <a:rPr lang="en-US" altLang="zh-CN" sz="1600" dirty="0">
                <a:solidFill>
                  <a:schemeClr val="tx1">
                    <a:lumMod val="95000"/>
                    <a:lumOff val="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1</a:t>
            </a:r>
            <a:r>
              <a:rPr lang="en-US" altLang="zh-CN" sz="1600" dirty="0">
                <a:solidFill>
                  <a:schemeClr val="tx1">
                    <a:lumMod val="95000"/>
                    <a:lumOff val="5000"/>
                  </a:schemeClr>
                </a:solidFill>
                <a:latin typeface="Consolas" panose="020B0609020204030204" pitchFamily="49" charset="0"/>
              </a:rPr>
              <a:t>);</a:t>
            </a:r>
          </a:p>
          <a:p>
            <a:r>
              <a:rPr lang="en-US" altLang="zh-CN" sz="1600" dirty="0">
                <a:solidFill>
                  <a:schemeClr val="tx1">
                    <a:lumMod val="95000"/>
                    <a:lumOff val="5000"/>
                  </a:schemeClr>
                </a:solidFill>
                <a:latin typeface="Consolas" panose="020B0609020204030204" pitchFamily="49" charset="0"/>
              </a:rPr>
              <a:t>        }</a:t>
            </a:r>
          </a:p>
          <a:p>
            <a:r>
              <a:rPr lang="en-US" altLang="zh-CN" sz="1600" b="0" dirty="0">
                <a:solidFill>
                  <a:srgbClr val="C5C8C6"/>
                </a:solidFill>
                <a:effectLst/>
                <a:latin typeface="Consolas" panose="020B0609020204030204" pitchFamily="49" charset="0"/>
              </a:rPr>
              <a:t>        </a:t>
            </a:r>
            <a:r>
              <a:rPr lang="en-US" altLang="zh-CN" sz="1600" dirty="0">
                <a:solidFill>
                  <a:schemeClr val="tx1">
                    <a:lumMod val="95000"/>
                    <a:lumOff val="5000"/>
                  </a:schemeClr>
                </a:solidFill>
                <a:latin typeface="Consolas" panose="020B0609020204030204" pitchFamily="49" charset="0"/>
              </a:rPr>
              <a:t>*(</a:t>
            </a:r>
            <a:r>
              <a:rPr lang="en-US" altLang="zh-CN" sz="1600" b="0" dirty="0">
                <a:solidFill>
                  <a:srgbClr val="6089B4"/>
                </a:solidFill>
                <a:effectLst/>
                <a:latin typeface="Consolas" panose="020B0609020204030204" pitchFamily="49" charset="0"/>
              </a:rPr>
              <a:t>begin</a:t>
            </a:r>
            <a:r>
              <a:rPr lang="en-US" altLang="zh-CN" sz="1600" b="0" dirty="0">
                <a:solidFill>
                  <a:srgbClr val="C5C8C6"/>
                </a:solidFill>
                <a:effectLst/>
                <a:latin typeface="Consolas" panose="020B0609020204030204" pitchFamily="49" charset="0"/>
              </a:rPr>
              <a:t> </a:t>
            </a:r>
            <a:r>
              <a:rPr lang="en-US" altLang="zh-CN" sz="1600" dirty="0">
                <a:solidFill>
                  <a:schemeClr val="tx1">
                    <a:lumMod val="95000"/>
                    <a:lumOff val="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j</a:t>
            </a:r>
            <a:r>
              <a:rPr lang="en-US" altLang="zh-CN" sz="1600" dirty="0">
                <a:solidFill>
                  <a:schemeClr val="tx1">
                    <a:lumMod val="95000"/>
                    <a:lumOff val="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dirty="0">
                <a:solidFill>
                  <a:schemeClr val="tx1">
                    <a:lumMod val="95000"/>
                    <a:lumOff val="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err="1">
                <a:solidFill>
                  <a:srgbClr val="6089B4"/>
                </a:solidFill>
                <a:effectLst/>
                <a:latin typeface="Consolas" panose="020B0609020204030204" pitchFamily="49" charset="0"/>
              </a:rPr>
              <a:t>tmp</a:t>
            </a:r>
            <a:r>
              <a:rPr lang="en-US" altLang="zh-CN" sz="1600" dirty="0">
                <a:solidFill>
                  <a:schemeClr val="tx1">
                    <a:lumMod val="95000"/>
                    <a:lumOff val="5000"/>
                  </a:schemeClr>
                </a:solidFill>
                <a:latin typeface="Consolas" panose="020B0609020204030204" pitchFamily="49" charset="0"/>
              </a:rPr>
              <a:t>;</a:t>
            </a:r>
          </a:p>
          <a:p>
            <a:r>
              <a:rPr lang="en-US" altLang="zh-CN" sz="1600" dirty="0">
                <a:solidFill>
                  <a:schemeClr val="tx1">
                    <a:lumMod val="95000"/>
                    <a:lumOff val="5000"/>
                  </a:schemeClr>
                </a:solidFill>
                <a:latin typeface="Consolas" panose="020B0609020204030204" pitchFamily="49" charset="0"/>
              </a:rPr>
              <a:t>    }</a:t>
            </a:r>
          </a:p>
          <a:p>
            <a:r>
              <a:rPr lang="en-US" altLang="zh-CN" sz="1600" dirty="0">
                <a:solidFill>
                  <a:schemeClr val="tx1">
                    <a:lumMod val="95000"/>
                    <a:lumOff val="5000"/>
                  </a:schemeClr>
                </a:solidFill>
                <a:latin typeface="Consolas" panose="020B0609020204030204" pitchFamily="49" charset="0"/>
              </a:rPr>
              <a:t>}</a:t>
            </a:r>
          </a:p>
          <a:p>
            <a:endParaRPr lang="zh-CN" altLang="en-US" dirty="0">
              <a:solidFill>
                <a:schemeClr val="tx1">
                  <a:lumMod val="95000"/>
                  <a:lumOff val="5000"/>
                </a:schemeClr>
              </a:solidFill>
              <a:latin typeface="Consolas" panose="020B0609020204030204" pitchFamily="49" charset="0"/>
            </a:endParaRPr>
          </a:p>
        </p:txBody>
      </p:sp>
    </p:spTree>
    <p:extLst>
      <p:ext uri="{BB962C8B-B14F-4D97-AF65-F5344CB8AC3E}">
        <p14:creationId xmlns:p14="http://schemas.microsoft.com/office/powerpoint/2010/main" val="3118536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话气泡: 椭圆形 6">
            <a:extLst>
              <a:ext uri="{FF2B5EF4-FFF2-40B4-BE49-F238E27FC236}">
                <a16:creationId xmlns:a16="http://schemas.microsoft.com/office/drawing/2014/main" id="{267EB2E2-477D-CEF1-A995-CFF6560CA239}"/>
              </a:ext>
            </a:extLst>
          </p:cNvPr>
          <p:cNvSpPr/>
          <p:nvPr/>
        </p:nvSpPr>
        <p:spPr>
          <a:xfrm>
            <a:off x="2774576" y="407894"/>
            <a:ext cx="7234518" cy="5383306"/>
          </a:xfrm>
          <a:prstGeom prst="wedgeEllipseCallout">
            <a:avLst>
              <a:gd name="adj1" fmla="val 49659"/>
              <a:gd name="adj2" fmla="val 44449"/>
            </a:avLst>
          </a:prstGeom>
          <a:solidFill>
            <a:schemeClr val="bg1">
              <a:lumMod val="50000"/>
              <a:alpha val="88000"/>
            </a:schemeClr>
          </a:solidFill>
          <a:ln>
            <a:noFill/>
          </a:ln>
          <a:effectLst>
            <a:softEdge rad="101600"/>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dirty="0">
                <a:ln w="9525">
                  <a:solidFill>
                    <a:schemeClr val="bg1"/>
                  </a:solidFill>
                  <a:prstDash val="solid"/>
                </a:ln>
                <a:solidFill>
                  <a:schemeClr val="tx1"/>
                </a:solidFill>
                <a:effectLst>
                  <a:outerShdw blurRad="12700" dist="38100" dir="2700000" algn="tl" rotWithShape="0">
                    <a:schemeClr val="bg1">
                      <a:lumMod val="50000"/>
                    </a:schemeClr>
                  </a:outerShdw>
                </a:effectLst>
              </a:rPr>
              <a:t>二、折半插入排序</a:t>
            </a:r>
          </a:p>
        </p:txBody>
      </p:sp>
    </p:spTree>
    <p:extLst>
      <p:ext uri="{BB962C8B-B14F-4D97-AF65-F5344CB8AC3E}">
        <p14:creationId xmlns:p14="http://schemas.microsoft.com/office/powerpoint/2010/main" val="3959678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8AAA7608-35BA-414B-A03C-22D8AD817871}"/>
              </a:ext>
            </a:extLst>
          </p:cNvPr>
          <p:cNvSpPr txBox="1">
            <a:spLocks/>
          </p:cNvSpPr>
          <p:nvPr/>
        </p:nvSpPr>
        <p:spPr>
          <a:xfrm>
            <a:off x="370258" y="1581809"/>
            <a:ext cx="5657161" cy="4161366"/>
          </a:xfrm>
          <a:prstGeom prst="rect">
            <a:avLst/>
          </a:prstGeom>
        </p:spPr>
        <p:txBody>
          <a:bodyPr vert="horz" lIns="91440" tIns="45720" rIns="91440" bIns="45720" rtlCol="0" anchor="t" anchorCtr="0">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lnSpc>
                <a:spcPct val="125000"/>
              </a:lnSpc>
            </a:pPr>
            <a:r>
              <a:rPr lang="en-US" altLang="zh-CN" sz="2800" dirty="0">
                <a:latin typeface="+mn-ea"/>
                <a:ea typeface="+mn-ea"/>
              </a:rPr>
              <a:t>	</a:t>
            </a:r>
            <a:r>
              <a:rPr lang="zh-CN" altLang="en-US" sz="2800" dirty="0">
                <a:latin typeface="+mn-ea"/>
                <a:ea typeface="+mn-ea"/>
              </a:rPr>
              <a:t>折半插入排序是对直接插入排序算法的改进，原理与之相同。</a:t>
            </a:r>
            <a:endParaRPr lang="en-US" altLang="zh-CN" sz="2800" dirty="0">
              <a:latin typeface="+mn-ea"/>
              <a:ea typeface="+mn-ea"/>
            </a:endParaRPr>
          </a:p>
          <a:p>
            <a:pPr algn="l">
              <a:lnSpc>
                <a:spcPct val="125000"/>
              </a:lnSpc>
            </a:pPr>
            <a:r>
              <a:rPr lang="en-US" altLang="zh-CN" sz="2800" dirty="0">
                <a:latin typeface="+mn-ea"/>
                <a:ea typeface="+mn-ea"/>
              </a:rPr>
              <a:t>	</a:t>
            </a:r>
            <a:r>
              <a:rPr lang="zh-CN" altLang="en-US" sz="2800" dirty="0">
                <a:latin typeface="+mn-ea"/>
                <a:ea typeface="+mn-ea"/>
              </a:rPr>
              <a:t>折半插入排序在直接插入排序的基础上引入了二分法，取代了遍历元素，因此在数据量较大的情况下相比直接插入排序能有更快的速度。</a:t>
            </a:r>
          </a:p>
        </p:txBody>
      </p:sp>
      <p:sp>
        <p:nvSpPr>
          <p:cNvPr id="17" name="标题 1">
            <a:extLst>
              <a:ext uri="{FF2B5EF4-FFF2-40B4-BE49-F238E27FC236}">
                <a16:creationId xmlns:a16="http://schemas.microsoft.com/office/drawing/2014/main" id="{4C988832-F7E6-D9F2-4AFF-4636D9CCCFE3}"/>
              </a:ext>
            </a:extLst>
          </p:cNvPr>
          <p:cNvSpPr txBox="1">
            <a:spLocks/>
          </p:cNvSpPr>
          <p:nvPr/>
        </p:nvSpPr>
        <p:spPr>
          <a:xfrm>
            <a:off x="370258" y="0"/>
            <a:ext cx="3566706"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zh-CN" altLang="en-US" b="1" dirty="0">
                <a:latin typeface="微软雅黑" panose="020B0503020204020204" pitchFamily="34" charset="-122"/>
                <a:ea typeface="微软雅黑" panose="020B0503020204020204" pitchFamily="34" charset="-122"/>
              </a:rPr>
              <a:t>折半插入排序</a:t>
            </a:r>
          </a:p>
        </p:txBody>
      </p:sp>
    </p:spTree>
    <p:extLst>
      <p:ext uri="{BB962C8B-B14F-4D97-AF65-F5344CB8AC3E}">
        <p14:creationId xmlns:p14="http://schemas.microsoft.com/office/powerpoint/2010/main" val="4126060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BE3226-ACBE-78A8-3953-4A3E1C6ABDF2}"/>
              </a:ext>
            </a:extLst>
          </p:cNvPr>
          <p:cNvSpPr>
            <a:spLocks noGrp="1"/>
          </p:cNvSpPr>
          <p:nvPr>
            <p:ph type="title"/>
          </p:nvPr>
        </p:nvSpPr>
        <p:spPr>
          <a:xfrm>
            <a:off x="370258" y="0"/>
            <a:ext cx="3566706" cy="1293028"/>
          </a:xfrm>
        </p:spPr>
        <p:txBody>
          <a:bodyPr/>
          <a:lstStyle/>
          <a:p>
            <a:pPr algn="l"/>
            <a:r>
              <a:rPr lang="zh-CN" altLang="en-US" b="1" dirty="0">
                <a:latin typeface="微软雅黑" panose="020B0503020204020204" pitchFamily="34" charset="-122"/>
                <a:ea typeface="微软雅黑" panose="020B0503020204020204" pitchFamily="34" charset="-122"/>
              </a:rPr>
              <a:t>折半插入排序</a:t>
            </a:r>
          </a:p>
        </p:txBody>
      </p:sp>
      <p:sp>
        <p:nvSpPr>
          <p:cNvPr id="7" name="标题 1">
            <a:extLst>
              <a:ext uri="{FF2B5EF4-FFF2-40B4-BE49-F238E27FC236}">
                <a16:creationId xmlns:a16="http://schemas.microsoft.com/office/drawing/2014/main" id="{8AAA7608-35BA-414B-A03C-22D8AD817871}"/>
              </a:ext>
            </a:extLst>
          </p:cNvPr>
          <p:cNvSpPr txBox="1">
            <a:spLocks/>
          </p:cNvSpPr>
          <p:nvPr/>
        </p:nvSpPr>
        <p:spPr>
          <a:xfrm>
            <a:off x="370258" y="1704482"/>
            <a:ext cx="5222822" cy="4376278"/>
          </a:xfrm>
          <a:prstGeom prst="rect">
            <a:avLst/>
          </a:prstGeom>
        </p:spPr>
        <p:txBody>
          <a:bodyPr vert="horz" lIns="91440" tIns="45720" rIns="91440" bIns="45720" rtlCol="0" anchor="t" anchorCtr="0">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en-US" altLang="zh-CN" sz="2800" dirty="0">
                <a:latin typeface="+mn-ea"/>
                <a:ea typeface="+mn-ea"/>
              </a:rPr>
              <a:t>Step1</a:t>
            </a:r>
            <a:r>
              <a:rPr lang="zh-CN" altLang="en-US" sz="2800" dirty="0">
                <a:latin typeface="+mn-ea"/>
                <a:ea typeface="+mn-ea"/>
              </a:rPr>
              <a:t>：从第一个元素开始，记该元素已被排序。</a:t>
            </a:r>
            <a:endParaRPr lang="en-US" altLang="zh-CN" sz="2800" dirty="0">
              <a:latin typeface="+mn-ea"/>
              <a:ea typeface="+mn-ea"/>
            </a:endParaRPr>
          </a:p>
          <a:p>
            <a:pPr algn="l"/>
            <a:r>
              <a:rPr lang="en-US" altLang="zh-CN" sz="2800" dirty="0">
                <a:latin typeface="+mn-ea"/>
                <a:ea typeface="+mn-ea"/>
              </a:rPr>
              <a:t>Step2</a:t>
            </a:r>
            <a:r>
              <a:rPr lang="zh-CN" altLang="en-US" sz="2800" dirty="0">
                <a:latin typeface="+mn-ea"/>
                <a:ea typeface="+mn-ea"/>
              </a:rPr>
              <a:t>：取出下一个元素，在已排序的元素序列中查找中间位置。</a:t>
            </a:r>
            <a:endParaRPr lang="en-US" altLang="zh-CN" sz="2800" dirty="0">
              <a:latin typeface="+mn-ea"/>
              <a:ea typeface="+mn-ea"/>
            </a:endParaRPr>
          </a:p>
          <a:p>
            <a:pPr algn="l"/>
            <a:r>
              <a:rPr lang="en-US" altLang="zh-CN" sz="2800" dirty="0">
                <a:latin typeface="+mn-ea"/>
                <a:ea typeface="+mn-ea"/>
              </a:rPr>
              <a:t>Step3</a:t>
            </a:r>
            <a:r>
              <a:rPr lang="zh-CN" altLang="en-US" sz="2800" dirty="0">
                <a:latin typeface="+mn-ea"/>
                <a:ea typeface="+mn-ea"/>
              </a:rPr>
              <a:t>：如果中位元素</a:t>
            </a:r>
            <a:r>
              <a:rPr lang="en-US" altLang="zh-CN" sz="2800" dirty="0">
                <a:latin typeface="+mn-ea"/>
                <a:ea typeface="+mn-ea"/>
              </a:rPr>
              <a:t>(</a:t>
            </a:r>
            <a:r>
              <a:rPr lang="zh-CN" altLang="en-US" sz="2800" dirty="0">
                <a:latin typeface="+mn-ea"/>
                <a:ea typeface="+mn-ea"/>
              </a:rPr>
              <a:t>已排序</a:t>
            </a:r>
            <a:r>
              <a:rPr lang="en-US" altLang="zh-CN" sz="2800" dirty="0">
                <a:latin typeface="+mn-ea"/>
                <a:ea typeface="+mn-ea"/>
              </a:rPr>
              <a:t>)</a:t>
            </a:r>
            <a:r>
              <a:rPr lang="zh-CN" altLang="en-US" sz="2800" dirty="0">
                <a:latin typeface="+mn-ea"/>
                <a:ea typeface="+mn-ea"/>
              </a:rPr>
              <a:t>大于新元素，则在前一半中寻找中间位置，反之亦然。</a:t>
            </a:r>
            <a:endParaRPr lang="en-US" altLang="zh-CN" sz="2800" dirty="0">
              <a:latin typeface="+mn-ea"/>
              <a:ea typeface="+mn-ea"/>
            </a:endParaRPr>
          </a:p>
          <a:p>
            <a:pPr algn="l"/>
            <a:r>
              <a:rPr lang="en-US" altLang="zh-CN" sz="2800" dirty="0">
                <a:latin typeface="+mn-ea"/>
                <a:ea typeface="+mn-ea"/>
              </a:rPr>
              <a:t>Step4</a:t>
            </a:r>
            <a:r>
              <a:rPr lang="zh-CN" altLang="en-US" sz="2800" dirty="0">
                <a:latin typeface="+mn-ea"/>
                <a:ea typeface="+mn-ea"/>
              </a:rPr>
              <a:t>：重复步骤</a:t>
            </a:r>
            <a:r>
              <a:rPr lang="en-US" altLang="zh-CN" sz="2800" dirty="0">
                <a:latin typeface="+mn-ea"/>
                <a:ea typeface="+mn-ea"/>
              </a:rPr>
              <a:t>3</a:t>
            </a:r>
            <a:r>
              <a:rPr lang="zh-CN" altLang="en-US" sz="2800" dirty="0">
                <a:latin typeface="+mn-ea"/>
                <a:ea typeface="+mn-ea"/>
              </a:rPr>
              <a:t>，直到找到唯一已排序元素并将元素插入该位置后。</a:t>
            </a:r>
            <a:endParaRPr lang="en-US" altLang="zh-CN" sz="2800" dirty="0">
              <a:latin typeface="+mn-ea"/>
              <a:ea typeface="+mn-ea"/>
            </a:endParaRPr>
          </a:p>
          <a:p>
            <a:pPr algn="l"/>
            <a:r>
              <a:rPr lang="en-US" altLang="zh-CN" sz="2800" dirty="0">
                <a:latin typeface="+mn-ea"/>
                <a:ea typeface="+mn-ea"/>
              </a:rPr>
              <a:t>SteP5</a:t>
            </a:r>
            <a:r>
              <a:rPr lang="zh-CN" altLang="en-US" sz="2800" dirty="0">
                <a:latin typeface="+mn-ea"/>
                <a:ea typeface="+mn-ea"/>
              </a:rPr>
              <a:t>：重复步骤</a:t>
            </a:r>
            <a:r>
              <a:rPr lang="en-US" altLang="zh-CN" sz="2800" dirty="0">
                <a:latin typeface="+mn-ea"/>
                <a:ea typeface="+mn-ea"/>
              </a:rPr>
              <a:t>2-5</a:t>
            </a:r>
          </a:p>
        </p:txBody>
      </p:sp>
      <p:pic>
        <p:nvPicPr>
          <p:cNvPr id="9" name="图片 8">
            <a:extLst>
              <a:ext uri="{FF2B5EF4-FFF2-40B4-BE49-F238E27FC236}">
                <a16:creationId xmlns:a16="http://schemas.microsoft.com/office/drawing/2014/main" id="{52A3C120-42D2-0481-AD8E-381BA51284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5281" y="1193799"/>
            <a:ext cx="5309347" cy="3539565"/>
          </a:xfrm>
          <a:prstGeom prst="rect">
            <a:avLst/>
          </a:prstGeom>
        </p:spPr>
      </p:pic>
      <p:sp>
        <p:nvSpPr>
          <p:cNvPr id="10" name="文本框 9">
            <a:extLst>
              <a:ext uri="{FF2B5EF4-FFF2-40B4-BE49-F238E27FC236}">
                <a16:creationId xmlns:a16="http://schemas.microsoft.com/office/drawing/2014/main" id="{F0E1E764-66BF-A394-5C62-E9EF2A8B8CBA}"/>
              </a:ext>
            </a:extLst>
          </p:cNvPr>
          <p:cNvSpPr txBox="1"/>
          <p:nvPr/>
        </p:nvSpPr>
        <p:spPr>
          <a:xfrm>
            <a:off x="7314077" y="4881282"/>
            <a:ext cx="3491753" cy="338554"/>
          </a:xfrm>
          <a:prstGeom prst="rect">
            <a:avLst/>
          </a:prstGeom>
          <a:noFill/>
        </p:spPr>
        <p:txBody>
          <a:bodyPr wrap="square" rtlCol="0">
            <a:spAutoFit/>
          </a:bodyPr>
          <a:lstStyle/>
          <a:p>
            <a:pPr algn="ctr"/>
            <a:r>
              <a:rPr lang="zh-CN" altLang="en-US" sz="1600" dirty="0">
                <a:solidFill>
                  <a:schemeClr val="tx1">
                    <a:lumMod val="65000"/>
                    <a:lumOff val="35000"/>
                  </a:schemeClr>
                </a:solidFill>
              </a:rPr>
              <a:t>二分</a:t>
            </a:r>
            <a:r>
              <a:rPr lang="en-US" altLang="zh-CN" sz="1600" dirty="0">
                <a:solidFill>
                  <a:schemeClr val="tx1">
                    <a:lumMod val="65000"/>
                    <a:lumOff val="35000"/>
                  </a:schemeClr>
                </a:solidFill>
              </a:rPr>
              <a:t>(</a:t>
            </a:r>
            <a:r>
              <a:rPr lang="zh-CN" altLang="en-US" sz="1600" dirty="0">
                <a:solidFill>
                  <a:schemeClr val="tx1">
                    <a:lumMod val="65000"/>
                    <a:lumOff val="35000"/>
                  </a:schemeClr>
                </a:solidFill>
              </a:rPr>
              <a:t>折半</a:t>
            </a:r>
            <a:r>
              <a:rPr lang="en-US" altLang="zh-CN" sz="1600" dirty="0">
                <a:solidFill>
                  <a:schemeClr val="tx1">
                    <a:lumMod val="65000"/>
                    <a:lumOff val="35000"/>
                  </a:schemeClr>
                </a:solidFill>
              </a:rPr>
              <a:t>)</a:t>
            </a:r>
            <a:r>
              <a:rPr lang="zh-CN" altLang="en-US" sz="1600" dirty="0">
                <a:solidFill>
                  <a:schemeClr val="tx1">
                    <a:lumMod val="65000"/>
                    <a:lumOff val="35000"/>
                  </a:schemeClr>
                </a:solidFill>
              </a:rPr>
              <a:t>查找 与 遍历查找 对比图</a:t>
            </a:r>
          </a:p>
        </p:txBody>
      </p:sp>
    </p:spTree>
    <p:extLst>
      <p:ext uri="{BB962C8B-B14F-4D97-AF65-F5344CB8AC3E}">
        <p14:creationId xmlns:p14="http://schemas.microsoft.com/office/powerpoint/2010/main" val="1466946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BE3226-ACBE-78A8-3953-4A3E1C6ABDF2}"/>
              </a:ext>
            </a:extLst>
          </p:cNvPr>
          <p:cNvSpPr>
            <a:spLocks noGrp="1"/>
          </p:cNvSpPr>
          <p:nvPr>
            <p:ph type="title"/>
          </p:nvPr>
        </p:nvSpPr>
        <p:spPr>
          <a:xfrm>
            <a:off x="370258" y="0"/>
            <a:ext cx="3566706" cy="1293028"/>
          </a:xfrm>
        </p:spPr>
        <p:txBody>
          <a:bodyPr/>
          <a:lstStyle/>
          <a:p>
            <a:pPr algn="l"/>
            <a:r>
              <a:rPr lang="zh-CN" altLang="en-US" b="1" dirty="0">
                <a:latin typeface="微软雅黑" panose="020B0503020204020204" pitchFamily="34" charset="-122"/>
                <a:ea typeface="微软雅黑" panose="020B0503020204020204" pitchFamily="34" charset="-122"/>
              </a:rPr>
              <a:t>折半插入排序</a:t>
            </a:r>
          </a:p>
        </p:txBody>
      </p:sp>
      <p:sp>
        <p:nvSpPr>
          <p:cNvPr id="4" name="文本框 3">
            <a:extLst>
              <a:ext uri="{FF2B5EF4-FFF2-40B4-BE49-F238E27FC236}">
                <a16:creationId xmlns:a16="http://schemas.microsoft.com/office/drawing/2014/main" id="{D0A850B7-8A71-CD88-5CB6-1F5B39078F58}"/>
              </a:ext>
            </a:extLst>
          </p:cNvPr>
          <p:cNvSpPr txBox="1"/>
          <p:nvPr/>
        </p:nvSpPr>
        <p:spPr>
          <a:xfrm>
            <a:off x="1353671" y="1402977"/>
            <a:ext cx="9820835" cy="5601533"/>
          </a:xfrm>
          <a:prstGeom prst="rect">
            <a:avLst/>
          </a:prstGeom>
          <a:noFill/>
        </p:spPr>
        <p:txBody>
          <a:bodyPr wrap="square" rtlCol="0">
            <a:spAutoFit/>
          </a:bodyPr>
          <a:lstStyle/>
          <a:p>
            <a:r>
              <a:rPr lang="zh-CN" altLang="en-US" sz="2400" cap="none" dirty="0"/>
              <a:t>算法代码：</a:t>
            </a:r>
            <a:endParaRPr lang="en-US" altLang="zh-CN" sz="2400" cap="none" dirty="0"/>
          </a:p>
          <a:p>
            <a:r>
              <a:rPr lang="en-US" altLang="zh-CN" sz="1600" b="0" dirty="0">
                <a:solidFill>
                  <a:srgbClr val="9872A2"/>
                </a:solidFill>
                <a:effectLst/>
                <a:latin typeface="Consolas" panose="020B0609020204030204" pitchFamily="49" charset="0"/>
              </a:rPr>
              <a:t>template</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&lt;</a:t>
            </a:r>
            <a:r>
              <a:rPr lang="en-US" altLang="zh-CN" sz="1600" b="0" dirty="0">
                <a:solidFill>
                  <a:srgbClr val="9872A2"/>
                </a:solidFill>
                <a:effectLst/>
                <a:latin typeface="Consolas" panose="020B0609020204030204" pitchFamily="49" charset="0"/>
              </a:rPr>
              <a:t>class</a:t>
            </a:r>
            <a:r>
              <a:rPr lang="en-US" altLang="zh-CN" sz="1600" b="0" dirty="0">
                <a:solidFill>
                  <a:srgbClr val="C5C8C6"/>
                </a:solidFill>
                <a:effectLst/>
                <a:latin typeface="Consolas" panose="020B0609020204030204" pitchFamily="49" charset="0"/>
              </a:rPr>
              <a:t> </a:t>
            </a:r>
            <a:r>
              <a:rPr lang="en-US" altLang="zh-CN" sz="1600" b="0" dirty="0">
                <a:solidFill>
                  <a:srgbClr val="E64D4D"/>
                </a:solidFill>
                <a:effectLst/>
                <a:latin typeface="Consolas" panose="020B0609020204030204" pitchFamily="49" charset="0"/>
              </a:rPr>
              <a:t>T</a:t>
            </a:r>
            <a:r>
              <a:rPr lang="en-US" altLang="zh-CN" sz="1600" b="0" dirty="0">
                <a:solidFill>
                  <a:schemeClr val="tx1">
                    <a:lumMod val="65000"/>
                    <a:lumOff val="35000"/>
                  </a:schemeClr>
                </a:solidFill>
                <a:effectLst/>
                <a:latin typeface="Consolas" panose="020B0609020204030204" pitchFamily="49" charset="0"/>
              </a:rPr>
              <a:t>&gt;</a:t>
            </a:r>
          </a:p>
          <a:p>
            <a:r>
              <a:rPr lang="en-US" altLang="zh-CN" sz="1600" b="0" dirty="0">
                <a:solidFill>
                  <a:srgbClr val="9872A2"/>
                </a:solidFill>
                <a:effectLst/>
                <a:latin typeface="Consolas" panose="020B0609020204030204" pitchFamily="49" charset="0"/>
              </a:rPr>
              <a:t>void</a:t>
            </a:r>
            <a:r>
              <a:rPr lang="en-US" altLang="zh-CN" sz="1600" b="0" dirty="0">
                <a:solidFill>
                  <a:srgbClr val="C5C8C6"/>
                </a:solidFill>
                <a:effectLst/>
                <a:latin typeface="Consolas" panose="020B0609020204030204" pitchFamily="49" charset="0"/>
              </a:rPr>
              <a:t> </a:t>
            </a:r>
            <a:r>
              <a:rPr lang="en-US" altLang="zh-CN" sz="1600" b="0" dirty="0" err="1">
                <a:solidFill>
                  <a:srgbClr val="CE6700"/>
                </a:solidFill>
                <a:effectLst/>
                <a:latin typeface="Consolas" panose="020B0609020204030204" pitchFamily="49" charset="0"/>
              </a:rPr>
              <a:t>InsertionSort_Binary</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E64D4D"/>
                </a:solidFill>
                <a:effectLst/>
                <a:latin typeface="Consolas" panose="020B0609020204030204" pitchFamily="49" charset="0"/>
              </a:rPr>
              <a:t>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begin</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E64D4D"/>
                </a:solidFill>
                <a:effectLst/>
                <a:latin typeface="Consolas" panose="020B0609020204030204" pitchFamily="49" charset="0"/>
              </a:rPr>
              <a:t>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end</a:t>
            </a:r>
            <a:r>
              <a:rPr lang="en-US" altLang="zh-CN" sz="1600" dirty="0">
                <a:solidFill>
                  <a:schemeClr val="tx1">
                    <a:lumMod val="65000"/>
                    <a:lumOff val="35000"/>
                  </a:schemeClr>
                </a:solidFill>
                <a:latin typeface="Consolas" panose="020B0609020204030204" pitchFamily="49" charset="0"/>
              </a:rPr>
              <a:t>)</a:t>
            </a:r>
          </a:p>
          <a:p>
            <a:r>
              <a:rPr lang="en-US" altLang="zh-CN" sz="1600" dirty="0">
                <a:solidFill>
                  <a:schemeClr val="tx1">
                    <a:lumMod val="65000"/>
                    <a:lumOff val="35000"/>
                  </a:schemeClr>
                </a:solidFill>
                <a:latin typeface="Consolas" panose="020B0609020204030204" pitchFamily="49" charset="0"/>
              </a:rPr>
              <a:t>{</a:t>
            </a:r>
          </a:p>
          <a:p>
            <a:r>
              <a:rPr lang="en-US" altLang="zh-CN" sz="1600" b="0" dirty="0">
                <a:solidFill>
                  <a:srgbClr val="C5C8C6"/>
                </a:solidFill>
                <a:effectLst/>
                <a:latin typeface="Consolas" panose="020B0609020204030204" pitchFamily="49" charset="0"/>
              </a:rPr>
              <a:t>    </a:t>
            </a:r>
            <a:r>
              <a:rPr lang="en-US" altLang="zh-CN" sz="1600" b="0" dirty="0">
                <a:solidFill>
                  <a:srgbClr val="9872A2"/>
                </a:solidFill>
                <a:effectLst/>
                <a:latin typeface="Consolas" panose="020B0609020204030204" pitchFamily="49" charset="0"/>
              </a:rPr>
              <a:t>int</a:t>
            </a:r>
            <a:r>
              <a:rPr lang="en-US" altLang="zh-CN" sz="1600" b="0" dirty="0">
                <a:solidFill>
                  <a:srgbClr val="C5C8C6"/>
                </a:solidFill>
                <a:effectLst/>
                <a:latin typeface="Consolas" panose="020B0609020204030204" pitchFamily="49" charset="0"/>
              </a:rPr>
              <a:t> </a:t>
            </a:r>
            <a:r>
              <a:rPr lang="en-US" altLang="zh-CN" sz="1600" b="0" dirty="0" err="1">
                <a:solidFill>
                  <a:srgbClr val="6089B4"/>
                </a:solidFill>
                <a:effectLst/>
                <a:latin typeface="Consolas" panose="020B0609020204030204" pitchFamily="49" charset="0"/>
              </a:rPr>
              <a:t>len</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end</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begin</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1</a:t>
            </a:r>
            <a:r>
              <a:rPr lang="en-US" altLang="zh-CN" sz="1600" dirty="0">
                <a:solidFill>
                  <a:schemeClr val="tx1">
                    <a:lumMod val="65000"/>
                    <a:lumOff val="35000"/>
                  </a:schemeClr>
                </a:solidFill>
                <a:latin typeface="Consolas" panose="020B0609020204030204" pitchFamily="49" charset="0"/>
              </a:rPr>
              <a:t>;</a:t>
            </a:r>
          </a:p>
          <a:p>
            <a:r>
              <a:rPr lang="en-US" altLang="zh-CN" sz="1600" b="0" dirty="0">
                <a:solidFill>
                  <a:srgbClr val="C5C8C6"/>
                </a:solidFill>
                <a:effectLst/>
                <a:latin typeface="Consolas" panose="020B0609020204030204" pitchFamily="49" charset="0"/>
              </a:rPr>
              <a:t>    </a:t>
            </a:r>
            <a:r>
              <a:rPr lang="en-US" altLang="zh-CN" sz="1600" b="0" dirty="0">
                <a:solidFill>
                  <a:srgbClr val="9872A2"/>
                </a:solidFill>
                <a:effectLst/>
                <a:latin typeface="Consolas" panose="020B0609020204030204" pitchFamily="49" charset="0"/>
              </a:rPr>
              <a:t>int</a:t>
            </a:r>
            <a:r>
              <a:rPr lang="en-US" altLang="zh-CN" sz="1600" b="0" dirty="0">
                <a:solidFill>
                  <a:srgbClr val="C5C8C6"/>
                </a:solidFill>
                <a:effectLst/>
                <a:latin typeface="Consolas" panose="020B0609020204030204" pitchFamily="49" charset="0"/>
              </a:rPr>
              <a:t> </a:t>
            </a:r>
            <a:r>
              <a:rPr lang="en-US" altLang="zh-CN" sz="1600" b="0" dirty="0" err="1">
                <a:solidFill>
                  <a:srgbClr val="6089B4"/>
                </a:solidFill>
                <a:effectLst/>
                <a:latin typeface="Consolas" panose="020B0609020204030204" pitchFamily="49" charset="0"/>
              </a:rPr>
              <a:t>i</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j</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temp</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m</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low</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high</a:t>
            </a:r>
            <a:r>
              <a:rPr lang="en-US" altLang="zh-CN" sz="1600" dirty="0">
                <a:solidFill>
                  <a:schemeClr val="tx1">
                    <a:lumMod val="65000"/>
                    <a:lumOff val="35000"/>
                  </a:schemeClr>
                </a:solidFill>
                <a:latin typeface="Consolas" panose="020B0609020204030204" pitchFamily="49" charset="0"/>
              </a:rPr>
              <a:t>;</a:t>
            </a:r>
          </a:p>
          <a:p>
            <a:r>
              <a:rPr lang="en-US" altLang="zh-CN" sz="1600" b="0" dirty="0">
                <a:solidFill>
                  <a:srgbClr val="C5C8C6"/>
                </a:solidFill>
                <a:effectLst/>
                <a:latin typeface="Consolas" panose="020B0609020204030204" pitchFamily="49" charset="0"/>
              </a:rPr>
              <a:t>    </a:t>
            </a:r>
            <a:r>
              <a:rPr lang="en-US" altLang="zh-CN" sz="1600" b="0" dirty="0">
                <a:solidFill>
                  <a:srgbClr val="9872A2"/>
                </a:solidFill>
                <a:effectLst/>
                <a:latin typeface="Consolas" panose="020B0609020204030204" pitchFamily="49" charset="0"/>
              </a:rPr>
              <a:t>for</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err="1">
                <a:solidFill>
                  <a:srgbClr val="6089B4"/>
                </a:solidFill>
                <a:effectLst/>
                <a:latin typeface="Consolas" panose="020B0609020204030204" pitchFamily="49" charset="0"/>
              </a:rPr>
              <a:t>i</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1</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err="1">
                <a:solidFill>
                  <a:srgbClr val="6089B4"/>
                </a:solidFill>
                <a:effectLst/>
                <a:latin typeface="Consolas" panose="020B0609020204030204" pitchFamily="49" charset="0"/>
              </a:rPr>
              <a:t>i</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&lt;</a:t>
            </a:r>
            <a:r>
              <a:rPr lang="en-US" altLang="zh-CN" sz="1600" b="0" dirty="0">
                <a:solidFill>
                  <a:srgbClr val="C5C8C6"/>
                </a:solidFill>
                <a:effectLst/>
                <a:latin typeface="Consolas" panose="020B0609020204030204" pitchFamily="49" charset="0"/>
              </a:rPr>
              <a:t> </a:t>
            </a:r>
            <a:r>
              <a:rPr lang="en-US" altLang="zh-CN" sz="1600" b="0" dirty="0" err="1">
                <a:solidFill>
                  <a:srgbClr val="6089B4"/>
                </a:solidFill>
                <a:effectLst/>
                <a:latin typeface="Consolas" panose="020B0609020204030204" pitchFamily="49" charset="0"/>
              </a:rPr>
              <a:t>len</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err="1">
                <a:solidFill>
                  <a:srgbClr val="6089B4"/>
                </a:solidFill>
                <a:effectLst/>
                <a:latin typeface="Consolas" panose="020B0609020204030204" pitchFamily="49" charset="0"/>
              </a:rPr>
              <a:t>i</a:t>
            </a:r>
            <a:r>
              <a:rPr lang="en-US" altLang="zh-CN" sz="1600" dirty="0">
                <a:solidFill>
                  <a:schemeClr val="tx1">
                    <a:lumMod val="65000"/>
                    <a:lumOff val="35000"/>
                  </a:schemeClr>
                </a:solidFill>
                <a:latin typeface="Consolas" panose="020B0609020204030204" pitchFamily="49" charset="0"/>
              </a:rPr>
              <a:t>++)</a:t>
            </a:r>
          </a:p>
          <a:p>
            <a:r>
              <a:rPr lang="en-US" altLang="zh-CN" sz="1600" dirty="0">
                <a:solidFill>
                  <a:schemeClr val="tx1">
                    <a:lumMod val="65000"/>
                    <a:lumOff val="35000"/>
                  </a:schemeClr>
                </a:solidFill>
                <a:latin typeface="Consolas" panose="020B0609020204030204" pitchFamily="49" charset="0"/>
              </a:rPr>
              <a:t>    {</a:t>
            </a:r>
          </a:p>
          <a:p>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temp</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6089B4"/>
                </a:solidFill>
                <a:effectLst/>
                <a:latin typeface="Consolas" panose="020B0609020204030204" pitchFamily="49" charset="0"/>
              </a:rPr>
              <a:t>begin</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err="1">
                <a:solidFill>
                  <a:srgbClr val="6089B4"/>
                </a:solidFill>
                <a:effectLst/>
                <a:latin typeface="Consolas" panose="020B0609020204030204" pitchFamily="49" charset="0"/>
              </a:rPr>
              <a:t>i</a:t>
            </a:r>
            <a:r>
              <a:rPr lang="en-US" altLang="zh-CN" sz="1600" dirty="0">
                <a:solidFill>
                  <a:schemeClr val="tx1">
                    <a:lumMod val="65000"/>
                    <a:lumOff val="35000"/>
                  </a:schemeClr>
                </a:solidFill>
                <a:latin typeface="Consolas" panose="020B0609020204030204" pitchFamily="49" charset="0"/>
              </a:rPr>
              <a:t>);</a:t>
            </a:r>
          </a:p>
          <a:p>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low</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0</a:t>
            </a:r>
            <a:r>
              <a:rPr lang="en-US" altLang="zh-CN" sz="1600" dirty="0">
                <a:solidFill>
                  <a:schemeClr val="tx1">
                    <a:lumMod val="65000"/>
                    <a:lumOff val="35000"/>
                  </a:schemeClr>
                </a:solidFill>
                <a:latin typeface="Consolas" panose="020B0609020204030204" pitchFamily="49" charset="0"/>
              </a:rPr>
              <a:t>;</a:t>
            </a:r>
          </a:p>
          <a:p>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high</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err="1">
                <a:solidFill>
                  <a:srgbClr val="6089B4"/>
                </a:solidFill>
                <a:effectLst/>
                <a:latin typeface="Consolas" panose="020B0609020204030204" pitchFamily="49" charset="0"/>
              </a:rPr>
              <a:t>i</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1</a:t>
            </a:r>
            <a:r>
              <a:rPr lang="en-US" altLang="zh-CN" sz="1600" dirty="0">
                <a:solidFill>
                  <a:schemeClr val="tx1">
                    <a:lumMod val="65000"/>
                    <a:lumOff val="35000"/>
                  </a:schemeClr>
                </a:solidFill>
                <a:latin typeface="Consolas" panose="020B0609020204030204" pitchFamily="49" charset="0"/>
              </a:rPr>
              <a:t>;</a:t>
            </a:r>
          </a:p>
          <a:p>
            <a:r>
              <a:rPr lang="en-US" altLang="zh-CN" sz="1600" b="0" dirty="0">
                <a:solidFill>
                  <a:srgbClr val="C5C8C6"/>
                </a:solidFill>
                <a:effectLst/>
                <a:latin typeface="Consolas" panose="020B0609020204030204" pitchFamily="49" charset="0"/>
              </a:rPr>
              <a:t>        </a:t>
            </a:r>
            <a:r>
              <a:rPr lang="en-US" altLang="zh-CN" sz="1600" b="0" dirty="0">
                <a:solidFill>
                  <a:srgbClr val="9872A2"/>
                </a:solidFill>
                <a:effectLst/>
                <a:latin typeface="Consolas" panose="020B0609020204030204" pitchFamily="49" charset="0"/>
              </a:rPr>
              <a:t>while</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6089B4"/>
                </a:solidFill>
                <a:effectLst/>
                <a:latin typeface="Consolas" panose="020B0609020204030204" pitchFamily="49" charset="0"/>
              </a:rPr>
              <a:t>low</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&lt;=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high</a:t>
            </a:r>
            <a:r>
              <a:rPr lang="en-US" altLang="zh-CN" sz="1600" dirty="0">
                <a:solidFill>
                  <a:schemeClr val="tx1">
                    <a:lumMod val="65000"/>
                    <a:lumOff val="35000"/>
                  </a:schemeClr>
                </a:solidFill>
                <a:latin typeface="Consolas" panose="020B0609020204030204" pitchFamily="49" charset="0"/>
              </a:rPr>
              <a:t>)</a:t>
            </a:r>
          </a:p>
          <a:p>
            <a:r>
              <a:rPr lang="en-US" altLang="zh-CN" sz="1600" dirty="0">
                <a:solidFill>
                  <a:schemeClr val="tx1">
                    <a:lumMod val="65000"/>
                    <a:lumOff val="35000"/>
                  </a:schemeClr>
                </a:solidFill>
                <a:latin typeface="Consolas" panose="020B0609020204030204" pitchFamily="49" charset="0"/>
              </a:rPr>
              <a:t>        {</a:t>
            </a:r>
          </a:p>
          <a:p>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m</a:t>
            </a:r>
            <a:r>
              <a:rPr lang="en-US" altLang="zh-CN" sz="1600" b="0" dirty="0">
                <a:solidFill>
                  <a:srgbClr val="C5C8C6"/>
                </a:solidFill>
                <a:effectLst/>
                <a:latin typeface="Consolas" panose="020B0609020204030204" pitchFamily="49" charset="0"/>
              </a:rPr>
              <a:t> </a:t>
            </a:r>
            <a:r>
              <a:rPr lang="en-US" altLang="zh-CN" sz="1600" b="0" dirty="0">
                <a:solidFill>
                  <a:srgbClr val="676867"/>
                </a:solidFill>
                <a:effectLst/>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6089B4"/>
                </a:solidFill>
                <a:effectLst/>
                <a:latin typeface="Consolas" panose="020B0609020204030204" pitchFamily="49" charset="0"/>
              </a:rPr>
              <a:t>low</a:t>
            </a:r>
            <a:r>
              <a:rPr lang="en-US" altLang="zh-CN" sz="1600" b="0" dirty="0">
                <a:solidFill>
                  <a:srgbClr val="C5C8C6"/>
                </a:solidFill>
                <a:effectLst/>
                <a:latin typeface="Consolas" panose="020B0609020204030204" pitchFamily="49" charset="0"/>
              </a:rPr>
              <a:t> </a:t>
            </a:r>
            <a:r>
              <a:rPr lang="en-US" altLang="zh-CN" sz="1600" b="0" dirty="0">
                <a:solidFill>
                  <a:srgbClr val="676867"/>
                </a:solidFill>
                <a:effectLst/>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high</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2</a:t>
            </a:r>
            <a:r>
              <a:rPr lang="en-US" altLang="zh-CN" sz="1600" b="0" dirty="0">
                <a:solidFill>
                  <a:srgbClr val="C5C8C6"/>
                </a:solidFill>
                <a:effectLst/>
                <a:latin typeface="Consolas" panose="020B0609020204030204" pitchFamily="49" charset="0"/>
              </a:rPr>
              <a:t>;</a:t>
            </a:r>
          </a:p>
          <a:p>
            <a:r>
              <a:rPr lang="en-US" altLang="zh-CN" sz="1600" b="0" dirty="0">
                <a:solidFill>
                  <a:srgbClr val="C5C8C6"/>
                </a:solidFill>
                <a:effectLst/>
                <a:latin typeface="Consolas" panose="020B0609020204030204" pitchFamily="49" charset="0"/>
              </a:rPr>
              <a:t>            </a:t>
            </a:r>
            <a:r>
              <a:rPr lang="en-US" altLang="zh-CN" sz="1600" b="0" dirty="0">
                <a:solidFill>
                  <a:srgbClr val="9872A2"/>
                </a:solidFill>
                <a:effectLst/>
                <a:latin typeface="Consolas" panose="020B0609020204030204" pitchFamily="49" charset="0"/>
              </a:rPr>
              <a:t>if</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6089B4"/>
                </a:solidFill>
                <a:effectLst/>
                <a:latin typeface="Consolas" panose="020B0609020204030204" pitchFamily="49" charset="0"/>
              </a:rPr>
              <a:t>begin</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m</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&gt;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temp</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high</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m</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1</a:t>
            </a:r>
            <a:r>
              <a:rPr lang="en-US" altLang="zh-CN" sz="1600" dirty="0">
                <a:solidFill>
                  <a:schemeClr val="tx1">
                    <a:lumMod val="65000"/>
                    <a:lumOff val="35000"/>
                  </a:schemeClr>
                </a:solidFill>
                <a:latin typeface="Consolas" panose="020B0609020204030204" pitchFamily="49" charset="0"/>
              </a:rPr>
              <a:t>;</a:t>
            </a:r>
          </a:p>
          <a:p>
            <a:r>
              <a:rPr lang="en-US" altLang="zh-CN" sz="1600" b="0" dirty="0">
                <a:solidFill>
                  <a:srgbClr val="C5C8C6"/>
                </a:solidFill>
                <a:effectLst/>
                <a:latin typeface="Consolas" panose="020B0609020204030204" pitchFamily="49" charset="0"/>
              </a:rPr>
              <a:t>            </a:t>
            </a:r>
            <a:r>
              <a:rPr lang="en-US" altLang="zh-CN" sz="1600" b="0" dirty="0">
                <a:solidFill>
                  <a:srgbClr val="9872A2"/>
                </a:solidFill>
                <a:effectLst/>
                <a:latin typeface="Consolas" panose="020B0609020204030204" pitchFamily="49" charset="0"/>
              </a:rPr>
              <a:t>else</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low</a:t>
            </a:r>
            <a:r>
              <a:rPr lang="en-US" altLang="zh-CN" sz="1600" b="0" dirty="0">
                <a:solidFill>
                  <a:srgbClr val="C5C8C6"/>
                </a:solidFill>
                <a:effectLst/>
                <a:latin typeface="Consolas" panose="020B0609020204030204" pitchFamily="49" charset="0"/>
              </a:rPr>
              <a:t> </a:t>
            </a:r>
            <a:r>
              <a:rPr lang="en-US" altLang="zh-CN" sz="1600" b="0" dirty="0">
                <a:solidFill>
                  <a:srgbClr val="676867"/>
                </a:solidFill>
                <a:effectLst/>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m</a:t>
            </a:r>
            <a:r>
              <a:rPr lang="en-US" altLang="zh-CN" sz="1600" b="0" dirty="0">
                <a:solidFill>
                  <a:srgbClr val="C5C8C6"/>
                </a:solidFill>
                <a:effectLst/>
                <a:latin typeface="Consolas" panose="020B0609020204030204" pitchFamily="49" charset="0"/>
              </a:rPr>
              <a:t> </a:t>
            </a:r>
            <a:r>
              <a:rPr lang="en-US" altLang="zh-CN" sz="1600" b="0" dirty="0">
                <a:solidFill>
                  <a:srgbClr val="676867"/>
                </a:solidFill>
                <a:effectLst/>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1</a:t>
            </a:r>
            <a:r>
              <a:rPr lang="en-US" altLang="zh-CN" sz="1600" dirty="0">
                <a:solidFill>
                  <a:schemeClr val="tx1">
                    <a:lumMod val="65000"/>
                    <a:lumOff val="35000"/>
                  </a:schemeClr>
                </a:solidFill>
                <a:latin typeface="Consolas" panose="020B0609020204030204" pitchFamily="49" charset="0"/>
              </a:rPr>
              <a:t>;</a:t>
            </a:r>
          </a:p>
          <a:p>
            <a:r>
              <a:rPr lang="en-US" altLang="zh-CN" sz="1600" dirty="0">
                <a:solidFill>
                  <a:schemeClr val="tx1">
                    <a:lumMod val="65000"/>
                    <a:lumOff val="35000"/>
                  </a:schemeClr>
                </a:solidFill>
                <a:latin typeface="Consolas" panose="020B0609020204030204" pitchFamily="49" charset="0"/>
              </a:rPr>
              <a:t>        }</a:t>
            </a:r>
          </a:p>
          <a:p>
            <a:r>
              <a:rPr lang="en-US" altLang="zh-CN" sz="1600" b="0" dirty="0">
                <a:solidFill>
                  <a:srgbClr val="C5C8C6"/>
                </a:solidFill>
                <a:effectLst/>
                <a:latin typeface="Consolas" panose="020B0609020204030204" pitchFamily="49" charset="0"/>
              </a:rPr>
              <a:t>        </a:t>
            </a:r>
            <a:r>
              <a:rPr lang="en-US" altLang="zh-CN" sz="1600" b="0" dirty="0">
                <a:solidFill>
                  <a:srgbClr val="9872A2"/>
                </a:solidFill>
                <a:effectLst/>
                <a:latin typeface="Consolas" panose="020B0609020204030204" pitchFamily="49" charset="0"/>
              </a:rPr>
              <a:t>for</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6089B4"/>
                </a:solidFill>
                <a:effectLst/>
                <a:latin typeface="Consolas" panose="020B0609020204030204" pitchFamily="49" charset="0"/>
              </a:rPr>
              <a:t>j</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err="1">
                <a:solidFill>
                  <a:srgbClr val="6089B4"/>
                </a:solidFill>
                <a:effectLst/>
                <a:latin typeface="Consolas" panose="020B0609020204030204" pitchFamily="49" charset="0"/>
              </a:rPr>
              <a:t>i</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1</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j</a:t>
            </a:r>
            <a:r>
              <a:rPr lang="en-US" altLang="zh-CN" sz="1600" b="0" dirty="0">
                <a:solidFill>
                  <a:srgbClr val="C5C8C6"/>
                </a:solidFill>
                <a:effectLst/>
                <a:latin typeface="Consolas" panose="020B0609020204030204" pitchFamily="49" charset="0"/>
              </a:rPr>
              <a:t> </a:t>
            </a:r>
            <a:r>
              <a:rPr lang="en-US" altLang="zh-CN" sz="1600" b="0" dirty="0">
                <a:solidFill>
                  <a:srgbClr val="676867"/>
                </a:solidFill>
                <a:effectLst/>
                <a:latin typeface="Consolas" panose="020B0609020204030204" pitchFamily="49" charset="0"/>
              </a:rPr>
              <a:t>&gt;=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high</a:t>
            </a:r>
            <a:r>
              <a:rPr lang="en-US" altLang="zh-CN" sz="1600" b="0" dirty="0">
                <a:solidFill>
                  <a:srgbClr val="C5C8C6"/>
                </a:solidFill>
                <a:effectLst/>
                <a:latin typeface="Consolas" panose="020B0609020204030204" pitchFamily="49" charset="0"/>
              </a:rPr>
              <a:t> </a:t>
            </a:r>
            <a:r>
              <a:rPr lang="en-US" altLang="zh-CN" sz="1600" b="0" dirty="0">
                <a:solidFill>
                  <a:srgbClr val="676867"/>
                </a:solidFill>
                <a:effectLst/>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1</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j</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6089B4"/>
                </a:solidFill>
                <a:effectLst/>
                <a:latin typeface="Consolas" panose="020B0609020204030204" pitchFamily="49" charset="0"/>
              </a:rPr>
              <a:t>begin</a:t>
            </a:r>
            <a:r>
              <a:rPr lang="en-US" altLang="zh-CN" sz="1600" b="0" dirty="0">
                <a:solidFill>
                  <a:srgbClr val="C5C8C6"/>
                </a:solidFill>
                <a:effectLst/>
                <a:latin typeface="Consolas" panose="020B0609020204030204" pitchFamily="49" charset="0"/>
              </a:rPr>
              <a:t> </a:t>
            </a:r>
            <a:r>
              <a:rPr lang="en-US" altLang="zh-CN" sz="1600" b="0" dirty="0">
                <a:solidFill>
                  <a:srgbClr val="676867"/>
                </a:solidFill>
                <a:effectLst/>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j</a:t>
            </a:r>
            <a:r>
              <a:rPr lang="en-US" altLang="zh-CN" sz="1600" b="0" dirty="0">
                <a:solidFill>
                  <a:srgbClr val="C5C8C6"/>
                </a:solidFill>
                <a:effectLst/>
                <a:latin typeface="Consolas" panose="020B0609020204030204" pitchFamily="49" charset="0"/>
              </a:rPr>
              <a:t> </a:t>
            </a:r>
            <a:r>
              <a:rPr lang="en-US" altLang="zh-CN" sz="1600" b="0" dirty="0">
                <a:solidFill>
                  <a:srgbClr val="676867"/>
                </a:solidFill>
                <a:effectLst/>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1</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6089B4"/>
                </a:solidFill>
                <a:effectLst/>
                <a:latin typeface="Consolas" panose="020B0609020204030204" pitchFamily="49" charset="0"/>
              </a:rPr>
              <a:t>begin</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j</a:t>
            </a:r>
            <a:r>
              <a:rPr lang="en-US" altLang="zh-CN" sz="1600" dirty="0">
                <a:solidFill>
                  <a:schemeClr val="tx1">
                    <a:lumMod val="65000"/>
                    <a:lumOff val="35000"/>
                  </a:schemeClr>
                </a:solidFill>
                <a:latin typeface="Consolas" panose="020B0609020204030204" pitchFamily="49" charset="0"/>
              </a:rPr>
              <a:t>);</a:t>
            </a:r>
          </a:p>
          <a:p>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6089B4"/>
                </a:solidFill>
                <a:effectLst/>
                <a:latin typeface="Consolas" panose="020B0609020204030204" pitchFamily="49" charset="0"/>
              </a:rPr>
              <a:t>begin</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j</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1</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dirty="0">
                <a:solidFill>
                  <a:schemeClr val="tx1">
                    <a:lumMod val="65000"/>
                    <a:lumOff val="35000"/>
                  </a:schemeClr>
                </a:solidFill>
                <a:latin typeface="Consolas" panose="020B0609020204030204" pitchFamily="49" charset="0"/>
              </a:rPr>
              <a:t>=</a:t>
            </a:r>
            <a:r>
              <a:rPr lang="en-US" altLang="zh-CN" sz="1600" b="0" dirty="0">
                <a:solidFill>
                  <a:srgbClr val="C5C8C6"/>
                </a:solidFill>
                <a:effectLst/>
                <a:latin typeface="Consolas" panose="020B0609020204030204" pitchFamily="49" charset="0"/>
              </a:rPr>
              <a:t> </a:t>
            </a:r>
            <a:r>
              <a:rPr lang="en-US" altLang="zh-CN" sz="1600" b="0" dirty="0">
                <a:solidFill>
                  <a:srgbClr val="6089B4"/>
                </a:solidFill>
                <a:effectLst/>
                <a:latin typeface="Consolas" panose="020B0609020204030204" pitchFamily="49" charset="0"/>
              </a:rPr>
              <a:t>temp</a:t>
            </a:r>
            <a:r>
              <a:rPr lang="en-US" altLang="zh-CN" sz="1600" dirty="0">
                <a:solidFill>
                  <a:schemeClr val="tx1">
                    <a:lumMod val="65000"/>
                    <a:lumOff val="35000"/>
                  </a:schemeClr>
                </a:solidFill>
                <a:latin typeface="Consolas" panose="020B0609020204030204" pitchFamily="49" charset="0"/>
              </a:rPr>
              <a:t>;</a:t>
            </a:r>
          </a:p>
          <a:p>
            <a:r>
              <a:rPr lang="en-US" altLang="zh-CN" sz="1600" dirty="0">
                <a:solidFill>
                  <a:schemeClr val="tx1">
                    <a:lumMod val="65000"/>
                    <a:lumOff val="35000"/>
                  </a:schemeClr>
                </a:solidFill>
                <a:latin typeface="Consolas" panose="020B0609020204030204" pitchFamily="49" charset="0"/>
              </a:rPr>
              <a:t>    }</a:t>
            </a:r>
          </a:p>
          <a:p>
            <a:r>
              <a:rPr lang="en-US" altLang="zh-CN" sz="1600" dirty="0">
                <a:solidFill>
                  <a:schemeClr val="tx1">
                    <a:lumMod val="65000"/>
                    <a:lumOff val="35000"/>
                  </a:schemeClr>
                </a:solidFill>
                <a:latin typeface="Consolas" panose="020B0609020204030204" pitchFamily="49" charset="0"/>
              </a:rPr>
              <a:t>}</a:t>
            </a:r>
          </a:p>
          <a:p>
            <a:endParaRPr lang="zh-CN" altLang="en-US" sz="1400" dirty="0">
              <a:solidFill>
                <a:schemeClr val="tx1">
                  <a:lumMod val="95000"/>
                  <a:lumOff val="5000"/>
                </a:schemeClr>
              </a:solidFill>
              <a:latin typeface="Consolas" panose="020B0609020204030204" pitchFamily="49" charset="0"/>
            </a:endParaRPr>
          </a:p>
        </p:txBody>
      </p:sp>
    </p:spTree>
    <p:extLst>
      <p:ext uri="{BB962C8B-B14F-4D97-AF65-F5344CB8AC3E}">
        <p14:creationId xmlns:p14="http://schemas.microsoft.com/office/powerpoint/2010/main" val="184944136"/>
      </p:ext>
    </p:extLst>
  </p:cSld>
  <p:clrMapOvr>
    <a:masterClrMapping/>
  </p:clrMapOvr>
</p:sld>
</file>

<file path=ppt/theme/theme1.xml><?xml version="1.0" encoding="utf-8"?>
<a:theme xmlns:a="http://schemas.openxmlformats.org/drawingml/2006/main" name="水汽尾迹">
  <a:themeElements>
    <a:clrScheme name="水汽尾迹">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水汽尾迹">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极端阴影">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水汽尾迹</Template>
  <TotalTime>160</TotalTime>
  <Words>1040</Words>
  <Application>Microsoft Office PowerPoint</Application>
  <PresentationFormat>宽屏</PresentationFormat>
  <Paragraphs>117</Paragraphs>
  <Slides>15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宋体</vt:lpstr>
      <vt:lpstr>微软雅黑</vt:lpstr>
      <vt:lpstr>Arial</vt:lpstr>
      <vt:lpstr>Century Gothic</vt:lpstr>
      <vt:lpstr>Consolas</vt:lpstr>
      <vt:lpstr>水汽尾迹</vt:lpstr>
      <vt:lpstr>一、直接插入排序</vt:lpstr>
      <vt:lpstr>PowerPoint 演示文稿</vt:lpstr>
      <vt:lpstr>PowerPoint 演示文稿</vt:lpstr>
      <vt:lpstr>直接插入排序</vt:lpstr>
      <vt:lpstr>直接插入排序</vt:lpstr>
      <vt:lpstr>PowerPoint 演示文稿</vt:lpstr>
      <vt:lpstr>PowerPoint 演示文稿</vt:lpstr>
      <vt:lpstr>折半插入排序</vt:lpstr>
      <vt:lpstr>折半插入排序</vt:lpstr>
      <vt:lpstr>PowerPoint 演示文稿</vt:lpstr>
      <vt:lpstr>PowerPoint 演示文稿</vt:lpstr>
      <vt:lpstr>希尔排序</vt:lpstr>
      <vt:lpstr>希尔排序</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一、直接插入排序</dc:title>
  <dc:creator>陈 诺</dc:creator>
  <cp:lastModifiedBy>陈 诺</cp:lastModifiedBy>
  <cp:revision>3</cp:revision>
  <dcterms:created xsi:type="dcterms:W3CDTF">2022-06-28T11:49:03Z</dcterms:created>
  <dcterms:modified xsi:type="dcterms:W3CDTF">2022-06-28T14:29:08Z</dcterms:modified>
</cp:coreProperties>
</file>