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>
      <p:cViewPr varScale="1">
        <p:scale>
          <a:sx n="109" d="100"/>
          <a:sy n="109" d="100"/>
        </p:scale>
        <p:origin x="67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C3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354823" y="4297679"/>
            <a:ext cx="2055876" cy="992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1020043" y="3799332"/>
            <a:ext cx="867410" cy="867410"/>
          </a:xfrm>
          <a:custGeom>
            <a:avLst/>
            <a:gdLst/>
            <a:ahLst/>
            <a:cxnLst/>
            <a:rect l="l" t="t" r="r" b="b"/>
            <a:pathLst>
              <a:path w="867409" h="867410">
                <a:moveTo>
                  <a:pt x="549782" y="0"/>
                </a:moveTo>
                <a:lnTo>
                  <a:pt x="317373" y="0"/>
                </a:lnTo>
                <a:lnTo>
                  <a:pt x="116204" y="116205"/>
                </a:lnTo>
                <a:lnTo>
                  <a:pt x="0" y="317373"/>
                </a:lnTo>
                <a:lnTo>
                  <a:pt x="0" y="549783"/>
                </a:lnTo>
                <a:lnTo>
                  <a:pt x="116204" y="750951"/>
                </a:lnTo>
                <a:lnTo>
                  <a:pt x="317373" y="867156"/>
                </a:lnTo>
                <a:lnTo>
                  <a:pt x="549782" y="867156"/>
                </a:lnTo>
                <a:lnTo>
                  <a:pt x="750951" y="750951"/>
                </a:lnTo>
                <a:lnTo>
                  <a:pt x="867155" y="549783"/>
                </a:lnTo>
                <a:lnTo>
                  <a:pt x="867155" y="317373"/>
                </a:lnTo>
                <a:lnTo>
                  <a:pt x="750951" y="116205"/>
                </a:lnTo>
                <a:lnTo>
                  <a:pt x="549782" y="0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1020043" y="3799332"/>
            <a:ext cx="867410" cy="867410"/>
          </a:xfrm>
          <a:custGeom>
            <a:avLst/>
            <a:gdLst/>
            <a:ahLst/>
            <a:cxnLst/>
            <a:rect l="l" t="t" r="r" b="b"/>
            <a:pathLst>
              <a:path w="867409" h="867410">
                <a:moveTo>
                  <a:pt x="0" y="317373"/>
                </a:moveTo>
                <a:lnTo>
                  <a:pt x="116204" y="116205"/>
                </a:lnTo>
                <a:lnTo>
                  <a:pt x="317373" y="0"/>
                </a:lnTo>
                <a:lnTo>
                  <a:pt x="549782" y="0"/>
                </a:lnTo>
                <a:lnTo>
                  <a:pt x="750951" y="116205"/>
                </a:lnTo>
                <a:lnTo>
                  <a:pt x="867155" y="317373"/>
                </a:lnTo>
                <a:lnTo>
                  <a:pt x="867155" y="549783"/>
                </a:lnTo>
                <a:lnTo>
                  <a:pt x="750951" y="750951"/>
                </a:lnTo>
                <a:lnTo>
                  <a:pt x="549782" y="867156"/>
                </a:lnTo>
                <a:lnTo>
                  <a:pt x="317373" y="867156"/>
                </a:lnTo>
                <a:lnTo>
                  <a:pt x="116204" y="750951"/>
                </a:lnTo>
                <a:lnTo>
                  <a:pt x="0" y="549783"/>
                </a:lnTo>
                <a:lnTo>
                  <a:pt x="0" y="317373"/>
                </a:lnTo>
                <a:close/>
              </a:path>
            </a:pathLst>
          </a:custGeom>
          <a:ln w="9144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95168" y="2836093"/>
            <a:ext cx="6201663" cy="1542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C3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1020043" y="3799332"/>
            <a:ext cx="867410" cy="867410"/>
          </a:xfrm>
          <a:custGeom>
            <a:avLst/>
            <a:gdLst/>
            <a:ahLst/>
            <a:cxnLst/>
            <a:rect l="l" t="t" r="r" b="b"/>
            <a:pathLst>
              <a:path w="867409" h="867410">
                <a:moveTo>
                  <a:pt x="549782" y="0"/>
                </a:moveTo>
                <a:lnTo>
                  <a:pt x="317373" y="0"/>
                </a:lnTo>
                <a:lnTo>
                  <a:pt x="116204" y="116205"/>
                </a:lnTo>
                <a:lnTo>
                  <a:pt x="0" y="317373"/>
                </a:lnTo>
                <a:lnTo>
                  <a:pt x="0" y="549783"/>
                </a:lnTo>
                <a:lnTo>
                  <a:pt x="116204" y="750951"/>
                </a:lnTo>
                <a:lnTo>
                  <a:pt x="317373" y="867156"/>
                </a:lnTo>
                <a:lnTo>
                  <a:pt x="549782" y="867156"/>
                </a:lnTo>
                <a:lnTo>
                  <a:pt x="750951" y="750951"/>
                </a:lnTo>
                <a:lnTo>
                  <a:pt x="867155" y="549783"/>
                </a:lnTo>
                <a:lnTo>
                  <a:pt x="867155" y="317373"/>
                </a:lnTo>
                <a:lnTo>
                  <a:pt x="750951" y="116205"/>
                </a:lnTo>
                <a:lnTo>
                  <a:pt x="549782" y="0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1020043" y="3799332"/>
            <a:ext cx="867410" cy="867410"/>
          </a:xfrm>
          <a:custGeom>
            <a:avLst/>
            <a:gdLst/>
            <a:ahLst/>
            <a:cxnLst/>
            <a:rect l="l" t="t" r="r" b="b"/>
            <a:pathLst>
              <a:path w="867409" h="867410">
                <a:moveTo>
                  <a:pt x="0" y="317373"/>
                </a:moveTo>
                <a:lnTo>
                  <a:pt x="116204" y="116205"/>
                </a:lnTo>
                <a:lnTo>
                  <a:pt x="317373" y="0"/>
                </a:lnTo>
                <a:lnTo>
                  <a:pt x="549782" y="0"/>
                </a:lnTo>
                <a:lnTo>
                  <a:pt x="750951" y="116205"/>
                </a:lnTo>
                <a:lnTo>
                  <a:pt x="867155" y="317373"/>
                </a:lnTo>
                <a:lnTo>
                  <a:pt x="867155" y="549783"/>
                </a:lnTo>
                <a:lnTo>
                  <a:pt x="750951" y="750951"/>
                </a:lnTo>
                <a:lnTo>
                  <a:pt x="549782" y="867156"/>
                </a:lnTo>
                <a:lnTo>
                  <a:pt x="317373" y="867156"/>
                </a:lnTo>
                <a:lnTo>
                  <a:pt x="116204" y="750951"/>
                </a:lnTo>
                <a:lnTo>
                  <a:pt x="0" y="549783"/>
                </a:lnTo>
                <a:lnTo>
                  <a:pt x="0" y="317373"/>
                </a:lnTo>
                <a:close/>
              </a:path>
            </a:pathLst>
          </a:custGeom>
          <a:ln w="9144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C3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1020043" y="3799332"/>
            <a:ext cx="867410" cy="867410"/>
          </a:xfrm>
          <a:custGeom>
            <a:avLst/>
            <a:gdLst/>
            <a:ahLst/>
            <a:cxnLst/>
            <a:rect l="l" t="t" r="r" b="b"/>
            <a:pathLst>
              <a:path w="867409" h="867410">
                <a:moveTo>
                  <a:pt x="549782" y="0"/>
                </a:moveTo>
                <a:lnTo>
                  <a:pt x="317373" y="0"/>
                </a:lnTo>
                <a:lnTo>
                  <a:pt x="116204" y="116205"/>
                </a:lnTo>
                <a:lnTo>
                  <a:pt x="0" y="317373"/>
                </a:lnTo>
                <a:lnTo>
                  <a:pt x="0" y="549783"/>
                </a:lnTo>
                <a:lnTo>
                  <a:pt x="116204" y="750951"/>
                </a:lnTo>
                <a:lnTo>
                  <a:pt x="317373" y="867156"/>
                </a:lnTo>
                <a:lnTo>
                  <a:pt x="549782" y="867156"/>
                </a:lnTo>
                <a:lnTo>
                  <a:pt x="750951" y="750951"/>
                </a:lnTo>
                <a:lnTo>
                  <a:pt x="867155" y="549783"/>
                </a:lnTo>
                <a:lnTo>
                  <a:pt x="867155" y="317373"/>
                </a:lnTo>
                <a:lnTo>
                  <a:pt x="750951" y="116205"/>
                </a:lnTo>
                <a:lnTo>
                  <a:pt x="549782" y="0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1020043" y="3799332"/>
            <a:ext cx="867410" cy="867410"/>
          </a:xfrm>
          <a:custGeom>
            <a:avLst/>
            <a:gdLst/>
            <a:ahLst/>
            <a:cxnLst/>
            <a:rect l="l" t="t" r="r" b="b"/>
            <a:pathLst>
              <a:path w="867409" h="867410">
                <a:moveTo>
                  <a:pt x="0" y="317373"/>
                </a:moveTo>
                <a:lnTo>
                  <a:pt x="116204" y="116205"/>
                </a:lnTo>
                <a:lnTo>
                  <a:pt x="317373" y="0"/>
                </a:lnTo>
                <a:lnTo>
                  <a:pt x="549782" y="0"/>
                </a:lnTo>
                <a:lnTo>
                  <a:pt x="750951" y="116205"/>
                </a:lnTo>
                <a:lnTo>
                  <a:pt x="867155" y="317373"/>
                </a:lnTo>
                <a:lnTo>
                  <a:pt x="867155" y="549783"/>
                </a:lnTo>
                <a:lnTo>
                  <a:pt x="750951" y="750951"/>
                </a:lnTo>
                <a:lnTo>
                  <a:pt x="549782" y="867156"/>
                </a:lnTo>
                <a:lnTo>
                  <a:pt x="317373" y="867156"/>
                </a:lnTo>
                <a:lnTo>
                  <a:pt x="116204" y="750951"/>
                </a:lnTo>
                <a:lnTo>
                  <a:pt x="0" y="549783"/>
                </a:lnTo>
                <a:lnTo>
                  <a:pt x="0" y="317373"/>
                </a:lnTo>
                <a:close/>
              </a:path>
            </a:pathLst>
          </a:custGeom>
          <a:ln w="9144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C3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1020043" y="3799332"/>
            <a:ext cx="867410" cy="867410"/>
          </a:xfrm>
          <a:custGeom>
            <a:avLst/>
            <a:gdLst/>
            <a:ahLst/>
            <a:cxnLst/>
            <a:rect l="l" t="t" r="r" b="b"/>
            <a:pathLst>
              <a:path w="867409" h="867410">
                <a:moveTo>
                  <a:pt x="549782" y="0"/>
                </a:moveTo>
                <a:lnTo>
                  <a:pt x="317373" y="0"/>
                </a:lnTo>
                <a:lnTo>
                  <a:pt x="116204" y="116205"/>
                </a:lnTo>
                <a:lnTo>
                  <a:pt x="0" y="317373"/>
                </a:lnTo>
                <a:lnTo>
                  <a:pt x="0" y="549783"/>
                </a:lnTo>
                <a:lnTo>
                  <a:pt x="116204" y="750951"/>
                </a:lnTo>
                <a:lnTo>
                  <a:pt x="317373" y="867156"/>
                </a:lnTo>
                <a:lnTo>
                  <a:pt x="549782" y="867156"/>
                </a:lnTo>
                <a:lnTo>
                  <a:pt x="750951" y="750951"/>
                </a:lnTo>
                <a:lnTo>
                  <a:pt x="867155" y="549783"/>
                </a:lnTo>
                <a:lnTo>
                  <a:pt x="867155" y="317373"/>
                </a:lnTo>
                <a:lnTo>
                  <a:pt x="750951" y="116205"/>
                </a:lnTo>
                <a:lnTo>
                  <a:pt x="549782" y="0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1020043" y="3799332"/>
            <a:ext cx="867410" cy="867410"/>
          </a:xfrm>
          <a:custGeom>
            <a:avLst/>
            <a:gdLst/>
            <a:ahLst/>
            <a:cxnLst/>
            <a:rect l="l" t="t" r="r" b="b"/>
            <a:pathLst>
              <a:path w="867409" h="867410">
                <a:moveTo>
                  <a:pt x="0" y="317373"/>
                </a:moveTo>
                <a:lnTo>
                  <a:pt x="116204" y="116205"/>
                </a:lnTo>
                <a:lnTo>
                  <a:pt x="317373" y="0"/>
                </a:lnTo>
                <a:lnTo>
                  <a:pt x="549782" y="0"/>
                </a:lnTo>
                <a:lnTo>
                  <a:pt x="750951" y="116205"/>
                </a:lnTo>
                <a:lnTo>
                  <a:pt x="867155" y="317373"/>
                </a:lnTo>
                <a:lnTo>
                  <a:pt x="867155" y="549783"/>
                </a:lnTo>
                <a:lnTo>
                  <a:pt x="750951" y="750951"/>
                </a:lnTo>
                <a:lnTo>
                  <a:pt x="549782" y="867156"/>
                </a:lnTo>
                <a:lnTo>
                  <a:pt x="317373" y="867156"/>
                </a:lnTo>
                <a:lnTo>
                  <a:pt x="116204" y="750951"/>
                </a:lnTo>
                <a:lnTo>
                  <a:pt x="0" y="549783"/>
                </a:lnTo>
                <a:lnTo>
                  <a:pt x="0" y="317373"/>
                </a:lnTo>
                <a:close/>
              </a:path>
            </a:pathLst>
          </a:custGeom>
          <a:ln w="9144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C3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310" y="2187651"/>
            <a:ext cx="2931160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2444642"/>
            <a:ext cx="8145145" cy="2533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jp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jp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5.jp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6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7.jp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ynov.com/" TargetMode="Externa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1.jpg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1546" y="4029582"/>
            <a:ext cx="185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533400" y="2057400"/>
            <a:ext cx="7497063" cy="1540806"/>
          </a:xfrm>
          <a:prstGeom prst="rect">
            <a:avLst/>
          </a:prstGeom>
        </p:spPr>
        <p:txBody>
          <a:bodyPr vert="horz" wrap="square" lIns="0" tIns="327025" rIns="0" bIns="0" rtlCol="0">
            <a:spAutoFit/>
          </a:bodyPr>
          <a:lstStyle/>
          <a:p>
            <a:pPr marL="3021965" algn="ctr">
              <a:lnSpc>
                <a:spcPct val="100000"/>
              </a:lnSpc>
              <a:spcBef>
                <a:spcPts val="2575"/>
              </a:spcBef>
            </a:pPr>
            <a:r>
              <a:rPr lang="fr-FR" dirty="0"/>
              <a:t>ALGORITHMIE</a:t>
            </a:r>
            <a:endParaRPr spc="-5" dirty="0"/>
          </a:p>
          <a:p>
            <a:pPr marL="3950970" algn="ctr">
              <a:lnSpc>
                <a:spcPct val="100000"/>
              </a:lnSpc>
              <a:spcBef>
                <a:spcPts val="825"/>
              </a:spcBef>
            </a:pPr>
            <a:r>
              <a:rPr lang="fr-FR" sz="1800" spc="-5" dirty="0">
                <a:solidFill>
                  <a:srgbClr val="FFFFFF"/>
                </a:solidFill>
              </a:rPr>
              <a:t>ESGI 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2631" y="6562445"/>
            <a:ext cx="292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A500F"/>
                </a:solidFill>
                <a:latin typeface="Trebuchet MS"/>
                <a:cs typeface="Trebuchet MS"/>
              </a:rPr>
              <a:t>v</a:t>
            </a:r>
            <a:r>
              <a:rPr sz="1100" spc="-5" dirty="0">
                <a:solidFill>
                  <a:srgbClr val="2A500F"/>
                </a:solidFill>
                <a:latin typeface="Trebuchet MS"/>
                <a:cs typeface="Trebuchet MS"/>
              </a:rPr>
              <a:t>1.0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26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633F448B-AE2F-4FEE-B4E5-C26886588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292798"/>
            <a:ext cx="1982342" cy="19823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10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7632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Le DOM représente </a:t>
            </a:r>
            <a:r>
              <a:rPr dirty="0"/>
              <a:t>le </a:t>
            </a:r>
            <a:r>
              <a:rPr spc="-10" dirty="0"/>
              <a:t>contenu </a:t>
            </a:r>
            <a:r>
              <a:rPr spc="-5" dirty="0"/>
              <a:t>de votre </a:t>
            </a:r>
            <a:r>
              <a:rPr dirty="0"/>
              <a:t>page </a:t>
            </a:r>
            <a:r>
              <a:rPr spc="-5" dirty="0"/>
              <a:t>comme un arbre</a:t>
            </a:r>
            <a:r>
              <a:rPr spc="65" dirty="0"/>
              <a:t> </a:t>
            </a:r>
            <a:r>
              <a:rPr spc="-5" dirty="0"/>
              <a:t>(racine,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310" y="2336038"/>
            <a:ext cx="8322309" cy="144272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109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branches, feuilles)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dans lequel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tout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est considéré comme étant des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objets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Avant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d’attaquer Le document, jetons un œil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à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l’objet window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756285" marR="5080" indent="-28702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250" spc="30" dirty="0">
                <a:solidFill>
                  <a:srgbClr val="90C225"/>
                </a:solidFill>
                <a:latin typeface="Wingdings 2"/>
                <a:cs typeface="Wingdings 2"/>
              </a:rPr>
              <a:t></a:t>
            </a:r>
            <a:r>
              <a:rPr sz="1250" spc="3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window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représente la fenêtre du navigateur dans lequel votre script javascript est  exécuté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3510" y="3880230"/>
            <a:ext cx="6616065" cy="611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sz="1250" spc="30" dirty="0">
                <a:solidFill>
                  <a:srgbClr val="90C225"/>
                </a:solidFill>
                <a:latin typeface="Wingdings 2"/>
                <a:cs typeface="Wingdings 2"/>
              </a:rPr>
              <a:t></a:t>
            </a:r>
            <a:r>
              <a:rPr sz="1250" spc="3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window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est un objet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qui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possède des propriétés et des</a:t>
            </a:r>
            <a:r>
              <a:rPr sz="1600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méthodes</a:t>
            </a:r>
            <a:endParaRPr sz="16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1015"/>
              </a:spcBef>
            </a:pPr>
            <a:r>
              <a:rPr sz="1100" spc="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100" spc="10" dirty="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alert, prompt, confirm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sont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par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exemple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des méthodes de l’objet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window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6552" y="1327416"/>
            <a:ext cx="1070610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53203" y="1389126"/>
            <a:ext cx="790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</a:t>
            </a:r>
            <a:r>
              <a:rPr sz="1800" spc="-8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DOM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8303" y="4695190"/>
            <a:ext cx="8141334" cy="17176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762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375"/>
              </a:spcBef>
            </a:pPr>
            <a:r>
              <a:rPr sz="1400" b="1" spc="-5" dirty="0">
                <a:latin typeface="Trebuchet MS"/>
                <a:cs typeface="Trebuchet MS"/>
              </a:rPr>
              <a:t>alert(‘message’);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97790">
              <a:lnSpc>
                <a:spcPct val="100000"/>
              </a:lnSpc>
            </a:pPr>
            <a:r>
              <a:rPr sz="1400" b="1" spc="-5" dirty="0">
                <a:latin typeface="Trebuchet MS"/>
                <a:cs typeface="Trebuchet MS"/>
              </a:rPr>
              <a:t>Équivaut </a:t>
            </a:r>
            <a:r>
              <a:rPr sz="1400" b="1" dirty="0">
                <a:latin typeface="Trebuchet MS"/>
                <a:cs typeface="Trebuchet MS"/>
              </a:rPr>
              <a:t>à</a:t>
            </a:r>
            <a:r>
              <a:rPr sz="1400" b="1" spc="400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97790">
              <a:lnSpc>
                <a:spcPct val="100000"/>
              </a:lnSpc>
            </a:pPr>
            <a:r>
              <a:rPr sz="1400" b="1" spc="-10" dirty="0">
                <a:latin typeface="Trebuchet MS"/>
                <a:cs typeface="Trebuchet MS"/>
              </a:rPr>
              <a:t>window.alert(‘message’);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6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4D1CF653-7E70-45E7-B9F1-E5B68E73B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11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83775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Les variables globales que </a:t>
            </a:r>
            <a:r>
              <a:rPr spc="-10" dirty="0"/>
              <a:t>l’on </a:t>
            </a:r>
            <a:r>
              <a:rPr spc="-5" dirty="0"/>
              <a:t>crée sont deviennet des propriétés de</a:t>
            </a:r>
            <a:r>
              <a:rPr spc="75" dirty="0"/>
              <a:t> </a:t>
            </a:r>
            <a:r>
              <a:rPr spc="-5" dirty="0"/>
              <a:t>window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3510" y="2463444"/>
            <a:ext cx="7867650" cy="138049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95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var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a = 2;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//variable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globale</a:t>
            </a:r>
            <a:endParaRPr sz="16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On peut y accéder via</a:t>
            </a:r>
            <a:r>
              <a:rPr sz="16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window.a;</a:t>
            </a:r>
            <a:endParaRPr sz="16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Cependant, on n’écrit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pas 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window,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étant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donné que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c’est l’objet le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plus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haut</a:t>
            </a:r>
            <a:r>
              <a:rPr sz="1600" spc="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dans</a:t>
            </a:r>
            <a:endParaRPr sz="16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notre hiérarchie et qu’il contient tous les autres objets (DOM et</a:t>
            </a:r>
            <a:r>
              <a:rPr sz="1600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BOM)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6552" y="1327416"/>
            <a:ext cx="1070610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53203" y="1389126"/>
            <a:ext cx="790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</a:t>
            </a:r>
            <a:r>
              <a:rPr sz="1800" spc="-8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DOM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4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D1551071-6FBB-46EE-9082-A45132A89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12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77482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Comme nous l’avons vu, l’objet document </a:t>
            </a:r>
            <a:r>
              <a:rPr dirty="0"/>
              <a:t>est </a:t>
            </a:r>
            <a:r>
              <a:rPr spc="-5" dirty="0"/>
              <a:t>un sous objet de</a:t>
            </a:r>
            <a:r>
              <a:rPr spc="20" dirty="0"/>
              <a:t> </a:t>
            </a:r>
            <a:r>
              <a:rPr spc="-5" dirty="0"/>
              <a:t>window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310" y="2462529"/>
            <a:ext cx="6960870" cy="8274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C’est cet objet qui représente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votre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page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HTML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C’est via cet objet que l’on accède aux éléments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votre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page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6552" y="1327416"/>
            <a:ext cx="1070610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53203" y="1389126"/>
            <a:ext cx="790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</a:t>
            </a:r>
            <a:r>
              <a:rPr sz="1800" spc="-8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DOM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4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58D1F641-99EE-45BB-A32D-F3FAF9E3A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13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6310" y="2187651"/>
            <a:ext cx="2228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Structure du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DOM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16552" y="1327416"/>
            <a:ext cx="1070610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53203" y="1389126"/>
            <a:ext cx="790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</a:t>
            </a:r>
            <a:r>
              <a:rPr sz="1800" spc="-8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DOM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36648" y="2663951"/>
            <a:ext cx="6106667" cy="3857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2A5CE136-4DF5-45E5-B065-7FED9D489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14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80778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pc="-30" dirty="0"/>
              <a:t>Par </a:t>
            </a:r>
            <a:r>
              <a:rPr spc="-5" dirty="0"/>
              <a:t>exemple, on </a:t>
            </a:r>
            <a:r>
              <a:rPr dirty="0"/>
              <a:t>a </a:t>
            </a:r>
            <a:r>
              <a:rPr spc="-10" dirty="0"/>
              <a:t>vu </a:t>
            </a:r>
            <a:r>
              <a:rPr spc="-5" dirty="0"/>
              <a:t>que la représentation du document HTML </a:t>
            </a:r>
            <a:r>
              <a:rPr dirty="0"/>
              <a:t>suivant</a:t>
            </a:r>
            <a:r>
              <a:rPr spc="25" dirty="0"/>
              <a:t> </a:t>
            </a:r>
            <a:r>
              <a:rPr spc="-5" dirty="0"/>
              <a:t>est</a:t>
            </a:r>
            <a:endParaRPr sz="145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une hiérarchie d’objets que l’on retrouve </a:t>
            </a:r>
            <a:r>
              <a:rPr dirty="0"/>
              <a:t>à la page</a:t>
            </a:r>
            <a:r>
              <a:rPr spc="20" dirty="0"/>
              <a:t> </a:t>
            </a:r>
            <a:r>
              <a:rPr spc="-5" dirty="0"/>
              <a:t>suivante</a:t>
            </a:r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16552" y="1327416"/>
            <a:ext cx="1070610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53203" y="1389126"/>
            <a:ext cx="790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</a:t>
            </a:r>
            <a:r>
              <a:rPr sz="1800" spc="-8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DOM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6655" y="2988563"/>
            <a:ext cx="8542019" cy="34183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2380849D-862A-4FF9-BF74-258AC1AFF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15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02735" y="1327416"/>
            <a:ext cx="2696717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39134" y="1389126"/>
            <a:ext cx="2416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B7E995"/>
                </a:solidFill>
                <a:latin typeface="Trebuchet MS"/>
                <a:cs typeface="Trebuchet MS"/>
              </a:rPr>
              <a:t>Représentation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en</a:t>
            </a:r>
            <a:r>
              <a:rPr sz="1800" spc="-40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DOM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82495" y="2161031"/>
            <a:ext cx="6530340" cy="3881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7C6B671A-A60E-4F39-A361-FC238147A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16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78212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pc="-60" dirty="0"/>
              <a:t>Tous </a:t>
            </a:r>
            <a:r>
              <a:rPr dirty="0"/>
              <a:t>les </a:t>
            </a:r>
            <a:r>
              <a:rPr spc="-5" dirty="0"/>
              <a:t>éléments de votre </a:t>
            </a:r>
            <a:r>
              <a:rPr dirty="0"/>
              <a:t>page </a:t>
            </a:r>
            <a:r>
              <a:rPr spc="-5" dirty="0"/>
              <a:t>HTML sont considérés comme étant</a:t>
            </a:r>
            <a:r>
              <a:rPr spc="-35" dirty="0"/>
              <a:t> </a:t>
            </a:r>
            <a:r>
              <a:rPr spc="-5" dirty="0"/>
              <a:t>des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16552" y="1327416"/>
            <a:ext cx="1070610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53203" y="1389126"/>
            <a:ext cx="790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</a:t>
            </a:r>
            <a:r>
              <a:rPr sz="1800" spc="-8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DOM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35479" y="4085842"/>
            <a:ext cx="2418588" cy="2694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6310" y="2336038"/>
            <a:ext cx="8340725" cy="244221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109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objets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Chaque élément possède donc des propriétés et des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méthodes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Tous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les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éléments HTML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sont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du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même super-type :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Node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15"/>
              </a:lnSpc>
              <a:spcBef>
                <a:spcPts val="101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Par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exemple, pour l’élément &lt;div&gt;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4076065">
              <a:lnSpc>
                <a:spcPts val="2115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HTMLDivElement est un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sous-objet</a:t>
            </a:r>
            <a:endParaRPr sz="1800">
              <a:latin typeface="Trebuchet MS"/>
              <a:cs typeface="Trebuchet MS"/>
            </a:endParaRPr>
          </a:p>
          <a:p>
            <a:pPr marL="407606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HTMLElement qui est un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sous-objet</a:t>
            </a:r>
            <a:endParaRPr sz="1800">
              <a:latin typeface="Trebuchet MS"/>
              <a:cs typeface="Trebuchet MS"/>
            </a:endParaRPr>
          </a:p>
          <a:p>
            <a:pPr marL="407606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Element lui-même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sous-objet de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Node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67402" y="5138166"/>
            <a:ext cx="45434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HTMLDivElment hérite des propriétés et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Méthodes des éléments parents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6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7D412B8E-5160-4D90-A8E3-FD4498917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17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16960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pc="-30" dirty="0"/>
              <a:t>Par</a:t>
            </a:r>
            <a:r>
              <a:rPr spc="-65" dirty="0"/>
              <a:t> </a:t>
            </a:r>
            <a:r>
              <a:rPr spc="-5" dirty="0"/>
              <a:t>exemple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16552" y="1327416"/>
            <a:ext cx="1070610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53203" y="1389126"/>
            <a:ext cx="790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</a:t>
            </a:r>
            <a:r>
              <a:rPr sz="1800" spc="-8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DOM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783" y="2750057"/>
            <a:ext cx="4551045" cy="28778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70"/>
              </a:spcBef>
            </a:pPr>
            <a:r>
              <a:rPr sz="1400" b="1" dirty="0">
                <a:latin typeface="Trebuchet MS"/>
                <a:cs typeface="Trebuchet MS"/>
              </a:rPr>
              <a:t>&lt;!doctype</a:t>
            </a:r>
            <a:r>
              <a:rPr sz="1400" b="1" spc="-40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html&gt;</a:t>
            </a:r>
            <a:endParaRPr sz="1400">
              <a:latin typeface="Trebuchet MS"/>
              <a:cs typeface="Trebuchet MS"/>
            </a:endParaRPr>
          </a:p>
          <a:p>
            <a:pPr marL="97155">
              <a:lnSpc>
                <a:spcPct val="100000"/>
              </a:lnSpc>
            </a:pPr>
            <a:r>
              <a:rPr sz="1400" b="1" dirty="0">
                <a:latin typeface="Trebuchet MS"/>
                <a:cs typeface="Trebuchet MS"/>
              </a:rPr>
              <a:t>&lt;html&gt;</a:t>
            </a:r>
            <a:endParaRPr sz="1400">
              <a:latin typeface="Trebuchet MS"/>
              <a:cs typeface="Trebuchet MS"/>
            </a:endParaRPr>
          </a:p>
          <a:p>
            <a:pPr marL="313690">
              <a:lnSpc>
                <a:spcPct val="100000"/>
              </a:lnSpc>
            </a:pPr>
            <a:r>
              <a:rPr sz="1400" b="1" dirty="0">
                <a:latin typeface="Trebuchet MS"/>
                <a:cs typeface="Trebuchet MS"/>
              </a:rPr>
              <a:t>&lt;head&gt;</a:t>
            </a:r>
            <a:endParaRPr sz="1400">
              <a:latin typeface="Trebuchet MS"/>
              <a:cs typeface="Trebuchet MS"/>
            </a:endParaRPr>
          </a:p>
          <a:p>
            <a:pPr marL="528955">
              <a:lnSpc>
                <a:spcPct val="100000"/>
              </a:lnSpc>
            </a:pPr>
            <a:r>
              <a:rPr sz="1400" b="1" dirty="0">
                <a:latin typeface="Trebuchet MS"/>
                <a:cs typeface="Trebuchet MS"/>
              </a:rPr>
              <a:t>&lt;meta </a:t>
            </a:r>
            <a:r>
              <a:rPr sz="1400" b="1" spc="-5" dirty="0">
                <a:latin typeface="Trebuchet MS"/>
                <a:cs typeface="Trebuchet MS"/>
              </a:rPr>
              <a:t>charset="utf-8"</a:t>
            </a:r>
            <a:r>
              <a:rPr sz="1400" b="1" spc="-50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/&gt;</a:t>
            </a:r>
            <a:endParaRPr sz="1400">
              <a:latin typeface="Trebuchet MS"/>
              <a:cs typeface="Trebuchet MS"/>
            </a:endParaRPr>
          </a:p>
          <a:p>
            <a:pPr marL="528955">
              <a:lnSpc>
                <a:spcPct val="100000"/>
              </a:lnSpc>
            </a:pPr>
            <a:r>
              <a:rPr sz="1400" b="1" spc="-5" dirty="0">
                <a:latin typeface="Trebuchet MS"/>
                <a:cs typeface="Trebuchet MS"/>
              </a:rPr>
              <a:t>&lt;title&gt;Le titre </a:t>
            </a:r>
            <a:r>
              <a:rPr sz="1400" b="1" dirty="0">
                <a:latin typeface="Trebuchet MS"/>
                <a:cs typeface="Trebuchet MS"/>
              </a:rPr>
              <a:t>de la</a:t>
            </a:r>
            <a:r>
              <a:rPr sz="1400" b="1" spc="-50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page&lt;/title&gt;</a:t>
            </a:r>
            <a:endParaRPr sz="1400">
              <a:latin typeface="Trebuchet MS"/>
              <a:cs typeface="Trebuchet MS"/>
            </a:endParaRPr>
          </a:p>
          <a:p>
            <a:pPr marL="313690">
              <a:lnSpc>
                <a:spcPct val="100000"/>
              </a:lnSpc>
            </a:pPr>
            <a:r>
              <a:rPr sz="1400" b="1" dirty="0">
                <a:latin typeface="Trebuchet MS"/>
                <a:cs typeface="Trebuchet MS"/>
              </a:rPr>
              <a:t>&lt;/head&gt;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313690">
              <a:lnSpc>
                <a:spcPct val="100000"/>
              </a:lnSpc>
            </a:pPr>
            <a:r>
              <a:rPr sz="1400" b="1" dirty="0">
                <a:latin typeface="Trebuchet MS"/>
                <a:cs typeface="Trebuchet MS"/>
              </a:rPr>
              <a:t>&lt;body&gt;</a:t>
            </a:r>
            <a:endParaRPr sz="1400">
              <a:latin typeface="Trebuchet MS"/>
              <a:cs typeface="Trebuchet MS"/>
            </a:endParaRPr>
          </a:p>
          <a:p>
            <a:pPr marL="528955">
              <a:lnSpc>
                <a:spcPct val="100000"/>
              </a:lnSpc>
            </a:pPr>
            <a:r>
              <a:rPr sz="1400" b="1" dirty="0">
                <a:latin typeface="Trebuchet MS"/>
                <a:cs typeface="Trebuchet MS"/>
              </a:rPr>
              <a:t>&lt;div</a:t>
            </a:r>
            <a:r>
              <a:rPr sz="1400" b="1" spc="-1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id=‘monDiv’&gt;</a:t>
            </a:r>
            <a:endParaRPr sz="1400">
              <a:latin typeface="Trebuchet MS"/>
              <a:cs typeface="Trebuchet MS"/>
            </a:endParaRPr>
          </a:p>
          <a:p>
            <a:pPr marL="692150">
              <a:lnSpc>
                <a:spcPct val="100000"/>
              </a:lnSpc>
            </a:pPr>
            <a:r>
              <a:rPr sz="1400" b="1" dirty="0">
                <a:latin typeface="Trebuchet MS"/>
                <a:cs typeface="Trebuchet MS"/>
              </a:rPr>
              <a:t>&lt;p&gt;Un peu de </a:t>
            </a:r>
            <a:r>
              <a:rPr sz="1400" b="1" spc="-5" dirty="0">
                <a:latin typeface="Trebuchet MS"/>
                <a:cs typeface="Trebuchet MS"/>
              </a:rPr>
              <a:t>texte </a:t>
            </a:r>
            <a:r>
              <a:rPr sz="1400" b="1" dirty="0">
                <a:latin typeface="Trebuchet MS"/>
                <a:cs typeface="Trebuchet MS"/>
              </a:rPr>
              <a:t>&lt;a&gt;et </a:t>
            </a:r>
            <a:r>
              <a:rPr sz="1400" b="1" spc="-5" dirty="0">
                <a:latin typeface="Trebuchet MS"/>
                <a:cs typeface="Trebuchet MS"/>
              </a:rPr>
              <a:t>un</a:t>
            </a:r>
            <a:r>
              <a:rPr sz="1400" b="1" spc="-9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lien&lt;/a&gt;&lt;/p&gt;</a:t>
            </a:r>
            <a:endParaRPr sz="1400">
              <a:latin typeface="Trebuchet MS"/>
              <a:cs typeface="Trebuchet MS"/>
            </a:endParaRPr>
          </a:p>
          <a:p>
            <a:pPr marL="528955">
              <a:lnSpc>
                <a:spcPct val="100000"/>
              </a:lnSpc>
            </a:pPr>
            <a:r>
              <a:rPr sz="1400" b="1" dirty="0">
                <a:latin typeface="Trebuchet MS"/>
                <a:cs typeface="Trebuchet MS"/>
              </a:rPr>
              <a:t>&lt;/div&gt;</a:t>
            </a:r>
            <a:endParaRPr sz="1400">
              <a:latin typeface="Trebuchet MS"/>
              <a:cs typeface="Trebuchet MS"/>
            </a:endParaRPr>
          </a:p>
          <a:p>
            <a:pPr marL="313690">
              <a:lnSpc>
                <a:spcPct val="100000"/>
              </a:lnSpc>
            </a:pPr>
            <a:r>
              <a:rPr sz="1400" b="1" dirty="0">
                <a:latin typeface="Trebuchet MS"/>
                <a:cs typeface="Trebuchet MS"/>
              </a:rPr>
              <a:t>&lt;/body&gt;</a:t>
            </a:r>
            <a:endParaRPr sz="1400">
              <a:latin typeface="Trebuchet MS"/>
              <a:cs typeface="Trebuchet MS"/>
            </a:endParaRPr>
          </a:p>
          <a:p>
            <a:pPr marL="97155">
              <a:lnSpc>
                <a:spcPct val="100000"/>
              </a:lnSpc>
            </a:pPr>
            <a:r>
              <a:rPr sz="1400" b="1" dirty="0">
                <a:latin typeface="Trebuchet MS"/>
                <a:cs typeface="Trebuchet MS"/>
              </a:rPr>
              <a:t>&lt;/html&gt;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01335" y="2750057"/>
            <a:ext cx="4551045" cy="28778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370"/>
              </a:spcBef>
            </a:pPr>
            <a:r>
              <a:rPr sz="1400" b="1" dirty="0">
                <a:latin typeface="Trebuchet MS"/>
                <a:cs typeface="Trebuchet MS"/>
              </a:rPr>
              <a:t>&lt;script&gt;</a:t>
            </a:r>
            <a:endParaRPr sz="1400">
              <a:latin typeface="Trebuchet MS"/>
              <a:cs typeface="Trebuchet MS"/>
            </a:endParaRPr>
          </a:p>
          <a:p>
            <a:pPr marL="314960" marR="308610">
              <a:lnSpc>
                <a:spcPct val="100000"/>
              </a:lnSpc>
            </a:pPr>
            <a:r>
              <a:rPr sz="1400" b="1" spc="-5" dirty="0">
                <a:latin typeface="Trebuchet MS"/>
                <a:cs typeface="Trebuchet MS"/>
              </a:rPr>
              <a:t>var </a:t>
            </a:r>
            <a:r>
              <a:rPr sz="1400" b="1" dirty="0">
                <a:latin typeface="Trebuchet MS"/>
                <a:cs typeface="Trebuchet MS"/>
              </a:rPr>
              <a:t>div = </a:t>
            </a:r>
            <a:r>
              <a:rPr sz="1400" b="1" spc="-5" dirty="0">
                <a:latin typeface="Trebuchet MS"/>
                <a:cs typeface="Trebuchet MS"/>
              </a:rPr>
              <a:t>document.getElementById(‘monDiv’);  alert(div); //affiche</a:t>
            </a:r>
            <a:r>
              <a:rPr sz="1400" b="1" spc="-60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HTMLDivElement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314960" marR="30289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Trebuchet MS"/>
                <a:cs typeface="Trebuchet MS"/>
              </a:rPr>
              <a:t>var </a:t>
            </a:r>
            <a:r>
              <a:rPr sz="1400" b="1" dirty="0">
                <a:latin typeface="Trebuchet MS"/>
                <a:cs typeface="Trebuchet MS"/>
              </a:rPr>
              <a:t>p = </a:t>
            </a:r>
            <a:r>
              <a:rPr sz="1400" b="1" spc="-10" dirty="0">
                <a:latin typeface="Trebuchet MS"/>
                <a:cs typeface="Trebuchet MS"/>
              </a:rPr>
              <a:t>document.getElementsByTagName(‘p’);  </a:t>
            </a:r>
            <a:r>
              <a:rPr sz="1400" b="1" spc="-5" dirty="0">
                <a:latin typeface="Trebuchet MS"/>
                <a:cs typeface="Trebuchet MS"/>
              </a:rPr>
              <a:t>alert(p[0]); //affiche</a:t>
            </a:r>
            <a:r>
              <a:rPr sz="1400" b="1" spc="-45" dirty="0">
                <a:latin typeface="Trebuchet MS"/>
                <a:cs typeface="Trebuchet MS"/>
              </a:rPr>
              <a:t> </a:t>
            </a:r>
            <a:r>
              <a:rPr sz="1400" b="1" spc="-10" dirty="0">
                <a:latin typeface="Trebuchet MS"/>
                <a:cs typeface="Trebuchet MS"/>
              </a:rPr>
              <a:t>HTMLParagraphElement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314960" marR="1198245">
              <a:lnSpc>
                <a:spcPct val="100000"/>
              </a:lnSpc>
            </a:pPr>
            <a:r>
              <a:rPr sz="1400" b="1" spc="-5" dirty="0">
                <a:latin typeface="Trebuchet MS"/>
                <a:cs typeface="Trebuchet MS"/>
              </a:rPr>
              <a:t>alert(p[0].firstChild); </a:t>
            </a:r>
            <a:r>
              <a:rPr sz="1400" b="1" dirty="0">
                <a:latin typeface="Trebuchet MS"/>
                <a:cs typeface="Trebuchet MS"/>
              </a:rPr>
              <a:t>// </a:t>
            </a:r>
            <a:r>
              <a:rPr sz="1400" b="1" spc="-40" dirty="0">
                <a:latin typeface="Trebuchet MS"/>
                <a:cs typeface="Trebuchet MS"/>
              </a:rPr>
              <a:t>Text  </a:t>
            </a:r>
            <a:r>
              <a:rPr sz="1400" b="1" spc="-10" dirty="0">
                <a:latin typeface="Trebuchet MS"/>
                <a:cs typeface="Trebuchet MS"/>
              </a:rPr>
              <a:t>alert(p[0].nodeType); </a:t>
            </a:r>
            <a:r>
              <a:rPr sz="1400" b="1" dirty="0">
                <a:latin typeface="Trebuchet MS"/>
                <a:cs typeface="Trebuchet MS"/>
              </a:rPr>
              <a:t>//1</a:t>
            </a:r>
            <a:r>
              <a:rPr sz="1400" b="1" spc="-40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Wingdings"/>
                <a:cs typeface="Wingdings"/>
              </a:rPr>
              <a:t></a:t>
            </a:r>
            <a:r>
              <a:rPr sz="1400" b="1" dirty="0">
                <a:latin typeface="Trebuchet MS"/>
                <a:cs typeface="Trebuchet MS"/>
              </a:rPr>
              <a:t>Element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</a:pPr>
            <a:r>
              <a:rPr sz="1400" b="1" dirty="0">
                <a:latin typeface="Trebuchet MS"/>
                <a:cs typeface="Trebuchet MS"/>
              </a:rPr>
              <a:t>&lt;/script&gt;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5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52F37807-F8CC-4551-A1B1-38077FBD9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18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1642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Il </a:t>
            </a:r>
            <a:r>
              <a:rPr dirty="0"/>
              <a:t>y a </a:t>
            </a:r>
            <a:r>
              <a:rPr spc="-5" dirty="0"/>
              <a:t>aussi</a:t>
            </a:r>
            <a:r>
              <a:rPr spc="-120" dirty="0"/>
              <a:t> </a:t>
            </a:r>
            <a:r>
              <a:rPr dirty="0"/>
              <a:t>: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3510" y="2590545"/>
            <a:ext cx="7654290" cy="304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89230" indent="-287020">
              <a:lnSpc>
                <a:spcPct val="100000"/>
              </a:lnSpc>
              <a:spcBef>
                <a:spcPts val="95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NodeList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: une collection ordonnée de nœuds,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dont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les éléments peuvent être  récupérés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par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leur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indice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à l’aide de la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méthode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item(i), où i = 0,1,…,</a:t>
            </a:r>
            <a:r>
              <a:rPr sz="1600" spc="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length</a:t>
            </a:r>
            <a:endParaRPr sz="1600">
              <a:latin typeface="Trebuchet MS"/>
              <a:cs typeface="Trebuchet MS"/>
            </a:endParaRPr>
          </a:p>
          <a:p>
            <a:pPr marL="299085" marR="372745" indent="-28702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NamedNodeMap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: une collection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non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ordonnée de nœuds,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dont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les éléments  peuvent être récupérés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par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leur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nom</a:t>
            </a:r>
            <a:r>
              <a:rPr sz="1600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16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1010"/>
              </a:spcBef>
            </a:pPr>
            <a:r>
              <a:rPr sz="1100" spc="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100" spc="10" dirty="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//pour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récupération de tous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les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nouds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balises</a:t>
            </a:r>
            <a:endParaRPr sz="14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1005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var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length =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document.getElementById('projets').childNodes;</a:t>
            </a:r>
            <a:endParaRPr sz="1400">
              <a:latin typeface="Trebuchet MS"/>
              <a:cs typeface="Trebuchet MS"/>
            </a:endParaRPr>
          </a:p>
          <a:p>
            <a:pPr marL="926465" marR="1068705" indent="-457200">
              <a:lnSpc>
                <a:spcPct val="159300"/>
              </a:lnSpc>
            </a:pPr>
            <a:r>
              <a:rPr sz="1100" spc="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100" spc="10" dirty="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//par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exemple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pour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récupération de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liste des attributs d’un nœud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: 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var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nnm =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document.getElementById(‘test’).getFirstChild().attributes;</a:t>
            </a:r>
            <a:endParaRPr sz="1400">
              <a:latin typeface="Trebuchet MS"/>
              <a:cs typeface="Trebuchet MS"/>
            </a:endParaRPr>
          </a:p>
          <a:p>
            <a:pPr marL="697865" marR="5080" indent="-228600">
              <a:lnSpc>
                <a:spcPct val="100000"/>
              </a:lnSpc>
              <a:spcBef>
                <a:spcPts val="1010"/>
              </a:spcBef>
            </a:pPr>
            <a:r>
              <a:rPr sz="1100" spc="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100" spc="10" dirty="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//renvoi un NamedNodeMap de tous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les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attributs du premier enfant de l’élément qui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pour id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test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6552" y="1327416"/>
            <a:ext cx="1070610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53203" y="1389126"/>
            <a:ext cx="790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</a:t>
            </a:r>
            <a:r>
              <a:rPr sz="1800" spc="-8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DOM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4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E88570FB-5EFD-42E5-ACB2-8358D924F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19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2189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Sélection</a:t>
            </a:r>
            <a:r>
              <a:rPr spc="-45" dirty="0"/>
              <a:t> </a:t>
            </a:r>
            <a:r>
              <a:rPr spc="-5" dirty="0"/>
              <a:t>d’éléments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6310" y="2462529"/>
            <a:ext cx="8255000" cy="23114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Pour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manipuler les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éléments de la page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il faut au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préalable les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sélectionner.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La sélection d’éléments peut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faire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par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son attribut</a:t>
            </a:r>
            <a:r>
              <a:rPr sz="16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id</a:t>
            </a:r>
            <a:endParaRPr sz="16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par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son attribut</a:t>
            </a:r>
            <a:r>
              <a:rPr sz="16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class</a:t>
            </a:r>
            <a:endParaRPr sz="16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par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sa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balise</a:t>
            </a:r>
            <a:endParaRPr sz="16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par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un sélecteur</a:t>
            </a:r>
            <a:r>
              <a:rPr sz="16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CSS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6552" y="1327416"/>
            <a:ext cx="1070610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53203" y="1389126"/>
            <a:ext cx="790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</a:t>
            </a:r>
            <a:r>
              <a:rPr sz="1800" spc="-8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DOM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4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08FF1CFC-89C5-452B-8976-DEDB1985C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1546" y="4029582"/>
            <a:ext cx="185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3782695"/>
            <a:ext cx="33972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90C225"/>
                </a:solidFill>
              </a:rPr>
              <a:t>Les</a:t>
            </a:r>
            <a:r>
              <a:rPr sz="4400" spc="-85" dirty="0">
                <a:solidFill>
                  <a:srgbClr val="90C225"/>
                </a:solidFill>
              </a:rPr>
              <a:t> </a:t>
            </a:r>
            <a:r>
              <a:rPr sz="4400" dirty="0">
                <a:solidFill>
                  <a:srgbClr val="90C225"/>
                </a:solidFill>
              </a:rPr>
              <a:t>Fonctions</a:t>
            </a:r>
            <a:endParaRPr sz="4400"/>
          </a:p>
        </p:txBody>
      </p:sp>
      <p:pic>
        <p:nvPicPr>
          <p:cNvPr id="5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83B18D26-F9A8-4284-9C58-19F939696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20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350710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Sélection par l’identifiant</a:t>
            </a:r>
            <a:r>
              <a:rPr spc="-10" dirty="0"/>
              <a:t> </a:t>
            </a:r>
            <a:r>
              <a:rPr spc="-5" dirty="0"/>
              <a:t>‘id’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310" y="2444642"/>
            <a:ext cx="8297545" cy="143002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getElementById</a:t>
            </a:r>
            <a:endParaRPr sz="1800">
              <a:latin typeface="Trebuchet MS"/>
              <a:cs typeface="Trebuchet MS"/>
            </a:endParaRPr>
          </a:p>
          <a:p>
            <a:pPr marL="756285" marR="5080" indent="-28702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méthode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getElementById de l’objet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document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sélectionne l’unique élément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du  document dont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l’id est fournit en paramètre, ou null si</a:t>
            </a:r>
            <a:r>
              <a:rPr sz="1600" spc="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aucun</a:t>
            </a:r>
            <a:endParaRPr sz="16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Le résultat est un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objet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élément de type</a:t>
            </a:r>
            <a:r>
              <a:rPr sz="1600" spc="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‘HTMLElement’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6552" y="1327416"/>
            <a:ext cx="1070610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53203" y="1389126"/>
            <a:ext cx="790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</a:t>
            </a:r>
            <a:r>
              <a:rPr sz="1800" spc="-8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DOM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8303" y="4695190"/>
            <a:ext cx="8141334" cy="17176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370"/>
              </a:spcBef>
            </a:pPr>
            <a:r>
              <a:rPr sz="1800" b="1" dirty="0">
                <a:latin typeface="Trebuchet MS"/>
                <a:cs typeface="Trebuchet MS"/>
              </a:rPr>
              <a:t>&lt;div</a:t>
            </a:r>
            <a:r>
              <a:rPr sz="1800" b="1" spc="-1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id=‘joconde’&gt;</a:t>
            </a:r>
            <a:endParaRPr sz="1800">
              <a:latin typeface="Trebuchet MS"/>
              <a:cs typeface="Trebuchet MS"/>
            </a:endParaRPr>
          </a:p>
          <a:p>
            <a:pPr marL="370840">
              <a:lnSpc>
                <a:spcPct val="100000"/>
              </a:lnSpc>
            </a:pPr>
            <a:r>
              <a:rPr sz="1800" b="1" dirty="0">
                <a:latin typeface="Trebuchet MS"/>
                <a:cs typeface="Trebuchet MS"/>
              </a:rPr>
              <a:t>&lt;p&gt;Un </a:t>
            </a:r>
            <a:r>
              <a:rPr sz="1800" b="1" spc="-5" dirty="0">
                <a:latin typeface="Trebuchet MS"/>
                <a:cs typeface="Trebuchet MS"/>
              </a:rPr>
              <a:t>peu </a:t>
            </a:r>
            <a:r>
              <a:rPr sz="1800" b="1" dirty="0">
                <a:latin typeface="Trebuchet MS"/>
                <a:cs typeface="Trebuchet MS"/>
              </a:rPr>
              <a:t>de </a:t>
            </a:r>
            <a:r>
              <a:rPr sz="1800" b="1" spc="-5" dirty="0">
                <a:latin typeface="Trebuchet MS"/>
                <a:cs typeface="Trebuchet MS"/>
              </a:rPr>
              <a:t>texte </a:t>
            </a:r>
            <a:r>
              <a:rPr sz="1800" b="1" dirty="0">
                <a:latin typeface="Trebuchet MS"/>
                <a:cs typeface="Trebuchet MS"/>
              </a:rPr>
              <a:t>&lt;a&gt;et un</a:t>
            </a:r>
            <a:r>
              <a:rPr sz="1800" b="1" spc="-2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lien&lt;/a&gt;&lt;/p&gt;</a:t>
            </a:r>
            <a:endParaRPr sz="1800">
              <a:latin typeface="Trebuchet MS"/>
              <a:cs typeface="Trebuchet MS"/>
            </a:endParaRPr>
          </a:p>
          <a:p>
            <a:pPr marL="97790">
              <a:lnSpc>
                <a:spcPct val="100000"/>
              </a:lnSpc>
            </a:pPr>
            <a:r>
              <a:rPr sz="1800" b="1" dirty="0">
                <a:latin typeface="Trebuchet MS"/>
                <a:cs typeface="Trebuchet MS"/>
              </a:rPr>
              <a:t>&lt;/div&gt;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97790">
              <a:lnSpc>
                <a:spcPct val="100000"/>
              </a:lnSpc>
            </a:pPr>
            <a:r>
              <a:rPr sz="1800" b="1" spc="-5" dirty="0">
                <a:latin typeface="Trebuchet MS"/>
                <a:cs typeface="Trebuchet MS"/>
              </a:rPr>
              <a:t>var </a:t>
            </a:r>
            <a:r>
              <a:rPr sz="1800" spc="-5" dirty="0">
                <a:latin typeface="Trebuchet MS"/>
                <a:cs typeface="Trebuchet MS"/>
              </a:rPr>
              <a:t>element </a:t>
            </a:r>
            <a:r>
              <a:rPr sz="1800" dirty="0">
                <a:latin typeface="Trebuchet MS"/>
                <a:cs typeface="Trebuchet MS"/>
              </a:rPr>
              <a:t>= </a:t>
            </a:r>
            <a:r>
              <a:rPr sz="1800" spc="-5" dirty="0">
                <a:latin typeface="Trebuchet MS"/>
                <a:cs typeface="Trebuchet MS"/>
              </a:rPr>
              <a:t>document.getElementById ("joconde");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//HTMLDivElement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5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67AEED07-78B7-4949-AB34-FF16342A8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21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6310" y="1895957"/>
            <a:ext cx="8257540" cy="244856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413384" algn="l"/>
              </a:tabLst>
            </a:pPr>
            <a:r>
              <a:rPr sz="1350" spc="5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350" spc="5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Sélection par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le nom 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balise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13384" algn="l"/>
              </a:tabLst>
            </a:pPr>
            <a:r>
              <a:rPr sz="1350" spc="5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350" spc="5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getElementsByTagName(‘balise’)</a:t>
            </a:r>
            <a:endParaRPr sz="1700">
              <a:latin typeface="Trebuchet MS"/>
              <a:cs typeface="Trebuchet MS"/>
            </a:endParaRPr>
          </a:p>
          <a:p>
            <a:pPr marL="756285" marR="5080" indent="-28702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80000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La méthode 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getElementsByTagName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de l’objet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document sélectionne tous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les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éléments  dont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la balise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est fournie en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paramètre</a:t>
            </a:r>
            <a:endParaRPr sz="15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000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Le résultat est une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liste de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tous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les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éléments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du type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fourni en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paramètre</a:t>
            </a:r>
            <a:endParaRPr sz="15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80000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liste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obtenue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se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manipule exactement comme un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tableau</a:t>
            </a:r>
            <a:endParaRPr sz="15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000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Cette méthode peut s’appliquer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à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n’importe quel élément HTML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(pas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5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document)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16552" y="1327416"/>
            <a:ext cx="1070610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553203" y="1389126"/>
            <a:ext cx="790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7E995"/>
                </a:solidFill>
              </a:rPr>
              <a:t>Le</a:t>
            </a:r>
            <a:r>
              <a:rPr spc="-85" dirty="0">
                <a:solidFill>
                  <a:srgbClr val="B7E995"/>
                </a:solidFill>
              </a:rPr>
              <a:t> </a:t>
            </a:r>
            <a:r>
              <a:rPr spc="-5" dirty="0">
                <a:solidFill>
                  <a:srgbClr val="B7E995"/>
                </a:solidFill>
              </a:rPr>
              <a:t>DOM</a:t>
            </a:r>
          </a:p>
        </p:txBody>
      </p:sp>
      <p:sp>
        <p:nvSpPr>
          <p:cNvPr id="12" name="object 12"/>
          <p:cNvSpPr/>
          <p:nvPr/>
        </p:nvSpPr>
        <p:spPr>
          <a:xfrm>
            <a:off x="536448" y="4535423"/>
            <a:ext cx="9563100" cy="23225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C9C442B9-95EB-417C-9E39-5634E1D95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22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6310" y="2059685"/>
            <a:ext cx="8178800" cy="200977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  <a:tabLst>
                <a:tab pos="413384" algn="l"/>
              </a:tabLst>
            </a:pPr>
            <a:r>
              <a:rPr sz="120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20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Sélection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par l’attribut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classe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413384" algn="l"/>
              </a:tabLst>
            </a:pPr>
            <a:r>
              <a:rPr sz="120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20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getElementsByClassName(‘nomDeLaClasse’)</a:t>
            </a:r>
            <a:endParaRPr sz="1500">
              <a:latin typeface="Trebuchet MS"/>
              <a:cs typeface="Trebuchet MS"/>
            </a:endParaRPr>
          </a:p>
          <a:p>
            <a:pPr marL="756285" marR="5080" indent="-287020">
              <a:lnSpc>
                <a:spcPts val="1340"/>
              </a:lnSpc>
              <a:spcBef>
                <a:spcPts val="990"/>
              </a:spcBef>
              <a:buClr>
                <a:srgbClr val="90C225"/>
              </a:buClr>
              <a:buSzPct val="78571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La méthode getElementsByClassName de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l’objet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document sélectionne tous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les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éléments qui 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ont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pour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attribut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class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le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nom fournie en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paramètre</a:t>
            </a:r>
            <a:endParaRPr sz="14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675"/>
              </a:spcBef>
              <a:buClr>
                <a:srgbClr val="90C225"/>
              </a:buClr>
              <a:buSzPct val="78571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Le résultat est une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liste</a:t>
            </a:r>
            <a:endParaRPr sz="14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675"/>
              </a:spcBef>
              <a:buClr>
                <a:srgbClr val="90C225"/>
              </a:buClr>
              <a:buSzPct val="78571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La liste obtenue se manipule exactement comme un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tableau</a:t>
            </a:r>
            <a:endParaRPr sz="14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660"/>
              </a:spcBef>
              <a:buClr>
                <a:srgbClr val="90C225"/>
              </a:buClr>
              <a:buSzPct val="78571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Cette méthode peut s’appliquer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à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n’importe quel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élément HTML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(pas que</a:t>
            </a:r>
            <a:r>
              <a:rPr sz="14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document)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6210" y="5091416"/>
            <a:ext cx="127000" cy="746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100" spc="15" dirty="0">
                <a:solidFill>
                  <a:srgbClr val="90C225"/>
                </a:solidFill>
                <a:latin typeface="Wingdings 2"/>
                <a:cs typeface="Wingdings 2"/>
              </a:rPr>
              <a:t></a:t>
            </a:r>
            <a:endParaRPr sz="1100">
              <a:latin typeface="Wingdings 2"/>
              <a:cs typeface="Wingdings 2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100" spc="10" dirty="0">
                <a:solidFill>
                  <a:srgbClr val="90C225"/>
                </a:solidFill>
                <a:latin typeface="Wingdings 2"/>
                <a:cs typeface="Wingdings 2"/>
              </a:rPr>
              <a:t></a:t>
            </a:r>
            <a:endParaRPr sz="1100">
              <a:latin typeface="Wingdings 2"/>
              <a:cs typeface="Wingdings 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6552" y="1327416"/>
            <a:ext cx="1070610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553203" y="1389126"/>
            <a:ext cx="790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7E995"/>
                </a:solidFill>
              </a:rPr>
              <a:t>Le</a:t>
            </a:r>
            <a:r>
              <a:rPr spc="-85" dirty="0">
                <a:solidFill>
                  <a:srgbClr val="B7E995"/>
                </a:solidFill>
              </a:rPr>
              <a:t> </a:t>
            </a:r>
            <a:r>
              <a:rPr spc="-5" dirty="0">
                <a:solidFill>
                  <a:srgbClr val="B7E995"/>
                </a:solidFill>
              </a:rPr>
              <a:t>DOM</a:t>
            </a:r>
          </a:p>
        </p:txBody>
      </p:sp>
      <p:sp>
        <p:nvSpPr>
          <p:cNvPr id="13" name="object 13"/>
          <p:cNvSpPr/>
          <p:nvPr/>
        </p:nvSpPr>
        <p:spPr>
          <a:xfrm>
            <a:off x="676655" y="4357115"/>
            <a:ext cx="9276588" cy="22448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6B941BC5-AF3B-4031-8D3C-52EC28FAA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23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34213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Sélection par l’attribut</a:t>
            </a:r>
            <a:r>
              <a:rPr spc="-15" dirty="0"/>
              <a:t> </a:t>
            </a:r>
            <a:r>
              <a:rPr spc="-5" dirty="0"/>
              <a:t>name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310" y="2444642"/>
            <a:ext cx="7571740" cy="241617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getElementsByName(‘nom’)</a:t>
            </a:r>
            <a:endParaRPr sz="1800">
              <a:latin typeface="Trebuchet MS"/>
              <a:cs typeface="Trebuchet MS"/>
            </a:endParaRPr>
          </a:p>
          <a:p>
            <a:pPr marL="756285" marR="5080" indent="-28702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méthode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getElementsByName de l’objet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document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sélectionne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tous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les  éléments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qui ont pour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attribut name le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nom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fournie en</a:t>
            </a:r>
            <a:r>
              <a:rPr sz="1600" spc="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paramètre</a:t>
            </a:r>
            <a:endParaRPr sz="16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Le résultat est une</a:t>
            </a:r>
            <a:r>
              <a:rPr sz="16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liste</a:t>
            </a:r>
            <a:endParaRPr sz="16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La liste obtenue se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manipule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exactement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comme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6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tableau</a:t>
            </a:r>
            <a:endParaRPr sz="1600">
              <a:latin typeface="Trebuchet MS"/>
              <a:cs typeface="Trebuchet MS"/>
            </a:endParaRPr>
          </a:p>
          <a:p>
            <a:pPr marL="756285" marR="80645" indent="-28702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Cette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méthode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peut s’appliquer à n’importe quel élément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HTML (pas que 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document)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6552" y="1327416"/>
            <a:ext cx="1070610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53203" y="1389126"/>
            <a:ext cx="790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</a:t>
            </a:r>
            <a:r>
              <a:rPr sz="1800" spc="-8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DOM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4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29489FF9-91EF-4767-B104-7B49A583C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24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2911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Sélection par sélécteurs</a:t>
            </a:r>
            <a:r>
              <a:rPr spc="-35" dirty="0"/>
              <a:t> </a:t>
            </a:r>
            <a:r>
              <a:rPr spc="-5" dirty="0"/>
              <a:t>CSS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6310" y="2444642"/>
            <a:ext cx="8027034" cy="143002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querySelectorAll</a:t>
            </a:r>
            <a:endParaRPr sz="1800">
              <a:latin typeface="Trebuchet MS"/>
              <a:cs typeface="Trebuchet MS"/>
            </a:endParaRPr>
          </a:p>
          <a:p>
            <a:pPr marL="756285" marR="5080" indent="-28702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méthode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querySelectorAll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sélectionne les éléments retenus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par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le sélecteur  CSS fourni en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paramètre</a:t>
            </a:r>
            <a:endParaRPr sz="16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querySelector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est similaire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mais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ne fournit que le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premier</a:t>
            </a:r>
            <a:r>
              <a:rPr sz="1600" spc="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élément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6552" y="1327416"/>
            <a:ext cx="1070610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53203" y="1389126"/>
            <a:ext cx="790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</a:t>
            </a:r>
            <a:r>
              <a:rPr sz="1800" spc="-8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DOM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4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BD7238F8-3BD4-481C-A7CD-75AE10823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25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6552" y="1327416"/>
            <a:ext cx="1070610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3203" y="1389126"/>
            <a:ext cx="790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</a:t>
            </a:r>
            <a:r>
              <a:rPr sz="1800" spc="-8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DOM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4068" y="2901695"/>
            <a:ext cx="8814816" cy="18455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97444389-CD55-4D75-890E-D6940D64C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26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24879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Propriétés </a:t>
            </a:r>
            <a:r>
              <a:rPr spc="-5" dirty="0"/>
              <a:t>des</a:t>
            </a:r>
            <a:r>
              <a:rPr spc="-55" dirty="0"/>
              <a:t> </a:t>
            </a:r>
            <a:r>
              <a:rPr spc="-5" dirty="0"/>
              <a:t>éléments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6310" y="2444642"/>
            <a:ext cx="7000240" cy="1958339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les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objets éléments possèdent des propriétés manipulables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attributs</a:t>
            </a:r>
            <a:endParaRPr sz="16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contenu</a:t>
            </a:r>
            <a:endParaRPr sz="16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style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css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une fois un élément sélectionné, on peut agir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sur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ces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propriétés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6552" y="1327416"/>
            <a:ext cx="1070610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53203" y="1389126"/>
            <a:ext cx="790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</a:t>
            </a:r>
            <a:r>
              <a:rPr sz="1800" spc="-8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DOM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4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75F7504B-9E6C-4E36-93A8-8637D2692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27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23425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Manipuler les</a:t>
            </a:r>
            <a:r>
              <a:rPr spc="-65" dirty="0"/>
              <a:t> </a:t>
            </a:r>
            <a:r>
              <a:rPr spc="-5" dirty="0"/>
              <a:t>attributs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6310" y="2444642"/>
            <a:ext cx="6780530" cy="155829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les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atttributs html sont des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propriétés</a:t>
            </a:r>
            <a:endParaRPr sz="18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l’attribut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class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devient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className 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(car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class 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est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un 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mot</a:t>
            </a:r>
            <a:r>
              <a:rPr sz="1600" b="1" spc="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réservé)</a:t>
            </a:r>
            <a:endParaRPr sz="16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la valeur peut être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string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number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ou 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boolean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selon</a:t>
            </a:r>
            <a:r>
              <a:rPr sz="1600" spc="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l’attribut</a:t>
            </a:r>
            <a:endParaRPr sz="16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on peut également utiliser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getAttribute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et</a:t>
            </a:r>
            <a:r>
              <a:rPr sz="16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setAttribute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83385" y="4127842"/>
            <a:ext cx="4989195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100" spc="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100" spc="10" dirty="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dans ce cas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valeur est </a:t>
            </a:r>
            <a:r>
              <a:rPr sz="1400" b="1" spc="-5" dirty="0">
                <a:solidFill>
                  <a:srgbClr val="FFFFFF"/>
                </a:solidFill>
                <a:latin typeface="Trebuchet MS"/>
                <a:cs typeface="Trebuchet MS"/>
              </a:rPr>
              <a:t>toujours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une chaîne de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caractères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6552" y="1327416"/>
            <a:ext cx="1070610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53203" y="1389126"/>
            <a:ext cx="790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</a:t>
            </a:r>
            <a:r>
              <a:rPr sz="1800" spc="-8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DOM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13332" y="4101084"/>
            <a:ext cx="6868668" cy="26548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6A65B021-939C-4E34-B96E-147CA6E99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28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6310" y="1876425"/>
            <a:ext cx="3767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Avec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setAttribute() et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getAttribute()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16552" y="1327416"/>
            <a:ext cx="1070610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553203" y="1389126"/>
            <a:ext cx="790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7E995"/>
                </a:solidFill>
              </a:rPr>
              <a:t>Le</a:t>
            </a:r>
            <a:r>
              <a:rPr spc="-85" dirty="0">
                <a:solidFill>
                  <a:srgbClr val="B7E995"/>
                </a:solidFill>
              </a:rPr>
              <a:t> </a:t>
            </a:r>
            <a:r>
              <a:rPr spc="-5" dirty="0">
                <a:solidFill>
                  <a:srgbClr val="B7E995"/>
                </a:solidFill>
              </a:rPr>
              <a:t>DOM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77328" y="2267076"/>
            <a:ext cx="8140700" cy="17176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355" rIns="0" bIns="0" rtlCol="0">
            <a:spAutoFit/>
          </a:bodyPr>
          <a:lstStyle/>
          <a:p>
            <a:pPr marL="97790" marR="2573655">
              <a:lnSpc>
                <a:spcPct val="100000"/>
              </a:lnSpc>
              <a:spcBef>
                <a:spcPts val="365"/>
              </a:spcBef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var </a:t>
            </a:r>
            <a:r>
              <a:rPr sz="1800" spc="-5" dirty="0">
                <a:latin typeface="Arial"/>
                <a:cs typeface="Arial"/>
              </a:rPr>
              <a:t>monImage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document.getElementById(‘celebre’); 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var </a:t>
            </a:r>
            <a:r>
              <a:rPr sz="1800" spc="-5" dirty="0">
                <a:latin typeface="Arial"/>
                <a:cs typeface="Arial"/>
              </a:rPr>
              <a:t>taille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monImage.getAttribute(‘width’);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779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monImage.setAttribute(‘width’, (parseInt(taille)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100)+’px’);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4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5BD38DA3-D5BA-4DFD-AE89-858EACA7F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29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24879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Propriétés </a:t>
            </a:r>
            <a:r>
              <a:rPr spc="-5" dirty="0"/>
              <a:t>des</a:t>
            </a:r>
            <a:r>
              <a:rPr spc="-55" dirty="0"/>
              <a:t> </a:t>
            </a:r>
            <a:r>
              <a:rPr spc="-5" dirty="0"/>
              <a:t>éléments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6310" y="2589021"/>
            <a:ext cx="7777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Si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un attribut class contient une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suite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de propriétés, il faudra utiliser la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7122" y="2863341"/>
            <a:ext cx="1553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fonction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split()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6552" y="1327416"/>
            <a:ext cx="1070610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53203" y="1389126"/>
            <a:ext cx="790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</a:t>
            </a:r>
            <a:r>
              <a:rPr sz="1800" spc="-8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DOM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2512" y="4270502"/>
            <a:ext cx="8140700" cy="22377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762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375"/>
              </a:spcBef>
            </a:pPr>
            <a:r>
              <a:rPr sz="1400" spc="-5" dirty="0">
                <a:solidFill>
                  <a:srgbClr val="006FC0"/>
                </a:solidFill>
                <a:latin typeface="Arial"/>
                <a:cs typeface="Arial"/>
              </a:rPr>
              <a:t>var </a:t>
            </a:r>
            <a:r>
              <a:rPr sz="1400" dirty="0">
                <a:latin typeface="Arial"/>
                <a:cs typeface="Arial"/>
              </a:rPr>
              <a:t>classes = </a:t>
            </a:r>
            <a:r>
              <a:rPr sz="1400" spc="-5" dirty="0">
                <a:latin typeface="Arial"/>
                <a:cs typeface="Arial"/>
              </a:rPr>
              <a:t>document.getElementById('myLink').className; //récupère </a:t>
            </a:r>
            <a:r>
              <a:rPr sz="1400" spc="-5" dirty="0">
                <a:latin typeface="Trebuchet MS"/>
                <a:cs typeface="Trebuchet MS"/>
              </a:rPr>
              <a:t>"</a:t>
            </a:r>
            <a:r>
              <a:rPr sz="1400" spc="-5" dirty="0">
                <a:latin typeface="Arial"/>
                <a:cs typeface="Arial"/>
              </a:rPr>
              <a:t>external </a:t>
            </a:r>
            <a:r>
              <a:rPr sz="1400" dirty="0">
                <a:latin typeface="Arial"/>
                <a:cs typeface="Arial"/>
              </a:rPr>
              <a:t>red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5" dirty="0">
                <a:latin typeface="Trebuchet MS"/>
                <a:cs typeface="Trebuchet MS"/>
              </a:rPr>
              <a:t>"</a:t>
            </a:r>
            <a:endParaRPr sz="1400">
              <a:latin typeface="Trebuchet MS"/>
              <a:cs typeface="Trebuchet MS"/>
            </a:endParaRPr>
          </a:p>
          <a:p>
            <a:pPr marL="97790" marR="3761104">
              <a:lnSpc>
                <a:spcPts val="3360"/>
              </a:lnSpc>
              <a:spcBef>
                <a:spcPts val="390"/>
              </a:spcBef>
            </a:pPr>
            <a:r>
              <a:rPr sz="1400" dirty="0">
                <a:latin typeface="Arial"/>
                <a:cs typeface="Arial"/>
              </a:rPr>
              <a:t>classes = classes.split(' '); </a:t>
            </a:r>
            <a:r>
              <a:rPr sz="1400" spc="-5" dirty="0">
                <a:latin typeface="Arial"/>
                <a:cs typeface="Arial"/>
              </a:rPr>
              <a:t>//classes devient </a:t>
            </a:r>
            <a:r>
              <a:rPr sz="1400" dirty="0">
                <a:latin typeface="Arial"/>
                <a:cs typeface="Arial"/>
              </a:rPr>
              <a:t>un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tableau  for </a:t>
            </a:r>
            <a:r>
              <a:rPr sz="1400" spc="-5" dirty="0">
                <a:latin typeface="Arial"/>
                <a:cs typeface="Arial"/>
              </a:rPr>
              <a:t>(var </a:t>
            </a:r>
            <a:r>
              <a:rPr sz="1400" dirty="0">
                <a:latin typeface="Arial"/>
                <a:cs typeface="Arial"/>
              </a:rPr>
              <a:t>i = 0, c = </a:t>
            </a:r>
            <a:r>
              <a:rPr sz="1400" spc="-5" dirty="0">
                <a:latin typeface="Arial"/>
                <a:cs typeface="Arial"/>
              </a:rPr>
              <a:t>classes.length; </a:t>
            </a:r>
            <a:r>
              <a:rPr sz="1400" dirty="0">
                <a:latin typeface="Arial"/>
                <a:cs typeface="Arial"/>
              </a:rPr>
              <a:t>i &lt; c; </a:t>
            </a:r>
            <a:r>
              <a:rPr sz="1400" spc="-5" dirty="0">
                <a:latin typeface="Arial"/>
                <a:cs typeface="Arial"/>
              </a:rPr>
              <a:t>i++)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95910">
              <a:lnSpc>
                <a:spcPts val="1290"/>
              </a:lnSpc>
            </a:pPr>
            <a:r>
              <a:rPr sz="1400" dirty="0">
                <a:latin typeface="Arial"/>
                <a:cs typeface="Arial"/>
              </a:rPr>
              <a:t>if </a:t>
            </a:r>
            <a:r>
              <a:rPr sz="1400" spc="-5" dirty="0">
                <a:latin typeface="Arial"/>
                <a:cs typeface="Arial"/>
              </a:rPr>
              <a:t>(classes[i])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41959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alert(classes[i]);</a:t>
            </a:r>
            <a:endParaRPr sz="1400">
              <a:latin typeface="Arial"/>
              <a:cs typeface="Arial"/>
            </a:endParaRPr>
          </a:p>
          <a:p>
            <a:pPr marL="29591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9779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9779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Le contraire de split() est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join()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89301" y="3050032"/>
            <a:ext cx="6154420" cy="9798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35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365"/>
              </a:spcBef>
            </a:pPr>
            <a:r>
              <a:rPr sz="1800" spc="-5" dirty="0">
                <a:latin typeface="Trebuchet MS"/>
                <a:cs typeface="Trebuchet MS"/>
              </a:rPr>
              <a:t>&lt;a </a:t>
            </a:r>
            <a:r>
              <a:rPr sz="1800" dirty="0">
                <a:latin typeface="Trebuchet MS"/>
                <a:cs typeface="Trebuchet MS"/>
              </a:rPr>
              <a:t>id=“myLink" </a:t>
            </a:r>
            <a:r>
              <a:rPr sz="1800" spc="-5" dirty="0">
                <a:latin typeface="Trebuchet MS"/>
                <a:cs typeface="Trebuchet MS"/>
              </a:rPr>
              <a:t>class="external </a:t>
            </a:r>
            <a:r>
              <a:rPr sz="1800" dirty="0">
                <a:latin typeface="Trebuchet MS"/>
                <a:cs typeface="Trebuchet MS"/>
              </a:rPr>
              <a:t>red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u"&gt;…&lt;/a&gt;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7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B405F51D-7479-4E41-BDCF-BB383AFB9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1546" y="4029582"/>
            <a:ext cx="185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8321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Comme nous l’avons déjà vu, une </a:t>
            </a:r>
            <a:r>
              <a:rPr spc="-10" dirty="0"/>
              <a:t>fonction </a:t>
            </a:r>
            <a:r>
              <a:rPr dirty="0"/>
              <a:t>se </a:t>
            </a:r>
            <a:r>
              <a:rPr spc="-5" dirty="0"/>
              <a:t>déclare de </a:t>
            </a:r>
            <a:r>
              <a:rPr dirty="0"/>
              <a:t>la </a:t>
            </a:r>
            <a:r>
              <a:rPr spc="-5" dirty="0"/>
              <a:t>manière</a:t>
            </a:r>
            <a:r>
              <a:rPr spc="95" dirty="0"/>
              <a:t> </a:t>
            </a:r>
            <a:r>
              <a:rPr spc="-5" dirty="0"/>
              <a:t>suivante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3510" y="2463444"/>
            <a:ext cx="4928235" cy="113665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95"/>
              </a:spcBef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function nomDeLaFonction(argument1,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argument2…){</a:t>
            </a:r>
            <a:endParaRPr sz="1600">
              <a:latin typeface="Trebuchet MS"/>
              <a:cs typeface="Trebuchet MS"/>
            </a:endParaRPr>
          </a:p>
          <a:p>
            <a:pPr marR="60960" algn="r">
              <a:lnSpc>
                <a:spcPct val="100000"/>
              </a:lnSpc>
              <a:spcBef>
                <a:spcPts val="994"/>
              </a:spcBef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//code à exécuter lors de l’appel de la</a:t>
            </a:r>
            <a:r>
              <a:rPr sz="16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fonction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8515" y="1327416"/>
            <a:ext cx="1646682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64914" y="1389126"/>
            <a:ext cx="1365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Les</a:t>
            </a:r>
            <a:r>
              <a:rPr sz="1800" spc="-5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B7E995"/>
                </a:solidFill>
                <a:latin typeface="Trebuchet MS"/>
                <a:cs typeface="Trebuchet MS"/>
              </a:rPr>
              <a:t>fonctions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3665" y="3909186"/>
            <a:ext cx="8141334" cy="143949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35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365"/>
              </a:spcBef>
            </a:pPr>
            <a:r>
              <a:rPr sz="1800" b="1" dirty="0">
                <a:latin typeface="Trebuchet MS"/>
                <a:cs typeface="Trebuchet MS"/>
              </a:rPr>
              <a:t>function</a:t>
            </a:r>
            <a:r>
              <a:rPr sz="1800" b="1" spc="-3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afficherMessage(message){</a:t>
            </a:r>
            <a:endParaRPr sz="1800" dirty="0">
              <a:latin typeface="Trebuchet MS"/>
              <a:cs typeface="Trebuchet MS"/>
            </a:endParaRPr>
          </a:p>
          <a:p>
            <a:pPr marL="37084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Trebuchet MS"/>
                <a:cs typeface="Trebuchet MS"/>
              </a:rPr>
              <a:t>alert(message);</a:t>
            </a:r>
            <a:endParaRPr sz="1800" dirty="0">
              <a:latin typeface="Trebuchet MS"/>
              <a:cs typeface="Trebuchet MS"/>
            </a:endParaRPr>
          </a:p>
          <a:p>
            <a:pPr marL="97790">
              <a:lnSpc>
                <a:spcPct val="100000"/>
              </a:lnSpc>
            </a:pPr>
            <a:r>
              <a:rPr sz="1800" b="1" dirty="0">
                <a:latin typeface="Trebuchet MS"/>
                <a:cs typeface="Trebuchet MS"/>
              </a:rPr>
              <a:t>}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97790">
              <a:lnSpc>
                <a:spcPct val="100000"/>
              </a:lnSpc>
            </a:pPr>
            <a:r>
              <a:rPr sz="1800" b="1" spc="-5" dirty="0">
                <a:latin typeface="Trebuchet MS"/>
                <a:cs typeface="Trebuchet MS"/>
              </a:rPr>
              <a:t>afficherMessage("Bonjour les</a:t>
            </a:r>
            <a:r>
              <a:rPr sz="1800" b="1" dirty="0">
                <a:latin typeface="Trebuchet MS"/>
                <a:cs typeface="Trebuchet MS"/>
              </a:rPr>
              <a:t> </a:t>
            </a:r>
            <a:r>
              <a:rPr lang="fr-FR" b="1" spc="-5" dirty="0">
                <a:latin typeface="Trebuchet MS"/>
                <a:cs typeface="Trebuchet MS"/>
              </a:rPr>
              <a:t>ESGI 3</a:t>
            </a:r>
            <a:r>
              <a:rPr sz="1800" b="1" spc="-5" dirty="0">
                <a:latin typeface="Trebuchet MS"/>
                <a:cs typeface="Trebuchet MS"/>
              </a:rPr>
              <a:t>");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15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A60D3C8F-43E5-4202-A3F5-0F84CF05D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30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2184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Manipuler le</a:t>
            </a:r>
            <a:r>
              <a:rPr spc="-60" dirty="0"/>
              <a:t> </a:t>
            </a:r>
            <a:r>
              <a:rPr spc="-10" dirty="0"/>
              <a:t>contenu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6310" y="2444642"/>
            <a:ext cx="7832090" cy="137033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innerHTML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250" spc="30" dirty="0">
                <a:solidFill>
                  <a:srgbClr val="90C225"/>
                </a:solidFill>
                <a:latin typeface="Wingdings 2"/>
                <a:cs typeface="Wingdings 2"/>
              </a:rPr>
              <a:t></a:t>
            </a:r>
            <a:r>
              <a:rPr sz="1250" spc="3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propriété 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innerHTML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représente le contenu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HTML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d’un</a:t>
            </a:r>
            <a:r>
              <a:rPr sz="1600" spc="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élément</a:t>
            </a:r>
            <a:endParaRPr sz="16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1005"/>
              </a:spcBef>
            </a:pPr>
            <a:r>
              <a:rPr sz="1100" spc="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100" spc="10" dirty="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lorsque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valeur de cette propriété est modifiée,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son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contenu est interprété par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endParaRPr sz="1400">
              <a:latin typeface="Trebuchet MS"/>
              <a:cs typeface="Trebuchet MS"/>
            </a:endParaRPr>
          </a:p>
          <a:p>
            <a:pPr marL="115506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navigateur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6310" y="3770903"/>
            <a:ext cx="7154545" cy="115697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textContent</a:t>
            </a:r>
            <a:endParaRPr sz="1800">
              <a:latin typeface="Trebuchet MS"/>
              <a:cs typeface="Trebuchet MS"/>
            </a:endParaRPr>
          </a:p>
          <a:p>
            <a:pPr marL="457200" algn="ctr">
              <a:lnSpc>
                <a:spcPct val="100000"/>
              </a:lnSpc>
              <a:spcBef>
                <a:spcPts val="1005"/>
              </a:spcBef>
              <a:tabLst>
                <a:tab pos="743585" algn="l"/>
              </a:tabLst>
            </a:pPr>
            <a:r>
              <a:rPr sz="1250" spc="30" dirty="0">
                <a:solidFill>
                  <a:srgbClr val="90C225"/>
                </a:solidFill>
                <a:latin typeface="Wingdings 2"/>
                <a:cs typeface="Wingdings 2"/>
              </a:rPr>
              <a:t></a:t>
            </a:r>
            <a:r>
              <a:rPr sz="1250" spc="3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propriété 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textContent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représente le contenu textuel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d’un</a:t>
            </a:r>
            <a:r>
              <a:rPr sz="1600" spc="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élément</a:t>
            </a:r>
            <a:endParaRPr sz="1600">
              <a:latin typeface="Trebuchet MS"/>
              <a:cs typeface="Trebuchet MS"/>
            </a:endParaRPr>
          </a:p>
          <a:p>
            <a:pPr marL="429895" algn="ctr">
              <a:lnSpc>
                <a:spcPct val="100000"/>
              </a:lnSpc>
              <a:spcBef>
                <a:spcPts val="1005"/>
              </a:spcBef>
            </a:pPr>
            <a:r>
              <a:rPr sz="1100" spc="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100" spc="10" dirty="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lorsque cette propriété est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lue, elle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ne contient pas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les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balises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HTML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6552" y="1327416"/>
            <a:ext cx="1070610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53203" y="1389126"/>
            <a:ext cx="790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</a:t>
            </a:r>
            <a:r>
              <a:rPr sz="1800" spc="-8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DOM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5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18CD0810-67F7-4C06-884E-1422D04C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31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1352" y="2161032"/>
            <a:ext cx="8074152" cy="3881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16552" y="1327416"/>
            <a:ext cx="1070610" cy="511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53203" y="1389126"/>
            <a:ext cx="790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</a:t>
            </a:r>
            <a:r>
              <a:rPr sz="1800" spc="-8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DOM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3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4FBF5938-AF1C-4316-8B69-9818F0FBE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32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6552" y="1327416"/>
            <a:ext cx="1070610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3203" y="1389126"/>
            <a:ext cx="790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</a:t>
            </a:r>
            <a:r>
              <a:rPr sz="1800" spc="-8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DOM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27019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Agir </a:t>
            </a:r>
            <a:r>
              <a:rPr dirty="0"/>
              <a:t>sur </a:t>
            </a:r>
            <a:r>
              <a:rPr spc="-5" dirty="0"/>
              <a:t>les propriétés</a:t>
            </a:r>
            <a:r>
              <a:rPr spc="-85" dirty="0"/>
              <a:t> </a:t>
            </a:r>
            <a:r>
              <a:rPr spc="-5" dirty="0"/>
              <a:t>CSS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56310" y="2589021"/>
            <a:ext cx="8221345" cy="306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marR="83185" indent="-40132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propriété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style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d’un élément permet d’agir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sur les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propriétés CSS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cet  élément</a:t>
            </a:r>
            <a:endParaRPr sz="1800">
              <a:latin typeface="Trebuchet MS"/>
              <a:cs typeface="Trebuchet MS"/>
            </a:endParaRPr>
          </a:p>
          <a:p>
            <a:pPr marL="413384" marR="5080" indent="-401320">
              <a:lnSpc>
                <a:spcPct val="100000"/>
              </a:lnSpc>
              <a:spcBef>
                <a:spcPts val="994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mais elle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ne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permet pas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d’accéder aux valeurs des propriétés définies dans  une feuille de style,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seulement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aux propriétés définies dans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document  HTML ou via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style</a:t>
            </a:r>
            <a:endParaRPr sz="18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font-size </a:t>
            </a:r>
            <a:r>
              <a:rPr sz="1600" spc="-5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6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fontSize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endParaRPr sz="16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border-right-style </a:t>
            </a:r>
            <a:r>
              <a:rPr sz="1600" spc="-5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borderRightStyle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spc="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etc.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les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valeurs sont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toujours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des chaines de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caractères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les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unités doivent être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précisées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4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B8FD21BA-41EF-49CE-9C0F-767F87505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33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6552" y="1327416"/>
            <a:ext cx="1070610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3203" y="1389126"/>
            <a:ext cx="790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</a:t>
            </a:r>
            <a:r>
              <a:rPr sz="1800" spc="-8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DOM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8180" y="2237232"/>
            <a:ext cx="8540496" cy="3727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B484BA15-8608-458C-A87D-26E3D027A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34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6552" y="1327416"/>
            <a:ext cx="1070610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53203" y="1389126"/>
            <a:ext cx="790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7E995"/>
                </a:solidFill>
              </a:rPr>
              <a:t>Le</a:t>
            </a:r>
            <a:r>
              <a:rPr spc="-85" dirty="0">
                <a:solidFill>
                  <a:srgbClr val="B7E995"/>
                </a:solidFill>
              </a:rPr>
              <a:t> </a:t>
            </a:r>
            <a:r>
              <a:rPr spc="-5" dirty="0">
                <a:solidFill>
                  <a:srgbClr val="B7E995"/>
                </a:solidFill>
              </a:rPr>
              <a:t>DOM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56310" y="2059685"/>
            <a:ext cx="8060690" cy="114046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Manipuler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15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DOM</a:t>
            </a:r>
            <a:endParaRPr sz="1500" dirty="0">
              <a:latin typeface="Trebuchet MS"/>
              <a:cs typeface="Trebuchet MS"/>
            </a:endParaRPr>
          </a:p>
          <a:p>
            <a:pPr marL="12700">
              <a:lnSpc>
                <a:spcPts val="1620"/>
              </a:lnSpc>
              <a:spcBef>
                <a:spcPts val="650"/>
              </a:spcBef>
              <a:tabLst>
                <a:tab pos="413384" algn="l"/>
              </a:tabLst>
            </a:pPr>
            <a:r>
              <a:rPr sz="120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20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Les noeuds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de l’arbre DOM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sélectionnés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par </a:t>
            </a:r>
            <a:r>
              <a:rPr sz="1500" b="1" dirty="0">
                <a:solidFill>
                  <a:srgbClr val="FFFFFF"/>
                </a:solidFill>
                <a:latin typeface="Trebuchet MS"/>
                <a:cs typeface="Trebuchet MS"/>
              </a:rPr>
              <a:t>getElementById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Trebuchet MS"/>
                <a:cs typeface="Trebuchet MS"/>
              </a:rPr>
              <a:t>getElementsByClassName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endParaRPr sz="1500" dirty="0">
              <a:latin typeface="Trebuchet MS"/>
              <a:cs typeface="Trebuchet MS"/>
            </a:endParaRPr>
          </a:p>
          <a:p>
            <a:pPr marL="413384">
              <a:lnSpc>
                <a:spcPts val="1620"/>
              </a:lnSpc>
            </a:pP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...,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sont de type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Trebuchet MS"/>
                <a:cs typeface="Trebuchet MS"/>
              </a:rPr>
              <a:t>Node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5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413384" algn="l"/>
              </a:tabLst>
            </a:pPr>
            <a:r>
              <a:rPr sz="120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20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Un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objet </a:t>
            </a:r>
            <a:r>
              <a:rPr sz="1500" b="1" spc="-5" dirty="0">
                <a:solidFill>
                  <a:srgbClr val="FFFFFF"/>
                </a:solidFill>
                <a:latin typeface="Trebuchet MS"/>
                <a:cs typeface="Trebuchet MS"/>
              </a:rPr>
              <a:t>Node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propose les propriétés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3510" y="3258057"/>
            <a:ext cx="7628255" cy="26663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99085" marR="5080" indent="-287020">
              <a:lnSpc>
                <a:spcPts val="1340"/>
              </a:lnSpc>
              <a:spcBef>
                <a:spcPts val="430"/>
              </a:spcBef>
              <a:buClr>
                <a:srgbClr val="90C225"/>
              </a:buClr>
              <a:buSzPct val="78571"/>
              <a:buFont typeface="Wingdings 2"/>
              <a:buChar char="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rgbClr val="FFFFFF"/>
                </a:solidFill>
                <a:latin typeface="Trebuchet MS"/>
                <a:cs typeface="Trebuchet MS"/>
              </a:rPr>
              <a:t>nodeName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: le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nom du noeud (balise en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majuscules)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//utilser nodeName.toLowerCase()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ou 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nodeName.toUpperCase() pour être certain du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résultat</a:t>
            </a:r>
            <a:endParaRPr sz="1400" dirty="0">
              <a:latin typeface="Trebuchet MS"/>
              <a:cs typeface="Trebuchet MS"/>
            </a:endParaRPr>
          </a:p>
          <a:p>
            <a:pPr marL="299085" indent="-287020">
              <a:lnSpc>
                <a:spcPts val="1515"/>
              </a:lnSpc>
              <a:spcBef>
                <a:spcPts val="690"/>
              </a:spcBef>
              <a:buClr>
                <a:srgbClr val="90C225"/>
              </a:buClr>
              <a:buSzPct val="78571"/>
              <a:buFont typeface="Wingdings 2"/>
              <a:buChar char=""/>
              <a:tabLst>
                <a:tab pos="299085" algn="l"/>
                <a:tab pos="299720" algn="l"/>
              </a:tabLst>
            </a:pPr>
            <a:r>
              <a:rPr sz="1400" b="1" spc="-15" dirty="0">
                <a:solidFill>
                  <a:srgbClr val="FFFFFF"/>
                </a:solidFill>
                <a:latin typeface="Trebuchet MS"/>
                <a:cs typeface="Trebuchet MS"/>
              </a:rPr>
              <a:t>nodeType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type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du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noeud défini par des constantes nommées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prédéfinies,</a:t>
            </a:r>
            <a:endParaRPr sz="1400" dirty="0">
              <a:latin typeface="Trebuchet MS"/>
              <a:cs typeface="Trebuchet MS"/>
            </a:endParaRPr>
          </a:p>
          <a:p>
            <a:pPr marL="299085">
              <a:lnSpc>
                <a:spcPts val="1515"/>
              </a:lnSpc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Node.ELEMENT_NODE (= 1),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Node.TEXT_NODE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(=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3)</a:t>
            </a:r>
            <a:endParaRPr sz="1400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660"/>
              </a:spcBef>
              <a:buClr>
                <a:srgbClr val="90C225"/>
              </a:buClr>
              <a:buSzPct val="78571"/>
              <a:buFont typeface="Wingdings 2"/>
              <a:buChar char=""/>
              <a:tabLst>
                <a:tab pos="299085" algn="l"/>
                <a:tab pos="299720" algn="l"/>
              </a:tabLst>
            </a:pPr>
            <a:r>
              <a:rPr sz="1400" b="1" spc="-15" dirty="0">
                <a:solidFill>
                  <a:srgbClr val="FFFFFF"/>
                </a:solidFill>
                <a:latin typeface="Trebuchet MS"/>
                <a:cs typeface="Trebuchet MS"/>
              </a:rPr>
              <a:t>nodeValue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: null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si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le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noeud est un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élément, le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contenu pour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un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noeud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texte</a:t>
            </a:r>
            <a:endParaRPr sz="1400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660"/>
              </a:spcBef>
              <a:buClr>
                <a:srgbClr val="90C225"/>
              </a:buClr>
              <a:buSzPct val="78571"/>
              <a:buFont typeface="Wingdings 2"/>
              <a:buChar char="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rgbClr val="FFFFFF"/>
                </a:solidFill>
                <a:latin typeface="Trebuchet MS"/>
                <a:cs typeface="Trebuchet MS"/>
              </a:rPr>
              <a:t>parentNode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le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noeud parent du noeud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courant</a:t>
            </a:r>
            <a:endParaRPr sz="1400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670"/>
              </a:spcBef>
              <a:buClr>
                <a:srgbClr val="90C225"/>
              </a:buClr>
              <a:buSzPct val="78571"/>
              <a:buFont typeface="Wingdings 2"/>
              <a:buChar char="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rgbClr val="FFFFFF"/>
                </a:solidFill>
                <a:latin typeface="Trebuchet MS"/>
                <a:cs typeface="Trebuchet MS"/>
              </a:rPr>
              <a:t>childNodes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liste (NodeList) des fils du noeud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courant</a:t>
            </a:r>
            <a:endParaRPr sz="1400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665"/>
              </a:spcBef>
              <a:buClr>
                <a:srgbClr val="90C225"/>
              </a:buClr>
              <a:buSzPct val="78571"/>
              <a:buFont typeface="Wingdings 2"/>
              <a:buChar char="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rgbClr val="FFFFFF"/>
                </a:solidFill>
                <a:latin typeface="Trebuchet MS"/>
                <a:cs typeface="Trebuchet MS"/>
              </a:rPr>
              <a:t>fitstChild, lastChild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: le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premier et dernier des noeuds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fils</a:t>
            </a:r>
            <a:endParaRPr sz="1400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660"/>
              </a:spcBef>
              <a:buClr>
                <a:srgbClr val="90C225"/>
              </a:buClr>
              <a:buSzPct val="78571"/>
              <a:buFont typeface="Wingdings 2"/>
              <a:buChar char="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previousSibling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1400" b="1" spc="-10" dirty="0">
                <a:solidFill>
                  <a:srgbClr val="FFFFFF"/>
                </a:solidFill>
                <a:latin typeface="Trebuchet MS"/>
                <a:cs typeface="Trebuchet MS"/>
              </a:rPr>
              <a:t>nextSibling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: le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noeud frère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précédent/suivant</a:t>
            </a:r>
            <a:endParaRPr sz="1400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670"/>
              </a:spcBef>
              <a:buClr>
                <a:srgbClr val="90C225"/>
              </a:buClr>
              <a:buSzPct val="78571"/>
              <a:buFont typeface="Wingdings 2"/>
              <a:buChar char="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hasAttributes(), hasChildNodes()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17180" y="3625596"/>
            <a:ext cx="2601468" cy="175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7EAC95D4-33DD-442F-A82F-C6C12D038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35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6552" y="1327416"/>
            <a:ext cx="1070610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3203" y="1389126"/>
            <a:ext cx="790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</a:t>
            </a:r>
            <a:r>
              <a:rPr sz="1800" spc="-8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DOM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46539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L’ajout </a:t>
            </a:r>
            <a:r>
              <a:rPr spc="-5" dirty="0"/>
              <a:t>d’un élément </a:t>
            </a:r>
            <a:r>
              <a:rPr dirty="0"/>
              <a:t>se </a:t>
            </a:r>
            <a:r>
              <a:rPr spc="-5" dirty="0"/>
              <a:t>fait en </a:t>
            </a:r>
            <a:r>
              <a:rPr spc="-10" dirty="0"/>
              <a:t>trois </a:t>
            </a:r>
            <a:r>
              <a:rPr spc="-5" dirty="0"/>
              <a:t>étapes</a:t>
            </a:r>
            <a:r>
              <a:rPr spc="20" dirty="0"/>
              <a:t> </a:t>
            </a:r>
            <a:r>
              <a:rPr dirty="0"/>
              <a:t>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56310" y="2462529"/>
            <a:ext cx="3204210" cy="122936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Création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du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nœud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Affectation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d’attributs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Insertion dans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document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4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538DC14C-75DB-4510-A77B-0336700F7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36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6552" y="1327416"/>
            <a:ext cx="1070610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3203" y="1389126"/>
            <a:ext cx="790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</a:t>
            </a:r>
            <a:r>
              <a:rPr sz="1800" spc="-8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DOM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899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Créati</a:t>
            </a:r>
            <a:r>
              <a:rPr spc="-15" dirty="0"/>
              <a:t>o</a:t>
            </a:r>
            <a:r>
              <a:rPr dirty="0"/>
              <a:t>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56310" y="2589021"/>
            <a:ext cx="7975600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document.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createElement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1800" i="1" spc="-5" dirty="0">
                <a:solidFill>
                  <a:srgbClr val="FFFFFF"/>
                </a:solidFill>
                <a:latin typeface="Trebuchet MS"/>
                <a:cs typeface="Trebuchet MS"/>
              </a:rPr>
              <a:t>balise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)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crée un nouveau noeud avec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Trebuchet MS"/>
                <a:cs typeface="Trebuchet MS"/>
              </a:rPr>
              <a:t>balise</a:t>
            </a:r>
            <a:endParaRPr sz="1800" dirty="0">
              <a:latin typeface="Trebuchet MS"/>
              <a:cs typeface="Trebuchet MS"/>
            </a:endParaRPr>
          </a:p>
          <a:p>
            <a:pPr marL="413384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donnée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document.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createTextNode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1800" i="1" spc="-10" dirty="0">
                <a:solidFill>
                  <a:srgbClr val="FFFFFF"/>
                </a:solidFill>
                <a:latin typeface="Trebuchet MS"/>
                <a:cs typeface="Trebuchet MS"/>
              </a:rPr>
              <a:t>texte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)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crée un nouveau noeud texte avec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endParaRPr sz="1800" dirty="0">
              <a:latin typeface="Trebuchet MS"/>
              <a:cs typeface="Trebuchet MS"/>
            </a:endParaRPr>
          </a:p>
          <a:p>
            <a:pPr marL="413384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contenu </a:t>
            </a:r>
            <a:r>
              <a:rPr sz="1800" i="1" dirty="0">
                <a:solidFill>
                  <a:srgbClr val="FFFFFF"/>
                </a:solidFill>
                <a:latin typeface="Trebuchet MS"/>
                <a:cs typeface="Trebuchet MS"/>
              </a:rPr>
              <a:t>texte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fourni (non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interprété)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6310" y="3814698"/>
            <a:ext cx="7602855" cy="8274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NB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existe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aussi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i="1" spc="-5" dirty="0">
                <a:solidFill>
                  <a:srgbClr val="FFFFFF"/>
                </a:solidFill>
                <a:latin typeface="Trebuchet MS"/>
                <a:cs typeface="Trebuchet MS"/>
              </a:rPr>
              <a:t>node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cloneNode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qui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pour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résultat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un nouveau nœud, copie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du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node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6310" y="5145404"/>
            <a:ext cx="5540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Exemple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var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 =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document.createElement(‘div’)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6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24829F66-CE70-46E6-8979-D7148345A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37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6552" y="1327416"/>
            <a:ext cx="1070610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3203" y="1389126"/>
            <a:ext cx="790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</a:t>
            </a:r>
            <a:r>
              <a:rPr sz="1800" spc="-8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DOM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2552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Affectation </a:t>
            </a:r>
            <a:r>
              <a:rPr spc="-5" dirty="0"/>
              <a:t>des</a:t>
            </a:r>
            <a:r>
              <a:rPr spc="5" dirty="0"/>
              <a:t> </a:t>
            </a:r>
            <a:r>
              <a:rPr spc="-5" dirty="0"/>
              <a:t>attributs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56310" y="2444642"/>
            <a:ext cx="5393055" cy="118618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Déjà vu</a:t>
            </a:r>
            <a:endParaRPr sz="18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On utilise soit setAttributes(‘attribut 1’,</a:t>
            </a:r>
            <a:r>
              <a:rPr sz="1600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‘valeur’);</a:t>
            </a:r>
            <a:endParaRPr sz="16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Soit element.attribut1 =</a:t>
            </a:r>
            <a:r>
              <a:rPr sz="16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‘valeur’;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3510" y="4104259"/>
            <a:ext cx="1223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sz="1250" spc="30" dirty="0">
                <a:solidFill>
                  <a:srgbClr val="90C225"/>
                </a:solidFill>
                <a:latin typeface="Wingdings 2"/>
                <a:cs typeface="Wingdings 2"/>
              </a:rPr>
              <a:t></a:t>
            </a:r>
            <a:r>
              <a:rPr sz="1250" spc="3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Exemple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0685" y="4719091"/>
            <a:ext cx="3867150" cy="7670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n.id =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‘Ingesupb1’;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n.setAttribute(‘href’,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  <a:hlinkClick r:id="rId5"/>
              </a:rPr>
              <a:t>‘http://yno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  <a:hlinkClick r:id="rId5"/>
              </a:rPr>
              <a:t>.com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’);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6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1B44D0AC-DDA7-4885-AFC7-1F70A3F5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38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6552" y="1327416"/>
            <a:ext cx="1070610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3203" y="1389126"/>
            <a:ext cx="790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</a:t>
            </a:r>
            <a:r>
              <a:rPr sz="1800" spc="-8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DOM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6310" y="2061209"/>
            <a:ext cx="8058150" cy="3923029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Insertion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050"/>
              </a:lnSpc>
              <a:spcBef>
                <a:spcPts val="785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i="1" spc="-5" dirty="0">
                <a:solidFill>
                  <a:srgbClr val="FFFFFF"/>
                </a:solidFill>
                <a:latin typeface="Trebuchet MS"/>
                <a:cs typeface="Trebuchet MS"/>
              </a:rPr>
              <a:t>noeudParent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insertBefore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1800" i="1" spc="-5" dirty="0">
                <a:solidFill>
                  <a:srgbClr val="FFFFFF"/>
                </a:solidFill>
                <a:latin typeface="Trebuchet MS"/>
                <a:cs typeface="Trebuchet MS"/>
              </a:rPr>
              <a:t>noeudInséré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800" i="1" spc="-5" dirty="0">
                <a:solidFill>
                  <a:srgbClr val="FFFFFF"/>
                </a:solidFill>
                <a:latin typeface="Trebuchet MS"/>
                <a:cs typeface="Trebuchet MS"/>
              </a:rPr>
              <a:t>noeudRéférence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)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insère</a:t>
            </a:r>
            <a:endParaRPr sz="1800">
              <a:latin typeface="Trebuchet MS"/>
              <a:cs typeface="Trebuchet MS"/>
            </a:endParaRPr>
          </a:p>
          <a:p>
            <a:pPr marL="413384">
              <a:lnSpc>
                <a:spcPts val="2050"/>
              </a:lnSpc>
            </a:pPr>
            <a:r>
              <a:rPr sz="1800" i="1" spc="-5" dirty="0">
                <a:solidFill>
                  <a:srgbClr val="FFFFFF"/>
                </a:solidFill>
                <a:latin typeface="Trebuchet MS"/>
                <a:cs typeface="Trebuchet MS"/>
              </a:rPr>
              <a:t>noeudInséré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avant </a:t>
            </a:r>
            <a:r>
              <a:rPr sz="1800" i="1" spc="-5" dirty="0">
                <a:solidFill>
                  <a:srgbClr val="FFFFFF"/>
                </a:solidFill>
                <a:latin typeface="Trebuchet MS"/>
                <a:cs typeface="Trebuchet MS"/>
              </a:rPr>
              <a:t>noeudRéférence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comme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fils de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Trebuchet MS"/>
                <a:cs typeface="Trebuchet MS"/>
              </a:rPr>
              <a:t>noeudParent</a:t>
            </a:r>
            <a:endParaRPr sz="1800">
              <a:latin typeface="Trebuchet MS"/>
              <a:cs typeface="Trebuchet MS"/>
            </a:endParaRPr>
          </a:p>
          <a:p>
            <a:pPr marL="413384" marR="5080" indent="-401320">
              <a:lnSpc>
                <a:spcPts val="1939"/>
              </a:lnSpc>
              <a:spcBef>
                <a:spcPts val="1025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i="1" spc="-5" dirty="0">
                <a:solidFill>
                  <a:srgbClr val="FFFFFF"/>
                </a:solidFill>
                <a:latin typeface="Trebuchet MS"/>
                <a:cs typeface="Trebuchet MS"/>
              </a:rPr>
              <a:t>parent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appendChild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1800" i="1" spc="-5" dirty="0">
                <a:solidFill>
                  <a:srgbClr val="FFFFFF"/>
                </a:solidFill>
                <a:latin typeface="Trebuchet MS"/>
                <a:cs typeface="Trebuchet MS"/>
              </a:rPr>
              <a:t>noeudAjouté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)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 le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noeud </a:t>
            </a:r>
            <a:r>
              <a:rPr sz="1800" i="1" spc="-5" dirty="0">
                <a:solidFill>
                  <a:srgbClr val="FFFFFF"/>
                </a:solidFill>
                <a:latin typeface="Trebuchet MS"/>
                <a:cs typeface="Trebuchet MS"/>
              </a:rPr>
              <a:t>noeudAjouté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est ajouté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à la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fin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des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fils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Trebuchet MS"/>
                <a:cs typeface="Trebuchet MS"/>
              </a:rPr>
              <a:t>parent</a:t>
            </a:r>
            <a:endParaRPr sz="1800">
              <a:latin typeface="Trebuchet MS"/>
              <a:cs typeface="Trebuchet MS"/>
            </a:endParaRPr>
          </a:p>
          <a:p>
            <a:pPr marL="413384" marR="471170" indent="-401320" algn="just">
              <a:lnSpc>
                <a:spcPts val="1939"/>
              </a:lnSpc>
              <a:spcBef>
                <a:spcPts val="1019"/>
              </a:spcBef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NB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 si le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noeud </a:t>
            </a:r>
            <a:r>
              <a:rPr sz="1800" i="1" spc="-5" dirty="0">
                <a:solidFill>
                  <a:srgbClr val="FFFFFF"/>
                </a:solidFill>
                <a:latin typeface="Trebuchet MS"/>
                <a:cs typeface="Trebuchet MS"/>
              </a:rPr>
              <a:t>inséré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ou </a:t>
            </a:r>
            <a:r>
              <a:rPr sz="1800" i="1" spc="-5" dirty="0">
                <a:solidFill>
                  <a:srgbClr val="FFFFFF"/>
                </a:solidFill>
                <a:latin typeface="Trebuchet MS"/>
                <a:cs typeface="Trebuchet MS"/>
              </a:rPr>
              <a:t>ajouté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existe dans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document, il est alors 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déplacé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(donc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supprimé de la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position existante et inséré/ajouté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à la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position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demandée).</a:t>
            </a:r>
            <a:endParaRPr sz="18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760"/>
              </a:spcBef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Exemple</a:t>
            </a:r>
            <a:r>
              <a:rPr sz="180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810"/>
              </a:spcBef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document.getElementById(‘bla’).appendChild(n);</a:t>
            </a:r>
            <a:endParaRPr sz="1600">
              <a:latin typeface="Trebuchet MS"/>
              <a:cs typeface="Trebuchet MS"/>
            </a:endParaRPr>
          </a:p>
          <a:p>
            <a:pPr marL="989330" marR="497205" indent="-62865">
              <a:lnSpc>
                <a:spcPts val="2740"/>
              </a:lnSpc>
              <a:spcBef>
                <a:spcPts val="215"/>
              </a:spcBef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var t = 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document.createTextNode(‘ceci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est le texte ajouté au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nœud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n’);  n.appendChild(t);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5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92246F31-7EC1-4B90-8766-43511819E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39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6552" y="1327416"/>
            <a:ext cx="1070610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3203" y="1389126"/>
            <a:ext cx="790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</a:t>
            </a:r>
            <a:r>
              <a:rPr sz="1800" spc="-8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DOM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1228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Suppression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56310" y="2462529"/>
            <a:ext cx="8179434" cy="110172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i="1" spc="-5" dirty="0">
                <a:solidFill>
                  <a:srgbClr val="FFFFFF"/>
                </a:solidFill>
                <a:latin typeface="Trebuchet MS"/>
                <a:cs typeface="Trebuchet MS"/>
              </a:rPr>
              <a:t>parent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removeChild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1800" i="1" spc="-5" dirty="0">
                <a:solidFill>
                  <a:srgbClr val="FFFFFF"/>
                </a:solidFill>
                <a:latin typeface="Trebuchet MS"/>
                <a:cs typeface="Trebuchet MS"/>
              </a:rPr>
              <a:t>noeud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)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sz="1800" i="1" spc="-5" dirty="0">
                <a:solidFill>
                  <a:srgbClr val="FFFFFF"/>
                </a:solidFill>
                <a:latin typeface="Trebuchet MS"/>
                <a:cs typeface="Trebuchet MS"/>
              </a:rPr>
              <a:t>noeud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est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supprimé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des fils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Trebuchet MS"/>
                <a:cs typeface="Trebuchet MS"/>
              </a:rPr>
              <a:t>parent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i="1" spc="-5" dirty="0">
                <a:solidFill>
                  <a:srgbClr val="FFFFFF"/>
                </a:solidFill>
                <a:latin typeface="Trebuchet MS"/>
                <a:cs typeface="Trebuchet MS"/>
              </a:rPr>
              <a:t>parent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replaceChild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1800" i="1" spc="-5" dirty="0">
                <a:solidFill>
                  <a:srgbClr val="FFFFFF"/>
                </a:solidFill>
                <a:latin typeface="Trebuchet MS"/>
                <a:cs typeface="Trebuchet MS"/>
              </a:rPr>
              <a:t>remplaçant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800" i="1" spc="-5" dirty="0">
                <a:solidFill>
                  <a:srgbClr val="FFFFFF"/>
                </a:solidFill>
                <a:latin typeface="Trebuchet MS"/>
                <a:cs typeface="Trebuchet MS"/>
              </a:rPr>
              <a:t>remplacé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)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sz="1800" i="1" spc="-5" dirty="0">
                <a:solidFill>
                  <a:srgbClr val="FFFFFF"/>
                </a:solidFill>
                <a:latin typeface="Trebuchet MS"/>
                <a:cs typeface="Trebuchet MS"/>
              </a:rPr>
              <a:t>remplaçant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prend la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place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endParaRPr sz="1800">
              <a:latin typeface="Trebuchet MS"/>
              <a:cs typeface="Trebuchet MS"/>
            </a:endParaRPr>
          </a:p>
          <a:p>
            <a:pPr marL="413384">
              <a:lnSpc>
                <a:spcPct val="100000"/>
              </a:lnSpc>
            </a:pPr>
            <a:r>
              <a:rPr sz="1800" i="1" spc="-5" dirty="0">
                <a:solidFill>
                  <a:srgbClr val="FFFFFF"/>
                </a:solidFill>
                <a:latin typeface="Trebuchet MS"/>
                <a:cs typeface="Trebuchet MS"/>
              </a:rPr>
              <a:t>remplacé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comme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fils de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Trebuchet MS"/>
                <a:cs typeface="Trebuchet MS"/>
              </a:rPr>
              <a:t>parent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3825" y="3602863"/>
            <a:ext cx="8141334" cy="30911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latin typeface="Arial"/>
                <a:cs typeface="Arial"/>
              </a:rPr>
              <a:t>//remplacement</a:t>
            </a:r>
            <a:endParaRPr sz="1400">
              <a:latin typeface="Arial"/>
              <a:cs typeface="Arial"/>
            </a:endParaRPr>
          </a:p>
          <a:p>
            <a:pPr marL="97790">
              <a:lnSpc>
                <a:spcPct val="100000"/>
              </a:lnSpc>
            </a:pPr>
            <a:r>
              <a:rPr sz="1400" spc="-5" dirty="0">
                <a:solidFill>
                  <a:srgbClr val="006FC0"/>
                </a:solidFill>
                <a:latin typeface="Arial"/>
                <a:cs typeface="Arial"/>
              </a:rPr>
              <a:t>var </a:t>
            </a:r>
            <a:r>
              <a:rPr sz="1400" dirty="0">
                <a:latin typeface="Arial"/>
                <a:cs typeface="Arial"/>
              </a:rPr>
              <a:t>link =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document.querySelector('a');</a:t>
            </a:r>
            <a:endParaRPr sz="1400">
              <a:latin typeface="Arial"/>
              <a:cs typeface="Arial"/>
            </a:endParaRPr>
          </a:p>
          <a:p>
            <a:pPr marL="97790">
              <a:lnSpc>
                <a:spcPct val="100000"/>
              </a:lnSpc>
            </a:pPr>
            <a:r>
              <a:rPr sz="1400" spc="-5" dirty="0">
                <a:solidFill>
                  <a:srgbClr val="006FC0"/>
                </a:solidFill>
                <a:latin typeface="Arial"/>
                <a:cs typeface="Arial"/>
              </a:rPr>
              <a:t>var </a:t>
            </a:r>
            <a:r>
              <a:rPr sz="1400" spc="-5" dirty="0">
                <a:latin typeface="Arial"/>
                <a:cs typeface="Arial"/>
              </a:rPr>
              <a:t>newLabel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document.createTextNode(http://lien-de-remplacement.fr');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9779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link.replaceChild(newLabel,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link.firstChild);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9779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//clonage</a:t>
            </a:r>
            <a:endParaRPr sz="1400">
              <a:latin typeface="Arial"/>
              <a:cs typeface="Arial"/>
            </a:endParaRPr>
          </a:p>
          <a:p>
            <a:pPr marL="97790">
              <a:lnSpc>
                <a:spcPct val="100000"/>
              </a:lnSpc>
            </a:pPr>
            <a:r>
              <a:rPr sz="1400" spc="-5" dirty="0">
                <a:solidFill>
                  <a:srgbClr val="006FC0"/>
                </a:solidFill>
                <a:latin typeface="Arial"/>
                <a:cs typeface="Arial"/>
              </a:rPr>
              <a:t>var </a:t>
            </a:r>
            <a:r>
              <a:rPr sz="1400" dirty="0">
                <a:latin typeface="Arial"/>
                <a:cs typeface="Arial"/>
              </a:rPr>
              <a:t>p1 =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document.getElementById(‘joconde');</a:t>
            </a:r>
            <a:endParaRPr sz="1400">
              <a:latin typeface="Arial"/>
              <a:cs typeface="Arial"/>
            </a:endParaRPr>
          </a:p>
          <a:p>
            <a:pPr marL="97790">
              <a:lnSpc>
                <a:spcPct val="100000"/>
              </a:lnSpc>
            </a:pPr>
            <a:r>
              <a:rPr sz="1400" spc="-5" dirty="0">
                <a:solidFill>
                  <a:srgbClr val="006FC0"/>
                </a:solidFill>
                <a:latin typeface="Arial"/>
                <a:cs typeface="Arial"/>
              </a:rPr>
              <a:t>var </a:t>
            </a:r>
            <a:r>
              <a:rPr sz="1400" dirty="0">
                <a:latin typeface="Arial"/>
                <a:cs typeface="Arial"/>
              </a:rPr>
              <a:t>p2 = </a:t>
            </a:r>
            <a:r>
              <a:rPr sz="1400" spc="-5" dirty="0">
                <a:latin typeface="Arial"/>
                <a:cs typeface="Arial"/>
              </a:rPr>
              <a:t>p1.cloneNode(true); </a:t>
            </a:r>
            <a:r>
              <a:rPr sz="1400" dirty="0">
                <a:latin typeface="Arial"/>
                <a:cs typeface="Arial"/>
              </a:rPr>
              <a:t>//true </a:t>
            </a:r>
            <a:r>
              <a:rPr sz="1400" spc="-5" dirty="0">
                <a:latin typeface="Arial"/>
                <a:cs typeface="Arial"/>
              </a:rPr>
              <a:t>pour cloner juste le nœud et </a:t>
            </a:r>
            <a:r>
              <a:rPr sz="1400" dirty="0">
                <a:latin typeface="Arial"/>
                <a:cs typeface="Arial"/>
              </a:rPr>
              <a:t>ses </a:t>
            </a:r>
            <a:r>
              <a:rPr sz="1400" spc="-5" dirty="0">
                <a:latin typeface="Arial"/>
                <a:cs typeface="Arial"/>
              </a:rPr>
              <a:t>enfants, false pour le nœud</a:t>
            </a:r>
            <a:r>
              <a:rPr sz="1400" spc="-2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seul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9779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p1.parentNode.appendChild(paragraphe2);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97790" marR="545084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//suppression  p1.parentNode.removeChild(p2);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5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1DC29751-4BD7-4BFD-ACF4-644FB8C7E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1546" y="4029582"/>
            <a:ext cx="185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7072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Il est possible de rendre les arguments d’une </a:t>
            </a:r>
            <a:r>
              <a:rPr spc="-10" dirty="0"/>
              <a:t>fonction</a:t>
            </a:r>
            <a:r>
              <a:rPr spc="60" dirty="0"/>
              <a:t> </a:t>
            </a:r>
            <a:r>
              <a:rPr spc="-10" dirty="0"/>
              <a:t>facultatifs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310" y="2462529"/>
            <a:ext cx="8322309" cy="8274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Cependant, il faut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leurs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affecter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une valeur par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défaut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Les arguments facultatifs dans une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liste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d’arguments doivent être en dernier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8515" y="1327416"/>
            <a:ext cx="1646682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64914" y="1389126"/>
            <a:ext cx="1365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Les</a:t>
            </a:r>
            <a:r>
              <a:rPr sz="1800" spc="-5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B7E995"/>
                </a:solidFill>
                <a:latin typeface="Trebuchet MS"/>
                <a:cs typeface="Trebuchet MS"/>
              </a:rPr>
              <a:t>fonctions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3665" y="3526663"/>
            <a:ext cx="8141334" cy="30911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314325" marR="5061585" indent="-216535">
              <a:lnSpc>
                <a:spcPct val="100000"/>
              </a:lnSpc>
              <a:spcBef>
                <a:spcPts val="370"/>
              </a:spcBef>
            </a:pPr>
            <a:r>
              <a:rPr sz="1400" b="1" spc="-5" dirty="0">
                <a:latin typeface="Trebuchet MS"/>
                <a:cs typeface="Trebuchet MS"/>
              </a:rPr>
              <a:t>function afficherMessage(message){  alert(message);</a:t>
            </a:r>
            <a:endParaRPr sz="1400">
              <a:latin typeface="Trebuchet MS"/>
              <a:cs typeface="Trebuchet MS"/>
            </a:endParaRPr>
          </a:p>
          <a:p>
            <a:pPr marL="97790">
              <a:lnSpc>
                <a:spcPct val="100000"/>
              </a:lnSpc>
            </a:pPr>
            <a:r>
              <a:rPr sz="1400" b="1" dirty="0">
                <a:latin typeface="Trebuchet MS"/>
                <a:cs typeface="Trebuchet MS"/>
              </a:rPr>
              <a:t>}</a:t>
            </a:r>
            <a:endParaRPr sz="1400">
              <a:latin typeface="Trebuchet MS"/>
              <a:cs typeface="Trebuchet MS"/>
            </a:endParaRPr>
          </a:p>
          <a:p>
            <a:pPr marL="97790" marR="1941830">
              <a:lnSpc>
                <a:spcPct val="200000"/>
              </a:lnSpc>
              <a:spcBef>
                <a:spcPts val="5"/>
              </a:spcBef>
            </a:pPr>
            <a:r>
              <a:rPr sz="1400" b="1" spc="-5" dirty="0">
                <a:latin typeface="Trebuchet MS"/>
                <a:cs typeface="Trebuchet MS"/>
              </a:rPr>
              <a:t>afficherMessage(); //affiche undefined, </a:t>
            </a:r>
            <a:r>
              <a:rPr sz="1400" b="1" dirty="0">
                <a:latin typeface="Trebuchet MS"/>
                <a:cs typeface="Trebuchet MS"/>
              </a:rPr>
              <a:t>car </a:t>
            </a:r>
            <a:r>
              <a:rPr sz="1400" b="1" spc="-5" dirty="0">
                <a:latin typeface="Trebuchet MS"/>
                <a:cs typeface="Trebuchet MS"/>
              </a:rPr>
              <a:t>message n’a pas d’affectation  function</a:t>
            </a:r>
            <a:r>
              <a:rPr sz="1400" b="1" spc="-35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afficherMessage(message){</a:t>
            </a:r>
            <a:endParaRPr sz="1400">
              <a:latin typeface="Trebuchet MS"/>
              <a:cs typeface="Trebuchet MS"/>
            </a:endParaRPr>
          </a:p>
          <a:p>
            <a:pPr marL="584200" marR="4891405" indent="-269875">
              <a:lnSpc>
                <a:spcPct val="100000"/>
              </a:lnSpc>
            </a:pPr>
            <a:r>
              <a:rPr sz="1400" b="1" spc="-5" dirty="0">
                <a:latin typeface="Trebuchet MS"/>
                <a:cs typeface="Trebuchet MS"/>
              </a:rPr>
              <a:t>if(typeof message </a:t>
            </a:r>
            <a:r>
              <a:rPr sz="1400" b="1" dirty="0">
                <a:latin typeface="Trebuchet MS"/>
                <a:cs typeface="Trebuchet MS"/>
              </a:rPr>
              <a:t>===</a:t>
            </a:r>
            <a:r>
              <a:rPr sz="1400" b="1" spc="-90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‘undefined’)  </a:t>
            </a:r>
            <a:r>
              <a:rPr sz="1400" b="1" spc="-5" dirty="0">
                <a:latin typeface="Trebuchet MS"/>
                <a:cs typeface="Trebuchet MS"/>
              </a:rPr>
              <a:t>alert(‘bonjour’);</a:t>
            </a:r>
            <a:endParaRPr sz="1400">
              <a:latin typeface="Trebuchet MS"/>
              <a:cs typeface="Trebuchet MS"/>
            </a:endParaRPr>
          </a:p>
          <a:p>
            <a:pPr marL="314325">
              <a:lnSpc>
                <a:spcPct val="100000"/>
              </a:lnSpc>
            </a:pPr>
            <a:r>
              <a:rPr sz="1400" b="1" spc="-5" dirty="0">
                <a:latin typeface="Trebuchet MS"/>
                <a:cs typeface="Trebuchet MS"/>
              </a:rPr>
              <a:t>else</a:t>
            </a:r>
            <a:endParaRPr sz="1400">
              <a:latin typeface="Trebuchet MS"/>
              <a:cs typeface="Trebuchet MS"/>
            </a:endParaRPr>
          </a:p>
          <a:p>
            <a:pPr marL="584200">
              <a:lnSpc>
                <a:spcPct val="100000"/>
              </a:lnSpc>
            </a:pPr>
            <a:r>
              <a:rPr sz="1400" b="1" spc="-5" dirty="0">
                <a:latin typeface="Trebuchet MS"/>
                <a:cs typeface="Trebuchet MS"/>
              </a:rPr>
              <a:t>alert(message);</a:t>
            </a:r>
            <a:endParaRPr sz="1400">
              <a:latin typeface="Trebuchet MS"/>
              <a:cs typeface="Trebuchet MS"/>
            </a:endParaRPr>
          </a:p>
          <a:p>
            <a:pPr marL="97790">
              <a:lnSpc>
                <a:spcPct val="100000"/>
              </a:lnSpc>
            </a:pPr>
            <a:r>
              <a:rPr sz="1400" b="1" dirty="0">
                <a:latin typeface="Trebuchet MS"/>
                <a:cs typeface="Trebuchet MS"/>
              </a:rPr>
              <a:t>}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97790">
              <a:lnSpc>
                <a:spcPct val="100000"/>
              </a:lnSpc>
            </a:pPr>
            <a:r>
              <a:rPr sz="1400" b="1" spc="-5" dirty="0">
                <a:latin typeface="Trebuchet MS"/>
                <a:cs typeface="Trebuchet MS"/>
              </a:rPr>
              <a:t>afficherMessage();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5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F2FFFB70-1BEF-447E-B2FC-73093708E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40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3782695"/>
            <a:ext cx="40227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90C225"/>
                </a:solidFill>
              </a:rPr>
              <a:t>Les</a:t>
            </a:r>
            <a:r>
              <a:rPr sz="4400" spc="-70" dirty="0">
                <a:solidFill>
                  <a:srgbClr val="90C225"/>
                </a:solidFill>
              </a:rPr>
              <a:t> </a:t>
            </a:r>
            <a:r>
              <a:rPr sz="4400" spc="-5" dirty="0">
                <a:solidFill>
                  <a:srgbClr val="90C225"/>
                </a:solidFill>
              </a:rPr>
              <a:t>évènements</a:t>
            </a:r>
            <a:endParaRPr sz="4400"/>
          </a:p>
        </p:txBody>
      </p:sp>
      <p:pic>
        <p:nvPicPr>
          <p:cNvPr id="5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734B1737-7A3C-4813-AF28-1816742B6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41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0688" y="1327416"/>
            <a:ext cx="1942338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117085" y="1389126"/>
            <a:ext cx="166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7E995"/>
                </a:solidFill>
              </a:rPr>
              <a:t>Les</a:t>
            </a:r>
            <a:r>
              <a:rPr spc="-70" dirty="0">
                <a:solidFill>
                  <a:srgbClr val="B7E995"/>
                </a:solidFill>
              </a:rPr>
              <a:t> </a:t>
            </a:r>
            <a:r>
              <a:rPr spc="-5" dirty="0">
                <a:solidFill>
                  <a:srgbClr val="B7E995"/>
                </a:solidFill>
              </a:rPr>
              <a:t>évènements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56310" y="2162048"/>
            <a:ext cx="8302625" cy="17221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413384" marR="5080" indent="-401320">
              <a:lnSpc>
                <a:spcPct val="90000"/>
              </a:lnSpc>
              <a:spcBef>
                <a:spcPts val="305"/>
              </a:spcBef>
              <a:tabLst>
                <a:tab pos="413384" algn="l"/>
              </a:tabLst>
            </a:pPr>
            <a:r>
              <a:rPr sz="1350" spc="5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350" spc="5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Certaines actions sur des éléments produisent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un 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é</a:t>
            </a:r>
            <a:r>
              <a:rPr sz="1700" b="1" spc="-5" dirty="0">
                <a:solidFill>
                  <a:srgbClr val="FFFFFF"/>
                </a:solidFill>
                <a:latin typeface="Trebuchet MS"/>
                <a:cs typeface="Trebuchet MS"/>
              </a:rPr>
              <a:t>vènement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.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Il 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existe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différents  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types d’évènements, ils caractérisent l’action réalisée et dépendent de  l’élément </a:t>
            </a:r>
            <a:r>
              <a:rPr sz="1700" b="1" dirty="0">
                <a:solidFill>
                  <a:srgbClr val="FFFFFF"/>
                </a:solidFill>
                <a:latin typeface="Trebuchet MS"/>
                <a:cs typeface="Trebuchet MS"/>
              </a:rPr>
              <a:t>cible 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(sur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lequel 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porte</a:t>
            </a:r>
            <a:r>
              <a:rPr sz="17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l’action).</a:t>
            </a:r>
            <a:endParaRPr sz="17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825"/>
              </a:spcBef>
              <a:buClr>
                <a:srgbClr val="90C225"/>
              </a:buClr>
              <a:buSzPct val="80000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actions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l’utilisateur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via le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clavier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ou la</a:t>
            </a:r>
            <a:r>
              <a:rPr sz="15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souris</a:t>
            </a:r>
            <a:endParaRPr sz="15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850"/>
              </a:spcBef>
            </a:pPr>
            <a:r>
              <a:rPr sz="10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050" spc="-10" dirty="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Trebuchet MS"/>
                <a:cs typeface="Trebuchet MS"/>
              </a:rPr>
              <a:t>click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dbclick </a:t>
            </a:r>
            <a:r>
              <a:rPr sz="1300" b="1" spc="-5" dirty="0">
                <a:solidFill>
                  <a:srgbClr val="FFFFFF"/>
                </a:solidFill>
                <a:latin typeface="Trebuchet MS"/>
                <a:cs typeface="Trebuchet MS"/>
              </a:rPr>
              <a:t>keypress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1300" b="1" spc="-5" dirty="0">
                <a:solidFill>
                  <a:srgbClr val="FFFFFF"/>
                </a:solidFill>
                <a:latin typeface="Trebuchet MS"/>
                <a:cs typeface="Trebuchet MS"/>
              </a:rPr>
              <a:t>keyup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1300" b="1" spc="-5" dirty="0">
                <a:solidFill>
                  <a:srgbClr val="FFFFFF"/>
                </a:solidFill>
                <a:latin typeface="Trebuchet MS"/>
                <a:cs typeface="Trebuchet MS"/>
              </a:rPr>
              <a:t>mouseover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, mouseout, mousemove, mousedown,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mouseup,</a:t>
            </a:r>
            <a:endParaRPr sz="13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Clr>
                <a:srgbClr val="90C225"/>
              </a:buClr>
              <a:buSzPct val="80000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changement d’état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3510" y="3877034"/>
            <a:ext cx="2742565" cy="192214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805"/>
              </a:spcBef>
            </a:pPr>
            <a:r>
              <a:rPr sz="10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050" spc="-10" dirty="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Trebuchet MS"/>
                <a:cs typeface="Trebuchet MS"/>
              </a:rPr>
              <a:t>change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1300" b="1" spc="-5" dirty="0">
                <a:solidFill>
                  <a:srgbClr val="FFFFFF"/>
                </a:solidFill>
                <a:latin typeface="Trebuchet MS"/>
                <a:cs typeface="Trebuchet MS"/>
              </a:rPr>
              <a:t>focus, </a:t>
            </a:r>
            <a:r>
              <a:rPr sz="1300" b="1" spc="-35" dirty="0">
                <a:solidFill>
                  <a:srgbClr val="FFFFFF"/>
                </a:solidFill>
                <a:latin typeface="Trebuchet MS"/>
                <a:cs typeface="Trebuchet MS"/>
              </a:rPr>
              <a:t>blur,</a:t>
            </a:r>
            <a:r>
              <a:rPr sz="1300" b="1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Trebuchet MS"/>
                <a:cs typeface="Trebuchet MS"/>
              </a:rPr>
              <a:t>select</a:t>
            </a:r>
            <a:endParaRPr sz="13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819"/>
              </a:spcBef>
              <a:buClr>
                <a:srgbClr val="90C225"/>
              </a:buClr>
              <a:buSzPct val="80000"/>
              <a:buFont typeface="Wingdings 2"/>
              <a:buChar char=""/>
              <a:tabLst>
                <a:tab pos="299085" algn="l"/>
                <a:tab pos="299720" algn="l"/>
              </a:tabLst>
            </a:pP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chargement d’un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élément</a:t>
            </a:r>
            <a:endParaRPr sz="15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844"/>
              </a:spcBef>
            </a:pPr>
            <a:r>
              <a:rPr sz="10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050" spc="-10" dirty="0">
                <a:solidFill>
                  <a:srgbClr val="90C225"/>
                </a:solidFill>
                <a:latin typeface="Times New Roman"/>
                <a:cs typeface="Times New Roman"/>
              </a:rPr>
              <a:t>  </a:t>
            </a:r>
            <a:r>
              <a:rPr sz="1050" spc="25" dirty="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Trebuchet MS"/>
                <a:cs typeface="Trebuchet MS"/>
              </a:rPr>
              <a:t>load</a:t>
            </a:r>
            <a:endParaRPr sz="13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819"/>
              </a:spcBef>
              <a:buClr>
                <a:srgbClr val="90C225"/>
              </a:buClr>
              <a:buSzPct val="80000"/>
              <a:buFont typeface="Wingdings 2"/>
              <a:buChar char=""/>
              <a:tabLst>
                <a:tab pos="299085" algn="l"/>
                <a:tab pos="299720" algn="l"/>
              </a:tabLst>
            </a:pP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Clavier</a:t>
            </a:r>
            <a:endParaRPr sz="15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850"/>
              </a:spcBef>
            </a:pPr>
            <a:r>
              <a:rPr sz="10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050" spc="-10" dirty="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Keydown,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keypress,</a:t>
            </a:r>
            <a:r>
              <a:rPr sz="13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keyup</a:t>
            </a:r>
            <a:endParaRPr sz="13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810"/>
              </a:spcBef>
              <a:buClr>
                <a:srgbClr val="90C225"/>
              </a:buClr>
              <a:buSzPct val="80000"/>
              <a:buFont typeface="Wingdings 2"/>
              <a:buChar char=""/>
              <a:tabLst>
                <a:tab pos="299085" algn="l"/>
                <a:tab pos="299720" algn="l"/>
              </a:tabLst>
            </a:pP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etc….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3510" y="6210706"/>
            <a:ext cx="60471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200" dirty="0">
                <a:solidFill>
                  <a:srgbClr val="90C225"/>
                </a:solidFill>
                <a:latin typeface="Wingdings 2"/>
                <a:cs typeface="Wingdings 2"/>
              </a:rPr>
              <a:t></a:t>
            </a:r>
            <a:r>
              <a:rPr sz="120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exemple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: &lt;span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onclick=‘alert(‘span cliqué’);’&gt;cliquez</a:t>
            </a:r>
            <a:r>
              <a:rPr sz="15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ici&lt;/span&gt;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15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C1FE7F87-71A1-4F8F-9E8F-8B9307721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42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0688" y="1327416"/>
            <a:ext cx="1942338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17085" y="1389126"/>
            <a:ext cx="166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Les</a:t>
            </a:r>
            <a:r>
              <a:rPr sz="1800" spc="-70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évènements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81953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dirty="0"/>
              <a:t>On </a:t>
            </a:r>
            <a:r>
              <a:rPr spc="-5" dirty="0"/>
              <a:t>peut attribuer un évènement directement dans </a:t>
            </a:r>
            <a:r>
              <a:rPr dirty="0"/>
              <a:t>la page </a:t>
            </a:r>
            <a:r>
              <a:rPr spc="-5" dirty="0"/>
              <a:t>html, </a:t>
            </a:r>
            <a:r>
              <a:rPr spc="-10" dirty="0"/>
              <a:t>ou </a:t>
            </a:r>
            <a:r>
              <a:rPr spc="-5" dirty="0"/>
              <a:t>via</a:t>
            </a:r>
            <a:r>
              <a:rPr spc="70" dirty="0"/>
              <a:t> </a:t>
            </a:r>
            <a:r>
              <a:rPr spc="-5" dirty="0"/>
              <a:t>une</a:t>
            </a:r>
            <a:endParaRPr sz="145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fonction</a:t>
            </a:r>
            <a:r>
              <a:rPr spc="-5" dirty="0"/>
              <a:t> </a:t>
            </a:r>
            <a:r>
              <a:rPr dirty="0"/>
              <a:t>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43825" y="3602863"/>
            <a:ext cx="8141334" cy="28105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554990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Trebuchet MS"/>
                <a:cs typeface="Trebuchet MS"/>
              </a:rPr>
              <a:t>&lt;span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id=‘test’&gt;cliquez&lt;/span&gt;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55499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&lt;script&gt;</a:t>
            </a:r>
            <a:endParaRPr sz="1800">
              <a:latin typeface="Trebuchet MS"/>
              <a:cs typeface="Trebuchet MS"/>
            </a:endParaRPr>
          </a:p>
          <a:p>
            <a:pPr marL="55499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var element </a:t>
            </a:r>
            <a:r>
              <a:rPr sz="1800" dirty="0">
                <a:latin typeface="Trebuchet MS"/>
                <a:cs typeface="Trebuchet MS"/>
              </a:rPr>
              <a:t>=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document.getElementById(‘test’);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554990" marR="141478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element.onclick </a:t>
            </a:r>
            <a:r>
              <a:rPr sz="1800" dirty="0">
                <a:latin typeface="Trebuchet MS"/>
                <a:cs typeface="Trebuchet MS"/>
              </a:rPr>
              <a:t>= </a:t>
            </a:r>
            <a:r>
              <a:rPr sz="1800" spc="-5" dirty="0">
                <a:latin typeface="Trebuchet MS"/>
                <a:cs typeface="Trebuchet MS"/>
              </a:rPr>
              <a:t>function(){ </a:t>
            </a:r>
            <a:r>
              <a:rPr sz="1800" spc="-10" dirty="0">
                <a:latin typeface="Trebuchet MS"/>
                <a:cs typeface="Trebuchet MS"/>
              </a:rPr>
              <a:t>alert(‘vous </a:t>
            </a:r>
            <a:r>
              <a:rPr sz="1800" spc="-5" dirty="0">
                <a:latin typeface="Trebuchet MS"/>
                <a:cs typeface="Trebuchet MS"/>
              </a:rPr>
              <a:t>avez cliquez </a:t>
            </a:r>
            <a:r>
              <a:rPr sz="1800" spc="-10" dirty="0">
                <a:latin typeface="Trebuchet MS"/>
                <a:cs typeface="Trebuchet MS"/>
              </a:rPr>
              <a:t>sur’ </a:t>
            </a:r>
            <a:r>
              <a:rPr sz="1800" dirty="0">
                <a:latin typeface="Trebuchet MS"/>
                <a:cs typeface="Trebuchet MS"/>
              </a:rPr>
              <a:t>+  </a:t>
            </a:r>
            <a:r>
              <a:rPr sz="1800" spc="-5" dirty="0">
                <a:latin typeface="Trebuchet MS"/>
                <a:cs typeface="Trebuchet MS"/>
              </a:rPr>
              <a:t>element.textContent);};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55499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&lt;/script&gt;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4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02F09C77-0D6B-48C3-8548-111F96C22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43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0688" y="1327416"/>
            <a:ext cx="1942338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17085" y="1389126"/>
            <a:ext cx="166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Les</a:t>
            </a:r>
            <a:r>
              <a:rPr sz="1800" spc="-70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évènements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32397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Programmation </a:t>
            </a:r>
            <a:r>
              <a:rPr spc="-5" dirty="0"/>
              <a:t>évènementielle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56310" y="2589021"/>
            <a:ext cx="8164830" cy="2601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marR="1026160" indent="-40132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programmation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évènementielle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consiste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à lier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une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fonction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à 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l’occurrence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d’un évènement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sur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élément.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parle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d’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abonnement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de la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fonction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à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l’élément pour l’évènement.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fonction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est déclenchée lorsque l’évènement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produit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sur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cet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élément</a:t>
            </a:r>
            <a:endParaRPr sz="1800">
              <a:latin typeface="Trebuchet MS"/>
              <a:cs typeface="Trebuchet MS"/>
            </a:endParaRPr>
          </a:p>
          <a:p>
            <a:pPr marL="413384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cible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nommé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dirty="0">
                <a:solidFill>
                  <a:srgbClr val="FFFFFF"/>
                </a:solidFill>
                <a:latin typeface="Trebuchet MS"/>
                <a:cs typeface="Trebuchet MS"/>
              </a:rPr>
              <a:t>target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413384" marR="194310" indent="-401320">
              <a:lnSpc>
                <a:spcPct val="100000"/>
              </a:lnSpc>
              <a:spcBef>
                <a:spcPts val="994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fonction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attachée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à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un évènement est appelée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fonction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«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gestionnaire  d’évènement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» – </a:t>
            </a:r>
            <a:r>
              <a:rPr sz="1800" i="1" spc="-5" dirty="0">
                <a:solidFill>
                  <a:srgbClr val="FFFFFF"/>
                </a:solidFill>
                <a:latin typeface="Trebuchet MS"/>
                <a:cs typeface="Trebuchet MS"/>
              </a:rPr>
              <a:t>event handler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ou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«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gestionnaire d’écoute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» – </a:t>
            </a:r>
            <a:r>
              <a:rPr sz="1800" b="1" i="1" dirty="0">
                <a:solidFill>
                  <a:srgbClr val="FFFFFF"/>
                </a:solidFill>
                <a:latin typeface="Trebuchet MS"/>
                <a:cs typeface="Trebuchet MS"/>
              </a:rPr>
              <a:t>event  listener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4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70F8C01D-66C0-4CCB-9953-A602A3695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44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0688" y="1327416"/>
            <a:ext cx="1942338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17085" y="1389126"/>
            <a:ext cx="166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Les</a:t>
            </a:r>
            <a:r>
              <a:rPr sz="1800" spc="-70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évènements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24593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Méthode</a:t>
            </a:r>
            <a:r>
              <a:rPr spc="-25" dirty="0"/>
              <a:t> </a:t>
            </a:r>
            <a:r>
              <a:rPr spc="-5" dirty="0"/>
              <a:t>d’abonnement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56310" y="2462529"/>
            <a:ext cx="8380095" cy="30740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addEventListener</a:t>
            </a:r>
            <a:endParaRPr sz="1800" dirty="0">
              <a:latin typeface="Trebuchet MS"/>
              <a:cs typeface="Trebuchet MS"/>
            </a:endParaRPr>
          </a:p>
          <a:p>
            <a:pPr marL="413384" marR="5080" indent="-401320">
              <a:lnSpc>
                <a:spcPct val="100000"/>
              </a:lnSpc>
              <a:spcBef>
                <a:spcPts val="994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La méthode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addEventListener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permet d’abonner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à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l’objet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sur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lequel elle est  invoquée une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fonction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pour l’événement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précisé.</a:t>
            </a:r>
            <a:endParaRPr sz="18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250" spc="30" dirty="0">
                <a:solidFill>
                  <a:srgbClr val="90C225"/>
                </a:solidFill>
                <a:latin typeface="Wingdings 2"/>
                <a:cs typeface="Wingdings 2"/>
              </a:rPr>
              <a:t></a:t>
            </a:r>
            <a:r>
              <a:rPr sz="1250" spc="3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600" i="1" spc="-10" dirty="0">
                <a:solidFill>
                  <a:srgbClr val="FFFFFF"/>
                </a:solidFill>
                <a:latin typeface="Trebuchet MS"/>
                <a:cs typeface="Trebuchet MS"/>
              </a:rPr>
              <a:t>objet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addEventListener(</a:t>
            </a:r>
            <a:r>
              <a:rPr sz="1600" i="1" spc="-10" dirty="0">
                <a:solidFill>
                  <a:srgbClr val="FFFFFF"/>
                </a:solidFill>
                <a:latin typeface="Trebuchet MS"/>
                <a:cs typeface="Trebuchet MS"/>
              </a:rPr>
              <a:t>eventType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b="1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Trebuchet MS"/>
                <a:cs typeface="Trebuchet MS"/>
              </a:rPr>
              <a:t>listenerFunction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16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600" i="1" spc="-10" dirty="0">
                <a:solidFill>
                  <a:srgbClr val="FFFFFF"/>
                </a:solidFill>
                <a:latin typeface="Trebuchet MS"/>
                <a:cs typeface="Trebuchet MS"/>
              </a:rPr>
              <a:t>objet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: l’objet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ciblé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window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, ou un élément de la</a:t>
            </a:r>
            <a:r>
              <a:rPr sz="1600" spc="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page</a:t>
            </a:r>
            <a:endParaRPr sz="1600" dirty="0">
              <a:latin typeface="Trebuchet MS"/>
              <a:cs typeface="Trebuchet MS"/>
            </a:endParaRPr>
          </a:p>
          <a:p>
            <a:pPr marL="469900" marR="217804">
              <a:lnSpc>
                <a:spcPct val="100000"/>
              </a:lnSpc>
              <a:spcBef>
                <a:spcPts val="994"/>
              </a:spcBef>
            </a:pPr>
            <a:r>
              <a:rPr sz="1600" i="1" spc="-25" dirty="0">
                <a:solidFill>
                  <a:srgbClr val="FFFFFF"/>
                </a:solidFill>
                <a:latin typeface="Trebuchet MS"/>
                <a:cs typeface="Trebuchet MS"/>
              </a:rPr>
              <a:t>eventType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: une chaine de caractères désignant le type d’événement "click",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"load", 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"change", "mouseover", "keypress"</a:t>
            </a:r>
            <a:r>
              <a:rPr sz="1600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etc.</a:t>
            </a:r>
            <a:endParaRPr sz="16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600" i="1" spc="-5" dirty="0">
                <a:solidFill>
                  <a:srgbClr val="FFFFFF"/>
                </a:solidFill>
                <a:latin typeface="Trebuchet MS"/>
                <a:cs typeface="Trebuchet MS"/>
              </a:rPr>
              <a:t>listenerFunction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: la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fonction </a:t>
            </a:r>
            <a:r>
              <a:rPr sz="1600" i="1" spc="-5" dirty="0">
                <a:solidFill>
                  <a:srgbClr val="FFFFFF"/>
                </a:solidFill>
                <a:latin typeface="Trebuchet MS"/>
                <a:cs typeface="Trebuchet MS"/>
              </a:rPr>
              <a:t>listener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qui sera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appelée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lorsque l’événement</a:t>
            </a:r>
            <a:r>
              <a:rPr sz="1600" spc="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endParaRPr sz="16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produit</a:t>
            </a:r>
            <a:endParaRPr sz="1600" dirty="0">
              <a:latin typeface="Trebuchet MS"/>
              <a:cs typeface="Trebuchet MS"/>
            </a:endParaRPr>
          </a:p>
        </p:txBody>
      </p:sp>
      <p:pic>
        <p:nvPicPr>
          <p:cNvPr id="14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DBEE2AFA-1312-4098-B4BF-0B3DC95AE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45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0688" y="1327416"/>
            <a:ext cx="1942338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17085" y="1389126"/>
            <a:ext cx="166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Les</a:t>
            </a:r>
            <a:r>
              <a:rPr sz="1800" spc="-70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évènements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8180" y="2910839"/>
            <a:ext cx="8540496" cy="2380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E76E2BBB-F0E9-4369-ADFB-D5F0F31C6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46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0688" y="1327416"/>
            <a:ext cx="1942338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17085" y="1389126"/>
            <a:ext cx="166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Les</a:t>
            </a:r>
            <a:r>
              <a:rPr sz="1800" spc="-70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évènements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29298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Un peu de</a:t>
            </a:r>
            <a:r>
              <a:rPr spc="-75" dirty="0"/>
              <a:t> </a:t>
            </a:r>
            <a:r>
              <a:rPr spc="-5" dirty="0"/>
              <a:t>méthodologie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6310" y="2462529"/>
            <a:ext cx="8328025" cy="258826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Placer les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fonctions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javascript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dans un fichier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à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part de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l’html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définir une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fonction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chargée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mettre en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place les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abonnements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récupérer l’élément</a:t>
            </a:r>
            <a:r>
              <a:rPr sz="16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ciblé</a:t>
            </a:r>
            <a:endParaRPr sz="16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abonner la fonction listener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pour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l’événement</a:t>
            </a:r>
            <a:r>
              <a:rPr sz="1600" spc="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voulu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déclencher cette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fonction</a:t>
            </a:r>
            <a:endParaRPr sz="1800">
              <a:latin typeface="Trebuchet MS"/>
              <a:cs typeface="Trebuchet MS"/>
            </a:endParaRPr>
          </a:p>
          <a:p>
            <a:pPr marL="756285" marR="5080" indent="-287020">
              <a:lnSpc>
                <a:spcPts val="1920"/>
              </a:lnSpc>
              <a:spcBef>
                <a:spcPts val="1065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doit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être fait lorsque la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page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est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complètement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chargée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pour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être sûr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que tous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les  éléments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existent</a:t>
            </a:r>
            <a:r>
              <a:rPr sz="1600" i="1" spc="-1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50" i="1" spc="-1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65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utiliser l’évènement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load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sur</a:t>
            </a:r>
            <a:r>
              <a:rPr sz="1600" spc="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window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4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CD90BCAC-37C7-45D7-ADCD-D5DC4BEA2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47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0688" y="1327416"/>
            <a:ext cx="1942338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17085" y="1389126"/>
            <a:ext cx="166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Les</a:t>
            </a:r>
            <a:r>
              <a:rPr sz="1800" spc="-70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évènements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73836" y="1795265"/>
            <a:ext cx="7319591" cy="50606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B72E95EE-31B8-4606-9566-332B0CAAD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48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0688" y="1327416"/>
            <a:ext cx="1942338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17085" y="1389126"/>
            <a:ext cx="166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Les</a:t>
            </a:r>
            <a:r>
              <a:rPr sz="1800" spc="-70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évènements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13931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L’objet</a:t>
            </a:r>
            <a:r>
              <a:rPr spc="-70" dirty="0"/>
              <a:t> </a:t>
            </a:r>
            <a:r>
              <a:rPr spc="-10" dirty="0"/>
              <a:t>Event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56310" y="2589021"/>
            <a:ext cx="7861300" cy="1377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marR="5080" indent="-40132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un objet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Event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est créé pour chaque évènement.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Cet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objet est passé en  paramètre lors du déclenchement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de la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fonction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listener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associée.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Le type d’objet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Event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varie selon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l’évènement.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Un objet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Event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possède des propriétés qui informent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sur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l’évènement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4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D40FB8AF-D841-4FDA-97AE-3EFD457EF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49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0688" y="1327416"/>
            <a:ext cx="1942338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117085" y="1389126"/>
            <a:ext cx="166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7E995"/>
                </a:solidFill>
              </a:rPr>
              <a:t>Les</a:t>
            </a:r>
            <a:r>
              <a:rPr spc="-70" dirty="0">
                <a:solidFill>
                  <a:srgbClr val="B7E995"/>
                </a:solidFill>
              </a:rPr>
              <a:t> </a:t>
            </a:r>
            <a:r>
              <a:rPr spc="-5" dirty="0">
                <a:solidFill>
                  <a:srgbClr val="B7E995"/>
                </a:solidFill>
              </a:rPr>
              <a:t>évènements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69010" y="3937472"/>
            <a:ext cx="134620" cy="2033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endParaRPr sz="1200">
              <a:latin typeface="Wingdings 3"/>
              <a:cs typeface="Wingdings 3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endParaRPr sz="1200">
              <a:latin typeface="Wingdings 3"/>
              <a:cs typeface="Wingdings 3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endParaRPr sz="1200">
              <a:latin typeface="Wingdings 3"/>
              <a:cs typeface="Wingdings 3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endParaRPr sz="1200">
              <a:latin typeface="Wingdings 3"/>
              <a:cs typeface="Wingdings 3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7329" y="3617493"/>
            <a:ext cx="8128000" cy="3108960"/>
          </a:xfrm>
          <a:custGeom>
            <a:avLst/>
            <a:gdLst/>
            <a:ahLst/>
            <a:cxnLst/>
            <a:rect l="l" t="t" r="r" b="b"/>
            <a:pathLst>
              <a:path w="8128000" h="3108959">
                <a:moveTo>
                  <a:pt x="0" y="3108960"/>
                </a:moveTo>
                <a:lnTo>
                  <a:pt x="8128000" y="3108960"/>
                </a:lnTo>
                <a:lnTo>
                  <a:pt x="8128000" y="0"/>
                </a:lnTo>
                <a:lnTo>
                  <a:pt x="0" y="0"/>
                </a:lnTo>
                <a:lnTo>
                  <a:pt x="0" y="31089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7329" y="3611117"/>
            <a:ext cx="0" cy="3122295"/>
          </a:xfrm>
          <a:custGeom>
            <a:avLst/>
            <a:gdLst/>
            <a:ahLst/>
            <a:cxnLst/>
            <a:rect l="l" t="t" r="r" b="b"/>
            <a:pathLst>
              <a:path h="3122295">
                <a:moveTo>
                  <a:pt x="0" y="0"/>
                </a:moveTo>
                <a:lnTo>
                  <a:pt x="0" y="312168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05291" y="3611117"/>
            <a:ext cx="0" cy="3122295"/>
          </a:xfrm>
          <a:custGeom>
            <a:avLst/>
            <a:gdLst/>
            <a:ahLst/>
            <a:cxnLst/>
            <a:rect l="l" t="t" r="r" b="b"/>
            <a:pathLst>
              <a:path h="3122295">
                <a:moveTo>
                  <a:pt x="0" y="0"/>
                </a:moveTo>
                <a:lnTo>
                  <a:pt x="0" y="312168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0979" y="3611117"/>
            <a:ext cx="8140700" cy="12700"/>
          </a:xfrm>
          <a:custGeom>
            <a:avLst/>
            <a:gdLst/>
            <a:ahLst/>
            <a:cxnLst/>
            <a:rect l="l" t="t" r="r" b="b"/>
            <a:pathLst>
              <a:path w="8140700" h="12700">
                <a:moveTo>
                  <a:pt x="0" y="12699"/>
                </a:moveTo>
                <a:lnTo>
                  <a:pt x="8140661" y="12699"/>
                </a:lnTo>
                <a:lnTo>
                  <a:pt x="8140661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0979" y="6726453"/>
            <a:ext cx="8140700" cy="0"/>
          </a:xfrm>
          <a:custGeom>
            <a:avLst/>
            <a:gdLst/>
            <a:ahLst/>
            <a:cxnLst/>
            <a:rect l="l" t="t" r="r" b="b"/>
            <a:pathLst>
              <a:path w="8140700">
                <a:moveTo>
                  <a:pt x="0" y="0"/>
                </a:moveTo>
                <a:lnTo>
                  <a:pt x="814066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56310" y="2059685"/>
            <a:ext cx="8208645" cy="1885314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L’objet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Event</a:t>
            </a:r>
            <a:endParaRPr sz="1500">
              <a:latin typeface="Trebuchet MS"/>
              <a:cs typeface="Trebuchet MS"/>
            </a:endParaRPr>
          </a:p>
          <a:p>
            <a:pPr marL="413384" marR="5080" indent="-401320">
              <a:lnSpc>
                <a:spcPct val="80000"/>
              </a:lnSpc>
              <a:spcBef>
                <a:spcPts val="1010"/>
              </a:spcBef>
              <a:tabLst>
                <a:tab pos="413384" algn="l"/>
              </a:tabLst>
            </a:pPr>
            <a:r>
              <a:rPr sz="120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20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un objet </a:t>
            </a:r>
            <a:r>
              <a:rPr sz="1500" b="1" spc="-5" dirty="0">
                <a:solidFill>
                  <a:srgbClr val="FFFFFF"/>
                </a:solidFill>
                <a:latin typeface="Trebuchet MS"/>
                <a:cs typeface="Trebuchet MS"/>
              </a:rPr>
              <a:t>Event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est créé pour chaque évènement. Cet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objet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est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passé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en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paramètre lors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du  déclenchement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de la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fonction listener</a:t>
            </a:r>
            <a:r>
              <a:rPr sz="15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associée.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413384" algn="l"/>
              </a:tabLst>
            </a:pPr>
            <a:r>
              <a:rPr sz="120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20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Le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type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d’objet </a:t>
            </a:r>
            <a:r>
              <a:rPr sz="1500" b="1" spc="-5" dirty="0">
                <a:solidFill>
                  <a:srgbClr val="FFFFFF"/>
                </a:solidFill>
                <a:latin typeface="Trebuchet MS"/>
                <a:cs typeface="Trebuchet MS"/>
              </a:rPr>
              <a:t>Event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varie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selon</a:t>
            </a: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l’évènement.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413384" algn="l"/>
              </a:tabLst>
            </a:pPr>
            <a:r>
              <a:rPr sz="120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20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Un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objet </a:t>
            </a:r>
            <a:r>
              <a:rPr sz="1500" b="1" dirty="0">
                <a:solidFill>
                  <a:srgbClr val="FFFFFF"/>
                </a:solidFill>
                <a:latin typeface="Trebuchet MS"/>
                <a:cs typeface="Trebuchet MS"/>
              </a:rPr>
              <a:t>Event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possède des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propriétés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qui informent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sur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l’évènement</a:t>
            </a:r>
            <a:endParaRPr sz="15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275"/>
              </a:spcBef>
            </a:pPr>
            <a:r>
              <a:rPr sz="1800" dirty="0">
                <a:latin typeface="Trebuchet MS"/>
                <a:cs typeface="Trebuchet MS"/>
              </a:rPr>
              <a:t>&lt;span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id="test"&gt;Cliquez&lt;/span&gt;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3510" y="4194175"/>
            <a:ext cx="4517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&lt;script&gt;</a:t>
            </a:r>
            <a:endParaRPr sz="1800">
              <a:latin typeface="Trebuchet MS"/>
              <a:cs typeface="Trebuchet MS"/>
            </a:endParaRPr>
          </a:p>
          <a:p>
            <a:pPr marL="285115">
              <a:lnSpc>
                <a:spcPct val="100000"/>
              </a:lnSpc>
            </a:pPr>
            <a:r>
              <a:rPr sz="1800" spc="-5" dirty="0">
                <a:solidFill>
                  <a:srgbClr val="006FC0"/>
                </a:solidFill>
                <a:latin typeface="Trebuchet MS"/>
                <a:cs typeface="Trebuchet MS"/>
              </a:rPr>
              <a:t>var </a:t>
            </a:r>
            <a:r>
              <a:rPr sz="1800" dirty="0">
                <a:latin typeface="Trebuchet MS"/>
                <a:cs typeface="Trebuchet MS"/>
              </a:rPr>
              <a:t>t =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document.getElementById(‘test');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13510" y="5017134"/>
            <a:ext cx="6858634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" marR="2186940" indent="-2730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t.addEventListener('click', function(e) </a:t>
            </a:r>
            <a:r>
              <a:rPr sz="1800" dirty="0">
                <a:latin typeface="Trebuchet MS"/>
                <a:cs typeface="Trebuchet MS"/>
              </a:rPr>
              <a:t>{  </a:t>
            </a:r>
            <a:r>
              <a:rPr sz="1800" spc="-5" dirty="0">
                <a:latin typeface="Trebuchet MS"/>
                <a:cs typeface="Trebuchet MS"/>
              </a:rPr>
              <a:t>e.target.innerHTML </a:t>
            </a:r>
            <a:r>
              <a:rPr sz="1800" dirty="0">
                <a:latin typeface="Trebuchet MS"/>
                <a:cs typeface="Trebuchet MS"/>
              </a:rPr>
              <a:t>= </a:t>
            </a:r>
            <a:r>
              <a:rPr sz="1800" spc="-30" dirty="0">
                <a:latin typeface="Trebuchet MS"/>
                <a:cs typeface="Trebuchet MS"/>
              </a:rPr>
              <a:t>'Vous </a:t>
            </a:r>
            <a:r>
              <a:rPr sz="1800" spc="-5" dirty="0">
                <a:latin typeface="Trebuchet MS"/>
                <a:cs typeface="Trebuchet MS"/>
              </a:rPr>
              <a:t>avez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cliqué';</a:t>
            </a:r>
            <a:endParaRPr sz="1800">
              <a:latin typeface="Trebuchet MS"/>
              <a:cs typeface="Trebuchet MS"/>
            </a:endParaRPr>
          </a:p>
          <a:p>
            <a:pPr marL="285115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});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&lt;/script&gt;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387850" algn="l"/>
              </a:tabLst>
            </a:pPr>
            <a:r>
              <a:rPr sz="1800" spc="-5" dirty="0">
                <a:latin typeface="Trebuchet MS"/>
                <a:cs typeface="Trebuchet MS"/>
              </a:rPr>
              <a:t>Résultat html </a:t>
            </a:r>
            <a:r>
              <a:rPr sz="1800" dirty="0">
                <a:latin typeface="Trebuchet MS"/>
                <a:cs typeface="Trebuchet MS"/>
              </a:rPr>
              <a:t>: </a:t>
            </a:r>
            <a:r>
              <a:rPr sz="1800" spc="-5" dirty="0">
                <a:latin typeface="Trebuchet MS"/>
                <a:cs typeface="Trebuchet MS"/>
              </a:rPr>
              <a:t>avant </a:t>
            </a:r>
            <a:r>
              <a:rPr sz="1800" dirty="0">
                <a:latin typeface="Trebuchet MS"/>
                <a:cs typeface="Trebuchet MS"/>
              </a:rPr>
              <a:t>le </a:t>
            </a:r>
            <a:r>
              <a:rPr sz="1800" spc="-5" dirty="0">
                <a:latin typeface="Trebuchet MS"/>
                <a:cs typeface="Trebuchet MS"/>
              </a:rPr>
              <a:t>clique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: </a:t>
            </a:r>
            <a:r>
              <a:rPr sz="1800" spc="-5" dirty="0">
                <a:latin typeface="Trebuchet MS"/>
                <a:cs typeface="Trebuchet MS"/>
              </a:rPr>
              <a:t>Cliquez	après </a:t>
            </a:r>
            <a:r>
              <a:rPr sz="1800" dirty="0">
                <a:latin typeface="Trebuchet MS"/>
                <a:cs typeface="Trebuchet MS"/>
              </a:rPr>
              <a:t>: </a:t>
            </a:r>
            <a:r>
              <a:rPr sz="1800" spc="-35" dirty="0">
                <a:latin typeface="Trebuchet MS"/>
                <a:cs typeface="Trebuchet MS"/>
              </a:rPr>
              <a:t>Vous </a:t>
            </a:r>
            <a:r>
              <a:rPr sz="1800" spc="-5" dirty="0">
                <a:latin typeface="Trebuchet MS"/>
                <a:cs typeface="Trebuchet MS"/>
              </a:rPr>
              <a:t>avez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cliqué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21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342DDD64-D467-47CB-9FAF-855B3F6A3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1546" y="4029582"/>
            <a:ext cx="185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5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2446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Les </a:t>
            </a:r>
            <a:r>
              <a:rPr spc="-10" dirty="0"/>
              <a:t>fonctions</a:t>
            </a:r>
            <a:r>
              <a:rPr spc="-45" dirty="0"/>
              <a:t> </a:t>
            </a:r>
            <a:r>
              <a:rPr spc="-5" dirty="0"/>
              <a:t>anonymes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6310" y="2444642"/>
            <a:ext cx="6482080" cy="195897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Une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fonction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anonyme est une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fonction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qui n’a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pas de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nom</a:t>
            </a:r>
            <a:endParaRPr sz="1800" dirty="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function() { //code à exécuter</a:t>
            </a:r>
            <a:r>
              <a:rPr sz="16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Mais comment l’appeler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1800" dirty="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En l’affectant à une</a:t>
            </a:r>
            <a:r>
              <a:rPr sz="16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variable</a:t>
            </a:r>
            <a:endParaRPr sz="1600" dirty="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En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isolant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16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8515" y="1327416"/>
            <a:ext cx="1646682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64914" y="1389126"/>
            <a:ext cx="1365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Les</a:t>
            </a:r>
            <a:r>
              <a:rPr sz="1800" spc="-5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B7E995"/>
                </a:solidFill>
                <a:latin typeface="Trebuchet MS"/>
                <a:cs typeface="Trebuchet MS"/>
              </a:rPr>
              <a:t>fonctions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9693" y="4534408"/>
            <a:ext cx="8141334" cy="1704506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313690" marR="5688965" indent="-216535">
              <a:lnSpc>
                <a:spcPct val="100000"/>
              </a:lnSpc>
              <a:spcBef>
                <a:spcPts val="370"/>
              </a:spcBef>
            </a:pPr>
            <a:r>
              <a:rPr sz="1400" b="1" spc="-5" dirty="0">
                <a:latin typeface="Trebuchet MS"/>
                <a:cs typeface="Trebuchet MS"/>
              </a:rPr>
              <a:t>var bonjour </a:t>
            </a:r>
            <a:r>
              <a:rPr sz="1400" b="1" dirty="0">
                <a:latin typeface="Trebuchet MS"/>
                <a:cs typeface="Trebuchet MS"/>
              </a:rPr>
              <a:t>= </a:t>
            </a:r>
            <a:r>
              <a:rPr sz="1400" b="1" spc="-5" dirty="0">
                <a:latin typeface="Trebuchet MS"/>
                <a:cs typeface="Trebuchet MS"/>
              </a:rPr>
              <a:t>function(){  alert(‘Bonjour </a:t>
            </a:r>
            <a:r>
              <a:rPr sz="1400" b="1" dirty="0">
                <a:latin typeface="Trebuchet MS"/>
                <a:cs typeface="Trebuchet MS"/>
              </a:rPr>
              <a:t>les</a:t>
            </a:r>
            <a:r>
              <a:rPr sz="1400" b="1" spc="-45" dirty="0">
                <a:latin typeface="Trebuchet MS"/>
                <a:cs typeface="Trebuchet MS"/>
              </a:rPr>
              <a:t> </a:t>
            </a:r>
            <a:r>
              <a:rPr lang="fr-FR" sz="1400" b="1" spc="-5" dirty="0">
                <a:latin typeface="Trebuchet MS"/>
                <a:cs typeface="Trebuchet MS"/>
              </a:rPr>
              <a:t>ESGI3</a:t>
            </a:r>
            <a:r>
              <a:rPr sz="1400" b="1" spc="-5" dirty="0">
                <a:latin typeface="Trebuchet MS"/>
                <a:cs typeface="Trebuchet MS"/>
              </a:rPr>
              <a:t>’);</a:t>
            </a:r>
            <a:endParaRPr sz="1400" dirty="0">
              <a:latin typeface="Trebuchet MS"/>
              <a:cs typeface="Trebuchet MS"/>
            </a:endParaRPr>
          </a:p>
          <a:p>
            <a:pPr marL="9779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Trebuchet MS"/>
                <a:cs typeface="Trebuchet MS"/>
              </a:rPr>
              <a:t>}</a:t>
            </a:r>
            <a:r>
              <a:rPr sz="1400" b="1" dirty="0">
                <a:solidFill>
                  <a:srgbClr val="FF0000"/>
                </a:solidFill>
                <a:latin typeface="Trebuchet MS"/>
                <a:cs typeface="Trebuchet MS"/>
              </a:rPr>
              <a:t>;</a:t>
            </a:r>
            <a:endParaRPr sz="1400" dirty="0">
              <a:latin typeface="Trebuchet MS"/>
              <a:cs typeface="Trebuchet MS"/>
            </a:endParaRPr>
          </a:p>
          <a:p>
            <a:pPr marL="97790" marR="1061720">
              <a:lnSpc>
                <a:spcPct val="200000"/>
              </a:lnSpc>
            </a:pPr>
            <a:r>
              <a:rPr sz="1400" b="1" dirty="0">
                <a:solidFill>
                  <a:srgbClr val="FF0000"/>
                </a:solidFill>
                <a:latin typeface="Trebuchet MS"/>
                <a:cs typeface="Trebuchet MS"/>
              </a:rPr>
              <a:t>Il </a:t>
            </a:r>
            <a:r>
              <a:rPr sz="1400" b="1" spc="-5" dirty="0">
                <a:solidFill>
                  <a:srgbClr val="FF0000"/>
                </a:solidFill>
                <a:latin typeface="Trebuchet MS"/>
                <a:cs typeface="Trebuchet MS"/>
              </a:rPr>
              <a:t>faut mettre </a:t>
            </a:r>
            <a:r>
              <a:rPr sz="1400" b="1" dirty="0">
                <a:solidFill>
                  <a:srgbClr val="FF0000"/>
                </a:solidFill>
                <a:latin typeface="Trebuchet MS"/>
                <a:cs typeface="Trebuchet MS"/>
              </a:rPr>
              <a:t>un </a:t>
            </a:r>
            <a:r>
              <a:rPr sz="1400" b="1" spc="-5" dirty="0">
                <a:solidFill>
                  <a:srgbClr val="FF0000"/>
                </a:solidFill>
                <a:latin typeface="Trebuchet MS"/>
                <a:cs typeface="Trebuchet MS"/>
              </a:rPr>
              <a:t>point </a:t>
            </a:r>
            <a:r>
              <a:rPr sz="1400" b="1" spc="5" dirty="0">
                <a:solidFill>
                  <a:srgbClr val="FF0000"/>
                </a:solidFill>
                <a:latin typeface="Trebuchet MS"/>
                <a:cs typeface="Trebuchet MS"/>
              </a:rPr>
              <a:t>virgule </a:t>
            </a:r>
            <a:r>
              <a:rPr sz="1400" b="1" dirty="0">
                <a:solidFill>
                  <a:srgbClr val="FF0000"/>
                </a:solidFill>
                <a:latin typeface="Trebuchet MS"/>
                <a:cs typeface="Trebuchet MS"/>
              </a:rPr>
              <a:t>car </a:t>
            </a:r>
            <a:r>
              <a:rPr sz="1400" b="1" spc="-5" dirty="0">
                <a:solidFill>
                  <a:srgbClr val="FF0000"/>
                </a:solidFill>
                <a:latin typeface="Trebuchet MS"/>
                <a:cs typeface="Trebuchet MS"/>
              </a:rPr>
              <a:t>il s’agit </a:t>
            </a:r>
            <a:r>
              <a:rPr sz="1400" b="1" dirty="0">
                <a:solidFill>
                  <a:srgbClr val="FF0000"/>
                </a:solidFill>
                <a:latin typeface="Trebuchet MS"/>
                <a:cs typeface="Trebuchet MS"/>
              </a:rPr>
              <a:t>d’une </a:t>
            </a:r>
            <a:r>
              <a:rPr sz="1400" b="1" spc="-5" dirty="0">
                <a:solidFill>
                  <a:srgbClr val="FF0000"/>
                </a:solidFill>
                <a:latin typeface="Trebuchet MS"/>
                <a:cs typeface="Trebuchet MS"/>
              </a:rPr>
              <a:t>affectation qui est </a:t>
            </a:r>
            <a:r>
              <a:rPr sz="1400" b="1" dirty="0">
                <a:solidFill>
                  <a:srgbClr val="FF0000"/>
                </a:solidFill>
                <a:latin typeface="Trebuchet MS"/>
                <a:cs typeface="Trebuchet MS"/>
              </a:rPr>
              <a:t>une </a:t>
            </a:r>
            <a:r>
              <a:rPr sz="1400" b="1" spc="-5" dirty="0">
                <a:solidFill>
                  <a:srgbClr val="FF0000"/>
                </a:solidFill>
                <a:latin typeface="Trebuchet MS"/>
                <a:cs typeface="Trebuchet MS"/>
              </a:rPr>
              <a:t>instruction.  </a:t>
            </a:r>
            <a:r>
              <a:rPr sz="1400" b="1" dirty="0">
                <a:latin typeface="Trebuchet MS"/>
                <a:cs typeface="Trebuchet MS"/>
              </a:rPr>
              <a:t>bonjour(); //la </a:t>
            </a:r>
            <a:r>
              <a:rPr sz="1400" b="1" spc="-5" dirty="0">
                <a:latin typeface="Trebuchet MS"/>
                <a:cs typeface="Trebuchet MS"/>
              </a:rPr>
              <a:t>variable </a:t>
            </a:r>
            <a:r>
              <a:rPr sz="1400" b="1" dirty="0">
                <a:latin typeface="Trebuchet MS"/>
                <a:cs typeface="Trebuchet MS"/>
              </a:rPr>
              <a:t>bonjour </a:t>
            </a:r>
            <a:r>
              <a:rPr sz="1400" b="1" spc="-5" dirty="0">
                <a:latin typeface="Trebuchet MS"/>
                <a:cs typeface="Trebuchet MS"/>
              </a:rPr>
              <a:t>est </a:t>
            </a:r>
            <a:r>
              <a:rPr sz="1400" b="1" dirty="0">
                <a:latin typeface="Trebuchet MS"/>
                <a:cs typeface="Trebuchet MS"/>
              </a:rPr>
              <a:t>devenue une </a:t>
            </a:r>
            <a:r>
              <a:rPr sz="1400" b="1" spc="-5" dirty="0">
                <a:latin typeface="Trebuchet MS"/>
                <a:cs typeface="Trebuchet MS"/>
              </a:rPr>
              <a:t>fonction </a:t>
            </a:r>
            <a:r>
              <a:rPr sz="1400" b="1" dirty="0">
                <a:latin typeface="Trebuchet MS"/>
                <a:cs typeface="Trebuchet MS"/>
              </a:rPr>
              <a:t>et a le </a:t>
            </a:r>
            <a:r>
              <a:rPr sz="1400" b="1" spc="-5" dirty="0">
                <a:latin typeface="Trebuchet MS"/>
                <a:cs typeface="Trebuchet MS"/>
              </a:rPr>
              <a:t>type</a:t>
            </a:r>
            <a:r>
              <a:rPr sz="1400" b="1" spc="-135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‘function’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15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535C3AC4-91CB-485F-999A-A94765A77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50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0688" y="1327416"/>
            <a:ext cx="1942338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17085" y="1389126"/>
            <a:ext cx="166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Les</a:t>
            </a:r>
            <a:r>
              <a:rPr sz="1800" spc="-70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évènements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6310" y="2060797"/>
            <a:ext cx="7995920" cy="365887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L’objet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Event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Quelques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propriétés (selon les types d’évènements)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413384" marR="589280" indent="-401320">
              <a:lnSpc>
                <a:spcPct val="100000"/>
              </a:lnSpc>
              <a:spcBef>
                <a:spcPts val="994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clientX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clientY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screenX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screenY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pageX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pageY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coordonnées de  l’évènement par rapport au “navigateur”/l’écran/la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page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altKey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ctrKey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shiftKey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l’une des touches Alt, Ctrl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ou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Shift était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pressée</a:t>
            </a:r>
            <a:endParaRPr sz="1800">
              <a:latin typeface="Trebuchet MS"/>
              <a:cs typeface="Trebuchet MS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lors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l’évènement</a:t>
            </a:r>
            <a:endParaRPr sz="1800">
              <a:latin typeface="Trebuchet MS"/>
              <a:cs typeface="Trebuchet MS"/>
            </a:endParaRPr>
          </a:p>
          <a:p>
            <a:pPr marL="413384" marR="1225550" indent="-401320">
              <a:lnSpc>
                <a:spcPct val="100000"/>
              </a:lnSpc>
              <a:spcBef>
                <a:spcPts val="994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keyCode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information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sur la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touche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appuyée,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à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combiner avec  String.fromCharCode()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target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cible de l’évènement (==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this, l’objet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en cours</a:t>
            </a:r>
            <a:r>
              <a:rPr sz="1800" b="1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d’utilisation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etc…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3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EC5C18F4-8E89-42AB-BA1B-B47AC8CEA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51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0688" y="1327416"/>
            <a:ext cx="1942338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117085" y="1389126"/>
            <a:ext cx="166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7E995"/>
                </a:solidFill>
              </a:rPr>
              <a:t>Les</a:t>
            </a:r>
            <a:r>
              <a:rPr spc="-70" dirty="0">
                <a:solidFill>
                  <a:srgbClr val="B7E995"/>
                </a:solidFill>
              </a:rPr>
              <a:t> </a:t>
            </a:r>
            <a:r>
              <a:rPr spc="-5" dirty="0">
                <a:solidFill>
                  <a:srgbClr val="B7E995"/>
                </a:solidFill>
              </a:rPr>
              <a:t>évènements</a:t>
            </a:r>
          </a:p>
        </p:txBody>
      </p:sp>
      <p:sp>
        <p:nvSpPr>
          <p:cNvPr id="11" name="object 11"/>
          <p:cNvSpPr/>
          <p:nvPr/>
        </p:nvSpPr>
        <p:spPr>
          <a:xfrm>
            <a:off x="677329" y="1804391"/>
            <a:ext cx="8774430" cy="4995545"/>
          </a:xfrm>
          <a:custGeom>
            <a:avLst/>
            <a:gdLst/>
            <a:ahLst/>
            <a:cxnLst/>
            <a:rect l="l" t="t" r="r" b="b"/>
            <a:pathLst>
              <a:path w="8774430" h="4995545">
                <a:moveTo>
                  <a:pt x="0" y="4995418"/>
                </a:moveTo>
                <a:lnTo>
                  <a:pt x="8774176" y="4995418"/>
                </a:lnTo>
                <a:lnTo>
                  <a:pt x="8774176" y="0"/>
                </a:lnTo>
                <a:lnTo>
                  <a:pt x="0" y="0"/>
                </a:lnTo>
                <a:lnTo>
                  <a:pt x="0" y="49954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7329" y="1798066"/>
            <a:ext cx="0" cy="5008245"/>
          </a:xfrm>
          <a:custGeom>
            <a:avLst/>
            <a:gdLst/>
            <a:ahLst/>
            <a:cxnLst/>
            <a:rect l="l" t="t" r="r" b="b"/>
            <a:pathLst>
              <a:path h="5008245">
                <a:moveTo>
                  <a:pt x="0" y="0"/>
                </a:moveTo>
                <a:lnTo>
                  <a:pt x="0" y="50080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51593" y="1798066"/>
            <a:ext cx="0" cy="5008245"/>
          </a:xfrm>
          <a:custGeom>
            <a:avLst/>
            <a:gdLst/>
            <a:ahLst/>
            <a:cxnLst/>
            <a:rect l="l" t="t" r="r" b="b"/>
            <a:pathLst>
              <a:path h="5008245">
                <a:moveTo>
                  <a:pt x="0" y="0"/>
                </a:moveTo>
                <a:lnTo>
                  <a:pt x="0" y="50080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0979" y="1798066"/>
            <a:ext cx="8787130" cy="12700"/>
          </a:xfrm>
          <a:custGeom>
            <a:avLst/>
            <a:gdLst/>
            <a:ahLst/>
            <a:cxnLst/>
            <a:rect l="l" t="t" r="r" b="b"/>
            <a:pathLst>
              <a:path w="8787130" h="12700">
                <a:moveTo>
                  <a:pt x="0" y="12700"/>
                </a:moveTo>
                <a:lnTo>
                  <a:pt x="8786964" y="12700"/>
                </a:lnTo>
                <a:lnTo>
                  <a:pt x="8786964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0979" y="6799809"/>
            <a:ext cx="8787130" cy="0"/>
          </a:xfrm>
          <a:custGeom>
            <a:avLst/>
            <a:gdLst/>
            <a:ahLst/>
            <a:cxnLst/>
            <a:rect l="l" t="t" r="r" b="b"/>
            <a:pathLst>
              <a:path w="8787130">
                <a:moveTo>
                  <a:pt x="0" y="0"/>
                </a:moveTo>
                <a:lnTo>
                  <a:pt x="878696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13510" y="1831289"/>
            <a:ext cx="4342765" cy="2160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rebuchet MS"/>
                <a:cs typeface="Trebuchet MS"/>
              </a:rPr>
              <a:t>&lt;p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id="result"&gt;&lt;/p&gt;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228600" marR="2867660" indent="-216535">
              <a:lnSpc>
                <a:spcPct val="100000"/>
              </a:lnSpc>
            </a:pPr>
            <a:r>
              <a:rPr sz="1400" spc="-5" dirty="0">
                <a:latin typeface="Trebuchet MS"/>
                <a:cs typeface="Trebuchet MS"/>
              </a:rPr>
              <a:t>&lt;div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id="parent1"&gt;  </a:t>
            </a:r>
            <a:r>
              <a:rPr sz="1400" spc="-15" dirty="0">
                <a:latin typeface="Trebuchet MS"/>
                <a:cs typeface="Trebuchet MS"/>
              </a:rPr>
              <a:t>Parent</a:t>
            </a:r>
            <a:endParaRPr sz="1400">
              <a:latin typeface="Trebuchet MS"/>
              <a:cs typeface="Trebuchet MS"/>
            </a:endParaRPr>
          </a:p>
          <a:p>
            <a:pPr marL="120650">
              <a:lnSpc>
                <a:spcPct val="100000"/>
              </a:lnSpc>
            </a:pPr>
            <a:r>
              <a:rPr sz="1400" spc="-5" dirty="0">
                <a:latin typeface="Trebuchet MS"/>
                <a:cs typeface="Trebuchet MS"/>
              </a:rPr>
              <a:t>&lt;div id=‘enfant’&gt;Enfant&lt;/div&gt;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Trebuchet MS"/>
                <a:cs typeface="Trebuchet MS"/>
              </a:rPr>
              <a:t>&lt;/div&gt;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Trebuchet MS"/>
                <a:cs typeface="Trebuchet MS"/>
              </a:rPr>
              <a:t>&lt;script&gt;</a:t>
            </a:r>
            <a:endParaRPr sz="1400">
              <a:latin typeface="Trebuchet MS"/>
              <a:cs typeface="Trebuchet MS"/>
            </a:endParaRPr>
          </a:p>
          <a:p>
            <a:pPr marL="443865" marR="5080" indent="-215265">
              <a:lnSpc>
                <a:spcPct val="100000"/>
              </a:lnSpc>
            </a:pPr>
            <a:r>
              <a:rPr sz="1400" spc="-5" dirty="0">
                <a:solidFill>
                  <a:srgbClr val="006FC0"/>
                </a:solidFill>
                <a:latin typeface="Trebuchet MS"/>
                <a:cs typeface="Trebuchet MS"/>
              </a:rPr>
              <a:t>var </a:t>
            </a:r>
            <a:r>
              <a:rPr sz="1400" spc="-5" dirty="0">
                <a:latin typeface="Trebuchet MS"/>
                <a:cs typeface="Trebuchet MS"/>
              </a:rPr>
              <a:t>parent1 </a:t>
            </a:r>
            <a:r>
              <a:rPr sz="1400" dirty="0">
                <a:latin typeface="Trebuchet MS"/>
                <a:cs typeface="Trebuchet MS"/>
              </a:rPr>
              <a:t>= </a:t>
            </a:r>
            <a:r>
              <a:rPr sz="1400" spc="-5" dirty="0">
                <a:latin typeface="Trebuchet MS"/>
                <a:cs typeface="Trebuchet MS"/>
              </a:rPr>
              <a:t>document.getElementById('parent1'),  result </a:t>
            </a:r>
            <a:r>
              <a:rPr sz="1400" dirty="0">
                <a:latin typeface="Trebuchet MS"/>
                <a:cs typeface="Trebuchet MS"/>
              </a:rPr>
              <a:t>=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document.getElementById('result');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13510" y="4179189"/>
            <a:ext cx="764730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rebuchet MS"/>
                <a:cs typeface="Trebuchet MS"/>
              </a:rPr>
              <a:t>parent1.addEventListener('mouseover', function(e)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{</a:t>
            </a:r>
            <a:endParaRPr sz="1400">
              <a:latin typeface="Trebuchet MS"/>
              <a:cs typeface="Trebuchet MS"/>
            </a:endParaRPr>
          </a:p>
          <a:p>
            <a:pPr marL="44386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Trebuchet MS"/>
                <a:cs typeface="Trebuchet MS"/>
              </a:rPr>
              <a:t>result.innerHTML </a:t>
            </a:r>
            <a:r>
              <a:rPr sz="1400" dirty="0">
                <a:latin typeface="Trebuchet MS"/>
                <a:cs typeface="Trebuchet MS"/>
              </a:rPr>
              <a:t>= "L'élément </a:t>
            </a:r>
            <a:r>
              <a:rPr sz="1400" spc="-5" dirty="0">
                <a:latin typeface="Trebuchet MS"/>
                <a:cs typeface="Trebuchet MS"/>
              </a:rPr>
              <a:t>déclencheur </a:t>
            </a:r>
            <a:r>
              <a:rPr sz="1400" dirty="0">
                <a:latin typeface="Trebuchet MS"/>
                <a:cs typeface="Trebuchet MS"/>
              </a:rPr>
              <a:t>de </a:t>
            </a:r>
            <a:r>
              <a:rPr sz="1400" spc="-5" dirty="0">
                <a:latin typeface="Trebuchet MS"/>
                <a:cs typeface="Trebuchet MS"/>
              </a:rPr>
              <a:t>l'événement </a:t>
            </a:r>
            <a:r>
              <a:rPr sz="1400" dirty="0">
                <a:latin typeface="Trebuchet MS"/>
                <a:cs typeface="Trebuchet MS"/>
              </a:rPr>
              <a:t>" + </a:t>
            </a:r>
            <a:r>
              <a:rPr sz="1400" spc="-5" dirty="0">
                <a:latin typeface="Trebuchet MS"/>
                <a:cs typeface="Trebuchet MS"/>
              </a:rPr>
              <a:t>e.type </a:t>
            </a:r>
            <a:r>
              <a:rPr sz="1400" dirty="0">
                <a:latin typeface="Trebuchet MS"/>
                <a:cs typeface="Trebuchet MS"/>
              </a:rPr>
              <a:t>+ " </a:t>
            </a:r>
            <a:r>
              <a:rPr sz="1400" spc="-5" dirty="0">
                <a:latin typeface="Trebuchet MS"/>
                <a:cs typeface="Trebuchet MS"/>
              </a:rPr>
              <a:t>possède </a:t>
            </a:r>
            <a:r>
              <a:rPr sz="1400" dirty="0">
                <a:latin typeface="Trebuchet MS"/>
                <a:cs typeface="Trebuchet MS"/>
              </a:rPr>
              <a:t>l'ID : "</a:t>
            </a:r>
            <a:r>
              <a:rPr sz="1400" spc="-19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+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latin typeface="Trebuchet MS"/>
                <a:cs typeface="Trebuchet MS"/>
              </a:rPr>
              <a:t>e.currentTarget.id;</a:t>
            </a:r>
            <a:endParaRPr sz="1400">
              <a:latin typeface="Trebuchet MS"/>
              <a:cs typeface="Trebuchet MS"/>
            </a:endParaRPr>
          </a:p>
          <a:p>
            <a:pPr marL="228600">
              <a:lnSpc>
                <a:spcPct val="100000"/>
              </a:lnSpc>
            </a:pPr>
            <a:r>
              <a:rPr sz="1400" dirty="0">
                <a:latin typeface="Trebuchet MS"/>
                <a:cs typeface="Trebuchet MS"/>
              </a:rPr>
              <a:t>});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Trebuchet MS"/>
                <a:cs typeface="Trebuchet MS"/>
              </a:rPr>
              <a:t>&lt;/script&gt;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3510" y="5673039"/>
            <a:ext cx="578231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rebuchet MS"/>
                <a:cs typeface="Trebuchet MS"/>
              </a:rPr>
              <a:t>Résultat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Trebuchet MS"/>
                <a:cs typeface="Trebuchet MS"/>
              </a:rPr>
              <a:t>//en </a:t>
            </a:r>
            <a:r>
              <a:rPr sz="1400" dirty="0">
                <a:latin typeface="Trebuchet MS"/>
                <a:cs typeface="Trebuchet MS"/>
              </a:rPr>
              <a:t>survolant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Parent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Trebuchet MS"/>
                <a:cs typeface="Trebuchet MS"/>
              </a:rPr>
              <a:t>L'élément déclencheur de </a:t>
            </a:r>
            <a:r>
              <a:rPr sz="1400" dirty="0">
                <a:latin typeface="Trebuchet MS"/>
                <a:cs typeface="Trebuchet MS"/>
              </a:rPr>
              <a:t>l'événement </a:t>
            </a:r>
            <a:r>
              <a:rPr sz="1400" spc="-5" dirty="0">
                <a:latin typeface="Trebuchet MS"/>
                <a:cs typeface="Trebuchet MS"/>
              </a:rPr>
              <a:t>mouseover possède </a:t>
            </a:r>
            <a:r>
              <a:rPr sz="1400" dirty="0">
                <a:latin typeface="Trebuchet MS"/>
                <a:cs typeface="Trebuchet MS"/>
              </a:rPr>
              <a:t>l'ID :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parent1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0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E96AF39E-DFDE-4632-B067-23EA054FF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52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0688" y="1327416"/>
            <a:ext cx="1942338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7329" y="1804404"/>
            <a:ext cx="8774430" cy="5029200"/>
          </a:xfrm>
          <a:custGeom>
            <a:avLst/>
            <a:gdLst/>
            <a:ahLst/>
            <a:cxnLst/>
            <a:rect l="l" t="t" r="r" b="b"/>
            <a:pathLst>
              <a:path w="8774430" h="5029200">
                <a:moveTo>
                  <a:pt x="0" y="5029200"/>
                </a:moveTo>
                <a:lnTo>
                  <a:pt x="8774176" y="5029200"/>
                </a:lnTo>
                <a:lnTo>
                  <a:pt x="8774176" y="0"/>
                </a:lnTo>
                <a:lnTo>
                  <a:pt x="0" y="0"/>
                </a:lnTo>
                <a:lnTo>
                  <a:pt x="0" y="5029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7329" y="1798066"/>
            <a:ext cx="0" cy="5041900"/>
          </a:xfrm>
          <a:custGeom>
            <a:avLst/>
            <a:gdLst/>
            <a:ahLst/>
            <a:cxnLst/>
            <a:rect l="l" t="t" r="r" b="b"/>
            <a:pathLst>
              <a:path h="5041900">
                <a:moveTo>
                  <a:pt x="0" y="0"/>
                </a:moveTo>
                <a:lnTo>
                  <a:pt x="0" y="504188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51593" y="1798066"/>
            <a:ext cx="0" cy="5041900"/>
          </a:xfrm>
          <a:custGeom>
            <a:avLst/>
            <a:gdLst/>
            <a:ahLst/>
            <a:cxnLst/>
            <a:rect l="l" t="t" r="r" b="b"/>
            <a:pathLst>
              <a:path h="5041900">
                <a:moveTo>
                  <a:pt x="0" y="0"/>
                </a:moveTo>
                <a:lnTo>
                  <a:pt x="0" y="504188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979" y="1798066"/>
            <a:ext cx="8787130" cy="12700"/>
          </a:xfrm>
          <a:custGeom>
            <a:avLst/>
            <a:gdLst/>
            <a:ahLst/>
            <a:cxnLst/>
            <a:rect l="l" t="t" r="r" b="b"/>
            <a:pathLst>
              <a:path w="8787130" h="12700">
                <a:moveTo>
                  <a:pt x="0" y="12700"/>
                </a:moveTo>
                <a:lnTo>
                  <a:pt x="8786964" y="12700"/>
                </a:lnTo>
                <a:lnTo>
                  <a:pt x="8786964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0979" y="6833604"/>
            <a:ext cx="8787130" cy="0"/>
          </a:xfrm>
          <a:custGeom>
            <a:avLst/>
            <a:gdLst/>
            <a:ahLst/>
            <a:cxnLst/>
            <a:rect l="l" t="t" r="r" b="b"/>
            <a:pathLst>
              <a:path w="8787130">
                <a:moveTo>
                  <a:pt x="0" y="0"/>
                </a:moveTo>
                <a:lnTo>
                  <a:pt x="878696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13510" y="1389126"/>
            <a:ext cx="5601335" cy="156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59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Les</a:t>
            </a:r>
            <a:r>
              <a:rPr sz="1800" spc="-10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évènements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spc="-5" dirty="0">
                <a:latin typeface="Trebuchet MS"/>
                <a:cs typeface="Trebuchet MS"/>
              </a:rPr>
              <a:t>&lt;div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id="position"&gt;&lt;/div&gt;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&lt;script&gt;</a:t>
            </a:r>
            <a:endParaRPr sz="1800">
              <a:latin typeface="Trebuchet MS"/>
              <a:cs typeface="Trebuchet MS"/>
            </a:endParaRPr>
          </a:p>
          <a:p>
            <a:pPr marL="285115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var position </a:t>
            </a:r>
            <a:r>
              <a:rPr sz="1800" dirty="0">
                <a:latin typeface="Trebuchet MS"/>
                <a:cs typeface="Trebuchet MS"/>
              </a:rPr>
              <a:t>=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document.getElementById('position');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3510" y="3203828"/>
            <a:ext cx="7887334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document.addEventListener(‘click', function(e)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2700" marR="5080" indent="545465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position.innerHTML </a:t>
            </a:r>
            <a:r>
              <a:rPr sz="1800" dirty="0">
                <a:latin typeface="Trebuchet MS"/>
                <a:cs typeface="Trebuchet MS"/>
              </a:rPr>
              <a:t>= </a:t>
            </a:r>
            <a:r>
              <a:rPr sz="1800" spc="-15" dirty="0">
                <a:latin typeface="Trebuchet MS"/>
                <a:cs typeface="Trebuchet MS"/>
              </a:rPr>
              <a:t>'Position </a:t>
            </a:r>
            <a:r>
              <a:rPr sz="1800" dirty="0">
                <a:latin typeface="Trebuchet MS"/>
                <a:cs typeface="Trebuchet MS"/>
              </a:rPr>
              <a:t>X : ' + </a:t>
            </a:r>
            <a:r>
              <a:rPr sz="1800" spc="-5" dirty="0">
                <a:latin typeface="Trebuchet MS"/>
                <a:cs typeface="Trebuchet MS"/>
              </a:rPr>
              <a:t>e.clientX </a:t>
            </a:r>
            <a:r>
              <a:rPr sz="1800" dirty="0">
                <a:latin typeface="Trebuchet MS"/>
                <a:cs typeface="Trebuchet MS"/>
              </a:rPr>
              <a:t>+ 'px&lt;br </a:t>
            </a:r>
            <a:r>
              <a:rPr sz="1800" spc="-15" dirty="0">
                <a:latin typeface="Trebuchet MS"/>
                <a:cs typeface="Trebuchet MS"/>
              </a:rPr>
              <a:t>/&gt;Position </a:t>
            </a:r>
            <a:r>
              <a:rPr sz="1800" dirty="0">
                <a:latin typeface="Trebuchet MS"/>
                <a:cs typeface="Trebuchet MS"/>
              </a:rPr>
              <a:t>Y : ' +  </a:t>
            </a:r>
            <a:r>
              <a:rPr sz="1800" spc="-5" dirty="0">
                <a:latin typeface="Trebuchet MS"/>
                <a:cs typeface="Trebuchet MS"/>
              </a:rPr>
              <a:t>e.clientY </a:t>
            </a:r>
            <a:r>
              <a:rPr sz="1800" dirty="0">
                <a:latin typeface="Trebuchet MS"/>
                <a:cs typeface="Trebuchet MS"/>
              </a:rPr>
              <a:t>+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'px';</a:t>
            </a:r>
            <a:endParaRPr sz="1800">
              <a:latin typeface="Trebuchet MS"/>
              <a:cs typeface="Trebuchet MS"/>
            </a:endParaRPr>
          </a:p>
          <a:p>
            <a:pPr marL="285115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});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&lt;/script&gt;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13510" y="4850129"/>
            <a:ext cx="778383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Résultats </a:t>
            </a:r>
            <a:r>
              <a:rPr sz="1800" dirty="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Trebuchet MS"/>
                <a:cs typeface="Trebuchet MS"/>
              </a:rPr>
              <a:t>Position </a:t>
            </a:r>
            <a:r>
              <a:rPr sz="1800" dirty="0">
                <a:latin typeface="Trebuchet MS"/>
                <a:cs typeface="Trebuchet MS"/>
              </a:rPr>
              <a:t>X :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821px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Trebuchet MS"/>
                <a:cs typeface="Trebuchet MS"/>
              </a:rPr>
              <a:t>Position </a:t>
            </a:r>
            <a:r>
              <a:rPr sz="1800" dirty="0">
                <a:latin typeface="Trebuchet MS"/>
                <a:cs typeface="Trebuchet MS"/>
              </a:rPr>
              <a:t>Y :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316px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spc="-30" dirty="0">
                <a:latin typeface="Trebuchet MS"/>
                <a:cs typeface="Trebuchet MS"/>
              </a:rPr>
              <a:t>Avec </a:t>
            </a:r>
            <a:r>
              <a:rPr sz="1800" spc="-5" dirty="0">
                <a:latin typeface="Trebuchet MS"/>
                <a:cs typeface="Trebuchet MS"/>
              </a:rPr>
              <a:t>mousemove, on peut </a:t>
            </a:r>
            <a:r>
              <a:rPr sz="1800" dirty="0">
                <a:latin typeface="Trebuchet MS"/>
                <a:cs typeface="Trebuchet MS"/>
              </a:rPr>
              <a:t>récupérer les </a:t>
            </a:r>
            <a:r>
              <a:rPr sz="1800" spc="-5" dirty="0">
                <a:latin typeface="Trebuchet MS"/>
                <a:cs typeface="Trebuchet MS"/>
              </a:rPr>
              <a:t>positions au fur et </a:t>
            </a:r>
            <a:r>
              <a:rPr sz="1800" dirty="0">
                <a:latin typeface="Trebuchet MS"/>
                <a:cs typeface="Trebuchet MS"/>
              </a:rPr>
              <a:t>à </a:t>
            </a:r>
            <a:r>
              <a:rPr sz="1800" spc="-5" dirty="0">
                <a:latin typeface="Trebuchet MS"/>
                <a:cs typeface="Trebuchet MS"/>
              </a:rPr>
              <a:t>mesure que </a:t>
            </a:r>
            <a:r>
              <a:rPr sz="1800" dirty="0">
                <a:latin typeface="Trebuchet MS"/>
                <a:cs typeface="Trebuchet MS"/>
              </a:rPr>
              <a:t>le  </a:t>
            </a:r>
            <a:r>
              <a:rPr sz="1800" spc="-5" dirty="0">
                <a:latin typeface="Trebuchet MS"/>
                <a:cs typeface="Trebuchet MS"/>
              </a:rPr>
              <a:t>curseur </a:t>
            </a:r>
            <a:r>
              <a:rPr sz="1800" dirty="0">
                <a:latin typeface="Trebuchet MS"/>
                <a:cs typeface="Trebuchet MS"/>
              </a:rPr>
              <a:t>se déplace </a:t>
            </a:r>
            <a:r>
              <a:rPr sz="1800" spc="-5" dirty="0">
                <a:latin typeface="Trebuchet MS"/>
                <a:cs typeface="Trebuchet MS"/>
              </a:rPr>
              <a:t>(utile pour le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Drag&amp;Drop)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9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C5F1FBBE-A140-4DEA-9960-901494D00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7AF025BA-9CD2-4459-A554-642364ED6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59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53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0688" y="1327416"/>
            <a:ext cx="1942338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117085" y="1389126"/>
            <a:ext cx="166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7E995"/>
                </a:solidFill>
              </a:rPr>
              <a:t>Les</a:t>
            </a:r>
            <a:r>
              <a:rPr spc="-70" dirty="0">
                <a:solidFill>
                  <a:srgbClr val="B7E995"/>
                </a:solidFill>
              </a:rPr>
              <a:t> </a:t>
            </a:r>
            <a:r>
              <a:rPr spc="-5" dirty="0">
                <a:solidFill>
                  <a:srgbClr val="B7E995"/>
                </a:solidFill>
              </a:rPr>
              <a:t>évènements</a:t>
            </a:r>
          </a:p>
        </p:txBody>
      </p:sp>
      <p:sp>
        <p:nvSpPr>
          <p:cNvPr id="11" name="object 11"/>
          <p:cNvSpPr/>
          <p:nvPr/>
        </p:nvSpPr>
        <p:spPr>
          <a:xfrm>
            <a:off x="677329" y="1804391"/>
            <a:ext cx="8774430" cy="4995545"/>
          </a:xfrm>
          <a:custGeom>
            <a:avLst/>
            <a:gdLst/>
            <a:ahLst/>
            <a:cxnLst/>
            <a:rect l="l" t="t" r="r" b="b"/>
            <a:pathLst>
              <a:path w="8774430" h="4995545">
                <a:moveTo>
                  <a:pt x="0" y="4995418"/>
                </a:moveTo>
                <a:lnTo>
                  <a:pt x="8774176" y="4995418"/>
                </a:lnTo>
                <a:lnTo>
                  <a:pt x="8774176" y="0"/>
                </a:lnTo>
                <a:lnTo>
                  <a:pt x="0" y="0"/>
                </a:lnTo>
                <a:lnTo>
                  <a:pt x="0" y="49954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7329" y="1798066"/>
            <a:ext cx="0" cy="5008245"/>
          </a:xfrm>
          <a:custGeom>
            <a:avLst/>
            <a:gdLst/>
            <a:ahLst/>
            <a:cxnLst/>
            <a:rect l="l" t="t" r="r" b="b"/>
            <a:pathLst>
              <a:path h="5008245">
                <a:moveTo>
                  <a:pt x="0" y="0"/>
                </a:moveTo>
                <a:lnTo>
                  <a:pt x="0" y="50080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51593" y="1798066"/>
            <a:ext cx="0" cy="5008245"/>
          </a:xfrm>
          <a:custGeom>
            <a:avLst/>
            <a:gdLst/>
            <a:ahLst/>
            <a:cxnLst/>
            <a:rect l="l" t="t" r="r" b="b"/>
            <a:pathLst>
              <a:path h="5008245">
                <a:moveTo>
                  <a:pt x="0" y="0"/>
                </a:moveTo>
                <a:lnTo>
                  <a:pt x="0" y="50080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0979" y="1798066"/>
            <a:ext cx="8787130" cy="12700"/>
          </a:xfrm>
          <a:custGeom>
            <a:avLst/>
            <a:gdLst/>
            <a:ahLst/>
            <a:cxnLst/>
            <a:rect l="l" t="t" r="r" b="b"/>
            <a:pathLst>
              <a:path w="8787130" h="12700">
                <a:moveTo>
                  <a:pt x="0" y="12700"/>
                </a:moveTo>
                <a:lnTo>
                  <a:pt x="8786964" y="12700"/>
                </a:lnTo>
                <a:lnTo>
                  <a:pt x="8786964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0979" y="6799809"/>
            <a:ext cx="8787130" cy="0"/>
          </a:xfrm>
          <a:custGeom>
            <a:avLst/>
            <a:gdLst/>
            <a:ahLst/>
            <a:cxnLst/>
            <a:rect l="l" t="t" r="r" b="b"/>
            <a:pathLst>
              <a:path w="8787130">
                <a:moveTo>
                  <a:pt x="0" y="0"/>
                </a:moveTo>
                <a:lnTo>
                  <a:pt x="878696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13510" y="2045335"/>
            <a:ext cx="441833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rebuchet MS"/>
                <a:cs typeface="Trebuchet MS"/>
              </a:rPr>
              <a:t>&lt;script&gt;</a:t>
            </a:r>
            <a:endParaRPr sz="1400">
              <a:latin typeface="Trebuchet MS"/>
              <a:cs typeface="Trebuchet MS"/>
            </a:endParaRPr>
          </a:p>
          <a:p>
            <a:pPr marL="443865" marR="535305" indent="-215265" algn="just">
              <a:lnSpc>
                <a:spcPct val="100000"/>
              </a:lnSpc>
            </a:pPr>
            <a:r>
              <a:rPr sz="1400" spc="-5" dirty="0">
                <a:latin typeface="Trebuchet MS"/>
                <a:cs typeface="Trebuchet MS"/>
              </a:rPr>
              <a:t>var field </a:t>
            </a:r>
            <a:r>
              <a:rPr sz="1400" dirty="0">
                <a:latin typeface="Trebuchet MS"/>
                <a:cs typeface="Trebuchet MS"/>
              </a:rPr>
              <a:t>= </a:t>
            </a:r>
            <a:r>
              <a:rPr sz="1400" spc="-5" dirty="0">
                <a:latin typeface="Trebuchet MS"/>
                <a:cs typeface="Trebuchet MS"/>
              </a:rPr>
              <a:t>document.getElementById('field'),  down </a:t>
            </a:r>
            <a:r>
              <a:rPr sz="1400" dirty="0">
                <a:latin typeface="Trebuchet MS"/>
                <a:cs typeface="Trebuchet MS"/>
              </a:rPr>
              <a:t>= </a:t>
            </a:r>
            <a:r>
              <a:rPr sz="1400" spc="-5" dirty="0">
                <a:latin typeface="Trebuchet MS"/>
                <a:cs typeface="Trebuchet MS"/>
              </a:rPr>
              <a:t>document.getElementById('down'),  press </a:t>
            </a:r>
            <a:r>
              <a:rPr sz="1400" dirty="0">
                <a:latin typeface="Trebuchet MS"/>
                <a:cs typeface="Trebuchet MS"/>
              </a:rPr>
              <a:t>= </a:t>
            </a:r>
            <a:r>
              <a:rPr sz="1400" spc="-5" dirty="0">
                <a:latin typeface="Trebuchet MS"/>
                <a:cs typeface="Trebuchet MS"/>
              </a:rPr>
              <a:t>document.getElementById('press'),  up </a:t>
            </a:r>
            <a:r>
              <a:rPr sz="1400" dirty="0">
                <a:latin typeface="Trebuchet MS"/>
                <a:cs typeface="Trebuchet MS"/>
              </a:rPr>
              <a:t>=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document.getElementById('up');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443865" marR="5080" indent="-215265">
              <a:lnSpc>
                <a:spcPct val="100000"/>
              </a:lnSpc>
            </a:pPr>
            <a:r>
              <a:rPr sz="1400" spc="-5" dirty="0">
                <a:latin typeface="Trebuchet MS"/>
                <a:cs typeface="Trebuchet MS"/>
              </a:rPr>
              <a:t>document.addEventListener('keydown', function(e) </a:t>
            </a:r>
            <a:r>
              <a:rPr sz="1400" dirty="0">
                <a:latin typeface="Trebuchet MS"/>
                <a:cs typeface="Trebuchet MS"/>
              </a:rPr>
              <a:t>{  </a:t>
            </a:r>
            <a:r>
              <a:rPr sz="1400" spc="-5" dirty="0">
                <a:latin typeface="Trebuchet MS"/>
                <a:cs typeface="Trebuchet MS"/>
              </a:rPr>
              <a:t>down.innerHTML </a:t>
            </a:r>
            <a:r>
              <a:rPr sz="1400" dirty="0">
                <a:latin typeface="Trebuchet MS"/>
                <a:cs typeface="Trebuchet MS"/>
              </a:rPr>
              <a:t>=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e.keyCode;</a:t>
            </a:r>
            <a:endParaRPr sz="1400">
              <a:latin typeface="Trebuchet MS"/>
              <a:cs typeface="Trebuchet MS"/>
            </a:endParaRPr>
          </a:p>
          <a:p>
            <a:pPr marL="228600">
              <a:lnSpc>
                <a:spcPct val="100000"/>
              </a:lnSpc>
            </a:pPr>
            <a:r>
              <a:rPr sz="1400" dirty="0">
                <a:latin typeface="Trebuchet MS"/>
                <a:cs typeface="Trebuchet MS"/>
              </a:rPr>
              <a:t>});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29892" y="4179189"/>
            <a:ext cx="734949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rebuchet MS"/>
                <a:cs typeface="Trebuchet MS"/>
              </a:rPr>
              <a:t>document.addEventListener('keypress', function(e)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{</a:t>
            </a:r>
            <a:endParaRPr sz="1400">
              <a:latin typeface="Trebuchet MS"/>
              <a:cs typeface="Trebuchet MS"/>
            </a:endParaRPr>
          </a:p>
          <a:p>
            <a:pPr marL="227329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Trebuchet MS"/>
                <a:cs typeface="Trebuchet MS"/>
              </a:rPr>
              <a:t>press.innerHTML </a:t>
            </a:r>
            <a:r>
              <a:rPr sz="1400" dirty="0">
                <a:latin typeface="Trebuchet MS"/>
                <a:cs typeface="Trebuchet MS"/>
              </a:rPr>
              <a:t>= </a:t>
            </a:r>
            <a:r>
              <a:rPr sz="1400" spc="-5" dirty="0">
                <a:latin typeface="Trebuchet MS"/>
                <a:cs typeface="Trebuchet MS"/>
              </a:rPr>
              <a:t>String.fromCharCode(e.keyCode); //renvoie </a:t>
            </a:r>
            <a:r>
              <a:rPr sz="1400" dirty="0">
                <a:latin typeface="Trebuchet MS"/>
                <a:cs typeface="Trebuchet MS"/>
              </a:rPr>
              <a:t>la </a:t>
            </a:r>
            <a:r>
              <a:rPr sz="1400" spc="-5" dirty="0">
                <a:latin typeface="Trebuchet MS"/>
                <a:cs typeface="Trebuchet MS"/>
              </a:rPr>
              <a:t>lettre </a:t>
            </a:r>
            <a:r>
              <a:rPr sz="1400" dirty="0">
                <a:latin typeface="Trebuchet MS"/>
                <a:cs typeface="Trebuchet MS"/>
              </a:rPr>
              <a:t>et non le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chiffre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rebuchet MS"/>
                <a:cs typeface="Trebuchet MS"/>
              </a:rPr>
              <a:t>});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3510" y="5033009"/>
            <a:ext cx="419100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865" marR="5080" indent="-21526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rebuchet MS"/>
                <a:cs typeface="Trebuchet MS"/>
              </a:rPr>
              <a:t>document.addEventListener('keyup', function(e) </a:t>
            </a:r>
            <a:r>
              <a:rPr sz="1400" dirty="0">
                <a:latin typeface="Trebuchet MS"/>
                <a:cs typeface="Trebuchet MS"/>
              </a:rPr>
              <a:t>{  </a:t>
            </a:r>
            <a:r>
              <a:rPr sz="1400" spc="-5" dirty="0">
                <a:latin typeface="Trebuchet MS"/>
                <a:cs typeface="Trebuchet MS"/>
              </a:rPr>
              <a:t>up.innerHTML </a:t>
            </a:r>
            <a:r>
              <a:rPr sz="1400" dirty="0">
                <a:latin typeface="Trebuchet MS"/>
                <a:cs typeface="Trebuchet MS"/>
              </a:rPr>
              <a:t>=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e.keyCode;</a:t>
            </a:r>
            <a:endParaRPr sz="1400">
              <a:latin typeface="Trebuchet MS"/>
              <a:cs typeface="Trebuchet MS"/>
            </a:endParaRPr>
          </a:p>
          <a:p>
            <a:pPr marL="228600">
              <a:lnSpc>
                <a:spcPct val="100000"/>
              </a:lnSpc>
            </a:pPr>
            <a:r>
              <a:rPr sz="1400" dirty="0">
                <a:latin typeface="Trebuchet MS"/>
                <a:cs typeface="Trebuchet MS"/>
              </a:rPr>
              <a:t>});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Trebuchet MS"/>
                <a:cs typeface="Trebuchet MS"/>
              </a:rPr>
              <a:t>&lt;/script&gt;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0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CB38B20C-C731-49C3-94C7-3D59DBFC4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54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6344" y="1327416"/>
            <a:ext cx="1349502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12741" y="1389126"/>
            <a:ext cx="1069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Les</a:t>
            </a:r>
            <a:r>
              <a:rPr sz="1800" spc="-6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objets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56534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Le javascript possède des objets prédéfinis</a:t>
            </a:r>
            <a:r>
              <a:rPr spc="-50" dirty="0"/>
              <a:t> </a:t>
            </a:r>
            <a:r>
              <a:rPr spc="-5" dirty="0"/>
              <a:t>comme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6310" y="2463444"/>
            <a:ext cx="5504815" cy="228092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756285" indent="-287020">
              <a:lnSpc>
                <a:spcPct val="100000"/>
              </a:lnSpc>
              <a:spcBef>
                <a:spcPts val="1095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String</a:t>
            </a:r>
            <a:endParaRPr sz="16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endParaRPr sz="16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Boolean</a:t>
            </a:r>
            <a:endParaRPr sz="16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Array</a:t>
            </a:r>
            <a:endParaRPr sz="16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Date…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Mais nous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pouvons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aussi créer nos propres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objets.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4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B77EE773-B459-4490-AA38-CBCFE8C57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55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6344" y="1327416"/>
            <a:ext cx="1349502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12741" y="1389126"/>
            <a:ext cx="1069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Les</a:t>
            </a:r>
            <a:r>
              <a:rPr sz="1800" spc="-6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objets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19964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Objet</a:t>
            </a:r>
            <a:r>
              <a:rPr spc="-45" dirty="0"/>
              <a:t> </a:t>
            </a:r>
            <a:r>
              <a:rPr spc="-10" dirty="0"/>
              <a:t>Constructeur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56310" y="2444642"/>
            <a:ext cx="5771515" cy="344233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Créons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par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exemple l’objet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Voiture:</a:t>
            </a:r>
            <a:endParaRPr sz="1800">
              <a:latin typeface="Trebuchet MS"/>
              <a:cs typeface="Trebuchet MS"/>
            </a:endParaRPr>
          </a:p>
          <a:p>
            <a:pPr marL="926465" marR="713740" indent="-457200">
              <a:lnSpc>
                <a:spcPct val="151900"/>
              </a:lnSpc>
              <a:spcBef>
                <a:spcPts val="10"/>
              </a:spcBef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function 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Voiture(modele,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marque, proprietaires) {  this.modèle =</a:t>
            </a:r>
            <a:r>
              <a:rPr sz="16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modèle;</a:t>
            </a:r>
            <a:endParaRPr sz="1600">
              <a:latin typeface="Trebuchet MS"/>
              <a:cs typeface="Trebuchet MS"/>
            </a:endParaRPr>
          </a:p>
          <a:p>
            <a:pPr marL="926465" marR="1760855">
              <a:lnSpc>
                <a:spcPct val="151900"/>
              </a:lnSpc>
              <a:spcBef>
                <a:spcPts val="10"/>
              </a:spcBef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this.marque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= marque;  this.proprietaires = proprietaires;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Le mot clé this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this, fait référence à l’objet dans lequel il est</a:t>
            </a:r>
            <a:r>
              <a:rPr sz="16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exécuté</a:t>
            </a:r>
            <a:endParaRPr sz="16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Dans notre cas, c’est le constructeur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Voiture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4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0E9B2809-5818-4997-8FAB-90E4DA582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56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6344" y="1327416"/>
            <a:ext cx="1349502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12741" y="1389126"/>
            <a:ext cx="1069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Les</a:t>
            </a:r>
            <a:r>
              <a:rPr sz="1800" spc="-6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objets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10769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</a:t>
            </a:r>
            <a:r>
              <a:rPr spc="-10" dirty="0"/>
              <a:t>t</a:t>
            </a:r>
            <a:r>
              <a:rPr spc="-5" dirty="0"/>
              <a:t>ilisati</a:t>
            </a:r>
            <a:r>
              <a:rPr spc="-10" dirty="0"/>
              <a:t>o</a:t>
            </a:r>
            <a:r>
              <a:rPr dirty="0"/>
              <a:t>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56310" y="2462529"/>
            <a:ext cx="8081645" cy="3018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511425">
              <a:lnSpc>
                <a:spcPct val="1461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var voiture1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new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Voiture(‘renault’,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‘clio II’, []);  alert(voiture1.modele); //affiche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renault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New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permet d’instancier l’objet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voiture1.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instancie un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nouvel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objet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endParaRPr sz="1800">
              <a:latin typeface="Trebuchet MS"/>
              <a:cs typeface="Trebuchet MS"/>
            </a:endParaRPr>
          </a:p>
          <a:p>
            <a:pPr marL="413384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type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Voiture</a:t>
            </a:r>
            <a:endParaRPr sz="18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alert(voiture1 instanceof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Voiture);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//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affiche</a:t>
            </a:r>
            <a:r>
              <a:rPr sz="16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peut modifier les propriétés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l’objet</a:t>
            </a:r>
            <a:endParaRPr sz="18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voiture1.modele =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‘audi’;</a:t>
            </a:r>
            <a:endParaRPr sz="16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voiture1.proprietaires = [‘Jean’,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‘Xavier’,</a:t>
            </a:r>
            <a:r>
              <a:rPr sz="16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‘Juliette’];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4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857E96E4-FDBC-4238-BBA8-FAA71CE50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57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6344" y="1327416"/>
            <a:ext cx="1349502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412741" y="1389126"/>
            <a:ext cx="1069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7E995"/>
                </a:solidFill>
              </a:rPr>
              <a:t>Les</a:t>
            </a:r>
            <a:r>
              <a:rPr spc="-65" dirty="0">
                <a:solidFill>
                  <a:srgbClr val="B7E995"/>
                </a:solidFill>
              </a:rPr>
              <a:t> </a:t>
            </a:r>
            <a:r>
              <a:rPr spc="-5" dirty="0">
                <a:solidFill>
                  <a:srgbClr val="B7E995"/>
                </a:solidFill>
              </a:rPr>
              <a:t>objets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56310" y="2038714"/>
            <a:ext cx="3959860" cy="372427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Ajout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méthodes</a:t>
            </a:r>
            <a:endParaRPr sz="1400">
              <a:latin typeface="Trebuchet MS"/>
              <a:cs typeface="Trebuchet MS"/>
            </a:endParaRPr>
          </a:p>
          <a:p>
            <a:pPr marL="926465" marR="67945" indent="-457200">
              <a:lnSpc>
                <a:spcPts val="2160"/>
              </a:lnSpc>
              <a:spcBef>
                <a:spcPts val="190"/>
              </a:spcBef>
            </a:pP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function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Voiture(modele, 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marque, proprietaires)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{  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this.modèle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modèle;</a:t>
            </a:r>
            <a:endParaRPr sz="12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520"/>
              </a:spcBef>
            </a:pP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this.marque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2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marque;</a:t>
            </a:r>
            <a:endParaRPr sz="1200">
              <a:latin typeface="Trebuchet MS"/>
              <a:cs typeface="Trebuchet MS"/>
            </a:endParaRPr>
          </a:p>
          <a:p>
            <a:pPr marL="926465" marR="704850">
              <a:lnSpc>
                <a:spcPts val="2160"/>
              </a:lnSpc>
              <a:spcBef>
                <a:spcPts val="180"/>
              </a:spcBef>
            </a:pP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this.proprietaires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proprietaires; 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this.addProprio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function(name){</a:t>
            </a:r>
            <a:endParaRPr sz="1200">
              <a:latin typeface="Trebuchet MS"/>
              <a:cs typeface="Trebuchet MS"/>
            </a:endParaRPr>
          </a:p>
          <a:p>
            <a:pPr marL="1383665">
              <a:lnSpc>
                <a:spcPct val="100000"/>
              </a:lnSpc>
              <a:spcBef>
                <a:spcPts val="515"/>
              </a:spcBef>
            </a:pP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this.proprietaire.push(name);</a:t>
            </a:r>
            <a:endParaRPr sz="12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710"/>
              </a:spcBef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};</a:t>
            </a:r>
            <a:endParaRPr sz="1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413384" algn="l"/>
              </a:tabLst>
            </a:pPr>
            <a:r>
              <a:rPr sz="1100" spc="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100" spc="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Push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: ajoute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un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élément à la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fin du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tableau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413384" algn="l"/>
              </a:tabLst>
            </a:pPr>
            <a:r>
              <a:rPr sz="1100" spc="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100" spc="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Pop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enlève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le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dernier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élément du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tableau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413384" algn="l"/>
              </a:tabLst>
            </a:pPr>
            <a:r>
              <a:rPr sz="1100" spc="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100" spc="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Unshift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: ajoute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au début du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tableau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413384" algn="l"/>
              </a:tabLst>
            </a:pPr>
            <a:r>
              <a:rPr sz="1100" spc="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100" spc="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Shift: enlève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le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premier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élément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du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tableau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3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0E7BD580-D987-4AD6-9FC7-17327163C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58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6344" y="1327416"/>
            <a:ext cx="1349502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12741" y="1389126"/>
            <a:ext cx="1069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Les</a:t>
            </a:r>
            <a:r>
              <a:rPr sz="1800" spc="-6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objets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42538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Ajouter une méthode via </a:t>
            </a:r>
            <a:r>
              <a:rPr dirty="0"/>
              <a:t>les </a:t>
            </a:r>
            <a:r>
              <a:rPr spc="-10" dirty="0"/>
              <a:t>prototypes</a:t>
            </a:r>
            <a:r>
              <a:rPr spc="15" dirty="0"/>
              <a:t> </a:t>
            </a:r>
            <a:r>
              <a:rPr dirty="0"/>
              <a:t>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56310" y="2462529"/>
            <a:ext cx="8274050" cy="157099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Lorsque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vous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créez un objet, il possède déjà un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sous-objet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appelé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Prototype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Prototype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permet d’ajouter des méthodes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à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un objet très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simplement</a:t>
            </a:r>
            <a:endParaRPr sz="18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Voiture.prototype.getModel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= function() { return</a:t>
            </a:r>
            <a:r>
              <a:rPr sz="1600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this.model};</a:t>
            </a:r>
            <a:endParaRPr sz="16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alert(v.getModel());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// renvoi le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modèle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de la</a:t>
            </a:r>
            <a:r>
              <a:rPr sz="16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voiture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4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9F8F59C8-B8E9-45AC-AF3A-9CA1CF873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59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6344" y="1327416"/>
            <a:ext cx="1349502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12741" y="1389126"/>
            <a:ext cx="1069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Les</a:t>
            </a:r>
            <a:r>
              <a:rPr sz="1800" spc="-6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objets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14566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pc="-25" dirty="0"/>
              <a:t>L’heritage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6310" y="2589021"/>
            <a:ext cx="8053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marR="5080" indent="-40132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Tout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comme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JAVA,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C++ et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d’autres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langages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orientés objets, l’heritage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est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possible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javascript: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4202" y="3216910"/>
            <a:ext cx="8787130" cy="33045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554990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latin typeface="Trebuchet MS"/>
                <a:cs typeface="Trebuchet MS"/>
              </a:rPr>
              <a:t>function </a:t>
            </a:r>
            <a:r>
              <a:rPr sz="1400" spc="-10" dirty="0">
                <a:latin typeface="Trebuchet MS"/>
                <a:cs typeface="Trebuchet MS"/>
              </a:rPr>
              <a:t>Vehicle(licensePlate, </a:t>
            </a:r>
            <a:r>
              <a:rPr sz="1400" spc="-5" dirty="0">
                <a:latin typeface="Trebuchet MS"/>
                <a:cs typeface="Trebuchet MS"/>
              </a:rPr>
              <a:t>tankSize)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{</a:t>
            </a:r>
            <a:endParaRPr sz="1400">
              <a:latin typeface="Trebuchet MS"/>
              <a:cs typeface="Trebuchet MS"/>
            </a:endParaRPr>
          </a:p>
          <a:p>
            <a:pPr marL="771525">
              <a:lnSpc>
                <a:spcPct val="100000"/>
              </a:lnSpc>
            </a:pPr>
            <a:r>
              <a:rPr sz="1400" spc="-5" dirty="0">
                <a:latin typeface="Trebuchet MS"/>
                <a:cs typeface="Trebuchet MS"/>
              </a:rPr>
              <a:t>this.engineStarted </a:t>
            </a:r>
            <a:r>
              <a:rPr sz="1400" dirty="0">
                <a:latin typeface="Trebuchet MS"/>
                <a:cs typeface="Trebuchet MS"/>
              </a:rPr>
              <a:t>= </a:t>
            </a:r>
            <a:r>
              <a:rPr sz="1400" spc="-5" dirty="0">
                <a:latin typeface="Trebuchet MS"/>
                <a:cs typeface="Trebuchet MS"/>
              </a:rPr>
              <a:t>false; // </a:t>
            </a:r>
            <a:r>
              <a:rPr sz="1400" dirty="0">
                <a:latin typeface="Trebuchet MS"/>
                <a:cs typeface="Trebuchet MS"/>
              </a:rPr>
              <a:t>Notre véhicule </a:t>
            </a:r>
            <a:r>
              <a:rPr sz="1400" spc="-5" dirty="0">
                <a:latin typeface="Trebuchet MS"/>
                <a:cs typeface="Trebuchet MS"/>
              </a:rPr>
              <a:t>est-il démarré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?</a:t>
            </a:r>
            <a:endParaRPr sz="1400">
              <a:latin typeface="Trebuchet MS"/>
              <a:cs typeface="Trebuchet MS"/>
            </a:endParaRPr>
          </a:p>
          <a:p>
            <a:pPr marL="771525" marR="1416685">
              <a:lnSpc>
                <a:spcPct val="100000"/>
              </a:lnSpc>
            </a:pPr>
            <a:r>
              <a:rPr sz="1400" spc="-5" dirty="0">
                <a:latin typeface="Trebuchet MS"/>
                <a:cs typeface="Trebuchet MS"/>
              </a:rPr>
              <a:t>this.licensePlate </a:t>
            </a:r>
            <a:r>
              <a:rPr sz="1400" dirty="0">
                <a:latin typeface="Trebuchet MS"/>
                <a:cs typeface="Trebuchet MS"/>
              </a:rPr>
              <a:t>= </a:t>
            </a:r>
            <a:r>
              <a:rPr sz="1400" spc="-5" dirty="0">
                <a:latin typeface="Trebuchet MS"/>
                <a:cs typeface="Trebuchet MS"/>
              </a:rPr>
              <a:t>licensePlate; // La plaque d'immatriculation de notre </a:t>
            </a:r>
            <a:r>
              <a:rPr sz="1400" dirty="0">
                <a:latin typeface="Trebuchet MS"/>
                <a:cs typeface="Trebuchet MS"/>
              </a:rPr>
              <a:t>véhicule.  </a:t>
            </a:r>
            <a:r>
              <a:rPr sz="1400" spc="-5" dirty="0">
                <a:latin typeface="Trebuchet MS"/>
                <a:cs typeface="Trebuchet MS"/>
              </a:rPr>
              <a:t>this.tankSize </a:t>
            </a:r>
            <a:r>
              <a:rPr sz="1400" dirty="0">
                <a:latin typeface="Trebuchet MS"/>
                <a:cs typeface="Trebuchet MS"/>
              </a:rPr>
              <a:t>= </a:t>
            </a:r>
            <a:r>
              <a:rPr sz="1400" spc="-5" dirty="0">
                <a:latin typeface="Trebuchet MS"/>
                <a:cs typeface="Trebuchet MS"/>
              </a:rPr>
              <a:t>tankSize; // La taille de notre réservoir en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litres.</a:t>
            </a:r>
            <a:endParaRPr sz="1400">
              <a:latin typeface="Trebuchet MS"/>
              <a:cs typeface="Trebuchet MS"/>
            </a:endParaRPr>
          </a:p>
          <a:p>
            <a:pPr marL="554990">
              <a:lnSpc>
                <a:spcPct val="100000"/>
              </a:lnSpc>
            </a:pPr>
            <a:r>
              <a:rPr sz="1400" dirty="0">
                <a:latin typeface="Trebuchet MS"/>
                <a:cs typeface="Trebuchet MS"/>
              </a:rPr>
              <a:t>}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554990" marR="5094605">
              <a:lnSpc>
                <a:spcPct val="100000"/>
              </a:lnSpc>
            </a:pPr>
            <a:r>
              <a:rPr sz="1400" spc="-5" dirty="0">
                <a:latin typeface="Trebuchet MS"/>
                <a:cs typeface="Trebuchet MS"/>
              </a:rPr>
              <a:t>// </a:t>
            </a:r>
            <a:r>
              <a:rPr sz="1400" spc="-15" dirty="0">
                <a:latin typeface="Trebuchet MS"/>
                <a:cs typeface="Trebuchet MS"/>
              </a:rPr>
              <a:t>Permet </a:t>
            </a:r>
            <a:r>
              <a:rPr sz="1400" spc="-5" dirty="0">
                <a:latin typeface="Trebuchet MS"/>
                <a:cs typeface="Trebuchet MS"/>
              </a:rPr>
              <a:t>de démarrer notre </a:t>
            </a:r>
            <a:r>
              <a:rPr sz="1400" dirty="0">
                <a:latin typeface="Trebuchet MS"/>
                <a:cs typeface="Trebuchet MS"/>
              </a:rPr>
              <a:t>véhicule.  </a:t>
            </a:r>
            <a:r>
              <a:rPr sz="1400" spc="-10" dirty="0">
                <a:latin typeface="Trebuchet MS"/>
                <a:cs typeface="Trebuchet MS"/>
              </a:rPr>
              <a:t>Vehicle.prototype.start </a:t>
            </a:r>
            <a:r>
              <a:rPr sz="1400" dirty="0">
                <a:latin typeface="Trebuchet MS"/>
                <a:cs typeface="Trebuchet MS"/>
              </a:rPr>
              <a:t>= function()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{</a:t>
            </a:r>
            <a:endParaRPr sz="1400">
              <a:latin typeface="Trebuchet MS"/>
              <a:cs typeface="Trebuchet MS"/>
            </a:endParaRPr>
          </a:p>
          <a:p>
            <a:pPr marL="771525">
              <a:lnSpc>
                <a:spcPct val="100000"/>
              </a:lnSpc>
            </a:pPr>
            <a:r>
              <a:rPr sz="1400" spc="-5" dirty="0">
                <a:latin typeface="Trebuchet MS"/>
                <a:cs typeface="Trebuchet MS"/>
              </a:rPr>
              <a:t>this.engineStarted </a:t>
            </a:r>
            <a:r>
              <a:rPr sz="1400" dirty="0">
                <a:latin typeface="Trebuchet MS"/>
                <a:cs typeface="Trebuchet MS"/>
              </a:rPr>
              <a:t>=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true;</a:t>
            </a:r>
            <a:endParaRPr sz="1400">
              <a:latin typeface="Trebuchet MS"/>
              <a:cs typeface="Trebuchet MS"/>
            </a:endParaRPr>
          </a:p>
          <a:p>
            <a:pPr marL="554990">
              <a:lnSpc>
                <a:spcPct val="100000"/>
              </a:lnSpc>
            </a:pPr>
            <a:r>
              <a:rPr sz="1400" dirty="0">
                <a:latin typeface="Trebuchet MS"/>
                <a:cs typeface="Trebuchet MS"/>
              </a:rPr>
              <a:t>};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554990">
              <a:lnSpc>
                <a:spcPct val="100000"/>
              </a:lnSpc>
            </a:pPr>
            <a:r>
              <a:rPr sz="1400" spc="-5" dirty="0">
                <a:latin typeface="Trebuchet MS"/>
                <a:cs typeface="Trebuchet MS"/>
              </a:rPr>
              <a:t>// </a:t>
            </a:r>
            <a:r>
              <a:rPr sz="1400" spc="-15" dirty="0">
                <a:latin typeface="Trebuchet MS"/>
                <a:cs typeface="Trebuchet MS"/>
              </a:rPr>
              <a:t>Permet </a:t>
            </a:r>
            <a:r>
              <a:rPr sz="1400" spc="-5" dirty="0">
                <a:latin typeface="Trebuchet MS"/>
                <a:cs typeface="Trebuchet MS"/>
              </a:rPr>
              <a:t>d'arrêter notre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véhicule.</a:t>
            </a:r>
            <a:endParaRPr sz="1400">
              <a:latin typeface="Trebuchet MS"/>
              <a:cs typeface="Trebuchet MS"/>
            </a:endParaRPr>
          </a:p>
          <a:p>
            <a:pPr marL="554990">
              <a:lnSpc>
                <a:spcPct val="100000"/>
              </a:lnSpc>
            </a:pPr>
            <a:r>
              <a:rPr sz="1400" spc="-10" dirty="0">
                <a:latin typeface="Trebuchet MS"/>
                <a:cs typeface="Trebuchet MS"/>
              </a:rPr>
              <a:t>Vehicle.prototype.stop </a:t>
            </a:r>
            <a:r>
              <a:rPr sz="1400" dirty="0">
                <a:latin typeface="Trebuchet MS"/>
                <a:cs typeface="Trebuchet MS"/>
              </a:rPr>
              <a:t>= </a:t>
            </a:r>
            <a:r>
              <a:rPr sz="1400" spc="-5" dirty="0">
                <a:latin typeface="Trebuchet MS"/>
                <a:cs typeface="Trebuchet MS"/>
              </a:rPr>
              <a:t>function()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{</a:t>
            </a:r>
            <a:endParaRPr sz="1400">
              <a:latin typeface="Trebuchet MS"/>
              <a:cs typeface="Trebuchet MS"/>
            </a:endParaRPr>
          </a:p>
          <a:p>
            <a:pPr marL="771525">
              <a:lnSpc>
                <a:spcPct val="100000"/>
              </a:lnSpc>
            </a:pPr>
            <a:r>
              <a:rPr sz="1400" spc="-5" dirty="0">
                <a:latin typeface="Trebuchet MS"/>
                <a:cs typeface="Trebuchet MS"/>
              </a:rPr>
              <a:t>this.engineStarted </a:t>
            </a:r>
            <a:r>
              <a:rPr sz="1400" dirty="0">
                <a:latin typeface="Trebuchet MS"/>
                <a:cs typeface="Trebuchet MS"/>
              </a:rPr>
              <a:t>=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false;</a:t>
            </a:r>
            <a:endParaRPr sz="1400">
              <a:latin typeface="Trebuchet MS"/>
              <a:cs typeface="Trebuchet MS"/>
            </a:endParaRPr>
          </a:p>
          <a:p>
            <a:pPr marL="554990">
              <a:lnSpc>
                <a:spcPct val="100000"/>
              </a:lnSpc>
            </a:pPr>
            <a:r>
              <a:rPr sz="1400" dirty="0">
                <a:latin typeface="Trebuchet MS"/>
                <a:cs typeface="Trebuchet MS"/>
              </a:rPr>
              <a:t>};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5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2D033DB5-AFF4-43B4-A313-1BF4C9CC6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1546" y="4029582"/>
            <a:ext cx="185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6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78822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dirty="0"/>
              <a:t>Si la </a:t>
            </a:r>
            <a:r>
              <a:rPr spc="-10" dirty="0"/>
              <a:t>fonction </a:t>
            </a:r>
            <a:r>
              <a:rPr spc="-5" dirty="0"/>
              <a:t>anonyme n’est pas </a:t>
            </a:r>
            <a:r>
              <a:rPr spc="-10" dirty="0"/>
              <a:t>affectée </a:t>
            </a:r>
            <a:r>
              <a:rPr dirty="0"/>
              <a:t>à </a:t>
            </a:r>
            <a:r>
              <a:rPr spc="-5" dirty="0"/>
              <a:t>une variable, on ne peut</a:t>
            </a:r>
            <a:r>
              <a:rPr spc="80" dirty="0"/>
              <a:t> </a:t>
            </a:r>
            <a:r>
              <a:rPr spc="-5" dirty="0"/>
              <a:t>pas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310" y="2336038"/>
            <a:ext cx="7896859" cy="11988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1095"/>
              </a:spcBef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l’invoquer,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du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coup on isole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code pour qu’il s’exécute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immédiatement</a:t>
            </a:r>
            <a:endParaRPr sz="1800">
              <a:latin typeface="Trebuchet MS"/>
              <a:cs typeface="Trebuchet MS"/>
            </a:endParaRPr>
          </a:p>
          <a:p>
            <a:pPr marR="3775075" algn="r">
              <a:lnSpc>
                <a:spcPct val="100000"/>
              </a:lnSpc>
              <a:spcBef>
                <a:spcPts val="994"/>
              </a:spcBef>
              <a:tabLst>
                <a:tab pos="40068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peut isoler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du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code en écrivant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R="3837304" algn="r">
              <a:lnSpc>
                <a:spcPct val="100000"/>
              </a:lnSpc>
              <a:spcBef>
                <a:spcPts val="1005"/>
              </a:spcBef>
              <a:tabLst>
                <a:tab pos="286385" algn="l"/>
              </a:tabLst>
            </a:pPr>
            <a:r>
              <a:rPr sz="1250" spc="30" dirty="0">
                <a:solidFill>
                  <a:srgbClr val="90C225"/>
                </a:solidFill>
                <a:latin typeface="Wingdings 2"/>
                <a:cs typeface="Wingdings 2"/>
              </a:rPr>
              <a:t></a:t>
            </a:r>
            <a:r>
              <a:rPr sz="1250" spc="3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(function(){ //code à exécuter })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();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8515" y="1327416"/>
            <a:ext cx="1646682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64914" y="1389126"/>
            <a:ext cx="1365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Les</a:t>
            </a:r>
            <a:r>
              <a:rPr sz="1800" spc="-5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B7E995"/>
                </a:solidFill>
                <a:latin typeface="Trebuchet MS"/>
                <a:cs typeface="Trebuchet MS"/>
              </a:rPr>
              <a:t>fonctions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73988" y="3566159"/>
            <a:ext cx="8128000" cy="3291840"/>
          </a:xfrm>
          <a:custGeom>
            <a:avLst/>
            <a:gdLst/>
            <a:ahLst/>
            <a:cxnLst/>
            <a:rect l="l" t="t" r="r" b="b"/>
            <a:pathLst>
              <a:path w="8128000" h="3291840">
                <a:moveTo>
                  <a:pt x="0" y="3291840"/>
                </a:moveTo>
                <a:lnTo>
                  <a:pt x="8128000" y="3291840"/>
                </a:lnTo>
                <a:lnTo>
                  <a:pt x="8128000" y="0"/>
                </a:lnTo>
                <a:lnTo>
                  <a:pt x="0" y="0"/>
                </a:lnTo>
                <a:lnTo>
                  <a:pt x="0" y="3291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3988" y="3559809"/>
            <a:ext cx="0" cy="3298190"/>
          </a:xfrm>
          <a:custGeom>
            <a:avLst/>
            <a:gdLst/>
            <a:ahLst/>
            <a:cxnLst/>
            <a:rect l="l" t="t" r="r" b="b"/>
            <a:pathLst>
              <a:path h="3298190">
                <a:moveTo>
                  <a:pt x="0" y="0"/>
                </a:moveTo>
                <a:lnTo>
                  <a:pt x="0" y="329818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01988" y="3559809"/>
            <a:ext cx="0" cy="3298190"/>
          </a:xfrm>
          <a:custGeom>
            <a:avLst/>
            <a:gdLst/>
            <a:ahLst/>
            <a:cxnLst/>
            <a:rect l="l" t="t" r="r" b="b"/>
            <a:pathLst>
              <a:path h="3298190">
                <a:moveTo>
                  <a:pt x="0" y="0"/>
                </a:moveTo>
                <a:lnTo>
                  <a:pt x="0" y="329818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67638" y="3559809"/>
            <a:ext cx="8140700" cy="12700"/>
          </a:xfrm>
          <a:custGeom>
            <a:avLst/>
            <a:gdLst/>
            <a:ahLst/>
            <a:cxnLst/>
            <a:rect l="l" t="t" r="r" b="b"/>
            <a:pathLst>
              <a:path w="8140700" h="12700">
                <a:moveTo>
                  <a:pt x="0" y="12700"/>
                </a:moveTo>
                <a:lnTo>
                  <a:pt x="8140700" y="12700"/>
                </a:lnTo>
                <a:lnTo>
                  <a:pt x="81407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7638" y="6851649"/>
            <a:ext cx="8140700" cy="12700"/>
          </a:xfrm>
          <a:custGeom>
            <a:avLst/>
            <a:gdLst/>
            <a:ahLst/>
            <a:cxnLst/>
            <a:rect l="l" t="t" r="r" b="b"/>
            <a:pathLst>
              <a:path w="8140700" h="12700">
                <a:moveTo>
                  <a:pt x="0" y="12700"/>
                </a:moveTo>
                <a:lnTo>
                  <a:pt x="8140700" y="12700"/>
                </a:lnTo>
                <a:lnTo>
                  <a:pt x="81407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52829" y="3593972"/>
            <a:ext cx="162115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0" marR="5080" indent="-216535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rebuchet MS"/>
                <a:cs typeface="Trebuchet MS"/>
              </a:rPr>
              <a:t>(function test() </a:t>
            </a:r>
            <a:r>
              <a:rPr sz="1400" b="1" dirty="0">
                <a:latin typeface="Trebuchet MS"/>
                <a:cs typeface="Trebuchet MS"/>
              </a:rPr>
              <a:t>{  </a:t>
            </a:r>
            <a:r>
              <a:rPr sz="1400" b="1" spc="-5" dirty="0">
                <a:latin typeface="Trebuchet MS"/>
                <a:cs typeface="Trebuchet MS"/>
              </a:rPr>
              <a:t>a</a:t>
            </a:r>
            <a:r>
              <a:rPr sz="1400" b="1" dirty="0">
                <a:latin typeface="Trebuchet MS"/>
                <a:cs typeface="Trebuchet MS"/>
              </a:rPr>
              <a:t>ler</a:t>
            </a:r>
            <a:r>
              <a:rPr sz="1400" b="1" spc="-10" dirty="0">
                <a:latin typeface="Trebuchet MS"/>
                <a:cs typeface="Trebuchet MS"/>
              </a:rPr>
              <a:t>t</a:t>
            </a:r>
            <a:r>
              <a:rPr sz="1400" b="1" spc="-5" dirty="0">
                <a:latin typeface="Trebuchet MS"/>
                <a:cs typeface="Trebuchet MS"/>
              </a:rPr>
              <a:t>(‘bonjo</a:t>
            </a:r>
            <a:r>
              <a:rPr sz="1400" b="1" dirty="0">
                <a:latin typeface="Trebuchet MS"/>
                <a:cs typeface="Trebuchet MS"/>
              </a:rPr>
              <a:t>ur</a:t>
            </a:r>
            <a:r>
              <a:rPr sz="1400" b="1" spc="-15" dirty="0">
                <a:latin typeface="Trebuchet MS"/>
                <a:cs typeface="Trebuchet MS"/>
              </a:rPr>
              <a:t>’</a:t>
            </a:r>
            <a:r>
              <a:rPr sz="1400" b="1" spc="-5" dirty="0">
                <a:latin typeface="Trebuchet MS"/>
                <a:cs typeface="Trebuchet MS"/>
              </a:rPr>
              <a:t>);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rebuchet MS"/>
                <a:cs typeface="Trebuchet MS"/>
              </a:rPr>
              <a:t>})</a:t>
            </a:r>
            <a:r>
              <a:rPr sz="1400" b="1" spc="-5" dirty="0">
                <a:latin typeface="Trebuchet MS"/>
                <a:cs typeface="Trebuchet MS"/>
              </a:rPr>
              <a:t> ();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2829" y="4447108"/>
            <a:ext cx="6817995" cy="2374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rebuchet MS"/>
                <a:cs typeface="Trebuchet MS"/>
              </a:rPr>
              <a:t>Équivaut </a:t>
            </a:r>
            <a:r>
              <a:rPr sz="1400" b="1" dirty="0">
                <a:latin typeface="Trebuchet MS"/>
                <a:cs typeface="Trebuchet MS"/>
              </a:rPr>
              <a:t>à</a:t>
            </a:r>
            <a:r>
              <a:rPr sz="1400" b="1" spc="-3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228600" marR="5201285" indent="-216535">
              <a:lnSpc>
                <a:spcPct val="100000"/>
              </a:lnSpc>
            </a:pPr>
            <a:r>
              <a:rPr sz="1400" b="1" spc="-5" dirty="0">
                <a:latin typeface="Trebuchet MS"/>
                <a:cs typeface="Trebuchet MS"/>
              </a:rPr>
              <a:t>function test(){  a</a:t>
            </a:r>
            <a:r>
              <a:rPr sz="1400" b="1" dirty="0">
                <a:latin typeface="Trebuchet MS"/>
                <a:cs typeface="Trebuchet MS"/>
              </a:rPr>
              <a:t>ler</a:t>
            </a:r>
            <a:r>
              <a:rPr sz="1400" b="1" spc="-10" dirty="0">
                <a:latin typeface="Trebuchet MS"/>
                <a:cs typeface="Trebuchet MS"/>
              </a:rPr>
              <a:t>t</a:t>
            </a:r>
            <a:r>
              <a:rPr sz="1400" b="1" spc="-5" dirty="0">
                <a:latin typeface="Trebuchet MS"/>
                <a:cs typeface="Trebuchet MS"/>
              </a:rPr>
              <a:t>(‘bonjo</a:t>
            </a:r>
            <a:r>
              <a:rPr sz="1400" b="1" dirty="0">
                <a:latin typeface="Trebuchet MS"/>
                <a:cs typeface="Trebuchet MS"/>
              </a:rPr>
              <a:t>ur</a:t>
            </a:r>
            <a:r>
              <a:rPr sz="1400" b="1" spc="-15" dirty="0">
                <a:latin typeface="Trebuchet MS"/>
                <a:cs typeface="Trebuchet MS"/>
              </a:rPr>
              <a:t>’</a:t>
            </a:r>
            <a:r>
              <a:rPr sz="1400" b="1" spc="-5" dirty="0">
                <a:latin typeface="Trebuchet MS"/>
                <a:cs typeface="Trebuchet MS"/>
              </a:rPr>
              <a:t>);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rebuchet MS"/>
                <a:cs typeface="Trebuchet MS"/>
              </a:rPr>
              <a:t>}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rebuchet MS"/>
                <a:cs typeface="Trebuchet MS"/>
              </a:rPr>
              <a:t>test();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rebuchet MS"/>
                <a:cs typeface="Trebuchet MS"/>
              </a:rPr>
              <a:t>Exemples</a:t>
            </a:r>
            <a:r>
              <a:rPr sz="1400" b="1" spc="-5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rebuchet MS"/>
                <a:cs typeface="Trebuchet MS"/>
              </a:rPr>
              <a:t>alert((function(){var </a:t>
            </a:r>
            <a:r>
              <a:rPr sz="1400" b="1" dirty="0">
                <a:latin typeface="Trebuchet MS"/>
                <a:cs typeface="Trebuchet MS"/>
              </a:rPr>
              <a:t>x = </a:t>
            </a:r>
            <a:r>
              <a:rPr sz="1400" b="1" spc="-5" dirty="0">
                <a:latin typeface="Trebuchet MS"/>
                <a:cs typeface="Trebuchet MS"/>
              </a:rPr>
              <a:t>prompt(‘donner </a:t>
            </a:r>
            <a:r>
              <a:rPr sz="1400" b="1" dirty="0">
                <a:latin typeface="Trebuchet MS"/>
                <a:cs typeface="Trebuchet MS"/>
              </a:rPr>
              <a:t>un chiffre </a:t>
            </a:r>
            <a:r>
              <a:rPr sz="1400" b="1" spc="-5" dirty="0">
                <a:latin typeface="Trebuchet MS"/>
                <a:cs typeface="Trebuchet MS"/>
              </a:rPr>
              <a:t>entre </a:t>
            </a:r>
            <a:r>
              <a:rPr sz="1400" b="1" dirty="0">
                <a:latin typeface="Trebuchet MS"/>
                <a:cs typeface="Trebuchet MS"/>
              </a:rPr>
              <a:t>0 et 10'); </a:t>
            </a:r>
            <a:r>
              <a:rPr sz="1400" b="1" spc="-5" dirty="0">
                <a:latin typeface="Trebuchet MS"/>
                <a:cs typeface="Trebuchet MS"/>
              </a:rPr>
              <a:t>return</a:t>
            </a:r>
            <a:r>
              <a:rPr sz="1400" b="1" spc="-85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x;})());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Trebuchet MS"/>
                <a:cs typeface="Trebuchet MS"/>
              </a:rPr>
              <a:t>alert((function </a:t>
            </a:r>
            <a:r>
              <a:rPr sz="1400" b="1" spc="-15" dirty="0">
                <a:latin typeface="Trebuchet MS"/>
                <a:cs typeface="Trebuchet MS"/>
              </a:rPr>
              <a:t>(longueur, </a:t>
            </a:r>
            <a:r>
              <a:rPr sz="1400" b="1" spc="-5" dirty="0">
                <a:latin typeface="Trebuchet MS"/>
                <a:cs typeface="Trebuchet MS"/>
              </a:rPr>
              <a:t>largeur) </a:t>
            </a:r>
            <a:r>
              <a:rPr sz="1400" b="1" dirty="0">
                <a:latin typeface="Trebuchet MS"/>
                <a:cs typeface="Trebuchet MS"/>
              </a:rPr>
              <a:t>{ </a:t>
            </a:r>
            <a:r>
              <a:rPr sz="1400" b="1" spc="-5" dirty="0">
                <a:latin typeface="Trebuchet MS"/>
                <a:cs typeface="Trebuchet MS"/>
              </a:rPr>
              <a:t>return longueur*largeur; </a:t>
            </a:r>
            <a:r>
              <a:rPr sz="1400" b="1" dirty="0">
                <a:latin typeface="Trebuchet MS"/>
                <a:cs typeface="Trebuchet MS"/>
              </a:rPr>
              <a:t>}) (2.5, </a:t>
            </a:r>
            <a:r>
              <a:rPr sz="1400" b="1" spc="-5" dirty="0">
                <a:latin typeface="Trebuchet MS"/>
                <a:cs typeface="Trebuchet MS"/>
              </a:rPr>
              <a:t>3)); </a:t>
            </a:r>
            <a:r>
              <a:rPr sz="1400" b="1" dirty="0">
                <a:latin typeface="Trebuchet MS"/>
                <a:cs typeface="Trebuchet MS"/>
              </a:rPr>
              <a:t>//</a:t>
            </a:r>
            <a:r>
              <a:rPr sz="1400" b="1" spc="-60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7.5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1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5CF6484D-2995-47E4-8A51-4036BF685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60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6344" y="1327416"/>
            <a:ext cx="1349502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12741" y="1389126"/>
            <a:ext cx="1069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Les</a:t>
            </a:r>
            <a:r>
              <a:rPr sz="1800" spc="-6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objets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833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Nous allons créer un camion et une </a:t>
            </a:r>
            <a:r>
              <a:rPr spc="-10" dirty="0"/>
              <a:t>voiture </a:t>
            </a:r>
            <a:r>
              <a:rPr spc="-5" dirty="0"/>
              <a:t>qui </a:t>
            </a:r>
            <a:r>
              <a:rPr spc="-10" dirty="0"/>
              <a:t>vont </a:t>
            </a:r>
            <a:r>
              <a:rPr spc="-5" dirty="0"/>
              <a:t>hériter des propriétés</a:t>
            </a:r>
            <a:r>
              <a:rPr spc="105" dirty="0"/>
              <a:t> </a:t>
            </a:r>
            <a:r>
              <a:rPr spc="-5" dirty="0"/>
              <a:t>et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7122" y="2462529"/>
            <a:ext cx="2437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des methods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Vehicle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394" y="2859404"/>
            <a:ext cx="8787130" cy="3762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8260" rIns="0" bIns="0" rtlCol="0">
            <a:spAutoFit/>
          </a:bodyPr>
          <a:lstStyle/>
          <a:p>
            <a:pPr marL="554990">
              <a:lnSpc>
                <a:spcPct val="100000"/>
              </a:lnSpc>
              <a:spcBef>
                <a:spcPts val="380"/>
              </a:spcBef>
            </a:pPr>
            <a:r>
              <a:rPr sz="1200" spc="-5" dirty="0">
                <a:latin typeface="Trebuchet MS"/>
                <a:cs typeface="Trebuchet MS"/>
              </a:rPr>
              <a:t>function Car(licensePlate, tankSize, trunkSize)</a:t>
            </a:r>
            <a:r>
              <a:rPr sz="1200" spc="-13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{</a:t>
            </a:r>
            <a:endParaRPr sz="1200">
              <a:latin typeface="Trebuchet MS"/>
              <a:cs typeface="Trebuchet MS"/>
            </a:endParaRPr>
          </a:p>
          <a:p>
            <a:pPr marL="739140">
              <a:lnSpc>
                <a:spcPct val="100000"/>
              </a:lnSpc>
            </a:pPr>
            <a:r>
              <a:rPr sz="1200" spc="-5" dirty="0">
                <a:latin typeface="Trebuchet MS"/>
                <a:cs typeface="Trebuchet MS"/>
              </a:rPr>
              <a:t>// On appelle le constructeur </a:t>
            </a:r>
            <a:r>
              <a:rPr sz="1200" dirty="0">
                <a:latin typeface="Trebuchet MS"/>
                <a:cs typeface="Trebuchet MS"/>
              </a:rPr>
              <a:t>de « </a:t>
            </a:r>
            <a:r>
              <a:rPr sz="1200" spc="-15" dirty="0">
                <a:latin typeface="Trebuchet MS"/>
                <a:cs typeface="Trebuchet MS"/>
              </a:rPr>
              <a:t>Vehicle </a:t>
            </a:r>
            <a:r>
              <a:rPr sz="1200" dirty="0">
                <a:latin typeface="Trebuchet MS"/>
                <a:cs typeface="Trebuchet MS"/>
              </a:rPr>
              <a:t>» par </a:t>
            </a:r>
            <a:r>
              <a:rPr sz="1200" spc="-5" dirty="0">
                <a:latin typeface="Trebuchet MS"/>
                <a:cs typeface="Trebuchet MS"/>
              </a:rPr>
              <a:t>le biais </a:t>
            </a:r>
            <a:r>
              <a:rPr sz="1200" dirty="0">
                <a:latin typeface="Trebuchet MS"/>
                <a:cs typeface="Trebuchet MS"/>
              </a:rPr>
              <a:t>de </a:t>
            </a:r>
            <a:r>
              <a:rPr sz="1200" spc="-5" dirty="0">
                <a:latin typeface="Trebuchet MS"/>
                <a:cs typeface="Trebuchet MS"/>
              </a:rPr>
              <a:t>la</a:t>
            </a:r>
            <a:r>
              <a:rPr sz="1200" spc="-165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méthode</a:t>
            </a:r>
            <a:endParaRPr sz="1200">
              <a:latin typeface="Trebuchet MS"/>
              <a:cs typeface="Trebuchet MS"/>
            </a:endParaRPr>
          </a:p>
          <a:p>
            <a:pPr marL="739140" marR="3966845">
              <a:lnSpc>
                <a:spcPct val="100000"/>
              </a:lnSpc>
            </a:pPr>
            <a:r>
              <a:rPr sz="1200" spc="-5" dirty="0">
                <a:latin typeface="Trebuchet MS"/>
                <a:cs typeface="Trebuchet MS"/>
              </a:rPr>
              <a:t>// call() </a:t>
            </a:r>
            <a:r>
              <a:rPr sz="1200" dirty="0">
                <a:latin typeface="Trebuchet MS"/>
                <a:cs typeface="Trebuchet MS"/>
              </a:rPr>
              <a:t>afin qu'il affecte</a:t>
            </a:r>
            <a:r>
              <a:rPr sz="1200" spc="-26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de </a:t>
            </a:r>
            <a:r>
              <a:rPr sz="1200" spc="-5" dirty="0">
                <a:latin typeface="Trebuchet MS"/>
                <a:cs typeface="Trebuchet MS"/>
              </a:rPr>
              <a:t>nouvelles propriétés </a:t>
            </a:r>
            <a:r>
              <a:rPr sz="1200" dirty="0">
                <a:latin typeface="Trebuchet MS"/>
                <a:cs typeface="Trebuchet MS"/>
              </a:rPr>
              <a:t>à « Car </a:t>
            </a:r>
            <a:r>
              <a:rPr sz="1200" spc="-5" dirty="0">
                <a:latin typeface="Trebuchet MS"/>
                <a:cs typeface="Trebuchet MS"/>
              </a:rPr>
              <a:t>».  </a:t>
            </a:r>
            <a:r>
              <a:rPr sz="1200" spc="-10" dirty="0">
                <a:solidFill>
                  <a:srgbClr val="006FC0"/>
                </a:solidFill>
                <a:latin typeface="Trebuchet MS"/>
                <a:cs typeface="Trebuchet MS"/>
              </a:rPr>
              <a:t>Vehicle.call(this, </a:t>
            </a:r>
            <a:r>
              <a:rPr sz="1200" spc="-5" dirty="0">
                <a:solidFill>
                  <a:srgbClr val="006FC0"/>
                </a:solidFill>
                <a:latin typeface="Trebuchet MS"/>
                <a:cs typeface="Trebuchet MS"/>
              </a:rPr>
              <a:t>licensePlate,</a:t>
            </a:r>
            <a:r>
              <a:rPr sz="1200" spc="-7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rebuchet MS"/>
                <a:cs typeface="Trebuchet MS"/>
              </a:rPr>
              <a:t>tankSize);</a:t>
            </a:r>
            <a:endParaRPr sz="1200">
              <a:latin typeface="Trebuchet MS"/>
              <a:cs typeface="Trebuchet MS"/>
            </a:endParaRPr>
          </a:p>
          <a:p>
            <a:pPr marL="739140" marR="2060575">
              <a:lnSpc>
                <a:spcPct val="100000"/>
              </a:lnSpc>
            </a:pPr>
            <a:r>
              <a:rPr sz="1200" spc="-5" dirty="0">
                <a:latin typeface="Trebuchet MS"/>
                <a:cs typeface="Trebuchet MS"/>
              </a:rPr>
              <a:t>//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Une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fois</a:t>
            </a:r>
            <a:r>
              <a:rPr sz="1200" spc="-5" dirty="0">
                <a:latin typeface="Trebuchet MS"/>
                <a:cs typeface="Trebuchet MS"/>
              </a:rPr>
              <a:t> le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constructeur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parent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appelé,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l'initialisation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de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notre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objet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peut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continuer.  </a:t>
            </a:r>
            <a:r>
              <a:rPr sz="1200" spc="-5" dirty="0">
                <a:latin typeface="Trebuchet MS"/>
                <a:cs typeface="Trebuchet MS"/>
              </a:rPr>
              <a:t>this.trunkOpened </a:t>
            </a:r>
            <a:r>
              <a:rPr sz="1200" dirty="0">
                <a:latin typeface="Trebuchet MS"/>
                <a:cs typeface="Trebuchet MS"/>
              </a:rPr>
              <a:t>= </a:t>
            </a:r>
            <a:r>
              <a:rPr sz="1200" spc="-5" dirty="0">
                <a:latin typeface="Trebuchet MS"/>
                <a:cs typeface="Trebuchet MS"/>
              </a:rPr>
              <a:t>false; // Notre </a:t>
            </a:r>
            <a:r>
              <a:rPr sz="1200" dirty="0">
                <a:latin typeface="Trebuchet MS"/>
                <a:cs typeface="Trebuchet MS"/>
              </a:rPr>
              <a:t>coffre est-il ouvert</a:t>
            </a:r>
            <a:r>
              <a:rPr sz="1200" spc="-17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?</a:t>
            </a:r>
            <a:endParaRPr sz="1200">
              <a:latin typeface="Trebuchet MS"/>
              <a:cs typeface="Trebuchet MS"/>
            </a:endParaRPr>
          </a:p>
          <a:p>
            <a:pPr marL="739140">
              <a:lnSpc>
                <a:spcPct val="100000"/>
              </a:lnSpc>
            </a:pPr>
            <a:r>
              <a:rPr sz="1200" spc="-5" dirty="0">
                <a:latin typeface="Trebuchet MS"/>
                <a:cs typeface="Trebuchet MS"/>
              </a:rPr>
              <a:t>this.trunkSize </a:t>
            </a:r>
            <a:r>
              <a:rPr sz="1200" dirty="0">
                <a:latin typeface="Trebuchet MS"/>
                <a:cs typeface="Trebuchet MS"/>
              </a:rPr>
              <a:t>= </a:t>
            </a:r>
            <a:r>
              <a:rPr sz="1200" spc="-5" dirty="0">
                <a:latin typeface="Trebuchet MS"/>
                <a:cs typeface="Trebuchet MS"/>
              </a:rPr>
              <a:t>trunkSize; // </a:t>
            </a:r>
            <a:r>
              <a:rPr sz="1200" dirty="0">
                <a:latin typeface="Trebuchet MS"/>
                <a:cs typeface="Trebuchet MS"/>
              </a:rPr>
              <a:t>La </a:t>
            </a:r>
            <a:r>
              <a:rPr sz="1200" spc="-5" dirty="0">
                <a:latin typeface="Trebuchet MS"/>
                <a:cs typeface="Trebuchet MS"/>
              </a:rPr>
              <a:t>taille </a:t>
            </a:r>
            <a:r>
              <a:rPr sz="1200" dirty="0">
                <a:latin typeface="Trebuchet MS"/>
                <a:cs typeface="Trebuchet MS"/>
              </a:rPr>
              <a:t>de notre coffre en mètres</a:t>
            </a:r>
            <a:r>
              <a:rPr sz="1200" spc="-19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cube.</a:t>
            </a:r>
            <a:endParaRPr sz="1200">
              <a:latin typeface="Trebuchet MS"/>
              <a:cs typeface="Trebuchet MS"/>
            </a:endParaRPr>
          </a:p>
          <a:p>
            <a:pPr marL="554990">
              <a:lnSpc>
                <a:spcPct val="100000"/>
              </a:lnSpc>
            </a:pPr>
            <a:r>
              <a:rPr sz="1200" dirty="0"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  <a:p>
            <a:pPr marL="554990">
              <a:lnSpc>
                <a:spcPct val="100000"/>
              </a:lnSpc>
            </a:pPr>
            <a:r>
              <a:rPr sz="1200" spc="-5" dirty="0">
                <a:latin typeface="Trebuchet MS"/>
                <a:cs typeface="Trebuchet MS"/>
              </a:rPr>
              <a:t>// </a:t>
            </a:r>
            <a:r>
              <a:rPr sz="1200" dirty="0">
                <a:latin typeface="Trebuchet MS"/>
                <a:cs typeface="Trebuchet MS"/>
              </a:rPr>
              <a:t>L'objet </a:t>
            </a:r>
            <a:r>
              <a:rPr sz="1200" spc="-5" dirty="0">
                <a:latin typeface="Trebuchet MS"/>
                <a:cs typeface="Trebuchet MS"/>
              </a:rPr>
              <a:t>prototype de </a:t>
            </a:r>
            <a:r>
              <a:rPr sz="1200" dirty="0">
                <a:latin typeface="Trebuchet MS"/>
                <a:cs typeface="Trebuchet MS"/>
              </a:rPr>
              <a:t>« </a:t>
            </a:r>
            <a:r>
              <a:rPr sz="1200" spc="-15" dirty="0">
                <a:latin typeface="Trebuchet MS"/>
                <a:cs typeface="Trebuchet MS"/>
              </a:rPr>
              <a:t>Vehicle </a:t>
            </a:r>
            <a:r>
              <a:rPr sz="1200" dirty="0">
                <a:latin typeface="Trebuchet MS"/>
                <a:cs typeface="Trebuchet MS"/>
              </a:rPr>
              <a:t>» doit être copié au </a:t>
            </a:r>
            <a:r>
              <a:rPr sz="1200" spc="-5" dirty="0">
                <a:latin typeface="Trebuchet MS"/>
                <a:cs typeface="Trebuchet MS"/>
              </a:rPr>
              <a:t>sein </a:t>
            </a:r>
            <a:r>
              <a:rPr sz="1200" dirty="0">
                <a:latin typeface="Trebuchet MS"/>
                <a:cs typeface="Trebuchet MS"/>
              </a:rPr>
              <a:t>du</a:t>
            </a:r>
            <a:r>
              <a:rPr sz="1200" spc="-22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prototype</a:t>
            </a:r>
            <a:endParaRPr sz="1200">
              <a:latin typeface="Trebuchet MS"/>
              <a:cs typeface="Trebuchet MS"/>
            </a:endParaRPr>
          </a:p>
          <a:p>
            <a:pPr marL="554990" marR="3217545">
              <a:lnSpc>
                <a:spcPct val="100000"/>
              </a:lnSpc>
            </a:pPr>
            <a:r>
              <a:rPr sz="1200" spc="-5" dirty="0">
                <a:latin typeface="Trebuchet MS"/>
                <a:cs typeface="Trebuchet MS"/>
              </a:rPr>
              <a:t>// de </a:t>
            </a:r>
            <a:r>
              <a:rPr sz="1200" dirty="0">
                <a:latin typeface="Trebuchet MS"/>
                <a:cs typeface="Trebuchet MS"/>
              </a:rPr>
              <a:t>« Car » afin que ce </a:t>
            </a:r>
            <a:r>
              <a:rPr sz="1200" spc="-5" dirty="0">
                <a:latin typeface="Trebuchet MS"/>
                <a:cs typeface="Trebuchet MS"/>
              </a:rPr>
              <a:t>dernier puisse bénéficier des mêmes</a:t>
            </a:r>
            <a:r>
              <a:rPr sz="1200" spc="-229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méthodes.  </a:t>
            </a:r>
            <a:r>
              <a:rPr sz="1200" spc="-15" dirty="0">
                <a:solidFill>
                  <a:srgbClr val="006FC0"/>
                </a:solidFill>
                <a:latin typeface="Trebuchet MS"/>
                <a:cs typeface="Trebuchet MS"/>
              </a:rPr>
              <a:t>Car.prototype </a:t>
            </a:r>
            <a:r>
              <a:rPr sz="1200" dirty="0">
                <a:solidFill>
                  <a:srgbClr val="006FC0"/>
                </a:solidFill>
                <a:latin typeface="Trebuchet MS"/>
                <a:cs typeface="Trebuchet MS"/>
              </a:rPr>
              <a:t>=</a:t>
            </a:r>
            <a:r>
              <a:rPr sz="1200" spc="-3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rebuchet MS"/>
                <a:cs typeface="Trebuchet MS"/>
              </a:rPr>
              <a:t>Object.create(Vehicle.prototype);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554990" marR="3543300">
              <a:lnSpc>
                <a:spcPct val="100000"/>
              </a:lnSpc>
            </a:pPr>
            <a:r>
              <a:rPr sz="1200" spc="-5" dirty="0">
                <a:latin typeface="Trebuchet MS"/>
                <a:cs typeface="Trebuchet MS"/>
              </a:rPr>
              <a:t>// Il est </a:t>
            </a:r>
            <a:r>
              <a:rPr sz="1200" dirty="0">
                <a:latin typeface="Trebuchet MS"/>
                <a:cs typeface="Trebuchet MS"/>
              </a:rPr>
              <a:t>bien </a:t>
            </a:r>
            <a:r>
              <a:rPr sz="1200" spc="-5" dirty="0">
                <a:latin typeface="Trebuchet MS"/>
                <a:cs typeface="Trebuchet MS"/>
              </a:rPr>
              <a:t>évidemment possible </a:t>
            </a:r>
            <a:r>
              <a:rPr sz="1200" dirty="0">
                <a:latin typeface="Trebuchet MS"/>
                <a:cs typeface="Trebuchet MS"/>
              </a:rPr>
              <a:t>d'ajouter de </a:t>
            </a:r>
            <a:r>
              <a:rPr sz="1200" spc="-5" dirty="0">
                <a:latin typeface="Trebuchet MS"/>
                <a:cs typeface="Trebuchet MS"/>
              </a:rPr>
              <a:t>nouvelles méthodes.  </a:t>
            </a:r>
            <a:r>
              <a:rPr sz="1200" spc="-20" dirty="0">
                <a:latin typeface="Trebuchet MS"/>
                <a:cs typeface="Trebuchet MS"/>
              </a:rPr>
              <a:t>Car.prototype.openTrunk </a:t>
            </a:r>
            <a:r>
              <a:rPr sz="1200" dirty="0">
                <a:latin typeface="Trebuchet MS"/>
                <a:cs typeface="Trebuchet MS"/>
              </a:rPr>
              <a:t>= </a:t>
            </a:r>
            <a:r>
              <a:rPr sz="1200" spc="-5" dirty="0">
                <a:latin typeface="Trebuchet MS"/>
                <a:cs typeface="Trebuchet MS"/>
              </a:rPr>
              <a:t>function()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{</a:t>
            </a:r>
            <a:endParaRPr sz="1200">
              <a:latin typeface="Trebuchet MS"/>
              <a:cs typeface="Trebuchet MS"/>
            </a:endParaRPr>
          </a:p>
          <a:p>
            <a:pPr marL="739140">
              <a:lnSpc>
                <a:spcPct val="100000"/>
              </a:lnSpc>
            </a:pPr>
            <a:r>
              <a:rPr sz="1200" spc="-5" dirty="0">
                <a:latin typeface="Trebuchet MS"/>
                <a:cs typeface="Trebuchet MS"/>
              </a:rPr>
              <a:t>this.trunkOpened </a:t>
            </a:r>
            <a:r>
              <a:rPr sz="1200" dirty="0">
                <a:latin typeface="Trebuchet MS"/>
                <a:cs typeface="Trebuchet MS"/>
              </a:rPr>
              <a:t>=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true;</a:t>
            </a:r>
            <a:endParaRPr sz="1200">
              <a:latin typeface="Trebuchet MS"/>
              <a:cs typeface="Trebuchet MS"/>
            </a:endParaRPr>
          </a:p>
          <a:p>
            <a:pPr marL="554990">
              <a:lnSpc>
                <a:spcPct val="100000"/>
              </a:lnSpc>
            </a:pPr>
            <a:r>
              <a:rPr sz="1200" dirty="0">
                <a:latin typeface="Trebuchet MS"/>
                <a:cs typeface="Trebuchet MS"/>
              </a:rPr>
              <a:t>};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739140" marR="5564505" indent="-184785">
              <a:lnSpc>
                <a:spcPct val="100000"/>
              </a:lnSpc>
            </a:pPr>
            <a:r>
              <a:rPr sz="1200" spc="-20" dirty="0">
                <a:latin typeface="Trebuchet MS"/>
                <a:cs typeface="Trebuchet MS"/>
              </a:rPr>
              <a:t>Car.prototype.closeTrunk </a:t>
            </a:r>
            <a:r>
              <a:rPr sz="1200" dirty="0">
                <a:latin typeface="Trebuchet MS"/>
                <a:cs typeface="Trebuchet MS"/>
              </a:rPr>
              <a:t>= </a:t>
            </a:r>
            <a:r>
              <a:rPr sz="1200" spc="-5" dirty="0">
                <a:latin typeface="Trebuchet MS"/>
                <a:cs typeface="Trebuchet MS"/>
              </a:rPr>
              <a:t>function() </a:t>
            </a:r>
            <a:r>
              <a:rPr sz="1200" dirty="0">
                <a:latin typeface="Trebuchet MS"/>
                <a:cs typeface="Trebuchet MS"/>
              </a:rPr>
              <a:t>{  </a:t>
            </a:r>
            <a:r>
              <a:rPr sz="1200" spc="-5" dirty="0">
                <a:latin typeface="Trebuchet MS"/>
                <a:cs typeface="Trebuchet MS"/>
              </a:rPr>
              <a:t>this.trunkOpened </a:t>
            </a:r>
            <a:r>
              <a:rPr sz="1200" dirty="0">
                <a:latin typeface="Trebuchet MS"/>
                <a:cs typeface="Trebuchet MS"/>
              </a:rPr>
              <a:t>=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false;</a:t>
            </a:r>
            <a:endParaRPr sz="1200">
              <a:latin typeface="Trebuchet MS"/>
              <a:cs typeface="Trebuchet MS"/>
            </a:endParaRPr>
          </a:p>
          <a:p>
            <a:pPr marL="554990">
              <a:lnSpc>
                <a:spcPct val="100000"/>
              </a:lnSpc>
            </a:pPr>
            <a:r>
              <a:rPr sz="1200" dirty="0">
                <a:latin typeface="Trebuchet MS"/>
                <a:cs typeface="Trebuchet MS"/>
              </a:rPr>
              <a:t>};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5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6972BF7A-7972-4362-BE12-B6F2B33DE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61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6344" y="1327416"/>
            <a:ext cx="1349502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12741" y="1389126"/>
            <a:ext cx="1069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Les</a:t>
            </a:r>
            <a:r>
              <a:rPr sz="1800" spc="-6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objets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1472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Le</a:t>
            </a:r>
            <a:r>
              <a:rPr spc="-75" dirty="0"/>
              <a:t> </a:t>
            </a:r>
            <a:r>
              <a:rPr spc="-5" dirty="0"/>
              <a:t>camion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0979" y="2493645"/>
            <a:ext cx="8787130" cy="28473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8260" rIns="0" bIns="0" rtlCol="0">
            <a:spAutoFit/>
          </a:bodyPr>
          <a:lstStyle/>
          <a:p>
            <a:pPr marL="739140" marR="4417060" indent="-184785">
              <a:lnSpc>
                <a:spcPct val="100000"/>
              </a:lnSpc>
              <a:spcBef>
                <a:spcPts val="380"/>
              </a:spcBef>
            </a:pPr>
            <a:r>
              <a:rPr sz="1200" spc="-5" dirty="0">
                <a:latin typeface="Trebuchet MS"/>
                <a:cs typeface="Trebuchet MS"/>
              </a:rPr>
              <a:t>function </a:t>
            </a:r>
            <a:r>
              <a:rPr sz="1200" spc="-10" dirty="0">
                <a:latin typeface="Trebuchet MS"/>
                <a:cs typeface="Trebuchet MS"/>
              </a:rPr>
              <a:t>Truck(licensePlate, </a:t>
            </a:r>
            <a:r>
              <a:rPr sz="1200" spc="-5" dirty="0">
                <a:latin typeface="Trebuchet MS"/>
                <a:cs typeface="Trebuchet MS"/>
              </a:rPr>
              <a:t>tankSize, trailersNumber) </a:t>
            </a:r>
            <a:r>
              <a:rPr sz="1200" dirty="0">
                <a:latin typeface="Trebuchet MS"/>
                <a:cs typeface="Trebuchet MS"/>
              </a:rPr>
              <a:t>{  </a:t>
            </a:r>
            <a:r>
              <a:rPr sz="1200" spc="-10" dirty="0">
                <a:solidFill>
                  <a:srgbClr val="006FC0"/>
                </a:solidFill>
                <a:latin typeface="Trebuchet MS"/>
                <a:cs typeface="Trebuchet MS"/>
              </a:rPr>
              <a:t>Vehicle.call(this, </a:t>
            </a:r>
            <a:r>
              <a:rPr sz="1200" spc="-5" dirty="0">
                <a:solidFill>
                  <a:srgbClr val="006FC0"/>
                </a:solidFill>
                <a:latin typeface="Trebuchet MS"/>
                <a:cs typeface="Trebuchet MS"/>
              </a:rPr>
              <a:t>licensePlate,</a:t>
            </a:r>
            <a:r>
              <a:rPr sz="1200" spc="-7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rebuchet MS"/>
                <a:cs typeface="Trebuchet MS"/>
              </a:rPr>
              <a:t>tankSize);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739140">
              <a:lnSpc>
                <a:spcPct val="100000"/>
              </a:lnSpc>
            </a:pPr>
            <a:r>
              <a:rPr sz="1200" spc="-5" dirty="0">
                <a:latin typeface="Trebuchet MS"/>
                <a:cs typeface="Trebuchet MS"/>
              </a:rPr>
              <a:t>this.trailersNumber </a:t>
            </a:r>
            <a:r>
              <a:rPr sz="1200" dirty="0">
                <a:latin typeface="Trebuchet MS"/>
                <a:cs typeface="Trebuchet MS"/>
              </a:rPr>
              <a:t>= </a:t>
            </a:r>
            <a:r>
              <a:rPr sz="1200" spc="-5" dirty="0">
                <a:latin typeface="Trebuchet MS"/>
                <a:cs typeface="Trebuchet MS"/>
              </a:rPr>
              <a:t>trailersNumber; // </a:t>
            </a:r>
            <a:r>
              <a:rPr sz="1200" dirty="0">
                <a:latin typeface="Trebuchet MS"/>
                <a:cs typeface="Trebuchet MS"/>
              </a:rPr>
              <a:t>Le </a:t>
            </a:r>
            <a:r>
              <a:rPr sz="1200" spc="-5" dirty="0">
                <a:latin typeface="Trebuchet MS"/>
                <a:cs typeface="Trebuchet MS"/>
              </a:rPr>
              <a:t>nombre </a:t>
            </a:r>
            <a:r>
              <a:rPr sz="1200" dirty="0">
                <a:latin typeface="Trebuchet MS"/>
                <a:cs typeface="Trebuchet MS"/>
              </a:rPr>
              <a:t>de </a:t>
            </a:r>
            <a:r>
              <a:rPr sz="1200" spc="-5" dirty="0">
                <a:latin typeface="Trebuchet MS"/>
                <a:cs typeface="Trebuchet MS"/>
              </a:rPr>
              <a:t>remorques attachées </a:t>
            </a:r>
            <a:r>
              <a:rPr sz="1200" dirty="0">
                <a:latin typeface="Trebuchet MS"/>
                <a:cs typeface="Trebuchet MS"/>
              </a:rPr>
              <a:t>à notre</a:t>
            </a:r>
            <a:r>
              <a:rPr sz="1200" spc="-19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camion.</a:t>
            </a:r>
            <a:endParaRPr sz="1200">
              <a:latin typeface="Trebuchet MS"/>
              <a:cs typeface="Trebuchet MS"/>
            </a:endParaRPr>
          </a:p>
          <a:p>
            <a:pPr marL="554990">
              <a:lnSpc>
                <a:spcPct val="100000"/>
              </a:lnSpc>
            </a:pPr>
            <a:r>
              <a:rPr sz="1200" dirty="0"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  <a:p>
            <a:pPr marL="554990" marR="4617720">
              <a:lnSpc>
                <a:spcPct val="200000"/>
              </a:lnSpc>
            </a:pPr>
            <a:r>
              <a:rPr sz="1200" spc="-15" dirty="0">
                <a:solidFill>
                  <a:srgbClr val="006FC0"/>
                </a:solidFill>
                <a:latin typeface="Trebuchet MS"/>
                <a:cs typeface="Trebuchet MS"/>
              </a:rPr>
              <a:t>Truck.prototype </a:t>
            </a:r>
            <a:r>
              <a:rPr sz="1200" dirty="0">
                <a:solidFill>
                  <a:srgbClr val="006FC0"/>
                </a:solidFill>
                <a:latin typeface="Trebuchet MS"/>
                <a:cs typeface="Trebuchet MS"/>
              </a:rPr>
              <a:t>= </a:t>
            </a:r>
            <a:r>
              <a:rPr sz="1200" spc="-10" dirty="0">
                <a:solidFill>
                  <a:srgbClr val="006FC0"/>
                </a:solidFill>
                <a:latin typeface="Trebuchet MS"/>
                <a:cs typeface="Trebuchet MS"/>
              </a:rPr>
              <a:t>Object.create(Vehicle.prototype);  </a:t>
            </a:r>
            <a:r>
              <a:rPr sz="1200" spc="-15" dirty="0">
                <a:latin typeface="Trebuchet MS"/>
                <a:cs typeface="Trebuchet MS"/>
              </a:rPr>
              <a:t>Truck.prototype.addTrailer </a:t>
            </a:r>
            <a:r>
              <a:rPr sz="1200" dirty="0">
                <a:latin typeface="Trebuchet MS"/>
                <a:cs typeface="Trebuchet MS"/>
              </a:rPr>
              <a:t>= </a:t>
            </a:r>
            <a:r>
              <a:rPr sz="1200" spc="-5" dirty="0">
                <a:latin typeface="Trebuchet MS"/>
                <a:cs typeface="Trebuchet MS"/>
              </a:rPr>
              <a:t>function()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{</a:t>
            </a:r>
            <a:endParaRPr sz="1200">
              <a:latin typeface="Trebuchet MS"/>
              <a:cs typeface="Trebuchet MS"/>
            </a:endParaRPr>
          </a:p>
          <a:p>
            <a:pPr marL="73914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rebuchet MS"/>
                <a:cs typeface="Trebuchet MS"/>
              </a:rPr>
              <a:t>this.trailersNumber++;</a:t>
            </a:r>
            <a:endParaRPr sz="1200">
              <a:latin typeface="Trebuchet MS"/>
              <a:cs typeface="Trebuchet MS"/>
            </a:endParaRPr>
          </a:p>
          <a:p>
            <a:pPr marL="554990">
              <a:lnSpc>
                <a:spcPct val="100000"/>
              </a:lnSpc>
            </a:pPr>
            <a:r>
              <a:rPr sz="1200" dirty="0">
                <a:latin typeface="Trebuchet MS"/>
                <a:cs typeface="Trebuchet MS"/>
              </a:rPr>
              <a:t>};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739140" marR="5180330" indent="-184785">
              <a:lnSpc>
                <a:spcPct val="100000"/>
              </a:lnSpc>
            </a:pPr>
            <a:r>
              <a:rPr sz="1200" spc="-15" dirty="0">
                <a:latin typeface="Trebuchet MS"/>
                <a:cs typeface="Trebuchet MS"/>
              </a:rPr>
              <a:t>Truck.prototype.removeTrailer </a:t>
            </a:r>
            <a:r>
              <a:rPr sz="1200" dirty="0">
                <a:latin typeface="Trebuchet MS"/>
                <a:cs typeface="Trebuchet MS"/>
              </a:rPr>
              <a:t>= </a:t>
            </a:r>
            <a:r>
              <a:rPr sz="1200" spc="-5" dirty="0">
                <a:latin typeface="Trebuchet MS"/>
                <a:cs typeface="Trebuchet MS"/>
              </a:rPr>
              <a:t>function() </a:t>
            </a:r>
            <a:r>
              <a:rPr sz="1200" dirty="0">
                <a:latin typeface="Trebuchet MS"/>
                <a:cs typeface="Trebuchet MS"/>
              </a:rPr>
              <a:t>{  </a:t>
            </a:r>
            <a:r>
              <a:rPr sz="1200" spc="-5" dirty="0">
                <a:latin typeface="Trebuchet MS"/>
                <a:cs typeface="Trebuchet MS"/>
              </a:rPr>
              <a:t>this.trailersNumber--;</a:t>
            </a:r>
            <a:endParaRPr sz="1200">
              <a:latin typeface="Trebuchet MS"/>
              <a:cs typeface="Trebuchet MS"/>
            </a:endParaRPr>
          </a:p>
          <a:p>
            <a:pPr marL="554990">
              <a:lnSpc>
                <a:spcPct val="100000"/>
              </a:lnSpc>
            </a:pPr>
            <a:r>
              <a:rPr sz="1200" dirty="0">
                <a:latin typeface="Trebuchet MS"/>
                <a:cs typeface="Trebuchet MS"/>
              </a:rPr>
              <a:t>};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7329" y="5433275"/>
            <a:ext cx="8774430" cy="1313180"/>
          </a:xfrm>
          <a:custGeom>
            <a:avLst/>
            <a:gdLst/>
            <a:ahLst/>
            <a:cxnLst/>
            <a:rect l="l" t="t" r="r" b="b"/>
            <a:pathLst>
              <a:path w="8774430" h="1313179">
                <a:moveTo>
                  <a:pt x="0" y="1312671"/>
                </a:moveTo>
                <a:lnTo>
                  <a:pt x="8774176" y="1312671"/>
                </a:lnTo>
                <a:lnTo>
                  <a:pt x="8774176" y="0"/>
                </a:lnTo>
                <a:lnTo>
                  <a:pt x="0" y="0"/>
                </a:lnTo>
                <a:lnTo>
                  <a:pt x="0" y="13126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7329" y="5426836"/>
            <a:ext cx="0" cy="1325880"/>
          </a:xfrm>
          <a:custGeom>
            <a:avLst/>
            <a:gdLst/>
            <a:ahLst/>
            <a:cxnLst/>
            <a:rect l="l" t="t" r="r" b="b"/>
            <a:pathLst>
              <a:path h="1325879">
                <a:moveTo>
                  <a:pt x="0" y="0"/>
                </a:moveTo>
                <a:lnTo>
                  <a:pt x="0" y="13254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51593" y="5426836"/>
            <a:ext cx="0" cy="1325880"/>
          </a:xfrm>
          <a:custGeom>
            <a:avLst/>
            <a:gdLst/>
            <a:ahLst/>
            <a:cxnLst/>
            <a:rect l="l" t="t" r="r" b="b"/>
            <a:pathLst>
              <a:path h="1325879">
                <a:moveTo>
                  <a:pt x="0" y="0"/>
                </a:moveTo>
                <a:lnTo>
                  <a:pt x="0" y="13254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0979" y="5426836"/>
            <a:ext cx="8787130" cy="12700"/>
          </a:xfrm>
          <a:custGeom>
            <a:avLst/>
            <a:gdLst/>
            <a:ahLst/>
            <a:cxnLst/>
            <a:rect l="l" t="t" r="r" b="b"/>
            <a:pathLst>
              <a:path w="8787130" h="12700">
                <a:moveTo>
                  <a:pt x="0" y="12700"/>
                </a:moveTo>
                <a:lnTo>
                  <a:pt x="8786964" y="12700"/>
                </a:lnTo>
                <a:lnTo>
                  <a:pt x="8786964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0979" y="6745947"/>
            <a:ext cx="8787130" cy="0"/>
          </a:xfrm>
          <a:custGeom>
            <a:avLst/>
            <a:gdLst/>
            <a:ahLst/>
            <a:cxnLst/>
            <a:rect l="l" t="t" r="r" b="b"/>
            <a:pathLst>
              <a:path w="8787130">
                <a:moveTo>
                  <a:pt x="0" y="0"/>
                </a:moveTo>
                <a:lnTo>
                  <a:pt x="878696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13510" y="5463032"/>
            <a:ext cx="68040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rebuchet MS"/>
                <a:cs typeface="Trebuchet MS"/>
              </a:rPr>
              <a:t>//creation </a:t>
            </a:r>
            <a:r>
              <a:rPr sz="1200" dirty="0">
                <a:latin typeface="Trebuchet MS"/>
                <a:cs typeface="Trebuchet MS"/>
              </a:rPr>
              <a:t>des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objets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 marR="3731260">
              <a:lnSpc>
                <a:spcPct val="100000"/>
              </a:lnSpc>
            </a:pPr>
            <a:r>
              <a:rPr sz="1200" dirty="0">
                <a:latin typeface="Trebuchet MS"/>
                <a:cs typeface="Trebuchet MS"/>
              </a:rPr>
              <a:t>var voiture = new </a:t>
            </a:r>
            <a:r>
              <a:rPr sz="1200" spc="-5" dirty="0">
                <a:latin typeface="Trebuchet MS"/>
                <a:cs typeface="Trebuchet MS"/>
              </a:rPr>
              <a:t>Car('AA-555-AA', </a:t>
            </a:r>
            <a:r>
              <a:rPr sz="1200" spc="-10" dirty="0">
                <a:latin typeface="Trebuchet MS"/>
                <a:cs typeface="Trebuchet MS"/>
              </a:rPr>
              <a:t>70, 2.5);  </a:t>
            </a:r>
            <a:r>
              <a:rPr sz="1200" spc="-35" dirty="0">
                <a:latin typeface="Trebuchet MS"/>
                <a:cs typeface="Trebuchet MS"/>
              </a:rPr>
              <a:t>Var </a:t>
            </a:r>
            <a:r>
              <a:rPr sz="1200" spc="-5" dirty="0">
                <a:latin typeface="Trebuchet MS"/>
                <a:cs typeface="Trebuchet MS"/>
              </a:rPr>
              <a:t>camion </a:t>
            </a:r>
            <a:r>
              <a:rPr sz="1200" dirty="0">
                <a:latin typeface="Trebuchet MS"/>
                <a:cs typeface="Trebuchet MS"/>
              </a:rPr>
              <a:t>= new </a:t>
            </a:r>
            <a:r>
              <a:rPr sz="1200" spc="-10" dirty="0">
                <a:latin typeface="Trebuchet MS"/>
                <a:cs typeface="Trebuchet MS"/>
              </a:rPr>
              <a:t>Truck('AB-554-CC', 120,</a:t>
            </a:r>
            <a:r>
              <a:rPr sz="1200" spc="-155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1);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rebuchet MS"/>
                <a:cs typeface="Trebuchet MS"/>
              </a:rPr>
              <a:t>alert(voiture.engineStarted); voiture.start(); alert(voiture.engineStarted); //affiche false puis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true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20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ED8F7FB9-5DAD-45F7-B8C1-C40A8FB15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62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71315" y="1327416"/>
            <a:ext cx="2559558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07714" y="1389126"/>
            <a:ext cx="2278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La </a:t>
            </a:r>
            <a:r>
              <a:rPr sz="1800" dirty="0">
                <a:solidFill>
                  <a:srgbClr val="B7E995"/>
                </a:solidFill>
                <a:latin typeface="Trebuchet MS"/>
                <a:cs typeface="Trebuchet MS"/>
              </a:rPr>
              <a:t>gestion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des</a:t>
            </a:r>
            <a:r>
              <a:rPr sz="1800" spc="-70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B7E995"/>
                </a:solidFill>
                <a:latin typeface="Trebuchet MS"/>
                <a:cs typeface="Trebuchet MS"/>
              </a:rPr>
              <a:t>erreurs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81616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marR="5080" indent="-40132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Une erreur est une anomalie de fonctionnement, une condition imprévue  durant l’exécution d’un programme, qui </a:t>
            </a:r>
            <a:r>
              <a:rPr dirty="0"/>
              <a:t>rend </a:t>
            </a:r>
            <a:r>
              <a:rPr spc="-5" dirty="0"/>
              <a:t>impossible </a:t>
            </a:r>
            <a:r>
              <a:rPr dirty="0"/>
              <a:t>sa </a:t>
            </a:r>
            <a:r>
              <a:rPr spc="-10" dirty="0"/>
              <a:t>continuation </a:t>
            </a:r>
            <a:r>
              <a:rPr spc="-5" dirty="0"/>
              <a:t>et  demande que </a:t>
            </a:r>
            <a:r>
              <a:rPr dirty="0"/>
              <a:t>des </a:t>
            </a:r>
            <a:r>
              <a:rPr spc="-5" dirty="0"/>
              <a:t>actions </a:t>
            </a:r>
            <a:r>
              <a:rPr dirty="0"/>
              <a:t>soient </a:t>
            </a:r>
            <a:r>
              <a:rPr spc="-5" dirty="0"/>
              <a:t>entreprises pour réparer </a:t>
            </a:r>
            <a:r>
              <a:rPr dirty="0"/>
              <a:t>la</a:t>
            </a:r>
            <a:r>
              <a:rPr spc="-5" dirty="0"/>
              <a:t> défaillance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3510" y="3012084"/>
            <a:ext cx="4977130" cy="76644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95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– une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division par</a:t>
            </a:r>
            <a:r>
              <a:rPr sz="16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zéro</a:t>
            </a:r>
            <a:endParaRPr sz="1600">
              <a:latin typeface="Trebuchet MS"/>
              <a:cs typeface="Trebuchet MS"/>
            </a:endParaRPr>
          </a:p>
          <a:p>
            <a:pPr marL="361315" indent="-34925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361315" algn="l"/>
                <a:tab pos="36195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– une tentative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d’ouvrir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un fichier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qui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n’existe</a:t>
            </a:r>
            <a:r>
              <a:rPr sz="1600" spc="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pas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6310" y="3767534"/>
            <a:ext cx="7219315" cy="105727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980"/>
              </a:spcBef>
              <a:tabLst>
                <a:tab pos="818515" algn="l"/>
              </a:tabLst>
            </a:pPr>
            <a:r>
              <a:rPr sz="1250" spc="30" dirty="0">
                <a:solidFill>
                  <a:srgbClr val="90C225"/>
                </a:solidFill>
                <a:latin typeface="Wingdings 2"/>
                <a:cs typeface="Wingdings 2"/>
              </a:rPr>
              <a:t></a:t>
            </a:r>
            <a:r>
              <a:rPr sz="1250" spc="3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– l’utilisation d’une référence nulle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pour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accéder à un</a:t>
            </a:r>
            <a:r>
              <a:rPr sz="1600" spc="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objet</a:t>
            </a:r>
            <a:endParaRPr sz="1600">
              <a:latin typeface="Trebuchet MS"/>
              <a:cs typeface="Trebuchet MS"/>
            </a:endParaRPr>
          </a:p>
          <a:p>
            <a:pPr marL="413384" marR="5080" indent="-401320">
              <a:lnSpc>
                <a:spcPct val="100000"/>
              </a:lnSpc>
              <a:spcBef>
                <a:spcPts val="10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Tout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programme en exécution peut être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sujet à des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conditions qui  pourraient,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si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non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gérées,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provoquer des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erreurs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5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A631797D-7CDC-4097-B67E-2F3935D20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63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71315" y="1327416"/>
            <a:ext cx="2559558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07714" y="1389126"/>
            <a:ext cx="2278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La </a:t>
            </a:r>
            <a:r>
              <a:rPr sz="1800" dirty="0">
                <a:solidFill>
                  <a:srgbClr val="B7E995"/>
                </a:solidFill>
                <a:latin typeface="Trebuchet MS"/>
                <a:cs typeface="Trebuchet MS"/>
              </a:rPr>
              <a:t>gestion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des</a:t>
            </a:r>
            <a:r>
              <a:rPr sz="1800" spc="-70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B7E995"/>
                </a:solidFill>
                <a:latin typeface="Trebuchet MS"/>
                <a:cs typeface="Trebuchet MS"/>
              </a:rPr>
              <a:t>erreurs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80308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marR="5080" indent="-40132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Ces conditions, en elles mêmes, ne sont pas des bugs, mais des </a:t>
            </a:r>
            <a:r>
              <a:rPr spc="-10" dirty="0"/>
              <a:t>conditions  </a:t>
            </a:r>
            <a:r>
              <a:rPr spc="-5" dirty="0"/>
              <a:t>particulières (ou </a:t>
            </a:r>
            <a:r>
              <a:rPr spc="-10" dirty="0"/>
              <a:t>conditions </a:t>
            </a:r>
            <a:r>
              <a:rPr dirty="0"/>
              <a:t>exceptionnelles, </a:t>
            </a:r>
            <a:r>
              <a:rPr spc="-5" dirty="0"/>
              <a:t>ou exceptions) dans </a:t>
            </a:r>
            <a:r>
              <a:rPr dirty="0"/>
              <a:t>le  </a:t>
            </a:r>
            <a:r>
              <a:rPr spc="-5" dirty="0"/>
              <a:t>déroulement normal d’une partie d’un</a:t>
            </a:r>
            <a:r>
              <a:rPr spc="40" dirty="0"/>
              <a:t> </a:t>
            </a:r>
            <a:r>
              <a:rPr spc="-5" dirty="0"/>
              <a:t>programme.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6310" y="3011642"/>
            <a:ext cx="7937500" cy="826769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Par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exemple, l’absence d’un fichier utile n’est pas un bug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du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programme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Par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contre, ne pas gérer son absence en provoquerait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un.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6310" y="3941191"/>
            <a:ext cx="792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marR="5080" indent="-40132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Un bon programmeur doit donc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prévoir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ces condition et mettre en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place,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dans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code, des stratégies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détection et de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réparation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5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5F2C92D7-80FB-4566-9568-69C3315F2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64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71315" y="1327416"/>
            <a:ext cx="2559558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07714" y="1389126"/>
            <a:ext cx="2278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La </a:t>
            </a:r>
            <a:r>
              <a:rPr sz="1800" dirty="0">
                <a:solidFill>
                  <a:srgbClr val="B7E995"/>
                </a:solidFill>
                <a:latin typeface="Trebuchet MS"/>
                <a:cs typeface="Trebuchet MS"/>
              </a:rPr>
              <a:t>gestion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des</a:t>
            </a:r>
            <a:r>
              <a:rPr sz="1800" spc="-70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B7E995"/>
                </a:solidFill>
                <a:latin typeface="Trebuchet MS"/>
                <a:cs typeface="Trebuchet MS"/>
              </a:rPr>
              <a:t>erreurs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23806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Gestion des</a:t>
            </a:r>
            <a:r>
              <a:rPr spc="-85" dirty="0"/>
              <a:t> </a:t>
            </a:r>
            <a:r>
              <a:rPr spc="-5" dirty="0"/>
              <a:t>exceptions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56310" y="2444642"/>
            <a:ext cx="8378825" cy="358457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Le mécanisme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gestion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repose sur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trois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ingrédients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une ou plusieurs routines de traitement d’exceptions (les</a:t>
            </a:r>
            <a:r>
              <a:rPr sz="1600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handlers)</a:t>
            </a:r>
            <a:endParaRPr sz="16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un mécanisme de signalement</a:t>
            </a:r>
            <a:r>
              <a:rPr sz="16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d’exceptions</a:t>
            </a:r>
            <a:endParaRPr sz="16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un mécanisme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qui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permet d’associer les exceptions à leurs</a:t>
            </a:r>
            <a:r>
              <a:rPr sz="1600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handlers.</a:t>
            </a:r>
            <a:endParaRPr sz="1600">
              <a:latin typeface="Trebuchet MS"/>
              <a:cs typeface="Trebuchet MS"/>
            </a:endParaRPr>
          </a:p>
          <a:p>
            <a:pPr marL="413384" marR="337820" indent="-401320">
              <a:lnSpc>
                <a:spcPct val="100000"/>
              </a:lnSpc>
              <a:spcBef>
                <a:spcPts val="99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En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JavaScript,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mécanisme d’association des exceptions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à leurs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handlers  est fourni par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construction try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. . .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Catch</a:t>
            </a:r>
            <a:endParaRPr sz="1800">
              <a:latin typeface="Trebuchet MS"/>
              <a:cs typeface="Trebuchet MS"/>
            </a:endParaRPr>
          </a:p>
          <a:p>
            <a:pPr marL="413384" marR="5080" indent="-401320">
              <a:lnSpc>
                <a:spcPct val="100000"/>
              </a:lnSpc>
              <a:spcBef>
                <a:spcPts val="1005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Les routines de traitement d’exception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sont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contenues dans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les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clauses catch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cette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construction</a:t>
            </a:r>
            <a:endParaRPr sz="1800">
              <a:latin typeface="Trebuchet MS"/>
              <a:cs typeface="Trebuchet MS"/>
            </a:endParaRPr>
          </a:p>
          <a:p>
            <a:pPr marL="413384" marR="852805" indent="-401320">
              <a:lnSpc>
                <a:spcPct val="100000"/>
              </a:lnSpc>
              <a:spcBef>
                <a:spcPts val="10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Le signalement des exception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fait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à l’aide de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l’opérateur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throw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et  d’objets créés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par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le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constructeur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Error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4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F94F262A-3FBE-4E0C-BB05-D545F1C4E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65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71315" y="1327416"/>
            <a:ext cx="2559558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07714" y="1389126"/>
            <a:ext cx="2278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La </a:t>
            </a:r>
            <a:r>
              <a:rPr sz="1800" dirty="0">
                <a:solidFill>
                  <a:srgbClr val="B7E995"/>
                </a:solidFill>
                <a:latin typeface="Trebuchet MS"/>
                <a:cs typeface="Trebuchet MS"/>
              </a:rPr>
              <a:t>gestion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des</a:t>
            </a:r>
            <a:r>
              <a:rPr sz="1800" spc="-70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B7E995"/>
                </a:solidFill>
                <a:latin typeface="Trebuchet MS"/>
                <a:cs typeface="Trebuchet MS"/>
              </a:rPr>
              <a:t>erreurs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Les instructions </a:t>
            </a:r>
            <a:r>
              <a:rPr spc="-10" dirty="0"/>
              <a:t>throw </a:t>
            </a:r>
            <a:r>
              <a:rPr spc="-5" dirty="0"/>
              <a:t>et</a:t>
            </a:r>
            <a:r>
              <a:rPr spc="-25" dirty="0"/>
              <a:t> </a:t>
            </a:r>
            <a:r>
              <a:rPr spc="-10" dirty="0"/>
              <a:t>try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56310" y="2444642"/>
            <a:ext cx="7882255" cy="281241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L’instruction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throw,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avec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syntaxe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throw</a:t>
            </a:r>
            <a:r>
              <a:rPr sz="1600" b="1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expression;</a:t>
            </a:r>
            <a:endParaRPr sz="1600">
              <a:latin typeface="Trebuchet MS"/>
              <a:cs typeface="Trebuchet MS"/>
            </a:endParaRPr>
          </a:p>
          <a:p>
            <a:pPr marL="413384" marR="5080" indent="-401320">
              <a:lnSpc>
                <a:spcPct val="100000"/>
              </a:lnSpc>
              <a:spcBef>
                <a:spcPts val="10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Lève (signale) une exception, dont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les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détails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sont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contenus dans l’objet  renvoyé par l’expression, qui consiste simplement en une chaîne de  caractère contenant une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description de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l’erreur ou en un appel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à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un 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constructeur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d’exceptions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par exemple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  <a:tabLst>
                <a:tab pos="756285" algn="l"/>
              </a:tabLst>
            </a:pPr>
            <a:r>
              <a:rPr sz="1250" spc="30" dirty="0">
                <a:solidFill>
                  <a:srgbClr val="90C225"/>
                </a:solidFill>
                <a:latin typeface="Wingdings 2"/>
                <a:cs typeface="Wingdings 2"/>
              </a:rPr>
              <a:t></a:t>
            </a:r>
            <a:r>
              <a:rPr sz="1250" spc="3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throw ‘division par 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zéro</a:t>
            </a:r>
            <a:r>
              <a:rPr sz="1600" b="1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impossible’;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4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F6C745AF-6DFB-492C-BAD1-D524EA1AD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66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71315" y="1327416"/>
            <a:ext cx="2559558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07714" y="1389126"/>
            <a:ext cx="2278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La </a:t>
            </a:r>
            <a:r>
              <a:rPr sz="1800" dirty="0">
                <a:solidFill>
                  <a:srgbClr val="B7E995"/>
                </a:solidFill>
                <a:latin typeface="Trebuchet MS"/>
                <a:cs typeface="Trebuchet MS"/>
              </a:rPr>
              <a:t>gestion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des</a:t>
            </a:r>
            <a:r>
              <a:rPr sz="1800" spc="-70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B7E995"/>
                </a:solidFill>
                <a:latin typeface="Trebuchet MS"/>
                <a:cs typeface="Trebuchet MS"/>
              </a:rPr>
              <a:t>erreurs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Les instructions </a:t>
            </a:r>
            <a:r>
              <a:rPr spc="-10" dirty="0"/>
              <a:t>throw </a:t>
            </a:r>
            <a:r>
              <a:rPr spc="-5" dirty="0"/>
              <a:t>et</a:t>
            </a:r>
            <a:r>
              <a:rPr spc="-25" dirty="0"/>
              <a:t> </a:t>
            </a:r>
            <a:r>
              <a:rPr spc="-10" dirty="0"/>
              <a:t>try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pc="-20" dirty="0"/>
              <a:t>L’instruction </a:t>
            </a:r>
            <a:r>
              <a:rPr spc="-10" dirty="0"/>
              <a:t>try </a:t>
            </a:r>
            <a:r>
              <a:rPr spc="-5" dirty="0"/>
              <a:t>est formée par </a:t>
            </a:r>
            <a:r>
              <a:rPr spc="-10" dirty="0"/>
              <a:t>trois </a:t>
            </a:r>
            <a:r>
              <a:rPr spc="-5" dirty="0"/>
              <a:t>clauses</a:t>
            </a:r>
            <a:r>
              <a:rPr spc="65" dirty="0"/>
              <a:t> </a:t>
            </a:r>
            <a:r>
              <a:rPr dirty="0"/>
              <a:t>:</a:t>
            </a:r>
            <a:endParaRPr sz="145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/>
              <a:t>une clause </a:t>
            </a:r>
            <a:r>
              <a:rPr sz="1600" spc="-50" dirty="0"/>
              <a:t>try, </a:t>
            </a:r>
            <a:r>
              <a:rPr sz="1600" spc="-5" dirty="0"/>
              <a:t>suivie </a:t>
            </a:r>
            <a:r>
              <a:rPr sz="1600" spc="-10" dirty="0"/>
              <a:t>par </a:t>
            </a:r>
            <a:r>
              <a:rPr sz="1600" spc="-5" dirty="0"/>
              <a:t>un </a:t>
            </a:r>
            <a:r>
              <a:rPr sz="1600" spc="-10" dirty="0"/>
              <a:t>bloc </a:t>
            </a:r>
            <a:r>
              <a:rPr sz="1600" spc="-5" dirty="0"/>
              <a:t>de </a:t>
            </a:r>
            <a:r>
              <a:rPr sz="1600" spc="-10" dirty="0"/>
              <a:t>code qui doit </a:t>
            </a:r>
            <a:r>
              <a:rPr sz="1600" spc="-5" dirty="0"/>
              <a:t>être « protégé », c’est- </a:t>
            </a:r>
            <a:r>
              <a:rPr sz="1600" spc="-10" dirty="0"/>
              <a:t>à-dire  </a:t>
            </a:r>
            <a:r>
              <a:rPr sz="1600" spc="-5" dirty="0"/>
              <a:t>un </a:t>
            </a:r>
            <a:r>
              <a:rPr sz="1600" spc="-10" dirty="0"/>
              <a:t>bloc </a:t>
            </a:r>
            <a:r>
              <a:rPr sz="1600" spc="-5" dirty="0"/>
              <a:t>de </a:t>
            </a:r>
            <a:r>
              <a:rPr sz="1600" spc="-10" dirty="0"/>
              <a:t>code qui </a:t>
            </a:r>
            <a:r>
              <a:rPr sz="1600" spc="-5" dirty="0"/>
              <a:t>fait des opérations </a:t>
            </a:r>
            <a:r>
              <a:rPr sz="1600" spc="-10" dirty="0"/>
              <a:t>qui </a:t>
            </a:r>
            <a:r>
              <a:rPr sz="1600" spc="-5" dirty="0"/>
              <a:t>pourraient rencontrer des </a:t>
            </a:r>
            <a:r>
              <a:rPr sz="1600" spc="-10" dirty="0"/>
              <a:t>conditions  </a:t>
            </a:r>
            <a:r>
              <a:rPr sz="1600" spc="-5" dirty="0"/>
              <a:t>exceptionnelles ou causer des erreurs </a:t>
            </a:r>
            <a:r>
              <a:rPr sz="1600" spc="-10" dirty="0"/>
              <a:t>pour </a:t>
            </a:r>
            <a:r>
              <a:rPr sz="1600" spc="-5" dirty="0"/>
              <a:t>lesquels on souhaite fournir des  routines de traitement</a:t>
            </a:r>
            <a:r>
              <a:rPr sz="1600" spc="60" dirty="0"/>
              <a:t> </a:t>
            </a:r>
            <a:r>
              <a:rPr sz="1600" spc="-5" dirty="0"/>
              <a:t>;</a:t>
            </a:r>
            <a:endParaRPr sz="1600"/>
          </a:p>
          <a:p>
            <a:pPr marL="756285" indent="-28702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/>
              <a:t>une clause catch, qui </a:t>
            </a:r>
            <a:r>
              <a:rPr sz="1600" spc="-10" dirty="0"/>
              <a:t>déclare </a:t>
            </a:r>
            <a:r>
              <a:rPr sz="1600" spc="-5" dirty="0"/>
              <a:t>une routine de traitement d’exception</a:t>
            </a:r>
            <a:r>
              <a:rPr sz="1600" spc="125" dirty="0"/>
              <a:t> </a:t>
            </a:r>
            <a:r>
              <a:rPr sz="1600" spc="-5" dirty="0"/>
              <a:t>;</a:t>
            </a:r>
            <a:endParaRPr sz="1600"/>
          </a:p>
          <a:p>
            <a:pPr marL="756285" marR="513080" indent="-28702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8125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600" spc="-5" dirty="0"/>
              <a:t>une clause finally facultative </a:t>
            </a:r>
            <a:r>
              <a:rPr sz="1600" spc="-10" dirty="0"/>
              <a:t>qui </a:t>
            </a:r>
            <a:r>
              <a:rPr sz="1600" spc="-5" dirty="0"/>
              <a:t>s’exécute toujours, </a:t>
            </a:r>
            <a:r>
              <a:rPr sz="1600" spc="-10" dirty="0"/>
              <a:t>que </a:t>
            </a:r>
            <a:r>
              <a:rPr sz="1600" spc="-5" dirty="0"/>
              <a:t>l’exception ne se  </a:t>
            </a:r>
            <a:r>
              <a:rPr sz="1600" spc="-10" dirty="0"/>
              <a:t>produise pas </a:t>
            </a:r>
            <a:r>
              <a:rPr sz="1600" spc="-5" dirty="0"/>
              <a:t>ou qu’elle se</a:t>
            </a:r>
            <a:r>
              <a:rPr sz="1600" spc="95" dirty="0"/>
              <a:t> </a:t>
            </a:r>
            <a:r>
              <a:rPr sz="1600" spc="-10" dirty="0"/>
              <a:t>produise</a:t>
            </a:r>
            <a:endParaRPr sz="1600"/>
          </a:p>
        </p:txBody>
      </p:sp>
      <p:pic>
        <p:nvPicPr>
          <p:cNvPr id="14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454D1DC4-D465-4BD7-A90C-BBC351773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67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71315" y="1327416"/>
            <a:ext cx="2559558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07714" y="1389126"/>
            <a:ext cx="2278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7E995"/>
                </a:solidFill>
              </a:rPr>
              <a:t>La </a:t>
            </a:r>
            <a:r>
              <a:rPr dirty="0">
                <a:solidFill>
                  <a:srgbClr val="B7E995"/>
                </a:solidFill>
              </a:rPr>
              <a:t>gestion </a:t>
            </a:r>
            <a:r>
              <a:rPr spc="-5" dirty="0">
                <a:solidFill>
                  <a:srgbClr val="B7E995"/>
                </a:solidFill>
              </a:rPr>
              <a:t>des</a:t>
            </a:r>
            <a:r>
              <a:rPr spc="-70" dirty="0">
                <a:solidFill>
                  <a:srgbClr val="B7E995"/>
                </a:solidFill>
              </a:rPr>
              <a:t> </a:t>
            </a:r>
            <a:r>
              <a:rPr spc="-10" dirty="0">
                <a:solidFill>
                  <a:srgbClr val="B7E995"/>
                </a:solidFill>
              </a:rPr>
              <a:t>erreurs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56310" y="2059686"/>
            <a:ext cx="5027930" cy="69342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Les instructions throw et</a:t>
            </a:r>
            <a:r>
              <a:rPr sz="15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try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413384" algn="l"/>
              </a:tabLst>
            </a:pPr>
            <a:r>
              <a:rPr sz="120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20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Plus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précisément, étant donnée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le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squelette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suivant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6310" y="5382080"/>
            <a:ext cx="7983220" cy="133858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413384" algn="l"/>
              </a:tabLst>
            </a:pPr>
            <a:r>
              <a:rPr sz="120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20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si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aucune exception ne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se produit, l’ordre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d’exécution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du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code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sera</a:t>
            </a:r>
            <a:r>
              <a:rPr sz="15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5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830"/>
              </a:spcBef>
              <a:buClr>
                <a:srgbClr val="90C225"/>
              </a:buClr>
              <a:buSzPct val="78571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code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A,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instruction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B,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code C, code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4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413384" algn="l"/>
              </a:tabLst>
            </a:pPr>
            <a:r>
              <a:rPr sz="120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20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sinon,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si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l’instruction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B signale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une exception,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l’ordre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d’exécution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sera</a:t>
            </a:r>
            <a:r>
              <a:rPr sz="15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5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850"/>
              </a:spcBef>
              <a:buClr>
                <a:srgbClr val="90C225"/>
              </a:buClr>
              <a:buSzPct val="78571"/>
              <a:buFont typeface="Wingdings 2"/>
              <a:buChar char="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code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A,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instruction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B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(exception),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handler,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code 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F.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1400" dirty="0">
                <a:solidFill>
                  <a:srgbClr val="539F20"/>
                </a:solidFill>
                <a:latin typeface="Trebuchet MS"/>
                <a:cs typeface="Trebuchet MS"/>
              </a:rPr>
              <a:t>la </a:t>
            </a:r>
            <a:r>
              <a:rPr sz="1400" spc="-5" dirty="0">
                <a:solidFill>
                  <a:srgbClr val="539F20"/>
                </a:solidFill>
                <a:latin typeface="Trebuchet MS"/>
                <a:cs typeface="Trebuchet MS"/>
              </a:rPr>
              <a:t>clause catch intercepte</a:t>
            </a:r>
            <a:r>
              <a:rPr sz="1400" spc="-290" dirty="0">
                <a:solidFill>
                  <a:srgbClr val="539F2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539F20"/>
                </a:solidFill>
                <a:latin typeface="Trebuchet MS"/>
                <a:cs typeface="Trebuchet MS"/>
              </a:rPr>
              <a:t>l’exception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82239" y="2863595"/>
            <a:ext cx="3915156" cy="24947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C39324C3-DC3C-4C1B-85B8-4A833D3DB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68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71315" y="1327416"/>
            <a:ext cx="2559558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07714" y="1389126"/>
            <a:ext cx="2278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La </a:t>
            </a:r>
            <a:r>
              <a:rPr sz="1800" dirty="0">
                <a:solidFill>
                  <a:srgbClr val="B7E995"/>
                </a:solidFill>
                <a:latin typeface="Trebuchet MS"/>
                <a:cs typeface="Trebuchet MS"/>
              </a:rPr>
              <a:t>gestion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des</a:t>
            </a:r>
            <a:r>
              <a:rPr sz="1800" spc="-70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B7E995"/>
                </a:solidFill>
                <a:latin typeface="Trebuchet MS"/>
                <a:cs typeface="Trebuchet MS"/>
              </a:rPr>
              <a:t>erreurs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339915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dirty="0"/>
              <a:t>Exemple 1 : </a:t>
            </a:r>
            <a:r>
              <a:rPr spc="-5" dirty="0"/>
              <a:t>division par</a:t>
            </a:r>
            <a:r>
              <a:rPr spc="-90" dirty="0"/>
              <a:t> </a:t>
            </a:r>
            <a:r>
              <a:rPr spc="-5" dirty="0"/>
              <a:t>zéro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7329" y="2784767"/>
            <a:ext cx="8774430" cy="3931920"/>
          </a:xfrm>
          <a:custGeom>
            <a:avLst/>
            <a:gdLst/>
            <a:ahLst/>
            <a:cxnLst/>
            <a:rect l="l" t="t" r="r" b="b"/>
            <a:pathLst>
              <a:path w="8774430" h="3931920">
                <a:moveTo>
                  <a:pt x="0" y="3931920"/>
                </a:moveTo>
                <a:lnTo>
                  <a:pt x="8774176" y="3931920"/>
                </a:lnTo>
                <a:lnTo>
                  <a:pt x="8774176" y="0"/>
                </a:lnTo>
                <a:lnTo>
                  <a:pt x="0" y="0"/>
                </a:lnTo>
                <a:lnTo>
                  <a:pt x="0" y="393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7329" y="2778379"/>
            <a:ext cx="0" cy="3945254"/>
          </a:xfrm>
          <a:custGeom>
            <a:avLst/>
            <a:gdLst/>
            <a:ahLst/>
            <a:cxnLst/>
            <a:rect l="l" t="t" r="r" b="b"/>
            <a:pathLst>
              <a:path h="3945254">
                <a:moveTo>
                  <a:pt x="0" y="0"/>
                </a:moveTo>
                <a:lnTo>
                  <a:pt x="0" y="39446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51593" y="2778379"/>
            <a:ext cx="0" cy="3945254"/>
          </a:xfrm>
          <a:custGeom>
            <a:avLst/>
            <a:gdLst/>
            <a:ahLst/>
            <a:cxnLst/>
            <a:rect l="l" t="t" r="r" b="b"/>
            <a:pathLst>
              <a:path h="3945254">
                <a:moveTo>
                  <a:pt x="0" y="0"/>
                </a:moveTo>
                <a:lnTo>
                  <a:pt x="0" y="39446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0979" y="2778379"/>
            <a:ext cx="8787130" cy="12700"/>
          </a:xfrm>
          <a:custGeom>
            <a:avLst/>
            <a:gdLst/>
            <a:ahLst/>
            <a:cxnLst/>
            <a:rect l="l" t="t" r="r" b="b"/>
            <a:pathLst>
              <a:path w="8787130" h="12700">
                <a:moveTo>
                  <a:pt x="0" y="12700"/>
                </a:moveTo>
                <a:lnTo>
                  <a:pt x="8786964" y="12700"/>
                </a:lnTo>
                <a:lnTo>
                  <a:pt x="8786964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0979" y="6716686"/>
            <a:ext cx="8787130" cy="0"/>
          </a:xfrm>
          <a:custGeom>
            <a:avLst/>
            <a:gdLst/>
            <a:ahLst/>
            <a:cxnLst/>
            <a:rect l="l" t="t" r="r" b="b"/>
            <a:pathLst>
              <a:path w="8787130">
                <a:moveTo>
                  <a:pt x="0" y="0"/>
                </a:moveTo>
                <a:lnTo>
                  <a:pt x="878696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13510" y="2814065"/>
            <a:ext cx="6318885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 marR="5041265" indent="-18478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rebuchet MS"/>
                <a:cs typeface="Trebuchet MS"/>
              </a:rPr>
              <a:t>function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affiche(){  </a:t>
            </a:r>
            <a:r>
              <a:rPr sz="1200" dirty="0">
                <a:latin typeface="Trebuchet MS"/>
                <a:cs typeface="Trebuchet MS"/>
              </a:rPr>
              <a:t>var </a:t>
            </a:r>
            <a:r>
              <a:rPr sz="1200" spc="-15" dirty="0">
                <a:latin typeface="Trebuchet MS"/>
                <a:cs typeface="Trebuchet MS"/>
              </a:rPr>
              <a:t>nValue=10;  </a:t>
            </a:r>
            <a:r>
              <a:rPr sz="1200" dirty="0">
                <a:latin typeface="Trebuchet MS"/>
                <a:cs typeface="Trebuchet MS"/>
              </a:rPr>
              <a:t>try</a:t>
            </a:r>
            <a:endParaRPr sz="1200">
              <a:latin typeface="Trebuchet MS"/>
              <a:cs typeface="Trebuchet MS"/>
            </a:endParaRPr>
          </a:p>
          <a:p>
            <a:pPr marL="196850">
              <a:lnSpc>
                <a:spcPct val="100000"/>
              </a:lnSpc>
            </a:pPr>
            <a:r>
              <a:rPr sz="1200" dirty="0">
                <a:latin typeface="Trebuchet MS"/>
                <a:cs typeface="Trebuchet MS"/>
              </a:rPr>
              <a:t>{</a:t>
            </a:r>
            <a:endParaRPr sz="1200">
              <a:latin typeface="Trebuchet MS"/>
              <a:cs typeface="Trebuchet MS"/>
            </a:endParaRPr>
          </a:p>
          <a:p>
            <a:pPr marL="381000">
              <a:lnSpc>
                <a:spcPct val="100000"/>
              </a:lnSpc>
            </a:pPr>
            <a:r>
              <a:rPr sz="1200" dirty="0">
                <a:latin typeface="Trebuchet MS"/>
                <a:cs typeface="Trebuchet MS"/>
              </a:rPr>
              <a:t>var </a:t>
            </a:r>
            <a:r>
              <a:rPr sz="1200" spc="-10" dirty="0">
                <a:latin typeface="Trebuchet MS"/>
                <a:cs typeface="Trebuchet MS"/>
              </a:rPr>
              <a:t>nResultat </a:t>
            </a:r>
            <a:r>
              <a:rPr sz="1200" dirty="0">
                <a:latin typeface="Trebuchet MS"/>
                <a:cs typeface="Trebuchet MS"/>
              </a:rPr>
              <a:t>=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spc="-15" dirty="0">
                <a:latin typeface="Trebuchet MS"/>
                <a:cs typeface="Trebuchet MS"/>
              </a:rPr>
              <a:t>nValue/0;</a:t>
            </a:r>
            <a:endParaRPr sz="1200">
              <a:latin typeface="Trebuchet MS"/>
              <a:cs typeface="Trebuchet MS"/>
            </a:endParaRPr>
          </a:p>
          <a:p>
            <a:pPr marL="381000">
              <a:lnSpc>
                <a:spcPct val="100000"/>
              </a:lnSpc>
            </a:pPr>
            <a:r>
              <a:rPr sz="1200" dirty="0">
                <a:latin typeface="Trebuchet MS"/>
                <a:cs typeface="Trebuchet MS"/>
              </a:rPr>
              <a:t>throw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"une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exception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est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signalée";//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génère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une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exception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manuellement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par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le </a:t>
            </a:r>
            <a:r>
              <a:rPr sz="1200" dirty="0">
                <a:latin typeface="Trebuchet MS"/>
                <a:cs typeface="Trebuchet MS"/>
              </a:rPr>
              <a:t>code</a:t>
            </a:r>
            <a:endParaRPr sz="1200">
              <a:latin typeface="Trebuchet MS"/>
              <a:cs typeface="Trebuchet MS"/>
            </a:endParaRPr>
          </a:p>
          <a:p>
            <a:pPr marL="196850">
              <a:lnSpc>
                <a:spcPct val="100000"/>
              </a:lnSpc>
            </a:pPr>
            <a:r>
              <a:rPr sz="1200" dirty="0"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  <a:p>
            <a:pPr marL="196850">
              <a:lnSpc>
                <a:spcPct val="100000"/>
              </a:lnSpc>
            </a:pPr>
            <a:r>
              <a:rPr sz="1200" spc="-5" dirty="0">
                <a:latin typeface="Trebuchet MS"/>
                <a:cs typeface="Trebuchet MS"/>
              </a:rPr>
              <a:t>catch(exception)</a:t>
            </a:r>
            <a:endParaRPr sz="1200">
              <a:latin typeface="Trebuchet MS"/>
              <a:cs typeface="Trebuchet MS"/>
            </a:endParaRPr>
          </a:p>
          <a:p>
            <a:pPr marL="196850">
              <a:lnSpc>
                <a:spcPct val="100000"/>
              </a:lnSpc>
            </a:pPr>
            <a:r>
              <a:rPr sz="1200" dirty="0">
                <a:latin typeface="Trebuchet MS"/>
                <a:cs typeface="Trebuchet MS"/>
              </a:rPr>
              <a:t>{</a:t>
            </a:r>
            <a:endParaRPr sz="1200">
              <a:latin typeface="Trebuchet MS"/>
              <a:cs typeface="Trebuchet MS"/>
            </a:endParaRPr>
          </a:p>
          <a:p>
            <a:pPr marL="288290">
              <a:lnSpc>
                <a:spcPct val="100000"/>
              </a:lnSpc>
            </a:pPr>
            <a:r>
              <a:rPr sz="1200" spc="-5" dirty="0">
                <a:latin typeface="Trebuchet MS"/>
                <a:cs typeface="Trebuchet MS"/>
              </a:rPr>
              <a:t>alert("Division </a:t>
            </a:r>
            <a:r>
              <a:rPr sz="1200" dirty="0">
                <a:latin typeface="Trebuchet MS"/>
                <a:cs typeface="Trebuchet MS"/>
              </a:rPr>
              <a:t>par 0 </a:t>
            </a:r>
            <a:r>
              <a:rPr sz="1200" spc="-5" dirty="0">
                <a:latin typeface="Trebuchet MS"/>
                <a:cs typeface="Trebuchet MS"/>
              </a:rPr>
              <a:t>impossible </a:t>
            </a:r>
            <a:r>
              <a:rPr sz="1200" dirty="0">
                <a:latin typeface="Trebuchet MS"/>
                <a:cs typeface="Trebuchet MS"/>
              </a:rPr>
              <a:t>!!! \n" +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exception);</a:t>
            </a:r>
            <a:endParaRPr sz="1200">
              <a:latin typeface="Trebuchet MS"/>
              <a:cs typeface="Trebuchet MS"/>
            </a:endParaRPr>
          </a:p>
          <a:p>
            <a:pPr marL="196850">
              <a:lnSpc>
                <a:spcPct val="100000"/>
              </a:lnSpc>
            </a:pPr>
            <a:r>
              <a:rPr sz="1200" dirty="0"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  <a:p>
            <a:pPr marL="196850">
              <a:lnSpc>
                <a:spcPct val="100000"/>
              </a:lnSpc>
            </a:pPr>
            <a:r>
              <a:rPr sz="1200" spc="-5" dirty="0">
                <a:latin typeface="Trebuchet MS"/>
                <a:cs typeface="Trebuchet MS"/>
              </a:rPr>
              <a:t>finally</a:t>
            </a:r>
            <a:endParaRPr sz="1200">
              <a:latin typeface="Trebuchet MS"/>
              <a:cs typeface="Trebuchet MS"/>
            </a:endParaRPr>
          </a:p>
          <a:p>
            <a:pPr marL="196850">
              <a:lnSpc>
                <a:spcPct val="100000"/>
              </a:lnSpc>
            </a:pPr>
            <a:r>
              <a:rPr sz="1200" dirty="0">
                <a:latin typeface="Trebuchet MS"/>
                <a:cs typeface="Trebuchet MS"/>
              </a:rPr>
              <a:t>{</a:t>
            </a:r>
            <a:endParaRPr sz="1200">
              <a:latin typeface="Trebuchet MS"/>
              <a:cs typeface="Trebuchet MS"/>
            </a:endParaRPr>
          </a:p>
          <a:p>
            <a:pPr marL="288290">
              <a:lnSpc>
                <a:spcPct val="100000"/>
              </a:lnSpc>
            </a:pPr>
            <a:r>
              <a:rPr sz="1200" spc="-20" dirty="0">
                <a:latin typeface="Trebuchet MS"/>
                <a:cs typeface="Trebuchet MS"/>
              </a:rPr>
              <a:t>alert("Test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suivant...");</a:t>
            </a:r>
            <a:endParaRPr sz="1200">
              <a:latin typeface="Trebuchet MS"/>
              <a:cs typeface="Trebuchet MS"/>
            </a:endParaRPr>
          </a:p>
          <a:p>
            <a:pPr marL="19685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  <a:p>
            <a:pPr marL="560705">
              <a:lnSpc>
                <a:spcPct val="100000"/>
              </a:lnSpc>
            </a:pPr>
            <a:r>
              <a:rPr sz="1200" dirty="0">
                <a:latin typeface="Trebuchet MS"/>
                <a:cs typeface="Trebuchet MS"/>
              </a:rPr>
              <a:t>return;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rebuchet MS"/>
                <a:cs typeface="Trebuchet MS"/>
              </a:rPr>
              <a:t>affiche();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rebuchet MS"/>
                <a:cs typeface="Trebuchet MS"/>
              </a:rPr>
              <a:t>//dans la première fenêtre </a:t>
            </a:r>
            <a:r>
              <a:rPr sz="1200" dirty="0">
                <a:latin typeface="Trebuchet MS"/>
                <a:cs typeface="Trebuchet MS"/>
              </a:rPr>
              <a:t>de </a:t>
            </a:r>
            <a:r>
              <a:rPr sz="1200" spc="-5" dirty="0">
                <a:latin typeface="Trebuchet MS"/>
                <a:cs typeface="Trebuchet MS"/>
              </a:rPr>
              <a:t>dialogue: Division </a:t>
            </a:r>
            <a:r>
              <a:rPr sz="1200" dirty="0">
                <a:latin typeface="Trebuchet MS"/>
                <a:cs typeface="Trebuchet MS"/>
              </a:rPr>
              <a:t>par 0 </a:t>
            </a:r>
            <a:r>
              <a:rPr sz="1200" spc="-5" dirty="0">
                <a:latin typeface="Trebuchet MS"/>
                <a:cs typeface="Trebuchet MS"/>
              </a:rPr>
              <a:t>impossible</a:t>
            </a:r>
            <a:r>
              <a:rPr sz="1200" spc="-2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!!!</a:t>
            </a:r>
            <a:endParaRPr sz="1200">
              <a:latin typeface="Trebuchet MS"/>
              <a:cs typeface="Trebuchet MS"/>
            </a:endParaRPr>
          </a:p>
          <a:p>
            <a:pPr marL="2821305">
              <a:lnSpc>
                <a:spcPct val="100000"/>
              </a:lnSpc>
            </a:pPr>
            <a:r>
              <a:rPr sz="1200" dirty="0">
                <a:latin typeface="Trebuchet MS"/>
                <a:cs typeface="Trebuchet MS"/>
              </a:rPr>
              <a:t>Error : une </a:t>
            </a:r>
            <a:r>
              <a:rPr sz="1200" spc="-5" dirty="0">
                <a:latin typeface="Trebuchet MS"/>
                <a:cs typeface="Trebuchet MS"/>
              </a:rPr>
              <a:t>exception est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signalée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831465" algn="l"/>
              </a:tabLst>
            </a:pPr>
            <a:r>
              <a:rPr sz="1200" spc="-5" dirty="0">
                <a:latin typeface="Trebuchet MS"/>
                <a:cs typeface="Trebuchet MS"/>
              </a:rPr>
              <a:t>//dans la deuxième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fenêtre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:	</a:t>
            </a:r>
            <a:r>
              <a:rPr sz="1200" spc="-40" dirty="0">
                <a:latin typeface="Trebuchet MS"/>
                <a:cs typeface="Trebuchet MS"/>
              </a:rPr>
              <a:t>Test</a:t>
            </a:r>
            <a:r>
              <a:rPr sz="1200" spc="-5" dirty="0">
                <a:latin typeface="Trebuchet MS"/>
                <a:cs typeface="Trebuchet MS"/>
              </a:rPr>
              <a:t> suivant...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9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9871C8AC-244E-48E7-A749-27B2BF362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2298" y="4029582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69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71315" y="1327416"/>
            <a:ext cx="2559558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07714" y="1389126"/>
            <a:ext cx="2278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7E995"/>
                </a:solidFill>
              </a:rPr>
              <a:t>La </a:t>
            </a:r>
            <a:r>
              <a:rPr dirty="0">
                <a:solidFill>
                  <a:srgbClr val="B7E995"/>
                </a:solidFill>
              </a:rPr>
              <a:t>gestion </a:t>
            </a:r>
            <a:r>
              <a:rPr spc="-5" dirty="0">
                <a:solidFill>
                  <a:srgbClr val="B7E995"/>
                </a:solidFill>
              </a:rPr>
              <a:t>des</a:t>
            </a:r>
            <a:r>
              <a:rPr spc="-70" dirty="0">
                <a:solidFill>
                  <a:srgbClr val="B7E995"/>
                </a:solidFill>
              </a:rPr>
              <a:t> </a:t>
            </a:r>
            <a:r>
              <a:rPr spc="-10" dirty="0">
                <a:solidFill>
                  <a:srgbClr val="B7E995"/>
                </a:solidFill>
              </a:rPr>
              <a:t>erreurs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56310" y="1812797"/>
            <a:ext cx="163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Exemple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7329" y="2218783"/>
            <a:ext cx="8774430" cy="4617720"/>
          </a:xfrm>
          <a:custGeom>
            <a:avLst/>
            <a:gdLst/>
            <a:ahLst/>
            <a:cxnLst/>
            <a:rect l="l" t="t" r="r" b="b"/>
            <a:pathLst>
              <a:path w="8774430" h="4617720">
                <a:moveTo>
                  <a:pt x="0" y="4617720"/>
                </a:moveTo>
                <a:lnTo>
                  <a:pt x="8774176" y="4617720"/>
                </a:lnTo>
                <a:lnTo>
                  <a:pt x="8774176" y="0"/>
                </a:lnTo>
                <a:lnTo>
                  <a:pt x="0" y="0"/>
                </a:lnTo>
                <a:lnTo>
                  <a:pt x="0" y="4617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7329" y="2212467"/>
            <a:ext cx="0" cy="4630420"/>
          </a:xfrm>
          <a:custGeom>
            <a:avLst/>
            <a:gdLst/>
            <a:ahLst/>
            <a:cxnLst/>
            <a:rect l="l" t="t" r="r" b="b"/>
            <a:pathLst>
              <a:path h="4630420">
                <a:moveTo>
                  <a:pt x="0" y="0"/>
                </a:moveTo>
                <a:lnTo>
                  <a:pt x="0" y="463038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51593" y="2212467"/>
            <a:ext cx="0" cy="4630420"/>
          </a:xfrm>
          <a:custGeom>
            <a:avLst/>
            <a:gdLst/>
            <a:ahLst/>
            <a:cxnLst/>
            <a:rect l="l" t="t" r="r" b="b"/>
            <a:pathLst>
              <a:path h="4630420">
                <a:moveTo>
                  <a:pt x="0" y="0"/>
                </a:moveTo>
                <a:lnTo>
                  <a:pt x="0" y="463038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0979" y="2212467"/>
            <a:ext cx="8787130" cy="12700"/>
          </a:xfrm>
          <a:custGeom>
            <a:avLst/>
            <a:gdLst/>
            <a:ahLst/>
            <a:cxnLst/>
            <a:rect l="l" t="t" r="r" b="b"/>
            <a:pathLst>
              <a:path w="8787130" h="12700">
                <a:moveTo>
                  <a:pt x="0" y="12700"/>
                </a:moveTo>
                <a:lnTo>
                  <a:pt x="8786964" y="12700"/>
                </a:lnTo>
                <a:lnTo>
                  <a:pt x="8786964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0979" y="6836503"/>
            <a:ext cx="8787130" cy="0"/>
          </a:xfrm>
          <a:custGeom>
            <a:avLst/>
            <a:gdLst/>
            <a:ahLst/>
            <a:cxnLst/>
            <a:rect l="l" t="t" r="r" b="b"/>
            <a:pathLst>
              <a:path w="8787130">
                <a:moveTo>
                  <a:pt x="0" y="0"/>
                </a:moveTo>
                <a:lnTo>
                  <a:pt x="878696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13510" y="2247645"/>
            <a:ext cx="423735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Trebuchet MS"/>
                <a:cs typeface="Trebuchet MS"/>
              </a:rPr>
              <a:t>&lt;html&gt;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rebuchet MS"/>
                <a:cs typeface="Trebuchet MS"/>
              </a:rPr>
              <a:t>&lt;body&gt;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rebuchet MS"/>
                <a:cs typeface="Trebuchet MS"/>
              </a:rPr>
              <a:t>&lt;p&gt;Entrez un chiffre entre </a:t>
            </a:r>
            <a:r>
              <a:rPr sz="1100" dirty="0">
                <a:latin typeface="Trebuchet MS"/>
                <a:cs typeface="Trebuchet MS"/>
              </a:rPr>
              <a:t>5 </a:t>
            </a:r>
            <a:r>
              <a:rPr sz="1100" spc="-5" dirty="0">
                <a:latin typeface="Trebuchet MS"/>
                <a:cs typeface="Trebuchet MS"/>
              </a:rPr>
              <a:t>et</a:t>
            </a:r>
            <a:r>
              <a:rPr sz="1100" spc="2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10:&lt;/p&gt;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rebuchet MS"/>
                <a:cs typeface="Trebuchet MS"/>
              </a:rPr>
              <a:t>&lt;input id="demo"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type="text"&gt;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rebuchet MS"/>
                <a:cs typeface="Trebuchet MS"/>
              </a:rPr>
              <a:t>&lt;button type="button" onclick="myFunction()"&gt;Test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Input&lt;/button&gt;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rebuchet MS"/>
                <a:cs typeface="Trebuchet MS"/>
              </a:rPr>
              <a:t>&lt;p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id="message"&gt;&lt;/p&gt;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3510" y="3421507"/>
            <a:ext cx="3307079" cy="3380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Trebuchet MS"/>
                <a:cs typeface="Trebuchet MS"/>
              </a:rPr>
              <a:t>&lt;script&gt;</a:t>
            </a:r>
            <a:endParaRPr sz="1100">
              <a:latin typeface="Trebuchet MS"/>
              <a:cs typeface="Trebuchet MS"/>
            </a:endParaRPr>
          </a:p>
          <a:p>
            <a:pPr marL="182880" marR="1800225" indent="-170815">
              <a:lnSpc>
                <a:spcPct val="100000"/>
              </a:lnSpc>
            </a:pPr>
            <a:r>
              <a:rPr sz="1100" spc="-5" dirty="0">
                <a:latin typeface="Trebuchet MS"/>
                <a:cs typeface="Trebuchet MS"/>
              </a:rPr>
              <a:t>function myFunction() </a:t>
            </a:r>
            <a:r>
              <a:rPr sz="1100" dirty="0">
                <a:latin typeface="Trebuchet MS"/>
                <a:cs typeface="Trebuchet MS"/>
              </a:rPr>
              <a:t>{  var </a:t>
            </a:r>
            <a:r>
              <a:rPr sz="1100" spc="-5" dirty="0">
                <a:latin typeface="Trebuchet MS"/>
                <a:cs typeface="Trebuchet MS"/>
              </a:rPr>
              <a:t>message, </a:t>
            </a:r>
            <a:r>
              <a:rPr sz="1100" dirty="0">
                <a:latin typeface="Trebuchet MS"/>
                <a:cs typeface="Trebuchet MS"/>
              </a:rPr>
              <a:t>x;</a:t>
            </a:r>
            <a:endParaRPr sz="1100">
              <a:latin typeface="Trebuchet MS"/>
              <a:cs typeface="Trebuchet MS"/>
            </a:endParaRPr>
          </a:p>
          <a:p>
            <a:pPr marL="182880" marR="5080">
              <a:lnSpc>
                <a:spcPct val="100000"/>
              </a:lnSpc>
            </a:pPr>
            <a:r>
              <a:rPr sz="1100" spc="-5" dirty="0">
                <a:latin typeface="Trebuchet MS"/>
                <a:cs typeface="Trebuchet MS"/>
              </a:rPr>
              <a:t>message </a:t>
            </a:r>
            <a:r>
              <a:rPr sz="1100" dirty="0">
                <a:latin typeface="Trebuchet MS"/>
                <a:cs typeface="Trebuchet MS"/>
              </a:rPr>
              <a:t>= </a:t>
            </a:r>
            <a:r>
              <a:rPr sz="1100" spc="-5" dirty="0">
                <a:latin typeface="Trebuchet MS"/>
                <a:cs typeface="Trebuchet MS"/>
              </a:rPr>
              <a:t>document.getElementById("message");  message.innerHTML </a:t>
            </a:r>
            <a:r>
              <a:rPr sz="1100" dirty="0">
                <a:latin typeface="Trebuchet MS"/>
                <a:cs typeface="Trebuchet MS"/>
              </a:rPr>
              <a:t>=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"";</a:t>
            </a:r>
            <a:endParaRPr sz="1100">
              <a:latin typeface="Trebuchet MS"/>
              <a:cs typeface="Trebuchet MS"/>
            </a:endParaRPr>
          </a:p>
          <a:p>
            <a:pPr marL="182880" marR="253365">
              <a:lnSpc>
                <a:spcPct val="100000"/>
              </a:lnSpc>
            </a:pPr>
            <a:r>
              <a:rPr sz="1100" dirty="0">
                <a:latin typeface="Trebuchet MS"/>
                <a:cs typeface="Trebuchet MS"/>
              </a:rPr>
              <a:t>x = </a:t>
            </a:r>
            <a:r>
              <a:rPr sz="1100" spc="-5" dirty="0">
                <a:latin typeface="Trebuchet MS"/>
                <a:cs typeface="Trebuchet MS"/>
              </a:rPr>
              <a:t>document.getElementById("demo").value;  try </a:t>
            </a:r>
            <a:r>
              <a:rPr sz="1100" dirty="0">
                <a:latin typeface="Trebuchet MS"/>
                <a:cs typeface="Trebuchet MS"/>
              </a:rPr>
              <a:t>{</a:t>
            </a:r>
            <a:endParaRPr sz="11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</a:pPr>
            <a:r>
              <a:rPr sz="1100" spc="-5" dirty="0">
                <a:latin typeface="Trebuchet MS"/>
                <a:cs typeface="Trebuchet MS"/>
              </a:rPr>
              <a:t>if(x == </a:t>
            </a:r>
            <a:r>
              <a:rPr sz="1100" dirty="0">
                <a:latin typeface="Trebuchet MS"/>
                <a:cs typeface="Trebuchet MS"/>
              </a:rPr>
              <a:t>"") </a:t>
            </a:r>
            <a:r>
              <a:rPr sz="1100" spc="-5" dirty="0">
                <a:latin typeface="Trebuchet MS"/>
                <a:cs typeface="Trebuchet MS"/>
              </a:rPr>
              <a:t>throw</a:t>
            </a:r>
            <a:r>
              <a:rPr sz="1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"vide";</a:t>
            </a:r>
            <a:endParaRPr sz="1100">
              <a:latin typeface="Trebuchet MS"/>
              <a:cs typeface="Trebuchet MS"/>
            </a:endParaRPr>
          </a:p>
          <a:p>
            <a:pPr marL="354965" marR="357505">
              <a:lnSpc>
                <a:spcPct val="100000"/>
              </a:lnSpc>
            </a:pPr>
            <a:r>
              <a:rPr sz="1100" spc="-5" dirty="0">
                <a:latin typeface="Trebuchet MS"/>
                <a:cs typeface="Trebuchet MS"/>
              </a:rPr>
              <a:t>if(isNaN(x)) throw </a:t>
            </a:r>
            <a:r>
              <a:rPr sz="1100" dirty="0">
                <a:latin typeface="Trebuchet MS"/>
                <a:cs typeface="Trebuchet MS"/>
              </a:rPr>
              <a:t>"n’est </a:t>
            </a:r>
            <a:r>
              <a:rPr sz="1100" spc="-5" dirty="0">
                <a:latin typeface="Trebuchet MS"/>
                <a:cs typeface="Trebuchet MS"/>
              </a:rPr>
              <a:t>pas un nombre";  </a:t>
            </a:r>
            <a:r>
              <a:rPr sz="1100" dirty="0">
                <a:latin typeface="Trebuchet MS"/>
                <a:cs typeface="Trebuchet MS"/>
              </a:rPr>
              <a:t>x =</a:t>
            </a:r>
            <a:r>
              <a:rPr sz="1100" spc="-5" dirty="0">
                <a:latin typeface="Trebuchet MS"/>
                <a:cs typeface="Trebuchet MS"/>
              </a:rPr>
              <a:t> Number(x);</a:t>
            </a:r>
            <a:endParaRPr sz="1100">
              <a:latin typeface="Trebuchet MS"/>
              <a:cs typeface="Trebuchet MS"/>
            </a:endParaRPr>
          </a:p>
          <a:p>
            <a:pPr marL="354965" marR="1039494">
              <a:lnSpc>
                <a:spcPct val="100000"/>
              </a:lnSpc>
              <a:tabLst>
                <a:tab pos="1021080" algn="l"/>
                <a:tab pos="1051560" algn="l"/>
              </a:tabLst>
            </a:pPr>
            <a:r>
              <a:rPr sz="1100" spc="-5" dirty="0">
                <a:latin typeface="Trebuchet MS"/>
                <a:cs typeface="Trebuchet MS"/>
              </a:rPr>
              <a:t>if(x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&lt;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5)	throw </a:t>
            </a:r>
            <a:r>
              <a:rPr sz="1100" dirty="0">
                <a:latin typeface="Trebuchet MS"/>
                <a:cs typeface="Trebuchet MS"/>
              </a:rPr>
              <a:t>"trop </a:t>
            </a:r>
            <a:r>
              <a:rPr sz="1100" spc="-5" dirty="0">
                <a:latin typeface="Trebuchet MS"/>
                <a:cs typeface="Trebuchet MS"/>
              </a:rPr>
              <a:t>petit";  if(x</a:t>
            </a:r>
            <a:r>
              <a:rPr sz="1100" dirty="0">
                <a:latin typeface="Trebuchet MS"/>
                <a:cs typeface="Trebuchet MS"/>
              </a:rPr>
              <a:t> &gt;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10)		throw </a:t>
            </a:r>
            <a:r>
              <a:rPr sz="1100" dirty="0">
                <a:latin typeface="Trebuchet MS"/>
                <a:cs typeface="Trebuchet MS"/>
              </a:rPr>
              <a:t>"trop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grand";</a:t>
            </a:r>
            <a:endParaRPr sz="1100">
              <a:latin typeface="Trebuchet MS"/>
              <a:cs typeface="Trebuchet MS"/>
            </a:endParaRPr>
          </a:p>
          <a:p>
            <a:pPr marL="182880">
              <a:lnSpc>
                <a:spcPct val="100000"/>
              </a:lnSpc>
            </a:pPr>
            <a:r>
              <a:rPr sz="1100" dirty="0">
                <a:latin typeface="Trebuchet MS"/>
                <a:cs typeface="Trebuchet MS"/>
              </a:rPr>
              <a:t>}</a:t>
            </a:r>
            <a:endParaRPr sz="1100">
              <a:latin typeface="Trebuchet MS"/>
              <a:cs typeface="Trebuchet MS"/>
            </a:endParaRPr>
          </a:p>
          <a:p>
            <a:pPr marL="182880">
              <a:lnSpc>
                <a:spcPct val="100000"/>
              </a:lnSpc>
            </a:pPr>
            <a:r>
              <a:rPr sz="1100" spc="-5" dirty="0">
                <a:latin typeface="Trebuchet MS"/>
                <a:cs typeface="Trebuchet MS"/>
              </a:rPr>
              <a:t>catch(err)</a:t>
            </a:r>
            <a:r>
              <a:rPr sz="1100" spc="-2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{</a:t>
            </a:r>
            <a:endParaRPr sz="11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</a:pPr>
            <a:r>
              <a:rPr sz="1100" spc="-5" dirty="0">
                <a:latin typeface="Trebuchet MS"/>
                <a:cs typeface="Trebuchet MS"/>
              </a:rPr>
              <a:t>message.innerHTML </a:t>
            </a:r>
            <a:r>
              <a:rPr sz="1100" dirty="0">
                <a:latin typeface="Trebuchet MS"/>
                <a:cs typeface="Trebuchet MS"/>
              </a:rPr>
              <a:t>= </a:t>
            </a:r>
            <a:r>
              <a:rPr sz="1100" spc="-5" dirty="0">
                <a:latin typeface="Trebuchet MS"/>
                <a:cs typeface="Trebuchet MS"/>
              </a:rPr>
              <a:t>"votre saisie est </a:t>
            </a:r>
            <a:r>
              <a:rPr sz="1100" dirty="0">
                <a:latin typeface="Trebuchet MS"/>
                <a:cs typeface="Trebuchet MS"/>
              </a:rPr>
              <a:t>" +</a:t>
            </a:r>
            <a:r>
              <a:rPr sz="1100" spc="4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err;</a:t>
            </a:r>
            <a:endParaRPr sz="1100">
              <a:latin typeface="Trebuchet MS"/>
              <a:cs typeface="Trebuchet MS"/>
            </a:endParaRPr>
          </a:p>
          <a:p>
            <a:pPr marL="182880">
              <a:lnSpc>
                <a:spcPct val="100000"/>
              </a:lnSpc>
            </a:pPr>
            <a:r>
              <a:rPr sz="1100" dirty="0">
                <a:latin typeface="Trebuchet MS"/>
                <a:cs typeface="Trebuchet MS"/>
              </a:rPr>
              <a:t>}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rebuchet MS"/>
                <a:cs typeface="Trebuchet MS"/>
              </a:rPr>
              <a:t>}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rebuchet MS"/>
                <a:cs typeface="Trebuchet MS"/>
              </a:rPr>
              <a:t>&lt;/script&gt;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rebuchet MS"/>
                <a:cs typeface="Trebuchet MS"/>
              </a:rPr>
              <a:t>&lt;/body&gt;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Trebuchet MS"/>
                <a:cs typeface="Trebuchet MS"/>
              </a:rPr>
              <a:t>&lt;/html&gt;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73A42D0A-6916-49C4-BA7F-0CC114AF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1546" y="4029582"/>
            <a:ext cx="185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7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79432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marR="5080" indent="-40132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pc="-15" dirty="0"/>
              <a:t>Pourquoi </a:t>
            </a:r>
            <a:r>
              <a:rPr spc="-5" dirty="0"/>
              <a:t>isoler </a:t>
            </a:r>
            <a:r>
              <a:rPr dirty="0"/>
              <a:t>? </a:t>
            </a:r>
            <a:r>
              <a:rPr spc="-25" dirty="0"/>
              <a:t>Parce </a:t>
            </a:r>
            <a:r>
              <a:rPr spc="-5" dirty="0"/>
              <a:t>que </a:t>
            </a:r>
            <a:r>
              <a:rPr spc="-10" dirty="0"/>
              <a:t>toutes </a:t>
            </a:r>
            <a:r>
              <a:rPr dirty="0"/>
              <a:t>les </a:t>
            </a:r>
            <a:r>
              <a:rPr spc="-5" dirty="0"/>
              <a:t>variables déclarée dans ce </a:t>
            </a:r>
            <a:r>
              <a:rPr spc="-10" dirty="0"/>
              <a:t>type </a:t>
            </a:r>
            <a:r>
              <a:rPr spc="-5" dirty="0"/>
              <a:t>de  structure seront détruites après </a:t>
            </a:r>
            <a:r>
              <a:rPr dirty="0"/>
              <a:t>son </a:t>
            </a:r>
            <a:r>
              <a:rPr spc="-5" dirty="0"/>
              <a:t>exécution, comme pour les variables  locales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310" y="3538169"/>
            <a:ext cx="833628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peut aussi enregistrer une valeur retournée par ce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type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structure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pour</a:t>
            </a:r>
            <a:endParaRPr sz="1800">
              <a:latin typeface="Trebuchet MS"/>
              <a:cs typeface="Trebuchet MS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pouvoir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l’utiliser dans une variable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globale: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8515" y="1327416"/>
            <a:ext cx="1646682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64914" y="1389126"/>
            <a:ext cx="1365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Les</a:t>
            </a:r>
            <a:r>
              <a:rPr sz="1800" spc="-5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B7E995"/>
                </a:solidFill>
                <a:latin typeface="Trebuchet MS"/>
                <a:cs typeface="Trebuchet MS"/>
              </a:rPr>
              <a:t>fonctions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6972" y="4250944"/>
            <a:ext cx="8140700" cy="21386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7625" rIns="0" bIns="0" rtlCol="0">
            <a:spAutoFit/>
          </a:bodyPr>
          <a:lstStyle/>
          <a:p>
            <a:pPr marL="314325" marR="4566920" indent="-216535">
              <a:lnSpc>
                <a:spcPct val="100000"/>
              </a:lnSpc>
              <a:spcBef>
                <a:spcPts val="375"/>
              </a:spcBef>
            </a:pPr>
            <a:r>
              <a:rPr sz="1400" b="1" spc="-5" dirty="0">
                <a:latin typeface="Trebuchet MS"/>
                <a:cs typeface="Trebuchet MS"/>
              </a:rPr>
              <a:t>var </a:t>
            </a:r>
            <a:r>
              <a:rPr sz="1400" b="1" spc="-10" dirty="0">
                <a:latin typeface="Trebuchet MS"/>
                <a:cs typeface="Trebuchet MS"/>
              </a:rPr>
              <a:t>maVariableGlobale </a:t>
            </a:r>
            <a:r>
              <a:rPr sz="1400" b="1" dirty="0">
                <a:latin typeface="Trebuchet MS"/>
                <a:cs typeface="Trebuchet MS"/>
              </a:rPr>
              <a:t>= </a:t>
            </a:r>
            <a:r>
              <a:rPr sz="1400" b="1" spc="-5" dirty="0">
                <a:latin typeface="Trebuchet MS"/>
                <a:cs typeface="Trebuchet MS"/>
              </a:rPr>
              <a:t>(function test() </a:t>
            </a:r>
            <a:r>
              <a:rPr sz="1400" b="1" dirty="0">
                <a:latin typeface="Trebuchet MS"/>
                <a:cs typeface="Trebuchet MS"/>
              </a:rPr>
              <a:t>{  </a:t>
            </a:r>
            <a:r>
              <a:rPr sz="1400" b="1" spc="-5" dirty="0">
                <a:latin typeface="Trebuchet MS"/>
                <a:cs typeface="Trebuchet MS"/>
              </a:rPr>
              <a:t>return prompt(‘insérez une</a:t>
            </a:r>
            <a:r>
              <a:rPr sz="1400" b="1" spc="-75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valeur’);</a:t>
            </a:r>
            <a:endParaRPr sz="1400">
              <a:latin typeface="Trebuchet MS"/>
              <a:cs typeface="Trebuchet MS"/>
            </a:endParaRPr>
          </a:p>
          <a:p>
            <a:pPr marL="97790">
              <a:lnSpc>
                <a:spcPct val="100000"/>
              </a:lnSpc>
            </a:pPr>
            <a:r>
              <a:rPr sz="1400" b="1" dirty="0">
                <a:latin typeface="Trebuchet MS"/>
                <a:cs typeface="Trebuchet MS"/>
              </a:rPr>
              <a:t>})</a:t>
            </a:r>
            <a:r>
              <a:rPr sz="1400" b="1" spc="-5" dirty="0">
                <a:latin typeface="Trebuchet MS"/>
                <a:cs typeface="Trebuchet MS"/>
              </a:rPr>
              <a:t> ();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5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C347B7ED-9859-4E67-98C7-630EE6A49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1546" y="4029582"/>
            <a:ext cx="185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8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3782695"/>
            <a:ext cx="189801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90C225"/>
                </a:solidFill>
              </a:rPr>
              <a:t>Le</a:t>
            </a:r>
            <a:r>
              <a:rPr sz="4400" spc="-85" dirty="0">
                <a:solidFill>
                  <a:srgbClr val="90C225"/>
                </a:solidFill>
              </a:rPr>
              <a:t> </a:t>
            </a:r>
            <a:r>
              <a:rPr sz="4400" spc="-5" dirty="0">
                <a:solidFill>
                  <a:srgbClr val="90C225"/>
                </a:solidFill>
              </a:rPr>
              <a:t>DOM</a:t>
            </a:r>
            <a:endParaRPr sz="4400"/>
          </a:p>
        </p:txBody>
      </p:sp>
      <p:pic>
        <p:nvPicPr>
          <p:cNvPr id="5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B9491DCC-0CAD-4ACF-9C30-4CC4979F6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1546" y="4029582"/>
            <a:ext cx="185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C225"/>
                </a:solidFill>
                <a:latin typeface="Trebuchet MS"/>
                <a:cs typeface="Trebuchet MS"/>
              </a:rPr>
              <a:t>9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3635" y="6224015"/>
            <a:ext cx="1388363" cy="63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B7E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655" y="609600"/>
            <a:ext cx="8542020" cy="744220"/>
          </a:xfrm>
          <a:custGeom>
            <a:avLst/>
            <a:gdLst/>
            <a:ahLst/>
            <a:cxnLst/>
            <a:rect l="l" t="t" r="r" b="b"/>
            <a:pathLst>
              <a:path w="8542020" h="744219">
                <a:moveTo>
                  <a:pt x="0" y="743712"/>
                </a:moveTo>
                <a:lnTo>
                  <a:pt x="8542020" y="743712"/>
                </a:lnTo>
                <a:lnTo>
                  <a:pt x="8542020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9143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5344" y="761619"/>
            <a:ext cx="2102739" cy="43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310" y="2187651"/>
            <a:ext cx="3606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DOM </a:t>
            </a:r>
            <a:r>
              <a:rPr dirty="0"/>
              <a:t>= </a:t>
            </a:r>
            <a:r>
              <a:rPr spc="-5" dirty="0"/>
              <a:t>Document </a:t>
            </a:r>
            <a:r>
              <a:rPr dirty="0"/>
              <a:t>Object</a:t>
            </a:r>
            <a:r>
              <a:rPr spc="-85" dirty="0"/>
              <a:t> </a:t>
            </a:r>
            <a:r>
              <a:rPr spc="-5" dirty="0"/>
              <a:t>Model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310" y="2589021"/>
            <a:ext cx="8372475" cy="272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marR="1078230" indent="-40132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C’est une API (Application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Programming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Interface) utilisée avec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les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documents de type XML et/ou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HTML.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Elle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permet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d’accéder au code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votre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document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C’est grâce au DOM que l’on peut manipuler les éléments de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page HTML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et</a:t>
            </a:r>
            <a:endParaRPr sz="1800">
              <a:latin typeface="Trebuchet MS"/>
              <a:cs typeface="Trebuchet MS"/>
            </a:endParaRPr>
          </a:p>
          <a:p>
            <a:pPr marL="413384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XML</a:t>
            </a:r>
            <a:endParaRPr sz="1800">
              <a:latin typeface="Trebuchet MS"/>
              <a:cs typeface="Trebuchet MS"/>
            </a:endParaRPr>
          </a:p>
          <a:p>
            <a:pPr marL="413384" marR="234315" indent="-401320">
              <a:lnSpc>
                <a:spcPct val="100000"/>
              </a:lnSpc>
              <a:spcBef>
                <a:spcPts val="994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peut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récupérer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des informations, modifier le contenu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de la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page,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créer, 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supprimer,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déplacer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des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éléments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413384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Norme W3C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467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655" y="1362455"/>
            <a:ext cx="8542020" cy="433070"/>
          </a:xfrm>
          <a:custGeom>
            <a:avLst/>
            <a:gdLst/>
            <a:ahLst/>
            <a:cxnLst/>
            <a:rect l="l" t="t" r="r" b="b"/>
            <a:pathLst>
              <a:path w="8542020" h="433069">
                <a:moveTo>
                  <a:pt x="0" y="432815"/>
                </a:moveTo>
                <a:lnTo>
                  <a:pt x="8542020" y="432815"/>
                </a:lnTo>
                <a:lnTo>
                  <a:pt x="8542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1">
            <a:solidFill>
              <a:srgbClr val="4678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6552" y="1327416"/>
            <a:ext cx="1070610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53203" y="1389126"/>
            <a:ext cx="790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Le</a:t>
            </a:r>
            <a:r>
              <a:rPr sz="1800" spc="-85" dirty="0">
                <a:solidFill>
                  <a:srgbClr val="B7E99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E995"/>
                </a:solidFill>
                <a:latin typeface="Trebuchet MS"/>
                <a:cs typeface="Trebuchet MS"/>
              </a:rPr>
              <a:t>DOM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4" name="Picture 2" descr="Campus Eductive Aix-en-Provence - 475 Photos - 2 Reviews - College &amp;  University -">
            <a:extLst>
              <a:ext uri="{FF2B5EF4-FFF2-40B4-BE49-F238E27FC236}">
                <a16:creationId xmlns:a16="http://schemas.microsoft.com/office/drawing/2014/main" id="{21D123B3-DEA3-4171-BC02-A03DEB22B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38" y="55626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5048</Words>
  <Application>Microsoft Office PowerPoint</Application>
  <PresentationFormat>Grand écran</PresentationFormat>
  <Paragraphs>680</Paragraphs>
  <Slides>69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69</vt:i4>
      </vt:variant>
    </vt:vector>
  </HeadingPairs>
  <TitlesOfParts>
    <vt:vector size="77" baseType="lpstr">
      <vt:lpstr>Arial</vt:lpstr>
      <vt:lpstr>Calibri</vt:lpstr>
      <vt:lpstr>Times New Roman</vt:lpstr>
      <vt:lpstr>Trebuchet MS</vt:lpstr>
      <vt:lpstr>Wingdings</vt:lpstr>
      <vt:lpstr>Wingdings 2</vt:lpstr>
      <vt:lpstr>Wingdings 3</vt:lpstr>
      <vt:lpstr>Office Theme</vt:lpstr>
      <vt:lpstr>ALGORITHMIE ESGI </vt:lpstr>
      <vt:lpstr>Les Fonctions</vt:lpstr>
      <vt:lpstr> Comme nous l’avons déjà vu, une fonction se déclare de la manière suivante</vt:lpstr>
      <vt:lpstr> Il est possible de rendre les arguments d’une fonction facultatifs</vt:lpstr>
      <vt:lpstr>Les fonctions anonymes</vt:lpstr>
      <vt:lpstr> Si la fonction anonyme n’est pas affectée à une variable, on ne peut pas</vt:lpstr>
      <vt:lpstr> Pourquoi isoler ? Parce que toutes les variables déclarée dans ce type de  structure seront détruites après son exécution, comme pour les variables  locales</vt:lpstr>
      <vt:lpstr>Le DOM</vt:lpstr>
      <vt:lpstr> DOM = Document Object Model</vt:lpstr>
      <vt:lpstr> Le DOM représente le contenu de votre page comme un arbre (racine,</vt:lpstr>
      <vt:lpstr> Les variables globales que l’on crée sont deviennet des propriétés de window</vt:lpstr>
      <vt:lpstr> Comme nous l’avons vu, l’objet document est un sous objet de window</vt:lpstr>
      <vt:lpstr>Présentation PowerPoint</vt:lpstr>
      <vt:lpstr> Par exemple, on a vu que la représentation du document HTML suivant est une hiérarchie d’objets que l’on retrouve à la page suivante</vt:lpstr>
      <vt:lpstr>Présentation PowerPoint</vt:lpstr>
      <vt:lpstr> Tous les éléments de votre page HTML sont considérés comme étant des</vt:lpstr>
      <vt:lpstr> Par exemple</vt:lpstr>
      <vt:lpstr> Il y a aussi :</vt:lpstr>
      <vt:lpstr>Sélection d’éléments</vt:lpstr>
      <vt:lpstr> Sélection par l’identifiant ‘id’</vt:lpstr>
      <vt:lpstr>Le DOM</vt:lpstr>
      <vt:lpstr>Le DOM</vt:lpstr>
      <vt:lpstr> Sélection par l’attribut name</vt:lpstr>
      <vt:lpstr>Sélection par sélécteurs CSS</vt:lpstr>
      <vt:lpstr>Présentation PowerPoint</vt:lpstr>
      <vt:lpstr>Propriétés des éléments</vt:lpstr>
      <vt:lpstr>Manipuler les attributs</vt:lpstr>
      <vt:lpstr>Le DOM</vt:lpstr>
      <vt:lpstr>Propriétés des éléments</vt:lpstr>
      <vt:lpstr>Manipuler le contenu</vt:lpstr>
      <vt:lpstr>Présentation PowerPoint</vt:lpstr>
      <vt:lpstr>Agir sur les propriétés CSS</vt:lpstr>
      <vt:lpstr>Présentation PowerPoint</vt:lpstr>
      <vt:lpstr>Le DOM</vt:lpstr>
      <vt:lpstr>L’ajout d’un élément se fait en trois étapes :</vt:lpstr>
      <vt:lpstr>Création</vt:lpstr>
      <vt:lpstr>Affectation des attributs</vt:lpstr>
      <vt:lpstr>Présentation PowerPoint</vt:lpstr>
      <vt:lpstr>Suppression</vt:lpstr>
      <vt:lpstr>Les évènements</vt:lpstr>
      <vt:lpstr>Les évènements</vt:lpstr>
      <vt:lpstr> On peut attribuer un évènement directement dans la page html, ou via une fonction :</vt:lpstr>
      <vt:lpstr>Programmation évènementielle</vt:lpstr>
      <vt:lpstr>Méthode d’abonnement</vt:lpstr>
      <vt:lpstr>Présentation PowerPoint</vt:lpstr>
      <vt:lpstr> Un peu de méthodologie</vt:lpstr>
      <vt:lpstr>Présentation PowerPoint</vt:lpstr>
      <vt:lpstr>L’objet Event</vt:lpstr>
      <vt:lpstr>Les évènements</vt:lpstr>
      <vt:lpstr>Présentation PowerPoint</vt:lpstr>
      <vt:lpstr>Les évènements</vt:lpstr>
      <vt:lpstr>Présentation PowerPoint</vt:lpstr>
      <vt:lpstr>Les évènements</vt:lpstr>
      <vt:lpstr> Le javascript possède des objets prédéfinis comme</vt:lpstr>
      <vt:lpstr>Objet Constructeur</vt:lpstr>
      <vt:lpstr>Utilisation</vt:lpstr>
      <vt:lpstr>Les objets</vt:lpstr>
      <vt:lpstr>Ajouter une méthode via les prototypes :</vt:lpstr>
      <vt:lpstr> L’heritage</vt:lpstr>
      <vt:lpstr> Nous allons créer un camion et une voiture qui vont hériter des propriétés et</vt:lpstr>
      <vt:lpstr> Le camion</vt:lpstr>
      <vt:lpstr> Une erreur est une anomalie de fonctionnement, une condition imprévue  durant l’exécution d’un programme, qui rend impossible sa continuation et  demande que des actions soient entreprises pour réparer la défaillance</vt:lpstr>
      <vt:lpstr> Ces conditions, en elles mêmes, ne sont pas des bugs, mais des conditions  particulières (ou conditions exceptionnelles, ou exceptions) dans le  déroulement normal d’une partie d’un programme.</vt:lpstr>
      <vt:lpstr>Gestion des exceptions</vt:lpstr>
      <vt:lpstr>Les instructions throw et try</vt:lpstr>
      <vt:lpstr>Les instructions throw et try</vt:lpstr>
      <vt:lpstr>La gestion des erreurs</vt:lpstr>
      <vt:lpstr> Exemple 1 : division par zéro</vt:lpstr>
      <vt:lpstr>La gestion des erreurs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Samir AZZAG</dc:creator>
  <cp:lastModifiedBy>BADAOUI Mohamed</cp:lastModifiedBy>
  <cp:revision>65</cp:revision>
  <dcterms:created xsi:type="dcterms:W3CDTF">2020-10-25T17:53:33Z</dcterms:created>
  <dcterms:modified xsi:type="dcterms:W3CDTF">2020-10-25T18:01:45Z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2020-10-25T00:00:00Z</vt:filetime>
  </property>
</Properties>
</file>