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65" r:id="rId2"/>
    <p:sldId id="310" r:id="rId3"/>
    <p:sldId id="320" r:id="rId4"/>
    <p:sldId id="321" r:id="rId5"/>
    <p:sldId id="323" r:id="rId6"/>
    <p:sldId id="324" r:id="rId7"/>
    <p:sldId id="326" r:id="rId8"/>
    <p:sldId id="327" r:id="rId9"/>
    <p:sldId id="328" r:id="rId10"/>
    <p:sldId id="329" r:id="rId11"/>
    <p:sldId id="330" r:id="rId12"/>
    <p:sldId id="331" r:id="rId13"/>
    <p:sldId id="332" r:id="rId14"/>
    <p:sldId id="333" r:id="rId15"/>
    <p:sldId id="334" r:id="rId16"/>
    <p:sldId id="335" r:id="rId17"/>
    <p:sldId id="336" r:id="rId18"/>
    <p:sldId id="337" r:id="rId19"/>
  </p:sldIdLst>
  <p:sldSz cx="12188825"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42" autoAdjust="0"/>
    <p:restoredTop sz="94629" autoAdjust="0"/>
  </p:normalViewPr>
  <p:slideViewPr>
    <p:cSldViewPr showGuides="1">
      <p:cViewPr varScale="1">
        <p:scale>
          <a:sx n="115" d="100"/>
          <a:sy n="115" d="100"/>
        </p:scale>
        <p:origin x="696" y="20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E54CDD-92CA-46EA-AC6C-E81BFE0C071F}"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4EA5F1B0-E208-4E01-BDFC-EC0A13C7DCE7}">
      <dgm:prSet/>
      <dgm:spPr/>
      <dgm:t>
        <a:bodyPr/>
        <a:lstStyle/>
        <a:p>
          <a:r>
            <a:rPr lang="en-US"/>
            <a:t>Are individuals represented by private attorneys more likely to receive larger settlements or judgments in medical malpractice?</a:t>
          </a:r>
        </a:p>
      </dgm:t>
    </dgm:pt>
    <dgm:pt modelId="{EDB15057-118A-4BC8-9F20-57BEB4745A35}" type="parTrans" cxnId="{18BBD7DC-60DA-4D90-9636-0A3BFE17E03E}">
      <dgm:prSet/>
      <dgm:spPr/>
      <dgm:t>
        <a:bodyPr/>
        <a:lstStyle/>
        <a:p>
          <a:endParaRPr lang="en-US"/>
        </a:p>
      </dgm:t>
    </dgm:pt>
    <dgm:pt modelId="{F37B9668-A2D4-4C4F-8927-4367C302DE87}" type="sibTrans" cxnId="{18BBD7DC-60DA-4D90-9636-0A3BFE17E03E}">
      <dgm:prSet/>
      <dgm:spPr/>
      <dgm:t>
        <a:bodyPr/>
        <a:lstStyle/>
        <a:p>
          <a:endParaRPr lang="en-US"/>
        </a:p>
      </dgm:t>
    </dgm:pt>
    <dgm:pt modelId="{4141D942-2217-4B7B-896D-15B32A64937E}">
      <dgm:prSet/>
      <dgm:spPr/>
      <dgm:t>
        <a:bodyPr/>
        <a:lstStyle/>
        <a:p>
          <a:r>
            <a:rPr lang="en-US"/>
            <a:t>Is the age of the patient a factor influencing the size of the claim?</a:t>
          </a:r>
        </a:p>
      </dgm:t>
    </dgm:pt>
    <dgm:pt modelId="{DACFADB3-5B6D-4CC1-8440-C222DB9175F8}" type="parTrans" cxnId="{5034B538-9756-40E8-BDFD-EA453FF018F2}">
      <dgm:prSet/>
      <dgm:spPr/>
      <dgm:t>
        <a:bodyPr/>
        <a:lstStyle/>
        <a:p>
          <a:endParaRPr lang="en-US"/>
        </a:p>
      </dgm:t>
    </dgm:pt>
    <dgm:pt modelId="{78DBF10B-9F5A-4776-BE9A-CC3708E98F50}" type="sibTrans" cxnId="{5034B538-9756-40E8-BDFD-EA453FF018F2}">
      <dgm:prSet/>
      <dgm:spPr/>
      <dgm:t>
        <a:bodyPr/>
        <a:lstStyle/>
        <a:p>
          <a:endParaRPr lang="en-US"/>
        </a:p>
      </dgm:t>
    </dgm:pt>
    <dgm:pt modelId="{72D66171-2844-46B5-843B-02F2B9A6C87B}">
      <dgm:prSet/>
      <dgm:spPr/>
      <dgm:t>
        <a:bodyPr/>
        <a:lstStyle/>
        <a:p>
          <a:r>
            <a:rPr lang="en-US"/>
            <a:t>For which specialty is malpractice insurance most costly?</a:t>
          </a:r>
        </a:p>
      </dgm:t>
    </dgm:pt>
    <dgm:pt modelId="{F0505478-D5DE-4C06-ADE1-1216D6424F57}" type="parTrans" cxnId="{F7D39823-C304-4F53-80A5-BC9A790F0AE4}">
      <dgm:prSet/>
      <dgm:spPr/>
      <dgm:t>
        <a:bodyPr/>
        <a:lstStyle/>
        <a:p>
          <a:endParaRPr lang="en-US"/>
        </a:p>
      </dgm:t>
    </dgm:pt>
    <dgm:pt modelId="{4069F46C-6C9C-4F97-A1E0-3EEE41589A64}" type="sibTrans" cxnId="{F7D39823-C304-4F53-80A5-BC9A790F0AE4}">
      <dgm:prSet/>
      <dgm:spPr/>
      <dgm:t>
        <a:bodyPr/>
        <a:lstStyle/>
        <a:p>
          <a:endParaRPr lang="en-US"/>
        </a:p>
      </dgm:t>
    </dgm:pt>
    <dgm:pt modelId="{2471302E-547C-4258-9444-29AAD5494EBB}">
      <dgm:prSet/>
      <dgm:spPr/>
      <dgm:t>
        <a:bodyPr/>
        <a:lstStyle/>
        <a:p>
          <a:r>
            <a:rPr lang="en-US"/>
            <a:t>What impact does the choice of the insurance have on the claim amount?</a:t>
          </a:r>
        </a:p>
      </dgm:t>
    </dgm:pt>
    <dgm:pt modelId="{9D2CCBF3-B13D-42E1-9FC0-BA603D678B75}" type="parTrans" cxnId="{951023FC-E223-4051-84F6-E738EF3AE933}">
      <dgm:prSet/>
      <dgm:spPr/>
      <dgm:t>
        <a:bodyPr/>
        <a:lstStyle/>
        <a:p>
          <a:endParaRPr lang="en-US"/>
        </a:p>
      </dgm:t>
    </dgm:pt>
    <dgm:pt modelId="{EFCD8D25-9C81-4D07-8B18-FFB1BFFC18BD}" type="sibTrans" cxnId="{951023FC-E223-4051-84F6-E738EF3AE933}">
      <dgm:prSet/>
      <dgm:spPr/>
      <dgm:t>
        <a:bodyPr/>
        <a:lstStyle/>
        <a:p>
          <a:endParaRPr lang="en-US"/>
        </a:p>
      </dgm:t>
    </dgm:pt>
    <dgm:pt modelId="{5274C771-8225-E74A-BA79-4F9BC7B816A2}" type="pres">
      <dgm:prSet presAssocID="{CBE54CDD-92CA-46EA-AC6C-E81BFE0C071F}" presName="linear" presStyleCnt="0">
        <dgm:presLayoutVars>
          <dgm:animLvl val="lvl"/>
          <dgm:resizeHandles val="exact"/>
        </dgm:presLayoutVars>
      </dgm:prSet>
      <dgm:spPr/>
    </dgm:pt>
    <dgm:pt modelId="{F269ABBC-CD68-7049-B12B-5A17FFE522B2}" type="pres">
      <dgm:prSet presAssocID="{4EA5F1B0-E208-4E01-BDFC-EC0A13C7DCE7}" presName="parentText" presStyleLbl="node1" presStyleIdx="0" presStyleCnt="4">
        <dgm:presLayoutVars>
          <dgm:chMax val="0"/>
          <dgm:bulletEnabled val="1"/>
        </dgm:presLayoutVars>
      </dgm:prSet>
      <dgm:spPr/>
    </dgm:pt>
    <dgm:pt modelId="{5FB6004F-7209-7346-B4F1-2379EEA2B633}" type="pres">
      <dgm:prSet presAssocID="{F37B9668-A2D4-4C4F-8927-4367C302DE87}" presName="spacer" presStyleCnt="0"/>
      <dgm:spPr/>
    </dgm:pt>
    <dgm:pt modelId="{D4D01C9D-5C06-194A-9976-370D3646AF02}" type="pres">
      <dgm:prSet presAssocID="{4141D942-2217-4B7B-896D-15B32A64937E}" presName="parentText" presStyleLbl="node1" presStyleIdx="1" presStyleCnt="4">
        <dgm:presLayoutVars>
          <dgm:chMax val="0"/>
          <dgm:bulletEnabled val="1"/>
        </dgm:presLayoutVars>
      </dgm:prSet>
      <dgm:spPr/>
    </dgm:pt>
    <dgm:pt modelId="{9BC45CBF-5817-D446-9888-3C7F386F7520}" type="pres">
      <dgm:prSet presAssocID="{78DBF10B-9F5A-4776-BE9A-CC3708E98F50}" presName="spacer" presStyleCnt="0"/>
      <dgm:spPr/>
    </dgm:pt>
    <dgm:pt modelId="{DAB206AD-2C48-1743-AF84-BB34173BA102}" type="pres">
      <dgm:prSet presAssocID="{72D66171-2844-46B5-843B-02F2B9A6C87B}" presName="parentText" presStyleLbl="node1" presStyleIdx="2" presStyleCnt="4">
        <dgm:presLayoutVars>
          <dgm:chMax val="0"/>
          <dgm:bulletEnabled val="1"/>
        </dgm:presLayoutVars>
      </dgm:prSet>
      <dgm:spPr/>
    </dgm:pt>
    <dgm:pt modelId="{DD5264F9-9FFB-BF44-9756-DFBF7E71E674}" type="pres">
      <dgm:prSet presAssocID="{4069F46C-6C9C-4F97-A1E0-3EEE41589A64}" presName="spacer" presStyleCnt="0"/>
      <dgm:spPr/>
    </dgm:pt>
    <dgm:pt modelId="{F2462B68-3A1B-3648-AA00-931DFF7A765F}" type="pres">
      <dgm:prSet presAssocID="{2471302E-547C-4258-9444-29AAD5494EBB}" presName="parentText" presStyleLbl="node1" presStyleIdx="3" presStyleCnt="4">
        <dgm:presLayoutVars>
          <dgm:chMax val="0"/>
          <dgm:bulletEnabled val="1"/>
        </dgm:presLayoutVars>
      </dgm:prSet>
      <dgm:spPr/>
    </dgm:pt>
  </dgm:ptLst>
  <dgm:cxnLst>
    <dgm:cxn modelId="{F7D39823-C304-4F53-80A5-BC9A790F0AE4}" srcId="{CBE54CDD-92CA-46EA-AC6C-E81BFE0C071F}" destId="{72D66171-2844-46B5-843B-02F2B9A6C87B}" srcOrd="2" destOrd="0" parTransId="{F0505478-D5DE-4C06-ADE1-1216D6424F57}" sibTransId="{4069F46C-6C9C-4F97-A1E0-3EEE41589A64}"/>
    <dgm:cxn modelId="{816A7E2E-5643-EB40-842D-A1806EC7E8AD}" type="presOf" srcId="{CBE54CDD-92CA-46EA-AC6C-E81BFE0C071F}" destId="{5274C771-8225-E74A-BA79-4F9BC7B816A2}" srcOrd="0" destOrd="0" presId="urn:microsoft.com/office/officeart/2005/8/layout/vList2"/>
    <dgm:cxn modelId="{5034B538-9756-40E8-BDFD-EA453FF018F2}" srcId="{CBE54CDD-92CA-46EA-AC6C-E81BFE0C071F}" destId="{4141D942-2217-4B7B-896D-15B32A64937E}" srcOrd="1" destOrd="0" parTransId="{DACFADB3-5B6D-4CC1-8440-C222DB9175F8}" sibTransId="{78DBF10B-9F5A-4776-BE9A-CC3708E98F50}"/>
    <dgm:cxn modelId="{10DF0D42-D67F-3848-A149-1406FA17E2D5}" type="presOf" srcId="{4EA5F1B0-E208-4E01-BDFC-EC0A13C7DCE7}" destId="{F269ABBC-CD68-7049-B12B-5A17FFE522B2}" srcOrd="0" destOrd="0" presId="urn:microsoft.com/office/officeart/2005/8/layout/vList2"/>
    <dgm:cxn modelId="{06972242-A3B1-3B41-AC56-F319D371AC62}" type="presOf" srcId="{4141D942-2217-4B7B-896D-15B32A64937E}" destId="{D4D01C9D-5C06-194A-9976-370D3646AF02}" srcOrd="0" destOrd="0" presId="urn:microsoft.com/office/officeart/2005/8/layout/vList2"/>
    <dgm:cxn modelId="{DCD0E58E-2D15-6E45-9508-4F595B8F2708}" type="presOf" srcId="{2471302E-547C-4258-9444-29AAD5494EBB}" destId="{F2462B68-3A1B-3648-AA00-931DFF7A765F}" srcOrd="0" destOrd="0" presId="urn:microsoft.com/office/officeart/2005/8/layout/vList2"/>
    <dgm:cxn modelId="{640F64A3-9F44-014A-A5B7-EC734D9324CD}" type="presOf" srcId="{72D66171-2844-46B5-843B-02F2B9A6C87B}" destId="{DAB206AD-2C48-1743-AF84-BB34173BA102}" srcOrd="0" destOrd="0" presId="urn:microsoft.com/office/officeart/2005/8/layout/vList2"/>
    <dgm:cxn modelId="{18BBD7DC-60DA-4D90-9636-0A3BFE17E03E}" srcId="{CBE54CDD-92CA-46EA-AC6C-E81BFE0C071F}" destId="{4EA5F1B0-E208-4E01-BDFC-EC0A13C7DCE7}" srcOrd="0" destOrd="0" parTransId="{EDB15057-118A-4BC8-9F20-57BEB4745A35}" sibTransId="{F37B9668-A2D4-4C4F-8927-4367C302DE87}"/>
    <dgm:cxn modelId="{951023FC-E223-4051-84F6-E738EF3AE933}" srcId="{CBE54CDD-92CA-46EA-AC6C-E81BFE0C071F}" destId="{2471302E-547C-4258-9444-29AAD5494EBB}" srcOrd="3" destOrd="0" parTransId="{9D2CCBF3-B13D-42E1-9FC0-BA603D678B75}" sibTransId="{EFCD8D25-9C81-4D07-8B18-FFB1BFFC18BD}"/>
    <dgm:cxn modelId="{920E75EF-33EC-0B42-9EF1-E9FB86F7AE31}" type="presParOf" srcId="{5274C771-8225-E74A-BA79-4F9BC7B816A2}" destId="{F269ABBC-CD68-7049-B12B-5A17FFE522B2}" srcOrd="0" destOrd="0" presId="urn:microsoft.com/office/officeart/2005/8/layout/vList2"/>
    <dgm:cxn modelId="{4CC2DC7E-F805-904F-A76F-1C4B915B2AFA}" type="presParOf" srcId="{5274C771-8225-E74A-BA79-4F9BC7B816A2}" destId="{5FB6004F-7209-7346-B4F1-2379EEA2B633}" srcOrd="1" destOrd="0" presId="urn:microsoft.com/office/officeart/2005/8/layout/vList2"/>
    <dgm:cxn modelId="{6D0E510E-316A-FB42-B1F0-7E16F118822A}" type="presParOf" srcId="{5274C771-8225-E74A-BA79-4F9BC7B816A2}" destId="{D4D01C9D-5C06-194A-9976-370D3646AF02}" srcOrd="2" destOrd="0" presId="urn:microsoft.com/office/officeart/2005/8/layout/vList2"/>
    <dgm:cxn modelId="{5BA32E4C-9500-4349-89BD-1645034735C4}" type="presParOf" srcId="{5274C771-8225-E74A-BA79-4F9BC7B816A2}" destId="{9BC45CBF-5817-D446-9888-3C7F386F7520}" srcOrd="3" destOrd="0" presId="urn:microsoft.com/office/officeart/2005/8/layout/vList2"/>
    <dgm:cxn modelId="{D9C217D9-2632-A841-8783-DC5C8E64FCD4}" type="presParOf" srcId="{5274C771-8225-E74A-BA79-4F9BC7B816A2}" destId="{DAB206AD-2C48-1743-AF84-BB34173BA102}" srcOrd="4" destOrd="0" presId="urn:microsoft.com/office/officeart/2005/8/layout/vList2"/>
    <dgm:cxn modelId="{B7B26C72-1D28-964B-8260-8B8B7DE7908D}" type="presParOf" srcId="{5274C771-8225-E74A-BA79-4F9BC7B816A2}" destId="{DD5264F9-9FFB-BF44-9756-DFBF7E71E674}" srcOrd="5" destOrd="0" presId="urn:microsoft.com/office/officeart/2005/8/layout/vList2"/>
    <dgm:cxn modelId="{E1410A84-CA50-9C49-BA22-CCD8A02C8E21}" type="presParOf" srcId="{5274C771-8225-E74A-BA79-4F9BC7B816A2}" destId="{F2462B68-3A1B-3648-AA00-931DFF7A765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761E91-B079-4DD0-AED7-ACB41BD7A66F}" type="doc">
      <dgm:prSet loTypeId="urn:microsoft.com/office/officeart/2018/2/layout/IconVerticalSolidList" loCatId="icon" qsTypeId="urn:microsoft.com/office/officeart/2005/8/quickstyle/simple4" qsCatId="simple" csTypeId="urn:microsoft.com/office/officeart/2005/8/colors/colorful2" csCatId="colorful" phldr="1"/>
      <dgm:spPr/>
      <dgm:t>
        <a:bodyPr/>
        <a:lstStyle/>
        <a:p>
          <a:endParaRPr lang="en-US"/>
        </a:p>
      </dgm:t>
    </dgm:pt>
    <dgm:pt modelId="{E5EB6348-390C-4ADE-B17D-D8D2CFCE051E}">
      <dgm:prSet/>
      <dgm:spPr>
        <a:solidFill>
          <a:schemeClr val="accent6">
            <a:lumMod val="60000"/>
            <a:lumOff val="40000"/>
          </a:schemeClr>
        </a:solidFill>
      </dgm:spPr>
      <dgm:t>
        <a:bodyPr/>
        <a:lstStyle/>
        <a:p>
          <a:pPr>
            <a:lnSpc>
              <a:spcPct val="100000"/>
            </a:lnSpc>
          </a:pPr>
          <a:r>
            <a:rPr lang="en-US" dirty="0"/>
            <a:t>1. Data Gathering and preprocessing:  </a:t>
          </a:r>
        </a:p>
      </dgm:t>
    </dgm:pt>
    <dgm:pt modelId="{1D9B2475-E648-48F7-BB76-E071986659D0}" type="parTrans" cxnId="{DD392279-761B-423D-B6AC-88E15D260F1F}">
      <dgm:prSet/>
      <dgm:spPr/>
      <dgm:t>
        <a:bodyPr/>
        <a:lstStyle/>
        <a:p>
          <a:endParaRPr lang="en-US"/>
        </a:p>
      </dgm:t>
    </dgm:pt>
    <dgm:pt modelId="{FAC86941-2DE7-4EE7-9F7A-D2A0C24F075A}" type="sibTrans" cxnId="{DD392279-761B-423D-B6AC-88E15D260F1F}">
      <dgm:prSet/>
      <dgm:spPr/>
      <dgm:t>
        <a:bodyPr/>
        <a:lstStyle/>
        <a:p>
          <a:endParaRPr lang="en-US"/>
        </a:p>
      </dgm:t>
    </dgm:pt>
    <dgm:pt modelId="{680EF146-1D6D-429A-B883-A814CD92706F}">
      <dgm:prSet/>
      <dgm:spPr>
        <a:solidFill>
          <a:schemeClr val="accent6">
            <a:lumMod val="60000"/>
            <a:lumOff val="40000"/>
          </a:schemeClr>
        </a:solidFill>
      </dgm:spPr>
      <dgm:t>
        <a:bodyPr/>
        <a:lstStyle/>
        <a:p>
          <a:pPr>
            <a:lnSpc>
              <a:spcPct val="100000"/>
            </a:lnSpc>
          </a:pPr>
          <a:r>
            <a:rPr lang="en-US" dirty="0"/>
            <a:t>Gathered the medical malpractice claim payments dataset and conducted preprocessing tasks to address missing value and inconsistencies using pandas and </a:t>
          </a:r>
          <a:r>
            <a:rPr lang="en-US" dirty="0" err="1"/>
            <a:t>numpy</a:t>
          </a:r>
          <a:r>
            <a:rPr lang="en-US" dirty="0"/>
            <a:t> functions.</a:t>
          </a:r>
        </a:p>
      </dgm:t>
    </dgm:pt>
    <dgm:pt modelId="{219AB36A-91CD-4931-B76D-F4626A5F911C}" type="parTrans" cxnId="{EEAEB5BE-E84A-434F-B7E2-0DA131689ACB}">
      <dgm:prSet/>
      <dgm:spPr/>
      <dgm:t>
        <a:bodyPr/>
        <a:lstStyle/>
        <a:p>
          <a:endParaRPr lang="en-US"/>
        </a:p>
      </dgm:t>
    </dgm:pt>
    <dgm:pt modelId="{685AE2C3-5FF0-4F6B-A6A6-6D8B888E02EB}" type="sibTrans" cxnId="{EEAEB5BE-E84A-434F-B7E2-0DA131689ACB}">
      <dgm:prSet/>
      <dgm:spPr/>
      <dgm:t>
        <a:bodyPr/>
        <a:lstStyle/>
        <a:p>
          <a:endParaRPr lang="en-US"/>
        </a:p>
      </dgm:t>
    </dgm:pt>
    <dgm:pt modelId="{1A355466-C80C-4721-8FA4-24222C601F84}" type="pres">
      <dgm:prSet presAssocID="{97761E91-B079-4DD0-AED7-ACB41BD7A66F}" presName="root" presStyleCnt="0">
        <dgm:presLayoutVars>
          <dgm:dir/>
          <dgm:resizeHandles val="exact"/>
        </dgm:presLayoutVars>
      </dgm:prSet>
      <dgm:spPr/>
    </dgm:pt>
    <dgm:pt modelId="{8E236EE7-789E-44E9-ADFB-1833F5BD5401}" type="pres">
      <dgm:prSet presAssocID="{E5EB6348-390C-4ADE-B17D-D8D2CFCE051E}" presName="compNode" presStyleCnt="0"/>
      <dgm:spPr/>
    </dgm:pt>
    <dgm:pt modelId="{5E3CCB34-8E64-4776-BC77-79361E4B335C}" type="pres">
      <dgm:prSet presAssocID="{E5EB6348-390C-4ADE-B17D-D8D2CFCE051E}" presName="bgRect" presStyleLbl="bgShp" presStyleIdx="0" presStyleCnt="2"/>
      <dgm:spPr>
        <a:solidFill>
          <a:schemeClr val="accent6">
            <a:lumMod val="60000"/>
            <a:lumOff val="40000"/>
          </a:schemeClr>
        </a:solidFill>
      </dgm:spPr>
    </dgm:pt>
    <dgm:pt modelId="{C760C04F-D7AC-4E74-90D3-9767DA45D26B}" type="pres">
      <dgm:prSet presAssocID="{E5EB6348-390C-4ADE-B17D-D8D2CFCE051E}" presName="iconRect" presStyleLbl="node1" presStyleIdx="0" presStyleCnt="2"/>
      <dgm:spPr>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DC27194-A54B-4B39-9EDF-19DB4E054EA2}" type="pres">
      <dgm:prSet presAssocID="{E5EB6348-390C-4ADE-B17D-D8D2CFCE051E}" presName="spaceRect" presStyleCnt="0"/>
      <dgm:spPr/>
    </dgm:pt>
    <dgm:pt modelId="{DD37A78C-980A-470B-8F84-4F3A5CB9BEE5}" type="pres">
      <dgm:prSet presAssocID="{E5EB6348-390C-4ADE-B17D-D8D2CFCE051E}" presName="parTx" presStyleLbl="revTx" presStyleIdx="0" presStyleCnt="2">
        <dgm:presLayoutVars>
          <dgm:chMax val="0"/>
          <dgm:chPref val="0"/>
        </dgm:presLayoutVars>
      </dgm:prSet>
      <dgm:spPr/>
    </dgm:pt>
    <dgm:pt modelId="{B087BB17-9543-458E-AC25-3B2DEEFEF6B1}" type="pres">
      <dgm:prSet presAssocID="{FAC86941-2DE7-4EE7-9F7A-D2A0C24F075A}" presName="sibTrans" presStyleCnt="0"/>
      <dgm:spPr/>
    </dgm:pt>
    <dgm:pt modelId="{A9BC6758-2A55-4F07-A636-16E0E66B0867}" type="pres">
      <dgm:prSet presAssocID="{680EF146-1D6D-429A-B883-A814CD92706F}" presName="compNode" presStyleCnt="0"/>
      <dgm:spPr/>
    </dgm:pt>
    <dgm:pt modelId="{F2C66FB4-40FC-4030-86E8-34D6EDA405EE}" type="pres">
      <dgm:prSet presAssocID="{680EF146-1D6D-429A-B883-A814CD92706F}" presName="bgRect" presStyleLbl="bgShp" presStyleIdx="1" presStyleCnt="2"/>
      <dgm:spPr>
        <a:solidFill>
          <a:schemeClr val="accent6">
            <a:lumMod val="60000"/>
            <a:lumOff val="40000"/>
          </a:schemeClr>
        </a:solidFill>
      </dgm:spPr>
    </dgm:pt>
    <dgm:pt modelId="{660F293E-3FFB-473F-BA4A-36A6AD7B1429}" type="pres">
      <dgm:prSet presAssocID="{680EF146-1D6D-429A-B883-A814CD92706F}" presName="iconRect" presStyleLbl="node1" presStyleIdx="1" presStyleCnt="2"/>
      <dgm:spPr>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EA40BD6-D631-464A-9A5D-63221512F36E}" type="pres">
      <dgm:prSet presAssocID="{680EF146-1D6D-429A-B883-A814CD92706F}" presName="spaceRect" presStyleCnt="0"/>
      <dgm:spPr/>
    </dgm:pt>
    <dgm:pt modelId="{D1B967EA-0F0E-4D57-9DBA-C08A43A1805D}" type="pres">
      <dgm:prSet presAssocID="{680EF146-1D6D-429A-B883-A814CD92706F}" presName="parTx" presStyleLbl="revTx" presStyleIdx="1" presStyleCnt="2">
        <dgm:presLayoutVars>
          <dgm:chMax val="0"/>
          <dgm:chPref val="0"/>
        </dgm:presLayoutVars>
      </dgm:prSet>
      <dgm:spPr/>
    </dgm:pt>
  </dgm:ptLst>
  <dgm:cxnLst>
    <dgm:cxn modelId="{6D6EB83C-2F5A-984B-868B-D74E659EDF14}" type="presOf" srcId="{680EF146-1D6D-429A-B883-A814CD92706F}" destId="{D1B967EA-0F0E-4D57-9DBA-C08A43A1805D}" srcOrd="0" destOrd="0" presId="urn:microsoft.com/office/officeart/2018/2/layout/IconVerticalSolidList"/>
    <dgm:cxn modelId="{DD392279-761B-423D-B6AC-88E15D260F1F}" srcId="{97761E91-B079-4DD0-AED7-ACB41BD7A66F}" destId="{E5EB6348-390C-4ADE-B17D-D8D2CFCE051E}" srcOrd="0" destOrd="0" parTransId="{1D9B2475-E648-48F7-BB76-E071986659D0}" sibTransId="{FAC86941-2DE7-4EE7-9F7A-D2A0C24F075A}"/>
    <dgm:cxn modelId="{EEAEB5BE-E84A-434F-B7E2-0DA131689ACB}" srcId="{97761E91-B079-4DD0-AED7-ACB41BD7A66F}" destId="{680EF146-1D6D-429A-B883-A814CD92706F}" srcOrd="1" destOrd="0" parTransId="{219AB36A-91CD-4931-B76D-F4626A5F911C}" sibTransId="{685AE2C3-5FF0-4F6B-A6A6-6D8B888E02EB}"/>
    <dgm:cxn modelId="{49399AC0-6570-554B-B453-917BAE48D789}" type="presOf" srcId="{97761E91-B079-4DD0-AED7-ACB41BD7A66F}" destId="{1A355466-C80C-4721-8FA4-24222C601F84}" srcOrd="0" destOrd="0" presId="urn:microsoft.com/office/officeart/2018/2/layout/IconVerticalSolidList"/>
    <dgm:cxn modelId="{395C93F9-EAED-A14F-8D7E-517715B54A06}" type="presOf" srcId="{E5EB6348-390C-4ADE-B17D-D8D2CFCE051E}" destId="{DD37A78C-980A-470B-8F84-4F3A5CB9BEE5}" srcOrd="0" destOrd="0" presId="urn:microsoft.com/office/officeart/2018/2/layout/IconVerticalSolidList"/>
    <dgm:cxn modelId="{C29FDEFF-EA50-C840-A025-FBFD76D4B274}" type="presParOf" srcId="{1A355466-C80C-4721-8FA4-24222C601F84}" destId="{8E236EE7-789E-44E9-ADFB-1833F5BD5401}" srcOrd="0" destOrd="0" presId="urn:microsoft.com/office/officeart/2018/2/layout/IconVerticalSolidList"/>
    <dgm:cxn modelId="{4BD6C5DE-655E-004F-B978-2C5BA32E23DC}" type="presParOf" srcId="{8E236EE7-789E-44E9-ADFB-1833F5BD5401}" destId="{5E3CCB34-8E64-4776-BC77-79361E4B335C}" srcOrd="0" destOrd="0" presId="urn:microsoft.com/office/officeart/2018/2/layout/IconVerticalSolidList"/>
    <dgm:cxn modelId="{A3BC388F-E895-104A-8284-284B5A176435}" type="presParOf" srcId="{8E236EE7-789E-44E9-ADFB-1833F5BD5401}" destId="{C760C04F-D7AC-4E74-90D3-9767DA45D26B}" srcOrd="1" destOrd="0" presId="urn:microsoft.com/office/officeart/2018/2/layout/IconVerticalSolidList"/>
    <dgm:cxn modelId="{01DBF9CD-FB25-EE43-A6A9-6E4D7D793AFC}" type="presParOf" srcId="{8E236EE7-789E-44E9-ADFB-1833F5BD5401}" destId="{2DC27194-A54B-4B39-9EDF-19DB4E054EA2}" srcOrd="2" destOrd="0" presId="urn:microsoft.com/office/officeart/2018/2/layout/IconVerticalSolidList"/>
    <dgm:cxn modelId="{AEBB7C35-50EE-F748-A755-227174384F5A}" type="presParOf" srcId="{8E236EE7-789E-44E9-ADFB-1833F5BD5401}" destId="{DD37A78C-980A-470B-8F84-4F3A5CB9BEE5}" srcOrd="3" destOrd="0" presId="urn:microsoft.com/office/officeart/2018/2/layout/IconVerticalSolidList"/>
    <dgm:cxn modelId="{4310D065-AAC1-854B-A64A-7D69A7E571A4}" type="presParOf" srcId="{1A355466-C80C-4721-8FA4-24222C601F84}" destId="{B087BB17-9543-458E-AC25-3B2DEEFEF6B1}" srcOrd="1" destOrd="0" presId="urn:microsoft.com/office/officeart/2018/2/layout/IconVerticalSolidList"/>
    <dgm:cxn modelId="{753E3B89-5055-EF4D-BF35-3811207B886B}" type="presParOf" srcId="{1A355466-C80C-4721-8FA4-24222C601F84}" destId="{A9BC6758-2A55-4F07-A636-16E0E66B0867}" srcOrd="2" destOrd="0" presId="urn:microsoft.com/office/officeart/2018/2/layout/IconVerticalSolidList"/>
    <dgm:cxn modelId="{70CDB914-7109-3945-905B-CD6306753648}" type="presParOf" srcId="{A9BC6758-2A55-4F07-A636-16E0E66B0867}" destId="{F2C66FB4-40FC-4030-86E8-34D6EDA405EE}" srcOrd="0" destOrd="0" presId="urn:microsoft.com/office/officeart/2018/2/layout/IconVerticalSolidList"/>
    <dgm:cxn modelId="{15C7B33F-17EB-DE48-907A-5214EB426B5F}" type="presParOf" srcId="{A9BC6758-2A55-4F07-A636-16E0E66B0867}" destId="{660F293E-3FFB-473F-BA4A-36A6AD7B1429}" srcOrd="1" destOrd="0" presId="urn:microsoft.com/office/officeart/2018/2/layout/IconVerticalSolidList"/>
    <dgm:cxn modelId="{02C89170-09C5-EB4E-802A-9DD2C0986981}" type="presParOf" srcId="{A9BC6758-2A55-4F07-A636-16E0E66B0867}" destId="{7EA40BD6-D631-464A-9A5D-63221512F36E}" srcOrd="2" destOrd="0" presId="urn:microsoft.com/office/officeart/2018/2/layout/IconVerticalSolidList"/>
    <dgm:cxn modelId="{014FF8D7-DF9E-084D-BB91-B8AC40C4AEEC}" type="presParOf" srcId="{A9BC6758-2A55-4F07-A636-16E0E66B0867}" destId="{D1B967EA-0F0E-4D57-9DBA-C08A43A1805D}" srcOrd="3" destOrd="0" presId="urn:microsoft.com/office/officeart/2018/2/layout/IconVerticalSolidList"/>
  </dgm:cxnLst>
  <dgm:bg>
    <a:noFill/>
  </dgm:bg>
  <dgm:whole>
    <a:ln>
      <a:solidFill>
        <a:schemeClr val="accent6"/>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4C61EA-8E4C-40C1-8D59-8435352C29A6}"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59CDFB3-F4C8-4D56-97C1-B50CEFE16164}">
      <dgm:prSet/>
      <dgm:spPr>
        <a:noFill/>
      </dgm:spPr>
      <dgm:t>
        <a:bodyPr/>
        <a:lstStyle/>
        <a:p>
          <a:pPr>
            <a:lnSpc>
              <a:spcPct val="100000"/>
            </a:lnSpc>
          </a:pPr>
          <a:r>
            <a:rPr lang="en-US" dirty="0"/>
            <a:t>2. Performed EDA to gain insights into data distributions and to identify patterns, relationships, and outliers within the dataset, and that through Python libraries such as Pandas and </a:t>
          </a:r>
          <a:r>
            <a:rPr lang="en-US" dirty="0" err="1"/>
            <a:t>Numpy</a:t>
          </a:r>
          <a:r>
            <a:rPr lang="en-US" dirty="0"/>
            <a:t>.</a:t>
          </a:r>
        </a:p>
      </dgm:t>
    </dgm:pt>
    <dgm:pt modelId="{F3983FDB-3468-4C68-9E13-89F64C99E120}" type="parTrans" cxnId="{6274C72F-11C4-438F-AFDD-FE00A9CFDA38}">
      <dgm:prSet/>
      <dgm:spPr/>
      <dgm:t>
        <a:bodyPr/>
        <a:lstStyle/>
        <a:p>
          <a:endParaRPr lang="en-US"/>
        </a:p>
      </dgm:t>
    </dgm:pt>
    <dgm:pt modelId="{BA0876B3-6489-4B91-ACEE-0CCE2A29A179}" type="sibTrans" cxnId="{6274C72F-11C4-438F-AFDD-FE00A9CFDA38}">
      <dgm:prSet/>
      <dgm:spPr/>
      <dgm:t>
        <a:bodyPr/>
        <a:lstStyle/>
        <a:p>
          <a:endParaRPr lang="en-US"/>
        </a:p>
      </dgm:t>
    </dgm:pt>
    <dgm:pt modelId="{5E44DBD1-B6E8-4ACA-9ADA-769805D4ED7A}">
      <dgm:prSet/>
      <dgm:spPr>
        <a:solidFill>
          <a:schemeClr val="accent6">
            <a:lumMod val="60000"/>
            <a:lumOff val="40000"/>
          </a:schemeClr>
        </a:solidFill>
      </dgm:spPr>
      <dgm:t>
        <a:bodyPr/>
        <a:lstStyle/>
        <a:p>
          <a:pPr>
            <a:lnSpc>
              <a:spcPct val="100000"/>
            </a:lnSpc>
          </a:pPr>
          <a:r>
            <a:rPr lang="en-US" dirty="0"/>
            <a:t>3. Statistical Analysis: </a:t>
          </a:r>
          <a:r>
            <a:rPr lang="en-US" b="0" i="0" dirty="0"/>
            <a:t>Utilized statistical tests such as:  </a:t>
          </a:r>
          <a:r>
            <a:rPr lang="en-US" b="0" i="0" dirty="0" err="1"/>
            <a:t>ttest_ind</a:t>
          </a:r>
          <a:r>
            <a:rPr lang="en-US" dirty="0"/>
            <a:t>, </a:t>
          </a:r>
          <a:r>
            <a:rPr lang="en-US" dirty="0" err="1"/>
            <a:t>scipy.stats</a:t>
          </a:r>
          <a:r>
            <a:rPr lang="en-US" dirty="0"/>
            <a:t>, and The ANOVA test; as well as </a:t>
          </a:r>
          <a:r>
            <a:rPr lang="en-US" b="0" i="0" dirty="0"/>
            <a:t>regression analysis to assess the impact of various factors on claim outcomes, including age, the presence of a private attorney, and insurance type.</a:t>
          </a:r>
          <a:endParaRPr lang="en-US" dirty="0"/>
        </a:p>
      </dgm:t>
    </dgm:pt>
    <dgm:pt modelId="{D52AA411-706D-4972-BFC6-999B61BEA995}" type="parTrans" cxnId="{810DAE76-47CC-4120-94D0-AC8DBED4FF50}">
      <dgm:prSet/>
      <dgm:spPr/>
      <dgm:t>
        <a:bodyPr/>
        <a:lstStyle/>
        <a:p>
          <a:endParaRPr lang="en-US"/>
        </a:p>
      </dgm:t>
    </dgm:pt>
    <dgm:pt modelId="{122E4DA8-FD08-44AE-AEF7-811E396D3D9D}" type="sibTrans" cxnId="{810DAE76-47CC-4120-94D0-AC8DBED4FF50}">
      <dgm:prSet/>
      <dgm:spPr/>
      <dgm:t>
        <a:bodyPr/>
        <a:lstStyle/>
        <a:p>
          <a:endParaRPr lang="en-US"/>
        </a:p>
      </dgm:t>
    </dgm:pt>
    <dgm:pt modelId="{F03A68A3-6E19-4D79-B60B-EF11FB6DAEF9}" type="pres">
      <dgm:prSet presAssocID="{FE4C61EA-8E4C-40C1-8D59-8435352C29A6}" presName="root" presStyleCnt="0">
        <dgm:presLayoutVars>
          <dgm:dir/>
          <dgm:resizeHandles val="exact"/>
        </dgm:presLayoutVars>
      </dgm:prSet>
      <dgm:spPr/>
    </dgm:pt>
    <dgm:pt modelId="{482CD4A6-72B6-4F26-8745-A1A8CDF09582}" type="pres">
      <dgm:prSet presAssocID="{C59CDFB3-F4C8-4D56-97C1-B50CEFE16164}" presName="compNode" presStyleCnt="0"/>
      <dgm:spPr/>
    </dgm:pt>
    <dgm:pt modelId="{2CB5C213-260A-4965-9780-D01FC05E8269}" type="pres">
      <dgm:prSet presAssocID="{C59CDFB3-F4C8-4D56-97C1-B50CEFE16164}" presName="bgRect" presStyleLbl="bgShp" presStyleIdx="0" presStyleCnt="2"/>
      <dgm:spPr>
        <a:solidFill>
          <a:schemeClr val="accent6">
            <a:lumMod val="60000"/>
            <a:lumOff val="40000"/>
          </a:schemeClr>
        </a:solidFill>
      </dgm:spPr>
    </dgm:pt>
    <dgm:pt modelId="{9FCEA2C9-DE64-496D-A292-E6D79E0DE8BC}" type="pres">
      <dgm:prSet presAssocID="{C59CDFB3-F4C8-4D56-97C1-B50CEFE16164}" presName="iconRect" presStyleLbl="node1" presStyleIdx="0" presStyleCnt="2"/>
      <dgm:spPr>
        <a:blipFill>
          <a:blip xmlns:r="http://schemas.openxmlformats.org/officeDocument/2006/relationships" r:embed="rId1">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4D78880-5B8E-4F70-A878-2018932CB971}" type="pres">
      <dgm:prSet presAssocID="{C59CDFB3-F4C8-4D56-97C1-B50CEFE16164}" presName="spaceRect" presStyleCnt="0"/>
      <dgm:spPr/>
    </dgm:pt>
    <dgm:pt modelId="{8429BB3C-FB56-4703-A95B-FEFA28065786}" type="pres">
      <dgm:prSet presAssocID="{C59CDFB3-F4C8-4D56-97C1-B50CEFE16164}" presName="parTx" presStyleLbl="revTx" presStyleIdx="0" presStyleCnt="2">
        <dgm:presLayoutVars>
          <dgm:chMax val="0"/>
          <dgm:chPref val="0"/>
        </dgm:presLayoutVars>
      </dgm:prSet>
      <dgm:spPr/>
    </dgm:pt>
    <dgm:pt modelId="{93F5161F-92E9-4637-A8AE-780C2151BC24}" type="pres">
      <dgm:prSet presAssocID="{BA0876B3-6489-4B91-ACEE-0CCE2A29A179}" presName="sibTrans" presStyleCnt="0"/>
      <dgm:spPr/>
    </dgm:pt>
    <dgm:pt modelId="{9AADD58B-FCB8-4DD0-9A72-D89C8207DE86}" type="pres">
      <dgm:prSet presAssocID="{5E44DBD1-B6E8-4ACA-9ADA-769805D4ED7A}" presName="compNode" presStyleCnt="0"/>
      <dgm:spPr/>
    </dgm:pt>
    <dgm:pt modelId="{4141DFF6-1482-4194-B897-EB6F072663E9}" type="pres">
      <dgm:prSet presAssocID="{5E44DBD1-B6E8-4ACA-9ADA-769805D4ED7A}" presName="bgRect" presStyleLbl="bgShp" presStyleIdx="1" presStyleCnt="2"/>
      <dgm:spPr>
        <a:solidFill>
          <a:schemeClr val="accent6">
            <a:lumMod val="60000"/>
            <a:lumOff val="40000"/>
          </a:schemeClr>
        </a:solidFill>
      </dgm:spPr>
    </dgm:pt>
    <dgm:pt modelId="{30E49162-5B06-4307-BDD5-99D6A7E629F9}" type="pres">
      <dgm:prSet presAssocID="{5E44DBD1-B6E8-4ACA-9ADA-769805D4ED7A}" presName="iconRect" presStyleLbl="node1" presStyleIdx="1" presStyleCnt="2"/>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D1C46781-22DF-4981-AEC1-954F6E1EBC21}" type="pres">
      <dgm:prSet presAssocID="{5E44DBD1-B6E8-4ACA-9ADA-769805D4ED7A}" presName="spaceRect" presStyleCnt="0"/>
      <dgm:spPr/>
    </dgm:pt>
    <dgm:pt modelId="{170ED7CD-5338-4E4C-84F5-6E42951A4258}" type="pres">
      <dgm:prSet presAssocID="{5E44DBD1-B6E8-4ACA-9ADA-769805D4ED7A}" presName="parTx" presStyleLbl="revTx" presStyleIdx="1" presStyleCnt="2">
        <dgm:presLayoutVars>
          <dgm:chMax val="0"/>
          <dgm:chPref val="0"/>
        </dgm:presLayoutVars>
      </dgm:prSet>
      <dgm:spPr/>
    </dgm:pt>
  </dgm:ptLst>
  <dgm:cxnLst>
    <dgm:cxn modelId="{3278A327-74F8-FD43-9C54-81757B38B284}" type="presOf" srcId="{5E44DBD1-B6E8-4ACA-9ADA-769805D4ED7A}" destId="{170ED7CD-5338-4E4C-84F5-6E42951A4258}" srcOrd="0" destOrd="0" presId="urn:microsoft.com/office/officeart/2018/2/layout/IconVerticalSolidList"/>
    <dgm:cxn modelId="{6274C72F-11C4-438F-AFDD-FE00A9CFDA38}" srcId="{FE4C61EA-8E4C-40C1-8D59-8435352C29A6}" destId="{C59CDFB3-F4C8-4D56-97C1-B50CEFE16164}" srcOrd="0" destOrd="0" parTransId="{F3983FDB-3468-4C68-9E13-89F64C99E120}" sibTransId="{BA0876B3-6489-4B91-ACEE-0CCE2A29A179}"/>
    <dgm:cxn modelId="{FDB76F45-ACA3-D840-970E-D01BC31E8961}" type="presOf" srcId="{FE4C61EA-8E4C-40C1-8D59-8435352C29A6}" destId="{F03A68A3-6E19-4D79-B60B-EF11FB6DAEF9}" srcOrd="0" destOrd="0" presId="urn:microsoft.com/office/officeart/2018/2/layout/IconVerticalSolidList"/>
    <dgm:cxn modelId="{810DAE76-47CC-4120-94D0-AC8DBED4FF50}" srcId="{FE4C61EA-8E4C-40C1-8D59-8435352C29A6}" destId="{5E44DBD1-B6E8-4ACA-9ADA-769805D4ED7A}" srcOrd="1" destOrd="0" parTransId="{D52AA411-706D-4972-BFC6-999B61BEA995}" sibTransId="{122E4DA8-FD08-44AE-AEF7-811E396D3D9D}"/>
    <dgm:cxn modelId="{9AC1F680-C211-F844-886A-BD927C995B12}" type="presOf" srcId="{C59CDFB3-F4C8-4D56-97C1-B50CEFE16164}" destId="{8429BB3C-FB56-4703-A95B-FEFA28065786}" srcOrd="0" destOrd="0" presId="urn:microsoft.com/office/officeart/2018/2/layout/IconVerticalSolidList"/>
    <dgm:cxn modelId="{79965B40-218F-4E41-BE0D-C1FAF244C67D}" type="presParOf" srcId="{F03A68A3-6E19-4D79-B60B-EF11FB6DAEF9}" destId="{482CD4A6-72B6-4F26-8745-A1A8CDF09582}" srcOrd="0" destOrd="0" presId="urn:microsoft.com/office/officeart/2018/2/layout/IconVerticalSolidList"/>
    <dgm:cxn modelId="{5A3543EF-9D26-224D-975B-30CB777D8C97}" type="presParOf" srcId="{482CD4A6-72B6-4F26-8745-A1A8CDF09582}" destId="{2CB5C213-260A-4965-9780-D01FC05E8269}" srcOrd="0" destOrd="0" presId="urn:microsoft.com/office/officeart/2018/2/layout/IconVerticalSolidList"/>
    <dgm:cxn modelId="{6F1C9C22-5746-DE43-A251-53E28865B325}" type="presParOf" srcId="{482CD4A6-72B6-4F26-8745-A1A8CDF09582}" destId="{9FCEA2C9-DE64-496D-A292-E6D79E0DE8BC}" srcOrd="1" destOrd="0" presId="urn:microsoft.com/office/officeart/2018/2/layout/IconVerticalSolidList"/>
    <dgm:cxn modelId="{1472C588-7821-5940-900A-7B777C9DC359}" type="presParOf" srcId="{482CD4A6-72B6-4F26-8745-A1A8CDF09582}" destId="{94D78880-5B8E-4F70-A878-2018932CB971}" srcOrd="2" destOrd="0" presId="urn:microsoft.com/office/officeart/2018/2/layout/IconVerticalSolidList"/>
    <dgm:cxn modelId="{AB0F2F8F-234A-DB42-9709-62411645A80F}" type="presParOf" srcId="{482CD4A6-72B6-4F26-8745-A1A8CDF09582}" destId="{8429BB3C-FB56-4703-A95B-FEFA28065786}" srcOrd="3" destOrd="0" presId="urn:microsoft.com/office/officeart/2018/2/layout/IconVerticalSolidList"/>
    <dgm:cxn modelId="{FF1D2510-5332-B648-9A41-7BF0A90E3528}" type="presParOf" srcId="{F03A68A3-6E19-4D79-B60B-EF11FB6DAEF9}" destId="{93F5161F-92E9-4637-A8AE-780C2151BC24}" srcOrd="1" destOrd="0" presId="urn:microsoft.com/office/officeart/2018/2/layout/IconVerticalSolidList"/>
    <dgm:cxn modelId="{41286EAD-8033-7444-A409-AD57F79407BD}" type="presParOf" srcId="{F03A68A3-6E19-4D79-B60B-EF11FB6DAEF9}" destId="{9AADD58B-FCB8-4DD0-9A72-D89C8207DE86}" srcOrd="2" destOrd="0" presId="urn:microsoft.com/office/officeart/2018/2/layout/IconVerticalSolidList"/>
    <dgm:cxn modelId="{64FA2516-A57F-4644-A874-829BF39B7976}" type="presParOf" srcId="{9AADD58B-FCB8-4DD0-9A72-D89C8207DE86}" destId="{4141DFF6-1482-4194-B897-EB6F072663E9}" srcOrd="0" destOrd="0" presId="urn:microsoft.com/office/officeart/2018/2/layout/IconVerticalSolidList"/>
    <dgm:cxn modelId="{FB7BED29-2253-B34A-AEF4-8895C47B621E}" type="presParOf" srcId="{9AADD58B-FCB8-4DD0-9A72-D89C8207DE86}" destId="{30E49162-5B06-4307-BDD5-99D6A7E629F9}" srcOrd="1" destOrd="0" presId="urn:microsoft.com/office/officeart/2018/2/layout/IconVerticalSolidList"/>
    <dgm:cxn modelId="{91AF7CBD-E2B2-2747-9CD2-2A018BCBEB6F}" type="presParOf" srcId="{9AADD58B-FCB8-4DD0-9A72-D89C8207DE86}" destId="{D1C46781-22DF-4981-AEC1-954F6E1EBC21}" srcOrd="2" destOrd="0" presId="urn:microsoft.com/office/officeart/2018/2/layout/IconVerticalSolidList"/>
    <dgm:cxn modelId="{F95B3F69-CE75-3F48-B6F1-166324A64E15}" type="presParOf" srcId="{9AADD58B-FCB8-4DD0-9A72-D89C8207DE86}" destId="{170ED7CD-5338-4E4C-84F5-6E42951A42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A30BCC-3677-4AD6-A592-7997F768BE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01437E-DD6A-4B48-B2B2-9AFB357EB703}">
      <dgm:prSet/>
      <dgm:spPr>
        <a:solidFill>
          <a:schemeClr val="accent6">
            <a:lumMod val="40000"/>
            <a:lumOff val="60000"/>
          </a:schemeClr>
        </a:solidFill>
      </dgm:spPr>
      <dgm:t>
        <a:bodyPr/>
        <a:lstStyle/>
        <a:p>
          <a:pPr>
            <a:lnSpc>
              <a:spcPct val="100000"/>
            </a:lnSpc>
          </a:pPr>
          <a:r>
            <a:rPr lang="en-US" dirty="0"/>
            <a:t>4. Data Visualization: Created visualizations to effectively communicate key findings and trends, enhancing the understanding of the dataset by using </a:t>
          </a:r>
          <a:r>
            <a:rPr lang="en-US" dirty="0" err="1"/>
            <a:t>matplotlib.pyplot</a:t>
          </a:r>
          <a:r>
            <a:rPr lang="en-US" dirty="0"/>
            <a:t> and seaborn including scatterplots, bar charts, and box plots.</a:t>
          </a:r>
        </a:p>
      </dgm:t>
    </dgm:pt>
    <dgm:pt modelId="{0C87F04D-0C92-47A3-8F59-81BD22BAFEBD}" type="parTrans" cxnId="{1CB0268C-6DEB-4468-8820-2045A0C207D8}">
      <dgm:prSet/>
      <dgm:spPr/>
      <dgm:t>
        <a:bodyPr/>
        <a:lstStyle/>
        <a:p>
          <a:endParaRPr lang="en-US"/>
        </a:p>
      </dgm:t>
    </dgm:pt>
    <dgm:pt modelId="{C3E110EE-BD7D-4EF4-B9C1-8665ECDBF64A}" type="sibTrans" cxnId="{1CB0268C-6DEB-4468-8820-2045A0C207D8}">
      <dgm:prSet/>
      <dgm:spPr/>
      <dgm:t>
        <a:bodyPr/>
        <a:lstStyle/>
        <a:p>
          <a:endParaRPr lang="en-US"/>
        </a:p>
      </dgm:t>
    </dgm:pt>
    <dgm:pt modelId="{117885B0-0C67-470B-9332-B724656C8FB6}">
      <dgm:prSet/>
      <dgm:spPr/>
      <dgm:t>
        <a:bodyPr/>
        <a:lstStyle/>
        <a:p>
          <a:pPr>
            <a:lnSpc>
              <a:spcPct val="100000"/>
            </a:lnSpc>
          </a:pPr>
          <a:r>
            <a:rPr lang="en-US"/>
            <a:t>5. Summary and Recommendations: Summarized the findings and provided actionable recommendations for healthcare and insurance stakeholders based on the analysis.</a:t>
          </a:r>
        </a:p>
      </dgm:t>
    </dgm:pt>
    <dgm:pt modelId="{CB892DFC-25BF-4226-9013-C1AB196837BD}" type="parTrans" cxnId="{80CB5D4A-4BE2-4F44-B3F1-01E7F6507643}">
      <dgm:prSet/>
      <dgm:spPr/>
      <dgm:t>
        <a:bodyPr/>
        <a:lstStyle/>
        <a:p>
          <a:endParaRPr lang="en-US"/>
        </a:p>
      </dgm:t>
    </dgm:pt>
    <dgm:pt modelId="{4146413B-61C8-4898-8142-3AA25D4DA89F}" type="sibTrans" cxnId="{80CB5D4A-4BE2-4F44-B3F1-01E7F6507643}">
      <dgm:prSet/>
      <dgm:spPr/>
      <dgm:t>
        <a:bodyPr/>
        <a:lstStyle/>
        <a:p>
          <a:endParaRPr lang="en-US"/>
        </a:p>
      </dgm:t>
    </dgm:pt>
    <dgm:pt modelId="{D67CA758-6E4A-420D-B4CE-7AA01C409A6B}">
      <dgm:prSet/>
      <dgm:spPr/>
      <dgm:t>
        <a:bodyPr/>
        <a:lstStyle/>
        <a:p>
          <a:pPr>
            <a:lnSpc>
              <a:spcPct val="100000"/>
            </a:lnSpc>
          </a:pPr>
          <a:r>
            <a:rPr lang="en-US" dirty="0"/>
            <a:t>6. Documentation: Maintain clear documentation and generate a comprehensive report to convey the results and insights of the analysis.</a:t>
          </a:r>
        </a:p>
      </dgm:t>
    </dgm:pt>
    <dgm:pt modelId="{E1A25B52-6308-4202-9BEE-6020B669ADE8}" type="parTrans" cxnId="{CB0416C4-D30A-4391-94C7-ED376F95A83F}">
      <dgm:prSet/>
      <dgm:spPr/>
      <dgm:t>
        <a:bodyPr/>
        <a:lstStyle/>
        <a:p>
          <a:endParaRPr lang="en-US"/>
        </a:p>
      </dgm:t>
    </dgm:pt>
    <dgm:pt modelId="{E6429DA5-59AD-424D-BAE6-94C42742908D}" type="sibTrans" cxnId="{CB0416C4-D30A-4391-94C7-ED376F95A83F}">
      <dgm:prSet/>
      <dgm:spPr/>
      <dgm:t>
        <a:bodyPr/>
        <a:lstStyle/>
        <a:p>
          <a:endParaRPr lang="en-US"/>
        </a:p>
      </dgm:t>
    </dgm:pt>
    <dgm:pt modelId="{DD0013EB-D7D0-44EA-9B86-082714C1C817}" type="pres">
      <dgm:prSet presAssocID="{30A30BCC-3677-4AD6-A592-7997F768BE22}" presName="root" presStyleCnt="0">
        <dgm:presLayoutVars>
          <dgm:dir/>
          <dgm:resizeHandles val="exact"/>
        </dgm:presLayoutVars>
      </dgm:prSet>
      <dgm:spPr/>
    </dgm:pt>
    <dgm:pt modelId="{D7B1604A-C9C0-448C-AA3C-2AC5902F9263}" type="pres">
      <dgm:prSet presAssocID="{D701437E-DD6A-4B48-B2B2-9AFB357EB703}" presName="compNode" presStyleCnt="0"/>
      <dgm:spPr/>
    </dgm:pt>
    <dgm:pt modelId="{415AE5AD-0115-4305-99FA-7AF53ADE2825}" type="pres">
      <dgm:prSet presAssocID="{D701437E-DD6A-4B48-B2B2-9AFB357EB703}" presName="bgRect" presStyleLbl="bgShp" presStyleIdx="0" presStyleCnt="3"/>
      <dgm:spPr>
        <a:solidFill>
          <a:schemeClr val="accent6">
            <a:lumMod val="40000"/>
            <a:lumOff val="60000"/>
          </a:schemeClr>
        </a:solidFill>
      </dgm:spPr>
    </dgm:pt>
    <dgm:pt modelId="{0BC7CA83-D88E-430D-BA9A-748E6D33A66D}" type="pres">
      <dgm:prSet presAssocID="{D701437E-DD6A-4B48-B2B2-9AFB357EB703}" presName="iconRect" presStyleLbl="node1" presStyleIdx="0" presStyleCnt="3"/>
      <dgm:spPr>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4DD160B7-8AF2-4A46-9010-EC4BC4D7ED2D}" type="pres">
      <dgm:prSet presAssocID="{D701437E-DD6A-4B48-B2B2-9AFB357EB703}" presName="spaceRect" presStyleCnt="0"/>
      <dgm:spPr/>
    </dgm:pt>
    <dgm:pt modelId="{BFAAEC14-1775-4614-9307-074E60CCEAA5}" type="pres">
      <dgm:prSet presAssocID="{D701437E-DD6A-4B48-B2B2-9AFB357EB703}" presName="parTx" presStyleLbl="revTx" presStyleIdx="0" presStyleCnt="3">
        <dgm:presLayoutVars>
          <dgm:chMax val="0"/>
          <dgm:chPref val="0"/>
        </dgm:presLayoutVars>
      </dgm:prSet>
      <dgm:spPr/>
    </dgm:pt>
    <dgm:pt modelId="{9B82F7F6-DBEF-436B-ADD5-F3C882F2E5B7}" type="pres">
      <dgm:prSet presAssocID="{C3E110EE-BD7D-4EF4-B9C1-8665ECDBF64A}" presName="sibTrans" presStyleCnt="0"/>
      <dgm:spPr/>
    </dgm:pt>
    <dgm:pt modelId="{F16540A9-5E44-48B4-B07C-D54DB1247DEB}" type="pres">
      <dgm:prSet presAssocID="{117885B0-0C67-470B-9332-B724656C8FB6}" presName="compNode" presStyleCnt="0"/>
      <dgm:spPr/>
    </dgm:pt>
    <dgm:pt modelId="{62B84CA3-5E58-48A3-9981-58D24C5A7FDE}" type="pres">
      <dgm:prSet presAssocID="{117885B0-0C67-470B-9332-B724656C8FB6}" presName="bgRect" presStyleLbl="bgShp" presStyleIdx="1" presStyleCnt="3"/>
      <dgm:spPr>
        <a:solidFill>
          <a:schemeClr val="accent6">
            <a:lumMod val="60000"/>
            <a:lumOff val="40000"/>
          </a:schemeClr>
        </a:solidFill>
      </dgm:spPr>
    </dgm:pt>
    <dgm:pt modelId="{7383615B-E9E3-4F6F-8613-BF885BCEDA0D}" type="pres">
      <dgm:prSet presAssocID="{117885B0-0C67-470B-9332-B724656C8FB6}" presName="iconRect" presStyleLbl="node1" presStyleIdx="1" presStyleCnt="3"/>
      <dgm:spPr>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303198CD-809A-4D9C-AF10-5E54AA09B081}" type="pres">
      <dgm:prSet presAssocID="{117885B0-0C67-470B-9332-B724656C8FB6}" presName="spaceRect" presStyleCnt="0"/>
      <dgm:spPr/>
    </dgm:pt>
    <dgm:pt modelId="{8B5F53EE-A816-4ED9-8CC1-BC9F300AB5A4}" type="pres">
      <dgm:prSet presAssocID="{117885B0-0C67-470B-9332-B724656C8FB6}" presName="parTx" presStyleLbl="revTx" presStyleIdx="1" presStyleCnt="3">
        <dgm:presLayoutVars>
          <dgm:chMax val="0"/>
          <dgm:chPref val="0"/>
        </dgm:presLayoutVars>
      </dgm:prSet>
      <dgm:spPr/>
    </dgm:pt>
    <dgm:pt modelId="{E433496E-A88D-41D6-AFC5-188735068FAE}" type="pres">
      <dgm:prSet presAssocID="{4146413B-61C8-4898-8142-3AA25D4DA89F}" presName="sibTrans" presStyleCnt="0"/>
      <dgm:spPr/>
    </dgm:pt>
    <dgm:pt modelId="{285C9087-0912-4393-BCCD-4F3CD0DD7F77}" type="pres">
      <dgm:prSet presAssocID="{D67CA758-6E4A-420D-B4CE-7AA01C409A6B}" presName="compNode" presStyleCnt="0"/>
      <dgm:spPr/>
    </dgm:pt>
    <dgm:pt modelId="{24A132F1-6DA9-4F45-84FC-2F101A804029}" type="pres">
      <dgm:prSet presAssocID="{D67CA758-6E4A-420D-B4CE-7AA01C409A6B}" presName="bgRect" presStyleLbl="bgShp" presStyleIdx="2" presStyleCnt="3"/>
      <dgm:spPr>
        <a:solidFill>
          <a:schemeClr val="accent6">
            <a:lumMod val="40000"/>
            <a:lumOff val="60000"/>
          </a:schemeClr>
        </a:solidFill>
      </dgm:spPr>
    </dgm:pt>
    <dgm:pt modelId="{A987743C-7CB0-446B-AC12-1D931F2295A2}" type="pres">
      <dgm:prSet presAssocID="{D67CA758-6E4A-420D-B4CE-7AA01C409A6B}" presName="iconRect" presStyleLbl="node1" presStyleIdx="2" presStyleCnt="3"/>
      <dgm:spPr>
        <a:blipFill>
          <a:blip xmlns:r="http://schemas.openxmlformats.org/officeDocument/2006/relationships"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BF8FF2E1-3599-468E-9A53-BB88A6966C6F}" type="pres">
      <dgm:prSet presAssocID="{D67CA758-6E4A-420D-B4CE-7AA01C409A6B}" presName="spaceRect" presStyleCnt="0"/>
      <dgm:spPr/>
    </dgm:pt>
    <dgm:pt modelId="{4FD9CB42-5B23-41BC-8277-8EF957284DE2}" type="pres">
      <dgm:prSet presAssocID="{D67CA758-6E4A-420D-B4CE-7AA01C409A6B}" presName="parTx" presStyleLbl="revTx" presStyleIdx="2" presStyleCnt="3">
        <dgm:presLayoutVars>
          <dgm:chMax val="0"/>
          <dgm:chPref val="0"/>
        </dgm:presLayoutVars>
      </dgm:prSet>
      <dgm:spPr/>
    </dgm:pt>
  </dgm:ptLst>
  <dgm:cxnLst>
    <dgm:cxn modelId="{7231C00F-F646-46A2-B579-01A5BB39B773}" type="presOf" srcId="{D701437E-DD6A-4B48-B2B2-9AFB357EB703}" destId="{BFAAEC14-1775-4614-9307-074E60CCEAA5}" srcOrd="0" destOrd="0" presId="urn:microsoft.com/office/officeart/2018/2/layout/IconVerticalSolidList"/>
    <dgm:cxn modelId="{DD1E882C-ABED-41AA-81E2-BF3DAEC3A276}" type="presOf" srcId="{D67CA758-6E4A-420D-B4CE-7AA01C409A6B}" destId="{4FD9CB42-5B23-41BC-8277-8EF957284DE2}" srcOrd="0" destOrd="0" presId="urn:microsoft.com/office/officeart/2018/2/layout/IconVerticalSolidList"/>
    <dgm:cxn modelId="{49644B43-B616-47C0-B20A-883DECC8D9E1}" type="presOf" srcId="{117885B0-0C67-470B-9332-B724656C8FB6}" destId="{8B5F53EE-A816-4ED9-8CC1-BC9F300AB5A4}" srcOrd="0" destOrd="0" presId="urn:microsoft.com/office/officeart/2018/2/layout/IconVerticalSolidList"/>
    <dgm:cxn modelId="{80CB5D4A-4BE2-4F44-B3F1-01E7F6507643}" srcId="{30A30BCC-3677-4AD6-A592-7997F768BE22}" destId="{117885B0-0C67-470B-9332-B724656C8FB6}" srcOrd="1" destOrd="0" parTransId="{CB892DFC-25BF-4226-9013-C1AB196837BD}" sibTransId="{4146413B-61C8-4898-8142-3AA25D4DA89F}"/>
    <dgm:cxn modelId="{1CB0268C-6DEB-4468-8820-2045A0C207D8}" srcId="{30A30BCC-3677-4AD6-A592-7997F768BE22}" destId="{D701437E-DD6A-4B48-B2B2-9AFB357EB703}" srcOrd="0" destOrd="0" parTransId="{0C87F04D-0C92-47A3-8F59-81BD22BAFEBD}" sibTransId="{C3E110EE-BD7D-4EF4-B9C1-8665ECDBF64A}"/>
    <dgm:cxn modelId="{10C138BC-4866-419D-BDB8-3D2075F28C4C}" type="presOf" srcId="{30A30BCC-3677-4AD6-A592-7997F768BE22}" destId="{DD0013EB-D7D0-44EA-9B86-082714C1C817}" srcOrd="0" destOrd="0" presId="urn:microsoft.com/office/officeart/2018/2/layout/IconVerticalSolidList"/>
    <dgm:cxn modelId="{CB0416C4-D30A-4391-94C7-ED376F95A83F}" srcId="{30A30BCC-3677-4AD6-A592-7997F768BE22}" destId="{D67CA758-6E4A-420D-B4CE-7AA01C409A6B}" srcOrd="2" destOrd="0" parTransId="{E1A25B52-6308-4202-9BEE-6020B669ADE8}" sibTransId="{E6429DA5-59AD-424D-BAE6-94C42742908D}"/>
    <dgm:cxn modelId="{35AFDCF3-3CC3-4D31-8DA3-B6C38D919BB3}" type="presParOf" srcId="{DD0013EB-D7D0-44EA-9B86-082714C1C817}" destId="{D7B1604A-C9C0-448C-AA3C-2AC5902F9263}" srcOrd="0" destOrd="0" presId="urn:microsoft.com/office/officeart/2018/2/layout/IconVerticalSolidList"/>
    <dgm:cxn modelId="{3B49D897-92A2-40BC-8706-7A19EBDC3B93}" type="presParOf" srcId="{D7B1604A-C9C0-448C-AA3C-2AC5902F9263}" destId="{415AE5AD-0115-4305-99FA-7AF53ADE2825}" srcOrd="0" destOrd="0" presId="urn:microsoft.com/office/officeart/2018/2/layout/IconVerticalSolidList"/>
    <dgm:cxn modelId="{6E25AB34-4C6D-479C-B063-EE62F6B6DB4E}" type="presParOf" srcId="{D7B1604A-C9C0-448C-AA3C-2AC5902F9263}" destId="{0BC7CA83-D88E-430D-BA9A-748E6D33A66D}" srcOrd="1" destOrd="0" presId="urn:microsoft.com/office/officeart/2018/2/layout/IconVerticalSolidList"/>
    <dgm:cxn modelId="{4E1AC8D5-4A1E-42AB-8A59-BE3DD22DBFE8}" type="presParOf" srcId="{D7B1604A-C9C0-448C-AA3C-2AC5902F9263}" destId="{4DD160B7-8AF2-4A46-9010-EC4BC4D7ED2D}" srcOrd="2" destOrd="0" presId="urn:microsoft.com/office/officeart/2018/2/layout/IconVerticalSolidList"/>
    <dgm:cxn modelId="{EA4EAD6C-06FB-4232-BE7B-9378B37C1B45}" type="presParOf" srcId="{D7B1604A-C9C0-448C-AA3C-2AC5902F9263}" destId="{BFAAEC14-1775-4614-9307-074E60CCEAA5}" srcOrd="3" destOrd="0" presId="urn:microsoft.com/office/officeart/2018/2/layout/IconVerticalSolidList"/>
    <dgm:cxn modelId="{170A093F-1E38-4CAF-82A0-81B9DA1F4700}" type="presParOf" srcId="{DD0013EB-D7D0-44EA-9B86-082714C1C817}" destId="{9B82F7F6-DBEF-436B-ADD5-F3C882F2E5B7}" srcOrd="1" destOrd="0" presId="urn:microsoft.com/office/officeart/2018/2/layout/IconVerticalSolidList"/>
    <dgm:cxn modelId="{B26D51F5-F95E-479E-8959-CC4D27993EDC}" type="presParOf" srcId="{DD0013EB-D7D0-44EA-9B86-082714C1C817}" destId="{F16540A9-5E44-48B4-B07C-D54DB1247DEB}" srcOrd="2" destOrd="0" presId="urn:microsoft.com/office/officeart/2018/2/layout/IconVerticalSolidList"/>
    <dgm:cxn modelId="{29A15627-D918-4A96-8118-5FDAFF4CEB04}" type="presParOf" srcId="{F16540A9-5E44-48B4-B07C-D54DB1247DEB}" destId="{62B84CA3-5E58-48A3-9981-58D24C5A7FDE}" srcOrd="0" destOrd="0" presId="urn:microsoft.com/office/officeart/2018/2/layout/IconVerticalSolidList"/>
    <dgm:cxn modelId="{05F68C8E-E742-49A8-86EE-6C363FD08A28}" type="presParOf" srcId="{F16540A9-5E44-48B4-B07C-D54DB1247DEB}" destId="{7383615B-E9E3-4F6F-8613-BF885BCEDA0D}" srcOrd="1" destOrd="0" presId="urn:microsoft.com/office/officeart/2018/2/layout/IconVerticalSolidList"/>
    <dgm:cxn modelId="{D8A0FDAB-D103-4094-AB0F-F8F737FD912B}" type="presParOf" srcId="{F16540A9-5E44-48B4-B07C-D54DB1247DEB}" destId="{303198CD-809A-4D9C-AF10-5E54AA09B081}" srcOrd="2" destOrd="0" presId="urn:microsoft.com/office/officeart/2018/2/layout/IconVerticalSolidList"/>
    <dgm:cxn modelId="{39E3E222-0655-4402-B5F0-97A4104A67C8}" type="presParOf" srcId="{F16540A9-5E44-48B4-B07C-D54DB1247DEB}" destId="{8B5F53EE-A816-4ED9-8CC1-BC9F300AB5A4}" srcOrd="3" destOrd="0" presId="urn:microsoft.com/office/officeart/2018/2/layout/IconVerticalSolidList"/>
    <dgm:cxn modelId="{E4483454-AA11-4ABE-AD86-335E5FA82CC0}" type="presParOf" srcId="{DD0013EB-D7D0-44EA-9B86-082714C1C817}" destId="{E433496E-A88D-41D6-AFC5-188735068FAE}" srcOrd="3" destOrd="0" presId="urn:microsoft.com/office/officeart/2018/2/layout/IconVerticalSolidList"/>
    <dgm:cxn modelId="{DD7BD10B-5137-4E84-A1FB-388D2F184827}" type="presParOf" srcId="{DD0013EB-D7D0-44EA-9B86-082714C1C817}" destId="{285C9087-0912-4393-BCCD-4F3CD0DD7F77}" srcOrd="4" destOrd="0" presId="urn:microsoft.com/office/officeart/2018/2/layout/IconVerticalSolidList"/>
    <dgm:cxn modelId="{0942AA78-0BB5-409B-9B40-D3C2231B2313}" type="presParOf" srcId="{285C9087-0912-4393-BCCD-4F3CD0DD7F77}" destId="{24A132F1-6DA9-4F45-84FC-2F101A804029}" srcOrd="0" destOrd="0" presId="urn:microsoft.com/office/officeart/2018/2/layout/IconVerticalSolidList"/>
    <dgm:cxn modelId="{AC13D46B-450B-4EF0-8768-DAFBE948773A}" type="presParOf" srcId="{285C9087-0912-4393-BCCD-4F3CD0DD7F77}" destId="{A987743C-7CB0-446B-AC12-1D931F2295A2}" srcOrd="1" destOrd="0" presId="urn:microsoft.com/office/officeart/2018/2/layout/IconVerticalSolidList"/>
    <dgm:cxn modelId="{5DC88F91-2190-4DFB-87FD-DCADDB0C0727}" type="presParOf" srcId="{285C9087-0912-4393-BCCD-4F3CD0DD7F77}" destId="{BF8FF2E1-3599-468E-9A53-BB88A6966C6F}" srcOrd="2" destOrd="0" presId="urn:microsoft.com/office/officeart/2018/2/layout/IconVerticalSolidList"/>
    <dgm:cxn modelId="{EDFF424B-F73D-4CD0-A04B-9D1CCA1F206D}" type="presParOf" srcId="{285C9087-0912-4393-BCCD-4F3CD0DD7F77}" destId="{4FD9CB42-5B23-41BC-8277-8EF957284D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ABBC-CD68-7049-B12B-5A17FFE522B2}">
      <dsp:nvSpPr>
        <dsp:cNvPr id="0" name=""/>
        <dsp:cNvSpPr/>
      </dsp:nvSpPr>
      <dsp:spPr>
        <a:xfrm>
          <a:off x="0" y="6773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Are individuals represented by private attorneys more likely to receive larger settlements or judgments in medical malpractice?</a:t>
          </a:r>
        </a:p>
      </dsp:txBody>
      <dsp:txXfrm>
        <a:off x="41465" y="109198"/>
        <a:ext cx="9518943" cy="766490"/>
      </dsp:txXfrm>
    </dsp:sp>
    <dsp:sp modelId="{D4D01C9D-5C06-194A-9976-370D3646AF02}">
      <dsp:nvSpPr>
        <dsp:cNvPr id="0" name=""/>
        <dsp:cNvSpPr/>
      </dsp:nvSpPr>
      <dsp:spPr>
        <a:xfrm>
          <a:off x="0" y="98051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Is the age of the patient a factor influencing the size of the claim?</a:t>
          </a:r>
        </a:p>
      </dsp:txBody>
      <dsp:txXfrm>
        <a:off x="41465" y="1021978"/>
        <a:ext cx="9518943" cy="766490"/>
      </dsp:txXfrm>
    </dsp:sp>
    <dsp:sp modelId="{DAB206AD-2C48-1743-AF84-BB34173BA102}">
      <dsp:nvSpPr>
        <dsp:cNvPr id="0" name=""/>
        <dsp:cNvSpPr/>
      </dsp:nvSpPr>
      <dsp:spPr>
        <a:xfrm>
          <a:off x="0" y="189329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For which specialty is malpractice insurance most costly?</a:t>
          </a:r>
        </a:p>
      </dsp:txBody>
      <dsp:txXfrm>
        <a:off x="41465" y="1934758"/>
        <a:ext cx="9518943" cy="766490"/>
      </dsp:txXfrm>
    </dsp:sp>
    <dsp:sp modelId="{F2462B68-3A1B-3648-AA00-931DFF7A765F}">
      <dsp:nvSpPr>
        <dsp:cNvPr id="0" name=""/>
        <dsp:cNvSpPr/>
      </dsp:nvSpPr>
      <dsp:spPr>
        <a:xfrm>
          <a:off x="0" y="280607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impact does the choice of the insurance have on the claim amount?</a:t>
          </a:r>
        </a:p>
      </dsp:txBody>
      <dsp:txXfrm>
        <a:off x="41465" y="2847538"/>
        <a:ext cx="9518943" cy="766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CCB34-8E64-4776-BC77-79361E4B335C}">
      <dsp:nvSpPr>
        <dsp:cNvPr id="0" name=""/>
        <dsp:cNvSpPr/>
      </dsp:nvSpPr>
      <dsp:spPr>
        <a:xfrm>
          <a:off x="0" y="540230"/>
          <a:ext cx="9601873" cy="99734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2">
          <a:scrgbClr r="0" g="0" b="0"/>
        </a:effectRef>
        <a:fontRef idx="minor"/>
      </dsp:style>
    </dsp:sp>
    <dsp:sp modelId="{C760C04F-D7AC-4E74-90D3-9767DA45D26B}">
      <dsp:nvSpPr>
        <dsp:cNvPr id="0" name=""/>
        <dsp:cNvSpPr/>
      </dsp:nvSpPr>
      <dsp:spPr>
        <a:xfrm>
          <a:off x="301697" y="764633"/>
          <a:ext cx="548541" cy="548541"/>
        </a:xfrm>
        <a:prstGeom prst="rect">
          <a:avLst/>
        </a:prstGeom>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D37A78C-980A-470B-8F84-4F3A5CB9BEE5}">
      <dsp:nvSpPr>
        <dsp:cNvPr id="0" name=""/>
        <dsp:cNvSpPr/>
      </dsp:nvSpPr>
      <dsp:spPr>
        <a:xfrm>
          <a:off x="1151937" y="540230"/>
          <a:ext cx="8449936" cy="99734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5553" tIns="105553" rIns="105553" bIns="105553" numCol="1" spcCol="1270" anchor="ctr" anchorCtr="0">
          <a:noAutofit/>
        </a:bodyPr>
        <a:lstStyle/>
        <a:p>
          <a:pPr marL="0" lvl="0" indent="0" algn="l" defTabSz="800100">
            <a:lnSpc>
              <a:spcPct val="100000"/>
            </a:lnSpc>
            <a:spcBef>
              <a:spcPct val="0"/>
            </a:spcBef>
            <a:spcAft>
              <a:spcPct val="35000"/>
            </a:spcAft>
            <a:buNone/>
          </a:pPr>
          <a:r>
            <a:rPr lang="en-US" sz="1800" kern="1200" dirty="0"/>
            <a:t>1. Data Gathering and preprocessing:  </a:t>
          </a:r>
        </a:p>
      </dsp:txBody>
      <dsp:txXfrm>
        <a:off x="1151937" y="540230"/>
        <a:ext cx="8449936" cy="997348"/>
      </dsp:txXfrm>
    </dsp:sp>
    <dsp:sp modelId="{F2C66FB4-40FC-4030-86E8-34D6EDA405EE}">
      <dsp:nvSpPr>
        <dsp:cNvPr id="0" name=""/>
        <dsp:cNvSpPr/>
      </dsp:nvSpPr>
      <dsp:spPr>
        <a:xfrm>
          <a:off x="0" y="1786915"/>
          <a:ext cx="9601873" cy="99734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2">
          <a:scrgbClr r="0" g="0" b="0"/>
        </a:effectRef>
        <a:fontRef idx="minor"/>
      </dsp:style>
    </dsp:sp>
    <dsp:sp modelId="{660F293E-3FFB-473F-BA4A-36A6AD7B1429}">
      <dsp:nvSpPr>
        <dsp:cNvPr id="0" name=""/>
        <dsp:cNvSpPr/>
      </dsp:nvSpPr>
      <dsp:spPr>
        <a:xfrm>
          <a:off x="301697" y="2011318"/>
          <a:ext cx="548541" cy="548541"/>
        </a:xfrm>
        <a:prstGeom prst="rect">
          <a:avLst/>
        </a:prstGeom>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1B967EA-0F0E-4D57-9DBA-C08A43A1805D}">
      <dsp:nvSpPr>
        <dsp:cNvPr id="0" name=""/>
        <dsp:cNvSpPr/>
      </dsp:nvSpPr>
      <dsp:spPr>
        <a:xfrm>
          <a:off x="1151937" y="1786915"/>
          <a:ext cx="8449936" cy="99734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5553" tIns="105553" rIns="105553" bIns="105553" numCol="1" spcCol="1270" anchor="ctr" anchorCtr="0">
          <a:noAutofit/>
        </a:bodyPr>
        <a:lstStyle/>
        <a:p>
          <a:pPr marL="0" lvl="0" indent="0" algn="l" defTabSz="800100">
            <a:lnSpc>
              <a:spcPct val="100000"/>
            </a:lnSpc>
            <a:spcBef>
              <a:spcPct val="0"/>
            </a:spcBef>
            <a:spcAft>
              <a:spcPct val="35000"/>
            </a:spcAft>
            <a:buNone/>
          </a:pPr>
          <a:r>
            <a:rPr lang="en-US" sz="1800" kern="1200" dirty="0"/>
            <a:t>Gathered the medical malpractice claim payments dataset and conducted preprocessing tasks to address missing value and inconsistencies using pandas and </a:t>
          </a:r>
          <a:r>
            <a:rPr lang="en-US" sz="1800" kern="1200" dirty="0" err="1"/>
            <a:t>numpy</a:t>
          </a:r>
          <a:r>
            <a:rPr lang="en-US" sz="1800" kern="1200" dirty="0"/>
            <a:t> functions.</a:t>
          </a:r>
        </a:p>
      </dsp:txBody>
      <dsp:txXfrm>
        <a:off x="1151937" y="1786915"/>
        <a:ext cx="8449936" cy="9973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5C213-260A-4965-9780-D01FC05E8269}">
      <dsp:nvSpPr>
        <dsp:cNvPr id="0" name=""/>
        <dsp:cNvSpPr/>
      </dsp:nvSpPr>
      <dsp:spPr>
        <a:xfrm>
          <a:off x="0" y="605024"/>
          <a:ext cx="9601873" cy="111696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9FCEA2C9-DE64-496D-A292-E6D79E0DE8BC}">
      <dsp:nvSpPr>
        <dsp:cNvPr id="0" name=""/>
        <dsp:cNvSpPr/>
      </dsp:nvSpPr>
      <dsp:spPr>
        <a:xfrm>
          <a:off x="337882" y="856342"/>
          <a:ext cx="614332" cy="614332"/>
        </a:xfrm>
        <a:prstGeom prst="rect">
          <a:avLst/>
        </a:prstGeom>
        <a:blipFill>
          <a:blip xmlns:r="http://schemas.openxmlformats.org/officeDocument/2006/relationships" r:embed="rId1">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29BB3C-FB56-4703-A95B-FEFA28065786}">
      <dsp:nvSpPr>
        <dsp:cNvPr id="0" name=""/>
        <dsp:cNvSpPr/>
      </dsp:nvSpPr>
      <dsp:spPr>
        <a:xfrm>
          <a:off x="1290098" y="605024"/>
          <a:ext cx="8311775" cy="1116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12" tIns="118212" rIns="118212" bIns="118212" numCol="1" spcCol="1270" anchor="ctr" anchorCtr="0">
          <a:noAutofit/>
        </a:bodyPr>
        <a:lstStyle/>
        <a:p>
          <a:pPr marL="0" lvl="0" indent="0" algn="l" defTabSz="800100">
            <a:lnSpc>
              <a:spcPct val="100000"/>
            </a:lnSpc>
            <a:spcBef>
              <a:spcPct val="0"/>
            </a:spcBef>
            <a:spcAft>
              <a:spcPct val="35000"/>
            </a:spcAft>
            <a:buNone/>
          </a:pPr>
          <a:r>
            <a:rPr lang="en-US" sz="1800" kern="1200" dirty="0"/>
            <a:t>2. Performed EDA to gain insights into data distributions and to identify patterns, relationships, and outliers within the dataset, and that through Python libraries such as Pandas and </a:t>
          </a:r>
          <a:r>
            <a:rPr lang="en-US" sz="1800" kern="1200" dirty="0" err="1"/>
            <a:t>Numpy</a:t>
          </a:r>
          <a:r>
            <a:rPr lang="en-US" sz="1800" kern="1200" dirty="0"/>
            <a:t>.</a:t>
          </a:r>
        </a:p>
      </dsp:txBody>
      <dsp:txXfrm>
        <a:off x="1290098" y="605024"/>
        <a:ext cx="8311775" cy="1116968"/>
      </dsp:txXfrm>
    </dsp:sp>
    <dsp:sp modelId="{4141DFF6-1482-4194-B897-EB6F072663E9}">
      <dsp:nvSpPr>
        <dsp:cNvPr id="0" name=""/>
        <dsp:cNvSpPr/>
      </dsp:nvSpPr>
      <dsp:spPr>
        <a:xfrm>
          <a:off x="0" y="2001234"/>
          <a:ext cx="9601873" cy="111696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30E49162-5B06-4307-BDD5-99D6A7E629F9}">
      <dsp:nvSpPr>
        <dsp:cNvPr id="0" name=""/>
        <dsp:cNvSpPr/>
      </dsp:nvSpPr>
      <dsp:spPr>
        <a:xfrm>
          <a:off x="337882" y="2252552"/>
          <a:ext cx="614332" cy="614332"/>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0ED7CD-5338-4E4C-84F5-6E42951A4258}">
      <dsp:nvSpPr>
        <dsp:cNvPr id="0" name=""/>
        <dsp:cNvSpPr/>
      </dsp:nvSpPr>
      <dsp:spPr>
        <a:xfrm>
          <a:off x="1290098" y="2001234"/>
          <a:ext cx="8311775" cy="111696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8212" tIns="118212" rIns="118212" bIns="118212" numCol="1" spcCol="1270" anchor="ctr" anchorCtr="0">
          <a:noAutofit/>
        </a:bodyPr>
        <a:lstStyle/>
        <a:p>
          <a:pPr marL="0" lvl="0" indent="0" algn="l" defTabSz="800100">
            <a:lnSpc>
              <a:spcPct val="100000"/>
            </a:lnSpc>
            <a:spcBef>
              <a:spcPct val="0"/>
            </a:spcBef>
            <a:spcAft>
              <a:spcPct val="35000"/>
            </a:spcAft>
            <a:buNone/>
          </a:pPr>
          <a:r>
            <a:rPr lang="en-US" sz="1800" kern="1200" dirty="0"/>
            <a:t>3. Statistical Analysis: </a:t>
          </a:r>
          <a:r>
            <a:rPr lang="en-US" sz="1800" b="0" i="0" kern="1200" dirty="0"/>
            <a:t>Utilized statistical tests such as:  </a:t>
          </a:r>
          <a:r>
            <a:rPr lang="en-US" sz="1800" b="0" i="0" kern="1200" dirty="0" err="1"/>
            <a:t>ttest_ind</a:t>
          </a:r>
          <a:r>
            <a:rPr lang="en-US" sz="1800" kern="1200" dirty="0"/>
            <a:t>, </a:t>
          </a:r>
          <a:r>
            <a:rPr lang="en-US" sz="1800" kern="1200" dirty="0" err="1"/>
            <a:t>scipy.stats</a:t>
          </a:r>
          <a:r>
            <a:rPr lang="en-US" sz="1800" kern="1200" dirty="0"/>
            <a:t>, and The ANOVA test; as well as </a:t>
          </a:r>
          <a:r>
            <a:rPr lang="en-US" sz="1800" b="0" i="0" kern="1200" dirty="0"/>
            <a:t>regression analysis to assess the impact of various factors on claim outcomes, including age, the presence of a private attorney, and insurance type.</a:t>
          </a:r>
          <a:endParaRPr lang="en-US" sz="1800" kern="1200" dirty="0"/>
        </a:p>
      </dsp:txBody>
      <dsp:txXfrm>
        <a:off x="1290098" y="2001234"/>
        <a:ext cx="8311775" cy="11169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AE5AD-0115-4305-99FA-7AF53ADE2825}">
      <dsp:nvSpPr>
        <dsp:cNvPr id="0" name=""/>
        <dsp:cNvSpPr/>
      </dsp:nvSpPr>
      <dsp:spPr>
        <a:xfrm>
          <a:off x="0" y="421"/>
          <a:ext cx="9600774" cy="985648"/>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0BC7CA83-D88E-430D-BA9A-748E6D33A66D}">
      <dsp:nvSpPr>
        <dsp:cNvPr id="0" name=""/>
        <dsp:cNvSpPr/>
      </dsp:nvSpPr>
      <dsp:spPr>
        <a:xfrm>
          <a:off x="298158" y="222192"/>
          <a:ext cx="542106" cy="542106"/>
        </a:xfrm>
        <a:prstGeom prst="rect">
          <a:avLst/>
        </a:prstGeom>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AAEC14-1775-4614-9307-074E60CCEAA5}">
      <dsp:nvSpPr>
        <dsp:cNvPr id="0" name=""/>
        <dsp:cNvSpPr/>
      </dsp:nvSpPr>
      <dsp:spPr>
        <a:xfrm>
          <a:off x="1138424" y="421"/>
          <a:ext cx="8462349" cy="985648"/>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755650">
            <a:lnSpc>
              <a:spcPct val="100000"/>
            </a:lnSpc>
            <a:spcBef>
              <a:spcPct val="0"/>
            </a:spcBef>
            <a:spcAft>
              <a:spcPct val="35000"/>
            </a:spcAft>
            <a:buNone/>
          </a:pPr>
          <a:r>
            <a:rPr lang="en-US" sz="1700" kern="1200" dirty="0"/>
            <a:t>4. Data Visualization: Created visualizations to effectively communicate key findings and trends, enhancing the understanding of the dataset by using </a:t>
          </a:r>
          <a:r>
            <a:rPr lang="en-US" sz="1700" kern="1200" dirty="0" err="1"/>
            <a:t>matplotlib.pyplot</a:t>
          </a:r>
          <a:r>
            <a:rPr lang="en-US" sz="1700" kern="1200" dirty="0"/>
            <a:t> and seaborn including scatterplots, bar charts, and box plots.</a:t>
          </a:r>
        </a:p>
      </dsp:txBody>
      <dsp:txXfrm>
        <a:off x="1138424" y="421"/>
        <a:ext cx="8462349" cy="985648"/>
      </dsp:txXfrm>
    </dsp:sp>
    <dsp:sp modelId="{62B84CA3-5E58-48A3-9981-58D24C5A7FDE}">
      <dsp:nvSpPr>
        <dsp:cNvPr id="0" name=""/>
        <dsp:cNvSpPr/>
      </dsp:nvSpPr>
      <dsp:spPr>
        <a:xfrm>
          <a:off x="0" y="1232482"/>
          <a:ext cx="9600774" cy="98564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7383615B-E9E3-4F6F-8613-BF885BCEDA0D}">
      <dsp:nvSpPr>
        <dsp:cNvPr id="0" name=""/>
        <dsp:cNvSpPr/>
      </dsp:nvSpPr>
      <dsp:spPr>
        <a:xfrm>
          <a:off x="298158" y="1454253"/>
          <a:ext cx="542106" cy="542106"/>
        </a:xfrm>
        <a:prstGeom prst="rect">
          <a:avLst/>
        </a:prstGeom>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5F53EE-A816-4ED9-8CC1-BC9F300AB5A4}">
      <dsp:nvSpPr>
        <dsp:cNvPr id="0" name=""/>
        <dsp:cNvSpPr/>
      </dsp:nvSpPr>
      <dsp:spPr>
        <a:xfrm>
          <a:off x="1138424" y="1232482"/>
          <a:ext cx="8462349"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755650">
            <a:lnSpc>
              <a:spcPct val="100000"/>
            </a:lnSpc>
            <a:spcBef>
              <a:spcPct val="0"/>
            </a:spcBef>
            <a:spcAft>
              <a:spcPct val="35000"/>
            </a:spcAft>
            <a:buNone/>
          </a:pPr>
          <a:r>
            <a:rPr lang="en-US" sz="1700" kern="1200"/>
            <a:t>5. Summary and Recommendations: Summarized the findings and provided actionable recommendations for healthcare and insurance stakeholders based on the analysis.</a:t>
          </a:r>
        </a:p>
      </dsp:txBody>
      <dsp:txXfrm>
        <a:off x="1138424" y="1232482"/>
        <a:ext cx="8462349" cy="985648"/>
      </dsp:txXfrm>
    </dsp:sp>
    <dsp:sp modelId="{24A132F1-6DA9-4F45-84FC-2F101A804029}">
      <dsp:nvSpPr>
        <dsp:cNvPr id="0" name=""/>
        <dsp:cNvSpPr/>
      </dsp:nvSpPr>
      <dsp:spPr>
        <a:xfrm>
          <a:off x="0" y="2464543"/>
          <a:ext cx="9600774" cy="985648"/>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A987743C-7CB0-446B-AC12-1D931F2295A2}">
      <dsp:nvSpPr>
        <dsp:cNvPr id="0" name=""/>
        <dsp:cNvSpPr/>
      </dsp:nvSpPr>
      <dsp:spPr>
        <a:xfrm>
          <a:off x="298158" y="2686314"/>
          <a:ext cx="542106" cy="542106"/>
        </a:xfrm>
        <a:prstGeom prst="rect">
          <a:avLst/>
        </a:prstGeom>
        <a:blipFill>
          <a:blip xmlns:r="http://schemas.openxmlformats.org/officeDocument/2006/relationships"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9CB42-5B23-41BC-8277-8EF957284DE2}">
      <dsp:nvSpPr>
        <dsp:cNvPr id="0" name=""/>
        <dsp:cNvSpPr/>
      </dsp:nvSpPr>
      <dsp:spPr>
        <a:xfrm>
          <a:off x="1138424" y="2464543"/>
          <a:ext cx="8462349"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755650">
            <a:lnSpc>
              <a:spcPct val="100000"/>
            </a:lnSpc>
            <a:spcBef>
              <a:spcPct val="0"/>
            </a:spcBef>
            <a:spcAft>
              <a:spcPct val="35000"/>
            </a:spcAft>
            <a:buNone/>
          </a:pPr>
          <a:r>
            <a:rPr lang="en-US" sz="1700" kern="1200" dirty="0"/>
            <a:t>6. Documentation: Maintain clear documentation and generate a comprehensive report to convey the results and insights of the analysis.</a:t>
          </a:r>
        </a:p>
      </dsp:txBody>
      <dsp:txXfrm>
        <a:off x="1138424" y="2464543"/>
        <a:ext cx="8462349" cy="985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10/21/23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10/21/23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F14EA3-170C-5A4B-9418-A6B38F9B431F}" type="datetimeFigureOut">
              <a:rPr lang="en-US" smtClean="0"/>
              <a:t>10/21/23</a:t>
            </a:fld>
            <a:endParaRPr lang="en-US"/>
          </a:p>
        </p:txBody>
      </p:sp>
      <p:sp>
        <p:nvSpPr>
          <p:cNvPr id="5" name="Footer Placeholder 4"/>
          <p:cNvSpPr>
            <a:spLocks noGrp="1"/>
          </p:cNvSpPr>
          <p:nvPr>
            <p:ph type="ftr" sz="quarter" idx="11"/>
          </p:nvPr>
        </p:nvSpPr>
        <p:spPr>
          <a:xfrm>
            <a:off x="2415871" y="329308"/>
            <a:ext cx="4972620" cy="309201"/>
          </a:xfrm>
        </p:spPr>
        <p:txBody>
          <a:bodyPr/>
          <a:lstStyle/>
          <a:p>
            <a:endParaRPr lang="en-US"/>
          </a:p>
        </p:txBody>
      </p:sp>
      <p:sp>
        <p:nvSpPr>
          <p:cNvPr id="6" name="Slide Number Placeholder 5"/>
          <p:cNvSpPr>
            <a:spLocks noGrp="1"/>
          </p:cNvSpPr>
          <p:nvPr>
            <p:ph type="sldNum" sz="quarter" idx="12"/>
          </p:nvPr>
        </p:nvSpPr>
        <p:spPr>
          <a:xfrm>
            <a:off x="1437290" y="798973"/>
            <a:ext cx="810808" cy="503578"/>
          </a:xfrm>
        </p:spPr>
        <p:txBody>
          <a:bodyPr/>
          <a:lstStyle/>
          <a:p>
            <a:fld id="{9953CABA-C99E-FC4A-909E-48C763524F14}" type="slidenum">
              <a:rPr lang="en-US" smtClean="0"/>
              <a:t>‹#›</a:t>
            </a:fld>
            <a:endParaRPr lang="en-US"/>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257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585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3"/>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3"/>
            <a:ext cx="782679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15" name="Straight Connector 14"/>
          <p:cNvCxnSpPr/>
          <p:nvPr/>
        </p:nvCxnSpPr>
        <p:spPr>
          <a:xfrm>
            <a:off x="9436653"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81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10/21/23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149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10/21/23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59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89"/>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8"/>
            <a:ext cx="464394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10/21/23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15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3"/>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10/21/23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1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10/21/23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2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10/21/23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9418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10/21/23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843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0"/>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03F41C87-7AD9-4845-A077-840E4A0F3F06}" type="datetimeFigureOut">
              <a:rPr lang="en-US" smtClean="0"/>
              <a:pPr/>
              <a:t>10/21/23</a:t>
            </a:fld>
            <a:endParaRPr lang="en-US"/>
          </a:p>
        </p:txBody>
      </p:sp>
      <p:sp>
        <p:nvSpPr>
          <p:cNvPr id="6" name="Footer Placeholder 5"/>
          <p:cNvSpPr>
            <a:spLocks noGrp="1"/>
          </p:cNvSpPr>
          <p:nvPr>
            <p:ph type="ftr" sz="quarter" idx="11"/>
          </p:nvPr>
        </p:nvSpPr>
        <p:spPr>
          <a:xfrm>
            <a:off x="1447005" y="318641"/>
            <a:ext cx="5539561" cy="320931"/>
          </a:xfrm>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37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smtClean="0"/>
              <a:pPr/>
              <a:t>10/21/23</a:t>
            </a:fld>
            <a:endParaRPr lang="en-US"/>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2A013F82-EE5E-44EE-A61D-E31C6657F26F}" type="slidenum">
              <a:rPr lang="en-US" smtClean="0"/>
              <a:pPr/>
              <a:t>‹#›</a:t>
            </a:fld>
            <a:endParaRPr lang="en-US"/>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1427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ethoscope and a pen on a table&#10;&#10;Description automatically generated">
            <a:extLst>
              <a:ext uri="{FF2B5EF4-FFF2-40B4-BE49-F238E27FC236}">
                <a16:creationId xmlns:a16="http://schemas.microsoft.com/office/drawing/2014/main" id="{B91AA587-BFE1-0509-DF3E-42952771706C}"/>
              </a:ext>
            </a:extLst>
          </p:cNvPr>
          <p:cNvPicPr>
            <a:picLocks noChangeAspect="1"/>
          </p:cNvPicPr>
          <p:nvPr/>
        </p:nvPicPr>
        <p:blipFill rotWithShape="1">
          <a:blip r:embed="rId2">
            <a:duotone>
              <a:schemeClr val="bg2">
                <a:shade val="45000"/>
                <a:satMod val="135000"/>
              </a:schemeClr>
              <a:prstClr val="white"/>
            </a:duotone>
            <a:alphaModFix amt="50000"/>
            <a:extLst>
              <a:ext uri="{28A0092B-C50C-407E-A947-70E740481C1C}">
                <a14:useLocalDpi xmlns:a14="http://schemas.microsoft.com/office/drawing/2010/main" val="0"/>
              </a:ext>
            </a:extLst>
          </a:blip>
          <a:srcRect t="12399" r="-1" b="3307"/>
          <a:stretch/>
        </p:blipFill>
        <p:spPr>
          <a:xfrm>
            <a:off x="20" y="10"/>
            <a:ext cx="12188500"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0" y="-22626"/>
            <a:ext cx="12343114" cy="2541431"/>
          </a:xfrm>
        </p:spPr>
        <p:txBody>
          <a:bodyPr>
            <a:normAutofit/>
          </a:bodyPr>
          <a:lstStyle/>
          <a:p>
            <a:r>
              <a:rPr lang="en-US" sz="3600" b="1" dirty="0"/>
              <a:t>Exploring Medical Malpractice Claims Rise</a:t>
            </a:r>
          </a:p>
        </p:txBody>
      </p:sp>
      <p:sp>
        <p:nvSpPr>
          <p:cNvPr id="4" name="Subtitle 3"/>
          <p:cNvSpPr>
            <a:spLocks noGrp="1"/>
          </p:cNvSpPr>
          <p:nvPr>
            <p:ph type="subTitle" idx="1"/>
          </p:nvPr>
        </p:nvSpPr>
        <p:spPr>
          <a:xfrm>
            <a:off x="379412" y="3851839"/>
            <a:ext cx="8634823" cy="977621"/>
          </a:xfrm>
        </p:spPr>
        <p:txBody>
          <a:bodyPr>
            <a:noAutofit/>
          </a:bodyPr>
          <a:lstStyle/>
          <a:p>
            <a:pPr>
              <a:lnSpc>
                <a:spcPct val="110000"/>
              </a:lnSpc>
            </a:pPr>
            <a:r>
              <a:rPr lang="it-IT" sz="2000" b="1" dirty="0" err="1"/>
              <a:t>Bisma</a:t>
            </a:r>
            <a:r>
              <a:rPr lang="it-IT" sz="2000" b="1" dirty="0"/>
              <a:t> </a:t>
            </a:r>
            <a:r>
              <a:rPr lang="it-IT" sz="2000" b="1" dirty="0" err="1"/>
              <a:t>Jalili</a:t>
            </a:r>
            <a:endParaRPr lang="it-IT" sz="2000" b="1" dirty="0"/>
          </a:p>
          <a:p>
            <a:pPr>
              <a:lnSpc>
                <a:spcPct val="110000"/>
              </a:lnSpc>
            </a:pPr>
            <a:r>
              <a:rPr lang="it-IT" sz="2000" b="1" dirty="0" err="1"/>
              <a:t>Enaam</a:t>
            </a:r>
            <a:r>
              <a:rPr lang="it-IT" sz="2000" b="1" dirty="0"/>
              <a:t> Hamad</a:t>
            </a:r>
          </a:p>
          <a:p>
            <a:pPr>
              <a:lnSpc>
                <a:spcPct val="110000"/>
              </a:lnSpc>
            </a:pPr>
            <a:r>
              <a:rPr lang="it-IT" sz="2000" b="1" dirty="0"/>
              <a:t>Shaza Abdalsalam</a:t>
            </a:r>
          </a:p>
          <a:p>
            <a:pPr>
              <a:lnSpc>
                <a:spcPct val="110000"/>
              </a:lnSpc>
            </a:pPr>
            <a:r>
              <a:rPr lang="it-IT" sz="2000" b="1" dirty="0" err="1"/>
              <a:t>Zainab</a:t>
            </a:r>
            <a:r>
              <a:rPr lang="it-IT" sz="2000" b="1" dirty="0"/>
              <a:t> Arif</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3"/>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33" name="Straight Connector 3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34">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Content Placeholder 4">
            <a:extLst>
              <a:ext uri="{FF2B5EF4-FFF2-40B4-BE49-F238E27FC236}">
                <a16:creationId xmlns:a16="http://schemas.microsoft.com/office/drawing/2014/main" id="{7C6A078C-DE30-4652-1273-5B02B4A759D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1038421"/>
            <a:ext cx="5523104" cy="3457373"/>
          </a:xfrm>
          <a:prstGeom prst="rect">
            <a:avLst/>
          </a:prstGeom>
        </p:spPr>
      </p:pic>
      <p:pic>
        <p:nvPicPr>
          <p:cNvPr id="7" name="Picture 6">
            <a:extLst>
              <a:ext uri="{FF2B5EF4-FFF2-40B4-BE49-F238E27FC236}">
                <a16:creationId xmlns:a16="http://schemas.microsoft.com/office/drawing/2014/main" id="{F27F2942-9101-465F-F4D8-6D90ABE14A1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637212" y="990600"/>
            <a:ext cx="6211774" cy="3737428"/>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265" y="5027185"/>
            <a:ext cx="864075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82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D9D57-984A-80C5-1B12-58B32C272128}"/>
              </a:ext>
            </a:extLst>
          </p:cNvPr>
          <p:cNvSpPr>
            <a:spLocks noGrp="1"/>
          </p:cNvSpPr>
          <p:nvPr>
            <p:ph idx="1"/>
          </p:nvPr>
        </p:nvSpPr>
        <p:spPr/>
        <p:txBody>
          <a:bodyPr/>
          <a:lstStyle/>
          <a:p>
            <a:pPr marL="0" indent="0">
              <a:buNone/>
            </a:pPr>
            <a:r>
              <a:rPr lang="en-US" dirty="0"/>
              <a:t>2. Is the age of the patient a factor influencing the size of claims?</a:t>
            </a:r>
          </a:p>
          <a:p>
            <a:pPr marL="0" indent="0">
              <a:buNone/>
            </a:pPr>
            <a:r>
              <a:rPr lang="en-US" dirty="0"/>
              <a:t>- Based on the data, we can draw a conclusion that there is a statistically significant difference in the insurance claim amounts among the age groups. With age groups (0-18), (46-60), and (61-87) consistently receiving higher claim amounts.</a:t>
            </a:r>
          </a:p>
          <a:p>
            <a:endParaRPr lang="en-US" dirty="0"/>
          </a:p>
        </p:txBody>
      </p:sp>
    </p:spTree>
    <p:extLst>
      <p:ext uri="{BB962C8B-B14F-4D97-AF65-F5344CB8AC3E}">
        <p14:creationId xmlns:p14="http://schemas.microsoft.com/office/powerpoint/2010/main" val="279637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31" name="Straight Connector 30">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Content Placeholder 6" descr="A graph showing different colored boxes&#10;&#10;Description automatically generated">
            <a:extLst>
              <a:ext uri="{FF2B5EF4-FFF2-40B4-BE49-F238E27FC236}">
                <a16:creationId xmlns:a16="http://schemas.microsoft.com/office/drawing/2014/main" id="{E35C897E-B45E-0E6B-E115-331B600863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13" y="544067"/>
            <a:ext cx="5543448" cy="3644816"/>
          </a:xfrm>
          <a:prstGeom prst="rect">
            <a:avLst/>
          </a:prstGeom>
        </p:spPr>
      </p:pic>
      <p:pic>
        <p:nvPicPr>
          <p:cNvPr id="5" name="Content Placeholder 4" descr="A graph of a number of people&#10;&#10;Description automatically generated">
            <a:extLst>
              <a:ext uri="{FF2B5EF4-FFF2-40B4-BE49-F238E27FC236}">
                <a16:creationId xmlns:a16="http://schemas.microsoft.com/office/drawing/2014/main" id="{64564DDA-A010-D25D-8F49-F2D8527B1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607" y="501864"/>
            <a:ext cx="6329217" cy="3795732"/>
          </a:xfrm>
          <a:prstGeom prst="rect">
            <a:avLst/>
          </a:prstGeom>
        </p:spPr>
      </p:pic>
      <p:cxnSp>
        <p:nvCxnSpPr>
          <p:cNvPr id="32" name="Straight Connector 31">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265" y="5027185"/>
            <a:ext cx="864075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3" name="Picture 32">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3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B5AE1-E11B-6701-917E-E5CDA5DA3647}"/>
              </a:ext>
            </a:extLst>
          </p:cNvPr>
          <p:cNvSpPr>
            <a:spLocks noGrp="1"/>
          </p:cNvSpPr>
          <p:nvPr>
            <p:ph idx="1"/>
          </p:nvPr>
        </p:nvSpPr>
        <p:spPr/>
        <p:txBody>
          <a:bodyPr>
            <a:normAutofit fontScale="70000" lnSpcReduction="20000"/>
          </a:bodyPr>
          <a:lstStyle/>
          <a:p>
            <a:pPr marL="0" indent="0">
              <a:buNone/>
            </a:pPr>
            <a:r>
              <a:rPr lang="en-US" sz="2600" dirty="0"/>
              <a:t>3. For which specialty is malpractice insurance most costly?</a:t>
            </a:r>
          </a:p>
          <a:p>
            <a:pPr marL="0" indent="0">
              <a:buNone/>
            </a:pPr>
            <a:r>
              <a:rPr lang="en-US" sz="2600" dirty="0"/>
              <a:t>Our data indicates that Dermatology is the medical specialty associated with the highest malpractice insurance costs. This implies, on average, Dermatologists encounter greater claim amounts and expenses in malpractice insurance claims when compared to their counterparts in other medical specialties. To gain a more comprehensive understanding of the precise factors driving these heightened insurance expenses for Dermatology, further investigation is needed.</a:t>
            </a:r>
          </a:p>
          <a:p>
            <a:pPr marL="0" indent="0">
              <a:buNone/>
            </a:pPr>
            <a:br>
              <a:rPr lang="en-US" sz="2600" dirty="0"/>
            </a:br>
            <a:endParaRPr lang="en-US" sz="2600" dirty="0"/>
          </a:p>
          <a:p>
            <a:pPr marL="0" indent="0">
              <a:buNone/>
            </a:pPr>
            <a:endParaRPr lang="en-US" dirty="0"/>
          </a:p>
          <a:p>
            <a:pPr marL="0" indent="0">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123683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D11E4C3-B2CB-4105-9B42-B5E438A19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6" name="Picture 75">
            <a:extLst>
              <a:ext uri="{FF2B5EF4-FFF2-40B4-BE49-F238E27FC236}">
                <a16:creationId xmlns:a16="http://schemas.microsoft.com/office/drawing/2014/main" id="{D801A41D-49C4-4F95-AA12-FE7B943A50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77" name="Straight Connector 76">
            <a:extLst>
              <a:ext uri="{FF2B5EF4-FFF2-40B4-BE49-F238E27FC236}">
                <a16:creationId xmlns:a16="http://schemas.microsoft.com/office/drawing/2014/main" id="{0073EB83-C81E-44B9-8EF1-2975C77B9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50619AF-8389-5478-BE31-D9700069F8DD}"/>
              </a:ext>
            </a:extLst>
          </p:cNvPr>
          <p:cNvPicPr>
            <a:picLocks noChangeAspect="1"/>
          </p:cNvPicPr>
          <p:nvPr/>
        </p:nvPicPr>
        <p:blipFill rotWithShape="1">
          <a:blip r:embed="rId3">
            <a:extLst>
              <a:ext uri="{28A0092B-C50C-407E-A947-70E740481C1C}">
                <a14:useLocalDpi xmlns:a14="http://schemas.microsoft.com/office/drawing/2010/main" val="0"/>
              </a:ext>
            </a:extLst>
          </a:blip>
          <a:srcRect t="803" r="1" b="804"/>
          <a:stretch/>
        </p:blipFill>
        <p:spPr>
          <a:xfrm>
            <a:off x="585568" y="369077"/>
            <a:ext cx="5451107" cy="5108799"/>
          </a:xfrm>
          <a:prstGeom prst="rect">
            <a:avLst/>
          </a:prstGeom>
          <a:effectLst>
            <a:outerShdw blurRad="50800" dist="38100" dir="2700000" algn="tl" rotWithShape="0">
              <a:prstClr val="black">
                <a:alpha val="40000"/>
              </a:prstClr>
            </a:outerShdw>
          </a:effectLst>
        </p:spPr>
      </p:pic>
      <p:pic>
        <p:nvPicPr>
          <p:cNvPr id="7" name="Content Placeholder 6" descr="A graph showing a number of medical personnel&#10;&#10;Description automatically generated">
            <a:extLst>
              <a:ext uri="{FF2B5EF4-FFF2-40B4-BE49-F238E27FC236}">
                <a16:creationId xmlns:a16="http://schemas.microsoft.com/office/drawing/2014/main" id="{0673D367-94E0-DAF3-BD53-152A2A6E93BA}"/>
              </a:ext>
            </a:extLst>
          </p:cNvPr>
          <p:cNvPicPr>
            <a:picLocks noChangeAspect="1"/>
          </p:cNvPicPr>
          <p:nvPr/>
        </p:nvPicPr>
        <p:blipFill rotWithShape="1">
          <a:blip r:embed="rId4">
            <a:extLst>
              <a:ext uri="{28A0092B-C50C-407E-A947-70E740481C1C}">
                <a14:useLocalDpi xmlns:a14="http://schemas.microsoft.com/office/drawing/2010/main" val="0"/>
              </a:ext>
            </a:extLst>
          </a:blip>
          <a:srcRect r="1037" b="2"/>
          <a:stretch/>
        </p:blipFill>
        <p:spPr>
          <a:xfrm>
            <a:off x="6094412" y="369077"/>
            <a:ext cx="5451108" cy="51087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291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EE019-1B35-C518-1D3D-155D22490DC3}"/>
              </a:ext>
            </a:extLst>
          </p:cNvPr>
          <p:cNvSpPr>
            <a:spLocks noGrp="1"/>
          </p:cNvSpPr>
          <p:nvPr>
            <p:ph idx="1"/>
          </p:nvPr>
        </p:nvSpPr>
        <p:spPr/>
        <p:txBody>
          <a:bodyPr>
            <a:normAutofit/>
          </a:bodyPr>
          <a:lstStyle/>
          <a:p>
            <a:pPr marL="0" indent="0">
              <a:buNone/>
            </a:pPr>
            <a:r>
              <a:rPr lang="en-US" dirty="0"/>
              <a:t>4. What impact does the choice of insurance have on the claim amount?</a:t>
            </a:r>
          </a:p>
          <a:p>
            <a:pPr marL="0" indent="0">
              <a:buNone/>
            </a:pPr>
            <a:r>
              <a:rPr lang="en-US" dirty="0"/>
              <a:t>It is evident that there exists a substantial contrast in claim amounts based on the type of insurance. Specifically, Private Insurance stands out significantly in terms of the average amount when compared to other types. The analysis indicates that the selection of insurance type is a critical factor in influencing the claim amount. This insight can be helpful for decision-making concerning insurance coverage and effective claims management.</a:t>
            </a:r>
          </a:p>
          <a:p>
            <a:pPr marL="0" indent="0">
              <a:buNone/>
            </a:pPr>
            <a:br>
              <a:rPr lang="en-US" dirty="0"/>
            </a:br>
            <a:endParaRPr lang="en-US" dirty="0"/>
          </a:p>
        </p:txBody>
      </p:sp>
    </p:spTree>
    <p:extLst>
      <p:ext uri="{BB962C8B-B14F-4D97-AF65-F5344CB8AC3E}">
        <p14:creationId xmlns:p14="http://schemas.microsoft.com/office/powerpoint/2010/main" val="134127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 name="Picture 4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47" name="Straight Connector 4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 name="Rectangle 5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Content Placeholder 6">
            <a:extLst>
              <a:ext uri="{FF2B5EF4-FFF2-40B4-BE49-F238E27FC236}">
                <a16:creationId xmlns:a16="http://schemas.microsoft.com/office/drawing/2014/main" id="{4541E87E-671B-CE9A-093B-84BDBEB37DD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8612" y="515714"/>
            <a:ext cx="5640299" cy="4216122"/>
          </a:xfrm>
          <a:prstGeom prst="rect">
            <a:avLst/>
          </a:prstGeom>
        </p:spPr>
      </p:pic>
      <p:pic>
        <p:nvPicPr>
          <p:cNvPr id="5" name="Content Placeholder 4" descr="A pie chart of insurance&#10;&#10;Description automatically generated">
            <a:extLst>
              <a:ext uri="{FF2B5EF4-FFF2-40B4-BE49-F238E27FC236}">
                <a16:creationId xmlns:a16="http://schemas.microsoft.com/office/drawing/2014/main" id="{BE0032EE-63AE-BFDD-8553-D71415DAE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5532" y="515714"/>
            <a:ext cx="6491603" cy="4105939"/>
          </a:xfrm>
          <a:prstGeom prst="rect">
            <a:avLst/>
          </a:prstGeom>
        </p:spPr>
      </p:pic>
      <p:cxnSp>
        <p:nvCxnSpPr>
          <p:cNvPr id="55" name="Straight Connector 5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265" y="5027185"/>
            <a:ext cx="864075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7" name="Picture 5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59" name="Straight Connector 5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0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E3BA4442-0434-9343-2C8C-3C6A9509691D}"/>
              </a:ext>
            </a:extLst>
          </p:cNvPr>
          <p:cNvPicPr>
            <a:picLocks noChangeAspect="1"/>
          </p:cNvPicPr>
          <p:nvPr/>
        </p:nvPicPr>
        <p:blipFill rotWithShape="1">
          <a:blip r:embed="rId2">
            <a:duotone>
              <a:schemeClr val="bg2">
                <a:shade val="45000"/>
                <a:satMod val="135000"/>
              </a:schemeClr>
              <a:prstClr val="white"/>
            </a:duotone>
            <a:alphaModFix amt="50000"/>
          </a:blip>
          <a:srcRect t="1498" r="-1" b="14207"/>
          <a:stretch/>
        </p:blipFill>
        <p:spPr>
          <a:xfrm>
            <a:off x="304" y="304800"/>
            <a:ext cx="12188521"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0057BA5-6D9E-76FE-3014-C21622A8BF64}"/>
              </a:ext>
            </a:extLst>
          </p:cNvPr>
          <p:cNvSpPr>
            <a:spLocks noGrp="1"/>
          </p:cNvSpPr>
          <p:nvPr>
            <p:ph type="title"/>
          </p:nvPr>
        </p:nvSpPr>
        <p:spPr>
          <a:xfrm>
            <a:off x="1293873" y="776994"/>
            <a:ext cx="9600775" cy="1049235"/>
          </a:xfrm>
        </p:spPr>
        <p:txBody>
          <a:bodyPr>
            <a:normAutofit/>
          </a:bodyPr>
          <a:lstStyle/>
          <a:p>
            <a:r>
              <a:rPr lang="en-US" dirty="0"/>
              <a:t>Conclusion:</a:t>
            </a:r>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7E1FA-5560-C3F3-4539-CEB4BFACF9CC}"/>
              </a:ext>
            </a:extLst>
          </p:cNvPr>
          <p:cNvSpPr>
            <a:spLocks noGrp="1"/>
          </p:cNvSpPr>
          <p:nvPr>
            <p:ph idx="1"/>
          </p:nvPr>
        </p:nvSpPr>
        <p:spPr>
          <a:xfrm>
            <a:off x="1065212" y="2028848"/>
            <a:ext cx="10965495" cy="3795332"/>
          </a:xfrm>
        </p:spPr>
        <p:txBody>
          <a:bodyPr>
            <a:normAutofit fontScale="25000" lnSpcReduction="20000"/>
          </a:bodyPr>
          <a:lstStyle/>
          <a:p>
            <a:pPr>
              <a:lnSpc>
                <a:spcPct val="110000"/>
              </a:lnSpc>
            </a:pPr>
            <a:r>
              <a:rPr lang="en-US" sz="6400" dirty="0"/>
              <a:t>In conclusion, the presence of a private attorney, the insured individual's age, the medical specialty, and the type of insurance coverage the patient holds all influence the cost of insurance claims. Hiring a private attorney in legal matters often leads to higher claim amounts. Private attorneys bring expertise and negotiation skills to the table, increasing the likelihood of securing larger settlements or judgments. Their involvement can result in more substantial compensation for the claimant.</a:t>
            </a:r>
          </a:p>
          <a:p>
            <a:pPr>
              <a:lnSpc>
                <a:spcPct val="110000"/>
              </a:lnSpc>
            </a:pPr>
            <a:r>
              <a:rPr lang="en-US" sz="6400" dirty="0"/>
              <a:t>The age of the insured individual can impact claim costs. Younger and older individuals may face different risk profiles. For example, younger individuals may be more prone to accidents, while older individuals may experience health-related claims. This variation in risk can lead to differences in claim amounts.</a:t>
            </a:r>
          </a:p>
          <a:p>
            <a:pPr>
              <a:lnSpc>
                <a:spcPct val="110000"/>
              </a:lnSpc>
            </a:pPr>
            <a:r>
              <a:rPr lang="en-US" sz="6400" dirty="0"/>
              <a:t>In the context of malpractice insurance, the medical specialty practiced by a healthcare professional is a significant factor. Based on our data, Dermatology specialty is linked to increased claim amounts in malpractice cases. This can be attributed to several factors such as complex procedures, cosmetic procedures, or high patient volume.</a:t>
            </a:r>
          </a:p>
          <a:p>
            <a:pPr>
              <a:lnSpc>
                <a:spcPct val="110000"/>
              </a:lnSpc>
            </a:pPr>
            <a:r>
              <a:rPr lang="en-US" sz="6400" dirty="0"/>
              <a:t>Lastly, the type of insurance coverage chosen by the policyholder plays a vital role in claim costs. Private insurance plans may offer broader coverage and higher limits, leading to higher claim amounts. Conversely, public or government-sponsored insurance programs may have limitations on claim payouts.</a:t>
            </a:r>
          </a:p>
          <a:p>
            <a:pPr>
              <a:lnSpc>
                <a:spcPct val="110000"/>
              </a:lnSpc>
            </a:pPr>
            <a:endParaRPr lang="en-US" sz="1200" dirty="0"/>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11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48" name="Straight Connector 4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8" name="Picture 27" descr="Sticky notes with question marks">
            <a:extLst>
              <a:ext uri="{FF2B5EF4-FFF2-40B4-BE49-F238E27FC236}">
                <a16:creationId xmlns:a16="http://schemas.microsoft.com/office/drawing/2014/main" id="{BDD5409B-381B-78FD-0A0A-583A9EBFED8D}"/>
              </a:ext>
            </a:extLst>
          </p:cNvPr>
          <p:cNvPicPr>
            <a:picLocks noChangeAspect="1"/>
          </p:cNvPicPr>
          <p:nvPr/>
        </p:nvPicPr>
        <p:blipFill rotWithShape="1">
          <a:blip r:embed="rId3"/>
          <a:srcRect l="9091" t="14771" r="-1" b="8597"/>
          <a:stretch/>
        </p:blipFill>
        <p:spPr>
          <a:xfrm>
            <a:off x="304" y="10"/>
            <a:ext cx="12188521" cy="6857990"/>
          </a:xfrm>
          <a:prstGeom prst="rect">
            <a:avLst/>
          </a:prstGeom>
        </p:spPr>
      </p:pic>
      <p:sp>
        <p:nvSpPr>
          <p:cNvPr id="50" name="Rectangle 49">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5771" y="3064931"/>
            <a:ext cx="8293054"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867B5-6BB2-F6F4-620A-FB8B9FDF3C30}"/>
              </a:ext>
            </a:extLst>
          </p:cNvPr>
          <p:cNvSpPr>
            <a:spLocks noGrp="1"/>
          </p:cNvSpPr>
          <p:nvPr>
            <p:ph type="title"/>
          </p:nvPr>
        </p:nvSpPr>
        <p:spPr>
          <a:xfrm>
            <a:off x="4064452" y="3236470"/>
            <a:ext cx="6830720" cy="1252601"/>
          </a:xfrm>
        </p:spPr>
        <p:txBody>
          <a:bodyPr vert="horz" lIns="91440" tIns="45720" rIns="91440" bIns="0" rtlCol="0" anchor="b">
            <a:normAutofit/>
          </a:bodyPr>
          <a:lstStyle/>
          <a:p>
            <a:pPr defTabSz="914400"/>
            <a:r>
              <a:rPr lang="en-US" sz="4400">
                <a:solidFill>
                  <a:srgbClr val="FFFFFE"/>
                </a:solidFill>
              </a:rPr>
              <a:t>Questions?</a:t>
            </a:r>
          </a:p>
        </p:txBody>
      </p:sp>
      <p:cxnSp>
        <p:nvCxnSpPr>
          <p:cNvPr id="51" name="Straight Connector 5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450" y="4666480"/>
            <a:ext cx="6830719" cy="0"/>
          </a:xfrm>
          <a:prstGeom prst="line">
            <a:avLst/>
          </a:prstGeom>
          <a:ln w="31750">
            <a:solidFill>
              <a:srgbClr val="F57F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12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Graph on document with pen">
            <a:extLst>
              <a:ext uri="{FF2B5EF4-FFF2-40B4-BE49-F238E27FC236}">
                <a16:creationId xmlns:a16="http://schemas.microsoft.com/office/drawing/2014/main" id="{A9194DC6-110B-2305-BB9F-5DAB76D01427}"/>
              </a:ext>
            </a:extLst>
          </p:cNvPr>
          <p:cNvPicPr>
            <a:picLocks noChangeAspect="1"/>
          </p:cNvPicPr>
          <p:nvPr/>
        </p:nvPicPr>
        <p:blipFill rotWithShape="1">
          <a:blip r:embed="rId2">
            <a:duotone>
              <a:schemeClr val="bg2">
                <a:shade val="45000"/>
                <a:satMod val="135000"/>
              </a:schemeClr>
              <a:prstClr val="white"/>
            </a:duotone>
            <a:alphaModFix amt="50000"/>
          </a:blip>
          <a:srcRect t="1894" r="-1" b="13811"/>
          <a:stretch/>
        </p:blipFill>
        <p:spPr>
          <a:xfrm>
            <a:off x="304" y="10"/>
            <a:ext cx="12188521" cy="6857990"/>
          </a:xfrm>
          <a:prstGeom prst="rect">
            <a:avLst/>
          </a:prstGeom>
        </p:spPr>
      </p:pic>
      <p:cxnSp>
        <p:nvCxnSpPr>
          <p:cNvPr id="54" name="Straight Connector 53">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a:xfrm>
            <a:off x="1474760" y="689738"/>
            <a:ext cx="9600775" cy="1049235"/>
          </a:xfrm>
        </p:spPr>
        <p:txBody>
          <a:bodyPr>
            <a:normAutofit/>
          </a:bodyPr>
          <a:lstStyle/>
          <a:p>
            <a:r>
              <a:rPr lang="en-US" b="1" dirty="0"/>
              <a:t>Introduction:</a:t>
            </a:r>
          </a:p>
        </p:txBody>
      </p:sp>
      <p:sp>
        <p:nvSpPr>
          <p:cNvPr id="56" name="Rectangle 55">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idx="1"/>
          </p:nvPr>
        </p:nvSpPr>
        <p:spPr>
          <a:xfrm>
            <a:off x="1370012" y="1853748"/>
            <a:ext cx="10591800" cy="4105941"/>
          </a:xfrm>
        </p:spPr>
        <p:txBody>
          <a:bodyPr>
            <a:noAutofit/>
          </a:bodyPr>
          <a:lstStyle/>
          <a:p>
            <a:pPr algn="l"/>
            <a:r>
              <a:rPr lang="en-US" sz="1800" b="0" i="0" u="none" strike="noStrike" dirty="0">
                <a:solidFill>
                  <a:srgbClr val="374151"/>
                </a:solidFill>
                <a:effectLst/>
              </a:rPr>
              <a:t>This introduction highlights the critical relationship between the healthcare system and medical malpractice, emphasizing their impact on patient safety and healthcare quality. It explains that medical malpractice claims involve legal actions taken by patients or their families seeking compensation for harm due to negligence. The outcomes of these claims are influenced by various factors, including legal representation, patient demographics, and medical specialty.</a:t>
            </a:r>
          </a:p>
          <a:p>
            <a:pPr algn="l"/>
            <a:r>
              <a:rPr lang="en-US" sz="1800" dirty="0">
                <a:solidFill>
                  <a:srgbClr val="374151"/>
                </a:solidFill>
              </a:rPr>
              <a:t>Our</a:t>
            </a:r>
            <a:r>
              <a:rPr lang="en-US" sz="1800" b="0" i="0" u="none" strike="noStrike" dirty="0">
                <a:solidFill>
                  <a:srgbClr val="374151"/>
                </a:solidFill>
                <a:effectLst/>
              </a:rPr>
              <a:t> project's objective is to evaluate the patient experience in medical malpractice claims, particularly focusing on the role of medical insurance, also will analyze a dataset of 79,210 medical malpractice claim payments, with figures expressed in thousands for clarity and scale.</a:t>
            </a:r>
          </a:p>
          <a:p>
            <a:pPr marL="0" indent="0">
              <a:lnSpc>
                <a:spcPct val="110000"/>
              </a:lnSpc>
              <a:spcBef>
                <a:spcPts val="0"/>
              </a:spcBef>
              <a:buNone/>
            </a:pPr>
            <a:endParaRPr lang="en-US" sz="1800" dirty="0"/>
          </a:p>
        </p:txBody>
      </p:sp>
      <p:pic>
        <p:nvPicPr>
          <p:cNvPr id="58" name="Picture 57">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60" name="Straight Connector 59">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apsules and pills inside a glass bowl">
            <a:extLst>
              <a:ext uri="{FF2B5EF4-FFF2-40B4-BE49-F238E27FC236}">
                <a16:creationId xmlns:a16="http://schemas.microsoft.com/office/drawing/2014/main" id="{FF08A779-60F0-5070-2D08-93F1CA8CB458}"/>
              </a:ext>
            </a:extLst>
          </p:cNvPr>
          <p:cNvPicPr>
            <a:picLocks noChangeAspect="1"/>
          </p:cNvPicPr>
          <p:nvPr/>
        </p:nvPicPr>
        <p:blipFill rotWithShape="1">
          <a:blip r:embed="rId2">
            <a:duotone>
              <a:schemeClr val="bg2">
                <a:shade val="45000"/>
                <a:satMod val="135000"/>
              </a:schemeClr>
              <a:prstClr val="white"/>
            </a:duotone>
            <a:alphaModFix amt="50000"/>
          </a:blip>
          <a:srcRect t="18990" r="-1" b="5988"/>
          <a:stretch/>
        </p:blipFill>
        <p:spPr>
          <a:xfrm>
            <a:off x="0" y="304800"/>
            <a:ext cx="12188521" cy="6857990"/>
          </a:xfrm>
          <a:prstGeom prst="rect">
            <a:avLst/>
          </a:prstGeom>
        </p:spPr>
      </p:pic>
      <p:cxnSp>
        <p:nvCxnSpPr>
          <p:cNvPr id="36" name="Straight Connector 35">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59CDCEC-56D2-493A-80AF-1B3F4F7635E6}"/>
              </a:ext>
            </a:extLst>
          </p:cNvPr>
          <p:cNvSpPr>
            <a:spLocks noGrp="1"/>
          </p:cNvSpPr>
          <p:nvPr>
            <p:ph type="title"/>
          </p:nvPr>
        </p:nvSpPr>
        <p:spPr>
          <a:xfrm>
            <a:off x="1451200" y="804519"/>
            <a:ext cx="9600775" cy="1049235"/>
          </a:xfrm>
        </p:spPr>
        <p:txBody>
          <a:bodyPr>
            <a:normAutofit/>
          </a:bodyPr>
          <a:lstStyle/>
          <a:p>
            <a:r>
              <a:rPr lang="en-US" b="1" dirty="0"/>
              <a:t>Project Description:</a:t>
            </a:r>
          </a:p>
        </p:txBody>
      </p:sp>
      <p:sp>
        <p:nvSpPr>
          <p:cNvPr id="22" name="Rectangle 21">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F285D4-96F3-145B-7193-8B784391FB60}"/>
              </a:ext>
            </a:extLst>
          </p:cNvPr>
          <p:cNvSpPr>
            <a:spLocks noGrp="1"/>
          </p:cNvSpPr>
          <p:nvPr>
            <p:ph idx="1"/>
          </p:nvPr>
        </p:nvSpPr>
        <p:spPr>
          <a:xfrm>
            <a:off x="1451200" y="2015732"/>
            <a:ext cx="9600775" cy="3450613"/>
          </a:xfrm>
        </p:spPr>
        <p:txBody>
          <a:bodyPr>
            <a:normAutofit/>
          </a:bodyPr>
          <a:lstStyle/>
          <a:p>
            <a:pPr marL="0" indent="0">
              <a:buNone/>
            </a:pPr>
            <a:r>
              <a:rPr lang="en-US" sz="1800" dirty="0">
                <a:latin typeface="+mj-lt"/>
              </a:rPr>
              <a:t>According to a recent study published in the US News and World Report, the cost of medical malpractice in the United States is $55.6 billion a year, which is 2.4 percent of annual health-care spending. Another 2011 study published in the New England Journal of Medicine revealed that annually, during the period 1991 to 2005, 7.4% of all physicians licensed in the US had a malpractice claim. These staggering numbers not only contribute to the high cost of health care, but the size of successful malpractice claims also contributes to high premiums for medical malpractice insurance. The data set contains information about the last 79,210 claim payments made.</a:t>
            </a:r>
          </a:p>
          <a:p>
            <a:pPr marL="0" indent="0">
              <a:buNone/>
            </a:pPr>
            <a:br>
              <a:rPr lang="en-US" sz="1800" dirty="0">
                <a:latin typeface="+mj-lt"/>
              </a:rPr>
            </a:br>
            <a:endParaRPr lang="en-US" sz="1800" dirty="0">
              <a:latin typeface="+mj-lt"/>
            </a:endParaRPr>
          </a:p>
        </p:txBody>
      </p:sp>
      <p:pic>
        <p:nvPicPr>
          <p:cNvPr id="24" name="Picture 23">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6" name="Straight Connector 25">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63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Graph on document with pen">
            <a:extLst>
              <a:ext uri="{FF2B5EF4-FFF2-40B4-BE49-F238E27FC236}">
                <a16:creationId xmlns:a16="http://schemas.microsoft.com/office/drawing/2014/main" id="{B7E11EDE-41D6-395E-D984-515D130D0982}"/>
              </a:ext>
            </a:extLst>
          </p:cNvPr>
          <p:cNvPicPr>
            <a:picLocks noChangeAspect="1"/>
          </p:cNvPicPr>
          <p:nvPr/>
        </p:nvPicPr>
        <p:blipFill rotWithShape="1">
          <a:blip r:embed="rId2">
            <a:duotone>
              <a:schemeClr val="bg2">
                <a:shade val="45000"/>
                <a:satMod val="135000"/>
              </a:schemeClr>
              <a:prstClr val="white"/>
            </a:duotone>
            <a:alphaModFix amt="50000"/>
          </a:blip>
          <a:srcRect t="1498" r="-1" b="14207"/>
          <a:stretch/>
        </p:blipFill>
        <p:spPr>
          <a:xfrm>
            <a:off x="304" y="10"/>
            <a:ext cx="12188521" cy="6857990"/>
          </a:xfrm>
          <a:prstGeom prst="rect">
            <a:avLst/>
          </a:prstGeom>
        </p:spPr>
      </p:pic>
      <p:cxnSp>
        <p:nvCxnSpPr>
          <p:cNvPr id="25" name="Straight Connector 24">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DFDC993-90D9-6EB6-AE64-5C96528711F9}"/>
              </a:ext>
            </a:extLst>
          </p:cNvPr>
          <p:cNvSpPr>
            <a:spLocks noGrp="1"/>
          </p:cNvSpPr>
          <p:nvPr>
            <p:ph type="title"/>
          </p:nvPr>
        </p:nvSpPr>
        <p:spPr>
          <a:xfrm>
            <a:off x="1457763" y="753842"/>
            <a:ext cx="9600775" cy="1049235"/>
          </a:xfrm>
        </p:spPr>
        <p:txBody>
          <a:bodyPr>
            <a:normAutofit/>
          </a:bodyPr>
          <a:lstStyle/>
          <a:p>
            <a:r>
              <a:rPr lang="en-US" b="1" dirty="0"/>
              <a:t>Data Information:</a:t>
            </a:r>
          </a:p>
        </p:txBody>
      </p:sp>
      <p:sp>
        <p:nvSpPr>
          <p:cNvPr id="27" name="Rectangle 2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8D0870-1101-E603-C37E-51F39C45251F}"/>
              </a:ext>
            </a:extLst>
          </p:cNvPr>
          <p:cNvSpPr>
            <a:spLocks noGrp="1"/>
          </p:cNvSpPr>
          <p:nvPr>
            <p:ph idx="1"/>
          </p:nvPr>
        </p:nvSpPr>
        <p:spPr>
          <a:xfrm>
            <a:off x="1293812" y="1975464"/>
            <a:ext cx="11506200" cy="3935553"/>
          </a:xfrm>
        </p:spPr>
        <p:txBody>
          <a:bodyPr>
            <a:noAutofit/>
          </a:bodyPr>
          <a:lstStyle/>
          <a:p>
            <a:pPr>
              <a:lnSpc>
                <a:spcPct val="110000"/>
              </a:lnSpc>
            </a:pPr>
            <a:r>
              <a:rPr lang="en-US" sz="1800" b="1" dirty="0"/>
              <a:t>The data set contains information about the last 79,210 claim payments made:</a:t>
            </a:r>
          </a:p>
          <a:p>
            <a:pPr>
              <a:lnSpc>
                <a:spcPct val="110000"/>
              </a:lnSpc>
              <a:buFont typeface="Arial" panose="020B0604020202020204" pitchFamily="34" charset="0"/>
              <a:buChar char="•"/>
            </a:pPr>
            <a:r>
              <a:rPr lang="en-US" sz="1800" b="1" dirty="0"/>
              <a:t>Amount:</a:t>
            </a:r>
            <a:r>
              <a:rPr lang="en-US" sz="1800" dirty="0"/>
              <a:t>  Amount of the claim payment in dollars</a:t>
            </a:r>
          </a:p>
          <a:p>
            <a:pPr>
              <a:lnSpc>
                <a:spcPct val="110000"/>
              </a:lnSpc>
              <a:buFont typeface="Arial" panose="020B0604020202020204" pitchFamily="34" charset="0"/>
              <a:buChar char="•"/>
            </a:pPr>
            <a:r>
              <a:rPr lang="en-US" sz="1800" b="1" dirty="0"/>
              <a:t>Severity:</a:t>
            </a:r>
            <a:r>
              <a:rPr lang="en-US" sz="1800" dirty="0"/>
              <a:t> The severity rating of damage to the patient, from 1 (emotional trauma) to 9 (death)</a:t>
            </a:r>
          </a:p>
          <a:p>
            <a:pPr>
              <a:lnSpc>
                <a:spcPct val="110000"/>
              </a:lnSpc>
              <a:buFont typeface="Arial" panose="020B0604020202020204" pitchFamily="34" charset="0"/>
              <a:buChar char="•"/>
            </a:pPr>
            <a:r>
              <a:rPr lang="en-US" sz="1800" b="1" dirty="0"/>
              <a:t>Age:</a:t>
            </a:r>
            <a:r>
              <a:rPr lang="en-US" sz="1800" dirty="0"/>
              <a:t> Age of the claimant in years</a:t>
            </a:r>
          </a:p>
          <a:p>
            <a:pPr>
              <a:lnSpc>
                <a:spcPct val="110000"/>
              </a:lnSpc>
              <a:buFont typeface="Arial" panose="020B0604020202020204" pitchFamily="34" charset="0"/>
              <a:buChar char="•"/>
            </a:pPr>
            <a:r>
              <a:rPr lang="en-US" sz="1800" b="1" dirty="0"/>
              <a:t>Private Attorney: </a:t>
            </a:r>
            <a:r>
              <a:rPr lang="en-US" sz="1800" dirty="0"/>
              <a:t>Whether the claimant was represented by a private attorney</a:t>
            </a:r>
          </a:p>
          <a:p>
            <a:pPr>
              <a:lnSpc>
                <a:spcPct val="110000"/>
              </a:lnSpc>
              <a:buFont typeface="Arial" panose="020B0604020202020204" pitchFamily="34" charset="0"/>
              <a:buChar char="•"/>
            </a:pPr>
            <a:r>
              <a:rPr lang="en-US" sz="1800" b="1" dirty="0"/>
              <a:t>Marital Status: </a:t>
            </a:r>
            <a:r>
              <a:rPr lang="en-US" sz="1800" dirty="0"/>
              <a:t>Marital status of the claimant</a:t>
            </a:r>
          </a:p>
          <a:p>
            <a:pPr>
              <a:lnSpc>
                <a:spcPct val="110000"/>
              </a:lnSpc>
              <a:buFont typeface="Arial" panose="020B0604020202020204" pitchFamily="34" charset="0"/>
              <a:buChar char="•"/>
            </a:pPr>
            <a:r>
              <a:rPr lang="en-US" sz="1800" b="1" dirty="0"/>
              <a:t>Specialty:</a:t>
            </a:r>
            <a:r>
              <a:rPr lang="en-US" sz="1800" dirty="0"/>
              <a:t> Specialty of the physician involved in the lawsuit</a:t>
            </a:r>
          </a:p>
          <a:p>
            <a:pPr>
              <a:lnSpc>
                <a:spcPct val="110000"/>
              </a:lnSpc>
              <a:buFont typeface="Arial" panose="020B0604020202020204" pitchFamily="34" charset="0"/>
              <a:buChar char="•"/>
            </a:pPr>
            <a:r>
              <a:rPr lang="en-US" sz="1800" b="1" dirty="0"/>
              <a:t>Insurance: </a:t>
            </a:r>
            <a:r>
              <a:rPr lang="en-US" sz="1800" dirty="0"/>
              <a:t>Type of medical insurance carried by the patient</a:t>
            </a:r>
          </a:p>
          <a:p>
            <a:pPr>
              <a:lnSpc>
                <a:spcPct val="110000"/>
              </a:lnSpc>
              <a:buFont typeface="Arial" panose="020B0604020202020204" pitchFamily="34" charset="0"/>
              <a:buChar char="•"/>
            </a:pPr>
            <a:r>
              <a:rPr lang="en-US" sz="1800" b="1" dirty="0"/>
              <a:t>Gender: </a:t>
            </a:r>
            <a:r>
              <a:rPr lang="en-US" sz="1800" dirty="0"/>
              <a:t>Patient Gender</a:t>
            </a:r>
          </a:p>
          <a:p>
            <a:pPr marL="0" indent="0">
              <a:lnSpc>
                <a:spcPct val="110000"/>
              </a:lnSpc>
              <a:buNone/>
            </a:pPr>
            <a:br>
              <a:rPr lang="en-US" sz="1800" dirty="0"/>
            </a:br>
            <a:endParaRPr lang="en-US" sz="1800" dirty="0"/>
          </a:p>
        </p:txBody>
      </p:sp>
      <p:pic>
        <p:nvPicPr>
          <p:cNvPr id="29" name="Picture 2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31" name="Straight Connector 3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1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A1DE6-3A5C-C20A-C8E1-8DE01A34F104}"/>
              </a:ext>
            </a:extLst>
          </p:cNvPr>
          <p:cNvSpPr>
            <a:spLocks noGrp="1"/>
          </p:cNvSpPr>
          <p:nvPr>
            <p:ph type="title"/>
          </p:nvPr>
        </p:nvSpPr>
        <p:spPr>
          <a:xfrm>
            <a:off x="1451200" y="804519"/>
            <a:ext cx="9600775" cy="1049235"/>
          </a:xfrm>
        </p:spPr>
        <p:txBody>
          <a:bodyPr>
            <a:normAutofit/>
          </a:bodyPr>
          <a:lstStyle/>
          <a:p>
            <a:r>
              <a:rPr lang="en-US" b="1" dirty="0"/>
              <a:t>Key Research Questions</a:t>
            </a:r>
          </a:p>
        </p:txBody>
      </p:sp>
      <p:cxnSp>
        <p:nvCxnSpPr>
          <p:cNvPr id="26" name="Straight Connector 25">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200" y="1853754"/>
            <a:ext cx="96007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2">
            <a:extLst>
              <a:ext uri="{FF2B5EF4-FFF2-40B4-BE49-F238E27FC236}">
                <a16:creationId xmlns:a16="http://schemas.microsoft.com/office/drawing/2014/main" id="{8D18692C-0C7A-5E53-36AB-F849DF353F02}"/>
              </a:ext>
            </a:extLst>
          </p:cNvPr>
          <p:cNvGraphicFramePr>
            <a:graphicFrameLocks noGrp="1"/>
          </p:cNvGraphicFramePr>
          <p:nvPr>
            <p:ph idx="1"/>
            <p:extLst>
              <p:ext uri="{D42A27DB-BD31-4B8C-83A1-F6EECF244321}">
                <p14:modId xmlns:p14="http://schemas.microsoft.com/office/powerpoint/2010/main" val="832142252"/>
              </p:ext>
            </p:extLst>
          </p:nvPr>
        </p:nvGraphicFramePr>
        <p:xfrm>
          <a:off x="1450597" y="2331497"/>
          <a:ext cx="9601874"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295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F152-2426-5FF0-9770-20C474153735}"/>
              </a:ext>
            </a:extLst>
          </p:cNvPr>
          <p:cNvSpPr>
            <a:spLocks noGrp="1"/>
          </p:cNvSpPr>
          <p:nvPr>
            <p:ph type="title"/>
          </p:nvPr>
        </p:nvSpPr>
        <p:spPr>
          <a:xfrm>
            <a:off x="1451200" y="804519"/>
            <a:ext cx="9600775" cy="1049235"/>
          </a:xfrm>
        </p:spPr>
        <p:txBody>
          <a:bodyPr>
            <a:normAutofit/>
          </a:bodyPr>
          <a:lstStyle/>
          <a:p>
            <a:r>
              <a:rPr lang="en-US" b="1" dirty="0"/>
              <a:t>Methodology and Data Processing details:</a:t>
            </a:r>
          </a:p>
        </p:txBody>
      </p:sp>
      <p:graphicFrame>
        <p:nvGraphicFramePr>
          <p:cNvPr id="5" name="Content Placeholder 2">
            <a:extLst>
              <a:ext uri="{FF2B5EF4-FFF2-40B4-BE49-F238E27FC236}">
                <a16:creationId xmlns:a16="http://schemas.microsoft.com/office/drawing/2014/main" id="{068B029A-6AD8-E2FD-05AB-657E66C35D87}"/>
              </a:ext>
            </a:extLst>
          </p:cNvPr>
          <p:cNvGraphicFramePr>
            <a:graphicFrameLocks noGrp="1"/>
          </p:cNvGraphicFramePr>
          <p:nvPr>
            <p:ph idx="1"/>
            <p:extLst>
              <p:ext uri="{D42A27DB-BD31-4B8C-83A1-F6EECF244321}">
                <p14:modId xmlns:p14="http://schemas.microsoft.com/office/powerpoint/2010/main" val="2369232131"/>
              </p:ext>
            </p:extLst>
          </p:nvPr>
        </p:nvGraphicFramePr>
        <p:xfrm>
          <a:off x="1450597" y="2340435"/>
          <a:ext cx="9601874"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25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200" y="1853754"/>
            <a:ext cx="96007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61613754-BB8E-54BB-0184-4BFA07265F6E}"/>
              </a:ext>
            </a:extLst>
          </p:cNvPr>
          <p:cNvGraphicFramePr>
            <a:graphicFrameLocks noGrp="1"/>
          </p:cNvGraphicFramePr>
          <p:nvPr>
            <p:ph idx="1"/>
            <p:extLst>
              <p:ext uri="{D42A27DB-BD31-4B8C-83A1-F6EECF244321}">
                <p14:modId xmlns:p14="http://schemas.microsoft.com/office/powerpoint/2010/main" val="3511183388"/>
              </p:ext>
            </p:extLst>
          </p:nvPr>
        </p:nvGraphicFramePr>
        <p:xfrm>
          <a:off x="1450597" y="2331497"/>
          <a:ext cx="9601874"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0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F45C5B4-5264-5620-C64D-199A5D1B7937}"/>
              </a:ext>
            </a:extLst>
          </p:cNvPr>
          <p:cNvGraphicFramePr>
            <a:graphicFrameLocks noGrp="1"/>
          </p:cNvGraphicFramePr>
          <p:nvPr>
            <p:ph idx="1"/>
            <p:extLst>
              <p:ext uri="{D42A27DB-BD31-4B8C-83A1-F6EECF244321}">
                <p14:modId xmlns:p14="http://schemas.microsoft.com/office/powerpoint/2010/main" val="405149683"/>
              </p:ext>
            </p:extLst>
          </p:nvPr>
        </p:nvGraphicFramePr>
        <p:xfrm>
          <a:off x="1446212" y="2057400"/>
          <a:ext cx="9600774"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235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FE14-70D8-08C0-8A42-F91BB48E217D}"/>
              </a:ext>
            </a:extLst>
          </p:cNvPr>
          <p:cNvSpPr>
            <a:spLocks noGrp="1"/>
          </p:cNvSpPr>
          <p:nvPr>
            <p:ph type="title"/>
          </p:nvPr>
        </p:nvSpPr>
        <p:spPr/>
        <p:txBody>
          <a:bodyPr/>
          <a:lstStyle/>
          <a:p>
            <a:r>
              <a:rPr lang="en-US" dirty="0"/>
              <a:t>Key Questions and answers</a:t>
            </a:r>
          </a:p>
        </p:txBody>
      </p:sp>
      <p:sp>
        <p:nvSpPr>
          <p:cNvPr id="3" name="Content Placeholder 2">
            <a:extLst>
              <a:ext uri="{FF2B5EF4-FFF2-40B4-BE49-F238E27FC236}">
                <a16:creationId xmlns:a16="http://schemas.microsoft.com/office/drawing/2014/main" id="{C07D876E-24FF-06D4-E2E7-C99B2469CA60}"/>
              </a:ext>
            </a:extLst>
          </p:cNvPr>
          <p:cNvSpPr>
            <a:spLocks noGrp="1"/>
          </p:cNvSpPr>
          <p:nvPr>
            <p:ph idx="1"/>
          </p:nvPr>
        </p:nvSpPr>
        <p:spPr/>
        <p:txBody>
          <a:bodyPr/>
          <a:lstStyle/>
          <a:p>
            <a:pPr marL="0" indent="0">
              <a:buNone/>
            </a:pPr>
            <a:r>
              <a:rPr lang="en-US" dirty="0"/>
              <a:t>1. Are individuals represented by private attorneys more likely to receive larger settlements or judgments in medical malpractice?</a:t>
            </a:r>
          </a:p>
          <a:p>
            <a:pPr marL="0" indent="0">
              <a:buNone/>
            </a:pPr>
            <a:r>
              <a:rPr lang="en-US" dirty="0"/>
              <a:t>- The analysis findings point to a significant variance in average compensation between claims that involve private attorneys than those that don’t. In this specific context, it has become evident and supported by strong statistical evidence that retaining a private attorney significantly influences the amount received in claims than those who don’t.</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101418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{FC067727-BC95-8048-8AC4-93AB8A30D4B9}tf10001119</Template>
  <TotalTime>1845</TotalTime>
  <Words>1176</Words>
  <Application>Microsoft Macintosh PowerPoint</Application>
  <PresentationFormat>Custom</PresentationFormat>
  <Paragraphs>55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Corbel</vt:lpstr>
      <vt:lpstr>Gill Sans MT</vt:lpstr>
      <vt:lpstr>Gallery</vt:lpstr>
      <vt:lpstr>Exploring Medical Malpractice Claims Rise</vt:lpstr>
      <vt:lpstr>Introduction:</vt:lpstr>
      <vt:lpstr>Project Description:</vt:lpstr>
      <vt:lpstr>Data Information:</vt:lpstr>
      <vt:lpstr>Key Research Questions</vt:lpstr>
      <vt:lpstr>Methodology and Data Processing details:</vt:lpstr>
      <vt:lpstr>PowerPoint Presentation</vt:lpstr>
      <vt:lpstr>PowerPoint Presentation</vt:lpstr>
      <vt:lpstr>Key Questions and 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Medical Malpractice Claims Rise</dc:title>
  <dc:creator>shaza ali</dc:creator>
  <cp:lastModifiedBy>shaza ali</cp:lastModifiedBy>
  <cp:revision>7</cp:revision>
  <dcterms:created xsi:type="dcterms:W3CDTF">2023-10-20T02:25:55Z</dcterms:created>
  <dcterms:modified xsi:type="dcterms:W3CDTF">2023-10-21T22:39:13Z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