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59" r:id="rId5"/>
    <p:sldId id="260" r:id="rId6"/>
    <p:sldId id="262" r:id="rId7"/>
    <p:sldId id="267" r:id="rId8"/>
    <p:sldId id="263" r:id="rId9"/>
    <p:sldId id="264" r:id="rId10"/>
    <p:sldId id="265" r:id="rId11"/>
    <p:sldId id="266" r:id="rId12"/>
    <p:sldId id="261" r:id="rId1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87B8786-D7B2-4B2D-86EF-785F1EC6A838}" type="datetimeFigureOut">
              <a:rPr lang="ar-SA" smtClean="0"/>
              <a:t>25/06/40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16169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119681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174623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smtClean="0"/>
              <a:t>انقر لتحرير نمط العنوان الرئيسي</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56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899788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ar-SA" smtClean="0"/>
              <a:t>انقر لتحرير نمط العنوان الرئيسي</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3" name="Date Placeholder 2"/>
          <p:cNvSpPr>
            <a:spLocks noGrp="1"/>
          </p:cNvSpPr>
          <p:nvPr>
            <p:ph type="dt" sz="half" idx="10"/>
          </p:nvPr>
        </p:nvSpPr>
        <p:spPr/>
        <p:txBody>
          <a:bodyPr/>
          <a:lstStyle/>
          <a:p>
            <a:fld id="{B87B8786-D7B2-4B2D-86EF-785F1EC6A838}" type="datetimeFigureOut">
              <a:rPr lang="ar-SA" smtClean="0"/>
              <a:t>25/06/40</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388503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ar-SA" smtClean="0"/>
              <a:t>انقر لتحرير نمط العنوان الرئيسي</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3" name="Date Placeholder 2"/>
          <p:cNvSpPr>
            <a:spLocks noGrp="1"/>
          </p:cNvSpPr>
          <p:nvPr>
            <p:ph type="dt" sz="half" idx="10"/>
          </p:nvPr>
        </p:nvSpPr>
        <p:spPr/>
        <p:txBody>
          <a:bodyPr/>
          <a:lstStyle/>
          <a:p>
            <a:fld id="{B87B8786-D7B2-4B2D-86EF-785F1EC6A838}" type="datetimeFigureOut">
              <a:rPr lang="ar-SA" smtClean="0"/>
              <a:t>25/06/40</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4114293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87B8786-D7B2-4B2D-86EF-785F1EC6A838}" type="datetimeFigureOut">
              <a:rPr lang="ar-SA" smtClean="0"/>
              <a:t>25/06/40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104873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87B8786-D7B2-4B2D-86EF-785F1EC6A838}" type="datetimeFigureOut">
              <a:rPr lang="ar-SA" smtClean="0"/>
              <a:t>25/06/40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424544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B87B8786-D7B2-4B2D-86EF-785F1EC6A838}" type="datetimeFigureOut">
              <a:rPr lang="ar-SA" smtClean="0"/>
              <a:t>25/06/40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422735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B87B8786-D7B2-4B2D-86EF-785F1EC6A838}" type="datetimeFigureOut">
              <a:rPr lang="ar-SA" smtClean="0"/>
              <a:t>25/06/40</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210044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380127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913795" y="2912232"/>
            <a:ext cx="5107208" cy="287896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6172200" y="2912232"/>
            <a:ext cx="5095357" cy="287896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B87B8786-D7B2-4B2D-86EF-785F1EC6A838}" type="datetimeFigureOut">
              <a:rPr lang="ar-SA" smtClean="0"/>
              <a:t>25/06/40</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146178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B87B8786-D7B2-4B2D-86EF-785F1EC6A838}" type="datetimeFigureOut">
              <a:rPr lang="ar-SA" smtClean="0"/>
              <a:t>25/06/40</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3869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B8786-D7B2-4B2D-86EF-785F1EC6A838}" type="datetimeFigureOut">
              <a:rPr lang="ar-SA" smtClean="0"/>
              <a:t>25/06/40</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200156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172125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B87B8786-D7B2-4B2D-86EF-785F1EC6A838}" type="datetimeFigureOut">
              <a:rPr lang="ar-SA" smtClean="0"/>
              <a:t>25/06/40</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5B466E90-35D9-43CE-9D5F-9E55E69294FF}" type="slidenum">
              <a:rPr lang="ar-SA" smtClean="0"/>
              <a:t>‹#›</a:t>
            </a:fld>
            <a:endParaRPr lang="ar-SA"/>
          </a:p>
        </p:txBody>
      </p:sp>
    </p:spTree>
    <p:extLst>
      <p:ext uri="{BB962C8B-B14F-4D97-AF65-F5344CB8AC3E}">
        <p14:creationId xmlns:p14="http://schemas.microsoft.com/office/powerpoint/2010/main" val="248674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7B8786-D7B2-4B2D-86EF-785F1EC6A838}" type="datetimeFigureOut">
              <a:rPr lang="ar-SA" smtClean="0"/>
              <a:t>25/06/40</a:t>
            </a:fld>
            <a:endParaRPr lang="ar-S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466E90-35D9-43CE-9D5F-9E55E69294FF}" type="slidenum">
              <a:rPr lang="ar-SA" smtClean="0"/>
              <a:t>‹#›</a:t>
            </a:fld>
            <a:endParaRPr lang="ar-SA"/>
          </a:p>
        </p:txBody>
      </p:sp>
    </p:spTree>
    <p:extLst>
      <p:ext uri="{BB962C8B-B14F-4D97-AF65-F5344CB8AC3E}">
        <p14:creationId xmlns:p14="http://schemas.microsoft.com/office/powerpoint/2010/main" val="39409026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osforensics.com/rebuild-raid.html" TargetMode="External"/><Relationship Id="rId2" Type="http://schemas.openxmlformats.org/officeDocument/2006/relationships/hyperlink" Target="https://www.osforensics.com/raw-disk-viewer.html" TargetMode="External"/><Relationship Id="rId1" Type="http://schemas.openxmlformats.org/officeDocument/2006/relationships/slideLayout" Target="../slideLayouts/slideLayout3.xml"/><Relationship Id="rId6" Type="http://schemas.openxmlformats.org/officeDocument/2006/relationships/hyperlink" Target="https://en.wikipedia.org/wiki/Raiddisk" TargetMode="External"/><Relationship Id="rId5" Type="http://schemas.openxmlformats.org/officeDocument/2006/relationships/hyperlink" Target="https://en.wikipedia.org/wiki/Rawdisk" TargetMode="External"/><Relationship Id="rId4" Type="http://schemas.openxmlformats.org/officeDocument/2006/relationships/hyperlink" Target="http://arabhardware.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747669" y="787399"/>
            <a:ext cx="9187031" cy="2120901"/>
          </a:xfrm>
        </p:spPr>
        <p:txBody>
          <a:bodyPr>
            <a:normAutofit/>
          </a:bodyPr>
          <a:lstStyle/>
          <a:p>
            <a:r>
              <a:rPr lang="en-US" sz="4400"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Operating system</a:t>
            </a:r>
            <a:r>
              <a:rPr lang="en-US" sz="4400" dirty="0" smtClean="0">
                <a:solidFill>
                  <a:schemeClr val="tx2">
                    <a:lumMod val="60000"/>
                    <a:lumOff val="40000"/>
                  </a:schemeClr>
                </a:solidFill>
                <a:effectLst>
                  <a:glow rad="101600">
                    <a:schemeClr val="accent1">
                      <a:satMod val="175000"/>
                      <a:alpha val="40000"/>
                    </a:schemeClr>
                  </a:glow>
                  <a:outerShdw blurRad="50800" dist="63500" dir="2700000" algn="tl" rotWithShape="0">
                    <a:srgbClr val="000000">
                      <a:alpha val="48000"/>
                    </a:srgbClr>
                  </a:outerShdw>
                </a:effectLst>
              </a:rPr>
              <a:t/>
            </a:r>
            <a:br>
              <a:rPr lang="en-US" sz="4400" dirty="0" smtClean="0">
                <a:solidFill>
                  <a:schemeClr val="tx2">
                    <a:lumMod val="60000"/>
                    <a:lumOff val="40000"/>
                  </a:schemeClr>
                </a:solidFill>
                <a:effectLst>
                  <a:glow rad="101600">
                    <a:schemeClr val="accent1">
                      <a:satMod val="175000"/>
                      <a:alpha val="40000"/>
                    </a:schemeClr>
                  </a:glow>
                  <a:outerShdw blurRad="50800" dist="63500" dir="2700000" algn="tl" rotWithShape="0">
                    <a:srgbClr val="000000">
                      <a:alpha val="48000"/>
                    </a:srgbClr>
                  </a:outerShdw>
                </a:effectLst>
              </a:rPr>
            </a:br>
            <a:r>
              <a:rPr lang="en-US" dirty="0" smtClean="0">
                <a:solidFill>
                  <a:schemeClr val="tx2">
                    <a:lumMod val="60000"/>
                    <a:lumOff val="40000"/>
                  </a:schemeClr>
                </a:solidFill>
                <a:effectLst>
                  <a:glow rad="101600">
                    <a:schemeClr val="accent1">
                      <a:satMod val="175000"/>
                      <a:alpha val="40000"/>
                    </a:schemeClr>
                  </a:glow>
                  <a:outerShdw blurRad="50800" dist="63500" dir="2700000" algn="tl" rotWithShape="0">
                    <a:srgbClr val="000000">
                      <a:alpha val="48000"/>
                    </a:srgbClr>
                  </a:outerShdw>
                </a:effectLst>
              </a:rPr>
              <a:t/>
            </a:r>
            <a:br>
              <a:rPr lang="en-US" dirty="0" smtClean="0">
                <a:solidFill>
                  <a:schemeClr val="tx2">
                    <a:lumMod val="60000"/>
                    <a:lumOff val="40000"/>
                  </a:schemeClr>
                </a:solidFill>
                <a:effectLst>
                  <a:glow rad="101600">
                    <a:schemeClr val="accent1">
                      <a:satMod val="175000"/>
                      <a:alpha val="40000"/>
                    </a:schemeClr>
                  </a:glow>
                  <a:outerShdw blurRad="50800" dist="63500" dir="2700000" algn="tl" rotWithShape="0">
                    <a:srgbClr val="000000">
                      <a:alpha val="48000"/>
                    </a:srgbClr>
                  </a:outerShdw>
                </a:effectLst>
              </a:rPr>
            </a:br>
            <a:r>
              <a:rPr lang="en-US" sz="5400" dirty="0" smtClean="0">
                <a:solidFill>
                  <a:schemeClr val="tx2">
                    <a:lumMod val="60000"/>
                    <a:lumOff val="40000"/>
                  </a:schemeClr>
                </a:solidFill>
                <a:effectLst>
                  <a:glow rad="101600">
                    <a:schemeClr val="accent1">
                      <a:satMod val="175000"/>
                      <a:alpha val="40000"/>
                    </a:schemeClr>
                  </a:glow>
                  <a:outerShdw blurRad="50800" dist="63500" dir="2700000" algn="tl" rotWithShape="0">
                    <a:srgbClr val="000000">
                      <a:alpha val="48000"/>
                    </a:srgbClr>
                  </a:outerShdw>
                </a:effectLst>
              </a:rPr>
              <a:t>raw disk &amp; raid disk</a:t>
            </a:r>
            <a:endParaRPr lang="ar-SA" sz="5400" dirty="0">
              <a:solidFill>
                <a:schemeClr val="tx2">
                  <a:lumMod val="60000"/>
                  <a:lumOff val="40000"/>
                </a:schemeClr>
              </a:solidFill>
              <a:effectLst>
                <a:glow rad="101600">
                  <a:schemeClr val="accent1">
                    <a:satMod val="175000"/>
                    <a:alpha val="40000"/>
                  </a:schemeClr>
                </a:glow>
                <a:outerShdw blurRad="50800" dist="63500" dir="2700000" algn="tl" rotWithShape="0">
                  <a:srgbClr val="000000">
                    <a:alpha val="48000"/>
                  </a:srgbClr>
                </a:outerShdw>
              </a:effectLst>
            </a:endParaRPr>
          </a:p>
        </p:txBody>
      </p:sp>
      <p:sp>
        <p:nvSpPr>
          <p:cNvPr id="3" name="عنوان فرعي 2"/>
          <p:cNvSpPr>
            <a:spLocks noGrp="1"/>
          </p:cNvSpPr>
          <p:nvPr>
            <p:ph type="subTitle" idx="1"/>
          </p:nvPr>
        </p:nvSpPr>
        <p:spPr>
          <a:xfrm>
            <a:off x="1620669" y="3398838"/>
            <a:ext cx="8996531" cy="1618639"/>
          </a:xfrm>
        </p:spPr>
        <p:txBody>
          <a:bodyPr>
            <a:noAutofit/>
          </a:bodyPr>
          <a:lstStyle/>
          <a:p>
            <a:r>
              <a:rPr lang="en-US" sz="2800" b="1" dirty="0" smtClean="0">
                <a:ln w="9525">
                  <a:solidFill>
                    <a:schemeClr val="bg1"/>
                  </a:solidFill>
                  <a:prstDash val="solid"/>
                </a:ln>
                <a:effectLst>
                  <a:outerShdw blurRad="12700" dist="38100" dir="2700000" algn="tl" rotWithShape="0">
                    <a:schemeClr val="bg1">
                      <a:lumMod val="50000"/>
                    </a:schemeClr>
                  </a:outerShdw>
                </a:effectLst>
              </a:rPr>
              <a:t>Name : Enaam Jamal Aldany</a:t>
            </a:r>
          </a:p>
          <a:p>
            <a:r>
              <a:rPr lang="en-US" sz="2800" b="1" dirty="0" smtClean="0">
                <a:ln w="9525">
                  <a:solidFill>
                    <a:schemeClr val="bg1"/>
                  </a:solidFill>
                  <a:prstDash val="solid"/>
                </a:ln>
                <a:effectLst>
                  <a:outerShdw blurRad="12700" dist="38100" dir="2700000" algn="tl" rotWithShape="0">
                    <a:schemeClr val="bg1">
                      <a:lumMod val="50000"/>
                    </a:schemeClr>
                  </a:outerShdw>
                </a:effectLst>
              </a:rPr>
              <a:t>Dr</a:t>
            </a:r>
            <a:r>
              <a:rPr lang="en-US" sz="2800" b="1" dirty="0">
                <a:ln w="9525">
                  <a:solidFill>
                    <a:schemeClr val="bg1"/>
                  </a:solidFill>
                  <a:prstDash val="solid"/>
                </a:ln>
                <a:effectLst>
                  <a:outerShdw blurRad="12700" dist="38100" dir="2700000" algn="tl" rotWithShape="0">
                    <a:schemeClr val="bg1">
                      <a:lumMod val="50000"/>
                    </a:schemeClr>
                  </a:outerShdw>
                </a:effectLst>
              </a:rPr>
              <a:t>. </a:t>
            </a:r>
            <a:r>
              <a:rPr lang="en-US" sz="2800" b="1" dirty="0" smtClean="0">
                <a:ln w="9525">
                  <a:solidFill>
                    <a:schemeClr val="bg1"/>
                  </a:solidFill>
                  <a:prstDash val="solid"/>
                </a:ln>
                <a:effectLst>
                  <a:outerShdw blurRad="12700" dist="38100" dir="2700000" algn="tl" rotWithShape="0">
                    <a:schemeClr val="bg1">
                      <a:lumMod val="50000"/>
                    </a:schemeClr>
                  </a:outerShdw>
                </a:effectLst>
              </a:rPr>
              <a:t>Saeed Alzebda </a:t>
            </a:r>
            <a:endParaRPr lang="ar-SA" sz="2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4" name="مربع نص 3"/>
          <p:cNvSpPr txBox="1"/>
          <p:nvPr/>
        </p:nvSpPr>
        <p:spPr>
          <a:xfrm>
            <a:off x="9131300" y="6129338"/>
            <a:ext cx="2616200" cy="461665"/>
          </a:xfrm>
          <a:prstGeom prst="rect">
            <a:avLst/>
          </a:prstGeom>
          <a:noFill/>
        </p:spPr>
        <p:txBody>
          <a:bodyPr wrap="square" rtlCol="1">
            <a:spAutoFit/>
          </a:bodyPr>
          <a:lstStyle/>
          <a:p>
            <a:r>
              <a:rPr lang="en-US" sz="2400" dirty="0" smtClean="0"/>
              <a:t>21/11/2018</a:t>
            </a:r>
            <a:endParaRPr lang="ar-SA" sz="2400" dirty="0"/>
          </a:p>
        </p:txBody>
      </p:sp>
    </p:spTree>
    <p:extLst>
      <p:ext uri="{BB962C8B-B14F-4D97-AF65-F5344CB8AC3E}">
        <p14:creationId xmlns:p14="http://schemas.microsoft.com/office/powerpoint/2010/main" val="33035858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292744" y="1910746"/>
            <a:ext cx="6593956" cy="3573462"/>
          </a:xfrm>
        </p:spPr>
        <p:txBody>
          <a:bodyPr/>
          <a:lstStyle/>
          <a:p>
            <a:pPr marL="342900" indent="-342900" algn="l" rtl="0">
              <a:buFont typeface="Wingdings" panose="05000000000000000000" pitchFamily="2" charset="2"/>
              <a:buChar char="ü"/>
            </a:pPr>
            <a:r>
              <a:rPr lang="en-US" sz="3200" b="1" dirty="0">
                <a:solidFill>
                  <a:schemeClr val="accent1">
                    <a:lumMod val="60000"/>
                    <a:lumOff val="40000"/>
                  </a:schemeClr>
                </a:solidFill>
              </a:rPr>
              <a:t>RAID 1+0 : </a:t>
            </a:r>
            <a:r>
              <a:rPr lang="en-US" dirty="0">
                <a:effectLst/>
              </a:rPr>
              <a:t>It depends on the first and second levels in the way data is handled and maintained, with the user enjoying the high speed of both reading and writing and the ability to preserve the available data.</a:t>
            </a:r>
          </a:p>
          <a:p>
            <a:pPr algn="l" rtl="0"/>
            <a:endParaRPr lang="ar-SA" dirty="0"/>
          </a:p>
        </p:txBody>
      </p:sp>
      <p:sp>
        <p:nvSpPr>
          <p:cNvPr id="4" name="عنوان 1"/>
          <p:cNvSpPr>
            <a:spLocks noGrp="1"/>
          </p:cNvSpPr>
          <p:nvPr>
            <p:ph type="title"/>
          </p:nvPr>
        </p:nvSpPr>
        <p:spPr>
          <a:xfrm>
            <a:off x="1127644" y="101600"/>
            <a:ext cx="9733512" cy="995363"/>
          </a:xfrm>
        </p:spPr>
        <p:txBody>
          <a:bodyPr>
            <a:normAutofit/>
          </a:bodyPr>
          <a:lstStyle/>
          <a:p>
            <a:r>
              <a:rPr lang="en-US" sz="4800" dirty="0" smtClean="0"/>
              <a:t>RAID DISK</a:t>
            </a:r>
            <a:endParaRPr lang="ar-SA" sz="2800" dirty="0">
              <a:solidFill>
                <a:schemeClr val="accent1">
                  <a:lumMod val="60000"/>
                  <a:lumOff val="40000"/>
                </a:schemeClr>
              </a:solidFill>
              <a:effectLst>
                <a:outerShdw blurRad="50800" dist="38100" dir="2700000" algn="tl" rotWithShape="0">
                  <a:srgbClr val="000000">
                    <a:alpha val="48000"/>
                  </a:srgbClr>
                </a:outerShdw>
              </a:effectLst>
              <a:latin typeface="+mn-lt"/>
              <a:ea typeface="+mn-ea"/>
              <a:cs typeface="+mn-cs"/>
            </a:endParaRPr>
          </a:p>
        </p:txBody>
      </p:sp>
      <p:pic>
        <p:nvPicPr>
          <p:cNvPr id="5" name="صورة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9268" y="1910746"/>
            <a:ext cx="3522512" cy="2902554"/>
          </a:xfrm>
          <a:prstGeom prst="rect">
            <a:avLst/>
          </a:prstGeom>
        </p:spPr>
      </p:pic>
      <p:sp>
        <p:nvSpPr>
          <p:cNvPr id="6" name="مربع نص 5"/>
          <p:cNvSpPr txBox="1"/>
          <p:nvPr/>
        </p:nvSpPr>
        <p:spPr>
          <a:xfrm>
            <a:off x="6007100" y="6396335"/>
            <a:ext cx="368300" cy="461665"/>
          </a:xfrm>
          <a:prstGeom prst="rect">
            <a:avLst/>
          </a:prstGeom>
          <a:noFill/>
        </p:spPr>
        <p:txBody>
          <a:bodyPr wrap="square" rtlCol="1">
            <a:spAutoFit/>
          </a:bodyPr>
          <a:lstStyle/>
          <a:p>
            <a:r>
              <a:rPr lang="en-US" sz="2400" dirty="0" smtClean="0"/>
              <a:t>9</a:t>
            </a:r>
            <a:endParaRPr lang="ar-SA" sz="2400" dirty="0"/>
          </a:p>
        </p:txBody>
      </p:sp>
    </p:spTree>
    <p:extLst>
      <p:ext uri="{BB962C8B-B14F-4D97-AF65-F5344CB8AC3E}">
        <p14:creationId xmlns:p14="http://schemas.microsoft.com/office/powerpoint/2010/main" val="256476512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127644" y="1225550"/>
            <a:ext cx="9733512" cy="1096962"/>
          </a:xfrm>
        </p:spPr>
        <p:txBody>
          <a:bodyPr/>
          <a:lstStyle/>
          <a:p>
            <a:pPr algn="l"/>
            <a:r>
              <a:rPr lang="en-US" dirty="0">
                <a:solidFill>
                  <a:srgbClr val="FFFF00"/>
                </a:solidFill>
                <a:effectLst/>
              </a:rPr>
              <a:t>Once the RAID parameters are known, they can be used to rebuild the RAID logical image.</a:t>
            </a:r>
            <a:endParaRPr lang="ar-SA" dirty="0">
              <a:solidFill>
                <a:srgbClr val="FFFF00"/>
              </a:solidFill>
            </a:endParaRPr>
          </a:p>
        </p:txBody>
      </p:sp>
      <p:sp>
        <p:nvSpPr>
          <p:cNvPr id="4" name="عنوان 1"/>
          <p:cNvSpPr>
            <a:spLocks noGrp="1"/>
          </p:cNvSpPr>
          <p:nvPr>
            <p:ph type="title"/>
          </p:nvPr>
        </p:nvSpPr>
        <p:spPr>
          <a:xfrm>
            <a:off x="1127644" y="25399"/>
            <a:ext cx="9733512" cy="995363"/>
          </a:xfrm>
        </p:spPr>
        <p:txBody>
          <a:bodyPr>
            <a:normAutofit/>
          </a:bodyPr>
          <a:lstStyle/>
          <a:p>
            <a:r>
              <a:rPr lang="en-US" sz="4800" dirty="0" smtClean="0"/>
              <a:t>RAID DISK</a:t>
            </a:r>
            <a:endParaRPr lang="ar-SA" sz="4800"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2451100"/>
            <a:ext cx="7746999" cy="4254499"/>
          </a:xfrm>
          <a:prstGeom prst="rect">
            <a:avLst/>
          </a:prstGeom>
        </p:spPr>
      </p:pic>
      <p:sp>
        <p:nvSpPr>
          <p:cNvPr id="6" name="مربع نص 5"/>
          <p:cNvSpPr txBox="1"/>
          <p:nvPr/>
        </p:nvSpPr>
        <p:spPr>
          <a:xfrm>
            <a:off x="10553700" y="6396335"/>
            <a:ext cx="698500" cy="461665"/>
          </a:xfrm>
          <a:prstGeom prst="rect">
            <a:avLst/>
          </a:prstGeom>
          <a:noFill/>
        </p:spPr>
        <p:txBody>
          <a:bodyPr wrap="square" rtlCol="1">
            <a:spAutoFit/>
          </a:bodyPr>
          <a:lstStyle/>
          <a:p>
            <a:r>
              <a:rPr lang="en-US" sz="2400" dirty="0" smtClean="0"/>
              <a:t>10</a:t>
            </a:r>
            <a:endParaRPr lang="ar-SA" sz="2400" dirty="0"/>
          </a:p>
        </p:txBody>
      </p:sp>
    </p:spTree>
    <p:extLst>
      <p:ext uri="{BB962C8B-B14F-4D97-AF65-F5344CB8AC3E}">
        <p14:creationId xmlns:p14="http://schemas.microsoft.com/office/powerpoint/2010/main" val="282668263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013344" y="901700"/>
            <a:ext cx="3660256" cy="584199"/>
          </a:xfrm>
        </p:spPr>
        <p:txBody>
          <a:bodyPr>
            <a:normAutofit/>
          </a:bodyPr>
          <a:lstStyle/>
          <a:p>
            <a:pPr algn="l"/>
            <a:r>
              <a:rPr lang="en-US" sz="3200" dirty="0" smtClean="0">
                <a:solidFill>
                  <a:schemeClr val="accent1">
                    <a:lumMod val="40000"/>
                    <a:lumOff val="60000"/>
                  </a:schemeClr>
                </a:solidFill>
              </a:rPr>
              <a:t>References :</a:t>
            </a:r>
            <a:endParaRPr lang="ar-SA" sz="3200" dirty="0">
              <a:solidFill>
                <a:schemeClr val="accent1">
                  <a:lumMod val="40000"/>
                  <a:lumOff val="60000"/>
                </a:schemeClr>
              </a:solidFill>
            </a:endParaRPr>
          </a:p>
        </p:txBody>
      </p:sp>
      <p:sp>
        <p:nvSpPr>
          <p:cNvPr id="3" name="عنصر نائب للنص 2"/>
          <p:cNvSpPr>
            <a:spLocks noGrp="1"/>
          </p:cNvSpPr>
          <p:nvPr>
            <p:ph type="body" idx="1"/>
          </p:nvPr>
        </p:nvSpPr>
        <p:spPr>
          <a:xfrm>
            <a:off x="899044" y="1981201"/>
            <a:ext cx="9733512" cy="3302000"/>
          </a:xfrm>
        </p:spPr>
        <p:txBody>
          <a:bodyPr/>
          <a:lstStyle/>
          <a:p>
            <a:pPr marL="342900" indent="-342900" algn="l" rtl="0">
              <a:buFont typeface="Arial" panose="020B0604020202020204" pitchFamily="34" charset="0"/>
              <a:buChar char="•"/>
            </a:pPr>
            <a:r>
              <a:rPr lang="en-US" dirty="0">
                <a:hlinkClick r:id="rId2"/>
              </a:rPr>
              <a:t>https://</a:t>
            </a:r>
            <a:r>
              <a:rPr lang="en-US" dirty="0" smtClean="0">
                <a:hlinkClick r:id="rId2"/>
              </a:rPr>
              <a:t>www.osforensics.com/raw-disk-viewer.html</a:t>
            </a:r>
            <a:endParaRPr lang="en-US" dirty="0" smtClean="0"/>
          </a:p>
          <a:p>
            <a:pPr marL="342900" indent="-342900" algn="l" rtl="0">
              <a:buFont typeface="Arial" panose="020B0604020202020204" pitchFamily="34" charset="0"/>
              <a:buChar char="•"/>
            </a:pPr>
            <a:r>
              <a:rPr lang="en-US" dirty="0">
                <a:hlinkClick r:id="rId3"/>
              </a:rPr>
              <a:t>https://</a:t>
            </a:r>
            <a:r>
              <a:rPr lang="en-US" dirty="0" smtClean="0">
                <a:hlinkClick r:id="rId3"/>
              </a:rPr>
              <a:t>www.osforensics.com/rebuild-raid.html</a:t>
            </a:r>
            <a:endParaRPr lang="en-US" dirty="0" smtClean="0"/>
          </a:p>
          <a:p>
            <a:pPr marL="342900" indent="-342900" algn="l" rtl="0">
              <a:buFont typeface="Arial" panose="020B0604020202020204" pitchFamily="34" charset="0"/>
              <a:buChar char="•"/>
            </a:pPr>
            <a:r>
              <a:rPr lang="en-US" dirty="0">
                <a:hlinkClick r:id="rId4"/>
              </a:rPr>
              <a:t>http://</a:t>
            </a:r>
            <a:r>
              <a:rPr lang="en-US" dirty="0" smtClean="0">
                <a:hlinkClick r:id="rId4"/>
              </a:rPr>
              <a:t>arabhardware.net</a:t>
            </a:r>
            <a:endParaRPr lang="en-US" dirty="0" smtClean="0"/>
          </a:p>
          <a:p>
            <a:pPr marL="342900" indent="-342900" algn="l" rtl="0">
              <a:buFont typeface="Arial" panose="020B0604020202020204" pitchFamily="34" charset="0"/>
              <a:buChar char="•"/>
            </a:pPr>
            <a:r>
              <a:rPr lang="en-US" dirty="0">
                <a:hlinkClick r:id="rId5"/>
              </a:rPr>
              <a:t>https://</a:t>
            </a:r>
            <a:r>
              <a:rPr lang="en-US" dirty="0" smtClean="0">
                <a:hlinkClick r:id="rId5"/>
              </a:rPr>
              <a:t>en.wikipedia.org/wiki/Rawdisk</a:t>
            </a:r>
            <a:endParaRPr lang="en-US" dirty="0" smtClean="0"/>
          </a:p>
          <a:p>
            <a:pPr marL="342900" indent="-342900" algn="l" rtl="0">
              <a:buFont typeface="Arial" panose="020B0604020202020204" pitchFamily="34" charset="0"/>
              <a:buChar char="•"/>
            </a:pPr>
            <a:r>
              <a:rPr lang="en-US" dirty="0">
                <a:hlinkClick r:id="rId6"/>
              </a:rPr>
              <a:t>https://</a:t>
            </a:r>
            <a:r>
              <a:rPr lang="en-US" dirty="0" smtClean="0">
                <a:hlinkClick r:id="rId6"/>
              </a:rPr>
              <a:t>en.wikipedia.org/wiki/Raiddisk</a:t>
            </a:r>
            <a:endParaRPr lang="en-US" dirty="0" smtClean="0"/>
          </a:p>
          <a:p>
            <a:pPr algn="l" rtl="0"/>
            <a:endParaRPr lang="ar-SA" dirty="0"/>
          </a:p>
        </p:txBody>
      </p:sp>
    </p:spTree>
    <p:extLst>
      <p:ext uri="{BB962C8B-B14F-4D97-AF65-F5344CB8AC3E}">
        <p14:creationId xmlns:p14="http://schemas.microsoft.com/office/powerpoint/2010/main" val="228180971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595269" y="165100"/>
            <a:ext cx="9001462" cy="855662"/>
          </a:xfrm>
        </p:spPr>
        <p:txBody>
          <a:bodyPr/>
          <a:lstStyle/>
          <a:p>
            <a:r>
              <a:rPr lang="en-US" dirty="0" smtClean="0"/>
              <a:t>RAW DISK</a:t>
            </a:r>
            <a:endParaRPr lang="ar-SA" dirty="0"/>
          </a:p>
        </p:txBody>
      </p:sp>
      <p:sp>
        <p:nvSpPr>
          <p:cNvPr id="3" name="عنوان فرعي 2"/>
          <p:cNvSpPr>
            <a:spLocks noGrp="1"/>
          </p:cNvSpPr>
          <p:nvPr>
            <p:ph type="subTitle" idx="1"/>
          </p:nvPr>
        </p:nvSpPr>
        <p:spPr>
          <a:xfrm>
            <a:off x="1595269" y="1493838"/>
            <a:ext cx="9001462" cy="4386262"/>
          </a:xfrm>
        </p:spPr>
        <p:txBody>
          <a:bodyPr>
            <a:normAutofit/>
          </a:bodyPr>
          <a:lstStyle/>
          <a:p>
            <a:pPr algn="l"/>
            <a:r>
              <a:rPr lang="en-US" sz="3200" dirty="0" smtClean="0">
                <a:solidFill>
                  <a:srgbClr val="FFFF00"/>
                </a:solidFill>
              </a:rPr>
              <a:t>* </a:t>
            </a:r>
            <a:r>
              <a:rPr lang="en-US" sz="3200" b="1" dirty="0" smtClean="0">
                <a:solidFill>
                  <a:srgbClr val="FFFF00"/>
                </a:solidFill>
              </a:rPr>
              <a:t>Definition : </a:t>
            </a:r>
            <a:r>
              <a:rPr lang="en-US" sz="2800" dirty="0" smtClean="0">
                <a:effectLst/>
              </a:rPr>
              <a:t>allows </a:t>
            </a:r>
            <a:r>
              <a:rPr lang="en-US" sz="2800" dirty="0">
                <a:effectLst/>
              </a:rPr>
              <a:t>the user to view and analyze the raw </a:t>
            </a:r>
            <a:r>
              <a:rPr lang="en-US" sz="2800" dirty="0" smtClean="0">
                <a:effectLst/>
              </a:rPr>
              <a:t>sectors </a:t>
            </a:r>
            <a:r>
              <a:rPr lang="en-US" sz="2800" dirty="0">
                <a:effectLst/>
              </a:rPr>
              <a:t>of all physical disks and partitions (including mounted images) attached to the system</a:t>
            </a:r>
            <a:r>
              <a:rPr lang="en-US" sz="2800" dirty="0" smtClean="0">
                <a:effectLst/>
              </a:rPr>
              <a:t>.</a:t>
            </a:r>
          </a:p>
          <a:p>
            <a:r>
              <a:rPr lang="ar-SA" sz="3200" b="1" dirty="0" smtClean="0">
                <a:solidFill>
                  <a:srgbClr val="FFFF00"/>
                </a:solidFill>
              </a:rPr>
              <a:t>******************</a:t>
            </a:r>
          </a:p>
          <a:p>
            <a:pPr algn="l"/>
            <a:r>
              <a:rPr lang="en-US" sz="3200" b="1" dirty="0" smtClean="0">
                <a:solidFill>
                  <a:srgbClr val="FFFF00"/>
                </a:solidFill>
              </a:rPr>
              <a:t>* </a:t>
            </a:r>
            <a:r>
              <a:rPr lang="en-US" sz="3200" b="1" dirty="0">
                <a:solidFill>
                  <a:srgbClr val="FFFF00"/>
                </a:solidFill>
              </a:rPr>
              <a:t>Provides : </a:t>
            </a:r>
            <a:r>
              <a:rPr lang="en-US" sz="2800" dirty="0">
                <a:effectLst/>
              </a:rPr>
              <a:t>the ability to perform a deeper inspection of a drive, looking beyond the data stored in the file system's files and directories. </a:t>
            </a:r>
            <a:endParaRPr lang="ar-SA" sz="2800" dirty="0"/>
          </a:p>
        </p:txBody>
      </p:sp>
      <p:sp>
        <p:nvSpPr>
          <p:cNvPr id="4" name="مربع نص 3"/>
          <p:cNvSpPr txBox="1"/>
          <p:nvPr/>
        </p:nvSpPr>
        <p:spPr>
          <a:xfrm>
            <a:off x="6007100" y="6396335"/>
            <a:ext cx="368300" cy="461665"/>
          </a:xfrm>
          <a:prstGeom prst="rect">
            <a:avLst/>
          </a:prstGeom>
          <a:noFill/>
        </p:spPr>
        <p:txBody>
          <a:bodyPr wrap="square" rtlCol="1">
            <a:spAutoFit/>
          </a:bodyPr>
          <a:lstStyle/>
          <a:p>
            <a:r>
              <a:rPr lang="en-US" sz="2400" dirty="0" smtClean="0"/>
              <a:t>1</a:t>
            </a:r>
            <a:endParaRPr lang="ar-SA" sz="2400" dirty="0"/>
          </a:p>
        </p:txBody>
      </p:sp>
    </p:spTree>
    <p:extLst>
      <p:ext uri="{BB962C8B-B14F-4D97-AF65-F5344CB8AC3E}">
        <p14:creationId xmlns:p14="http://schemas.microsoft.com/office/powerpoint/2010/main" val="338660791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229244" y="1181100"/>
            <a:ext cx="9733512" cy="5130800"/>
          </a:xfrm>
        </p:spPr>
        <p:txBody>
          <a:bodyPr>
            <a:normAutofit fontScale="92500" lnSpcReduction="10000"/>
          </a:bodyPr>
          <a:lstStyle/>
          <a:p>
            <a:pPr algn="l"/>
            <a:r>
              <a:rPr lang="en-US" sz="3500" b="1" dirty="0" smtClean="0">
                <a:solidFill>
                  <a:srgbClr val="FFFF00"/>
                </a:solidFill>
              </a:rPr>
              <a:t>* </a:t>
            </a:r>
            <a:r>
              <a:rPr lang="en-US" sz="3500" b="1" dirty="0" smtClean="0">
                <a:solidFill>
                  <a:srgbClr val="FFFF00"/>
                </a:solidFill>
                <a:effectLst/>
              </a:rPr>
              <a:t>Required : </a:t>
            </a:r>
            <a:r>
              <a:rPr lang="en-US" sz="3200" dirty="0">
                <a:effectLst/>
              </a:rPr>
              <a:t>if information of interest is suspected to be hidden within the raw sectors of the drive, which are not normally accessible via normal operating system mechanisms </a:t>
            </a:r>
            <a:r>
              <a:rPr lang="en-US" sz="3200" dirty="0" smtClean="0">
                <a:effectLst/>
              </a:rPr>
              <a:t>(e.g. </a:t>
            </a:r>
            <a:r>
              <a:rPr lang="en-US" sz="3200" dirty="0">
                <a:effectLst/>
              </a:rPr>
              <a:t>free clusters, file slack space</a:t>
            </a:r>
            <a:r>
              <a:rPr lang="en-US" sz="3200" dirty="0" smtClean="0">
                <a:effectLst/>
              </a:rPr>
              <a:t>).</a:t>
            </a:r>
          </a:p>
          <a:p>
            <a:r>
              <a:rPr lang="ar-SA" sz="3200" b="1" dirty="0" smtClean="0">
                <a:solidFill>
                  <a:srgbClr val="FFFF00"/>
                </a:solidFill>
              </a:rPr>
              <a:t>******************</a:t>
            </a:r>
            <a:endParaRPr lang="en-US" sz="3200" dirty="0" smtClean="0">
              <a:effectLst/>
            </a:endParaRPr>
          </a:p>
          <a:p>
            <a:pPr algn="l"/>
            <a:r>
              <a:rPr lang="en-US" sz="3500" b="1" dirty="0" smtClean="0">
                <a:solidFill>
                  <a:srgbClr val="FFFF00"/>
                </a:solidFill>
              </a:rPr>
              <a:t>* </a:t>
            </a:r>
            <a:r>
              <a:rPr lang="en-US" sz="3500" b="1" dirty="0">
                <a:solidFill>
                  <a:srgbClr val="FFFF00"/>
                </a:solidFill>
                <a:effectLst/>
              </a:rPr>
              <a:t> </a:t>
            </a:r>
            <a:r>
              <a:rPr lang="en-US" sz="3500" b="1" dirty="0" smtClean="0">
                <a:solidFill>
                  <a:srgbClr val="FFFF00"/>
                </a:solidFill>
                <a:effectLst/>
              </a:rPr>
              <a:t>features </a:t>
            </a:r>
            <a:r>
              <a:rPr lang="en-US" sz="3500" b="1" dirty="0">
                <a:solidFill>
                  <a:srgbClr val="FFFF00"/>
                </a:solidFill>
                <a:effectLst/>
              </a:rPr>
              <a:t>: </a:t>
            </a:r>
            <a:r>
              <a:rPr lang="en-US" sz="3200" dirty="0">
                <a:solidFill>
                  <a:schemeClr val="tx1"/>
                </a:solidFill>
                <a:effectLst/>
              </a:rPr>
              <a:t>to forensics analysis such as text/hex searching, highlighting of relevant disk offsets, and decoding of known disk structures (such as MBR, GPT</a:t>
            </a:r>
            <a:r>
              <a:rPr lang="en-US" sz="3200" dirty="0" smtClean="0">
                <a:solidFill>
                  <a:schemeClr val="tx1"/>
                </a:solidFill>
                <a:effectLst/>
              </a:rPr>
              <a:t>)</a:t>
            </a:r>
            <a:endParaRPr lang="ar-SA" sz="3200" dirty="0">
              <a:solidFill>
                <a:schemeClr val="tx1"/>
              </a:solidFill>
            </a:endParaRPr>
          </a:p>
        </p:txBody>
      </p:sp>
      <p:sp>
        <p:nvSpPr>
          <p:cNvPr id="4" name="عنوان 1"/>
          <p:cNvSpPr txBox="1">
            <a:spLocks/>
          </p:cNvSpPr>
          <p:nvPr/>
        </p:nvSpPr>
        <p:spPr>
          <a:xfrm>
            <a:off x="1595269" y="0"/>
            <a:ext cx="9001462" cy="952500"/>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dirty="0" smtClean="0"/>
              <a:t>RAW DISK</a:t>
            </a:r>
            <a:endParaRPr lang="ar-SA" sz="4800" dirty="0"/>
          </a:p>
        </p:txBody>
      </p:sp>
      <p:sp>
        <p:nvSpPr>
          <p:cNvPr id="5" name="مربع نص 4"/>
          <p:cNvSpPr txBox="1"/>
          <p:nvPr/>
        </p:nvSpPr>
        <p:spPr>
          <a:xfrm>
            <a:off x="6007100" y="6396335"/>
            <a:ext cx="368300" cy="461665"/>
          </a:xfrm>
          <a:prstGeom prst="rect">
            <a:avLst/>
          </a:prstGeom>
          <a:noFill/>
        </p:spPr>
        <p:txBody>
          <a:bodyPr wrap="square" rtlCol="1">
            <a:spAutoFit/>
          </a:bodyPr>
          <a:lstStyle/>
          <a:p>
            <a:r>
              <a:rPr lang="en-US" sz="2400" dirty="0" smtClean="0"/>
              <a:t>2</a:t>
            </a:r>
            <a:endParaRPr lang="ar-SA" sz="2400" dirty="0"/>
          </a:p>
        </p:txBody>
      </p:sp>
    </p:spTree>
    <p:extLst>
      <p:ext uri="{BB962C8B-B14F-4D97-AF65-F5344CB8AC3E}">
        <p14:creationId xmlns:p14="http://schemas.microsoft.com/office/powerpoint/2010/main" val="345653863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p:cNvSpPr txBox="1">
            <a:spLocks/>
          </p:cNvSpPr>
          <p:nvPr/>
        </p:nvSpPr>
        <p:spPr>
          <a:xfrm>
            <a:off x="1595269" y="101600"/>
            <a:ext cx="9001462" cy="952500"/>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dirty="0" smtClean="0"/>
              <a:t>RAW DISK</a:t>
            </a:r>
            <a:endParaRPr lang="ar-SA" sz="4800"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143000"/>
            <a:ext cx="8882231" cy="5587999"/>
          </a:xfrm>
          <a:prstGeom prst="rect">
            <a:avLst/>
          </a:prstGeom>
        </p:spPr>
      </p:pic>
      <p:sp>
        <p:nvSpPr>
          <p:cNvPr id="6" name="مربع نص 5"/>
          <p:cNvSpPr txBox="1"/>
          <p:nvPr/>
        </p:nvSpPr>
        <p:spPr>
          <a:xfrm>
            <a:off x="11099800" y="6396335"/>
            <a:ext cx="368300" cy="461665"/>
          </a:xfrm>
          <a:prstGeom prst="rect">
            <a:avLst/>
          </a:prstGeom>
          <a:noFill/>
        </p:spPr>
        <p:txBody>
          <a:bodyPr wrap="square" rtlCol="1">
            <a:spAutoFit/>
          </a:bodyPr>
          <a:lstStyle/>
          <a:p>
            <a:r>
              <a:rPr lang="en-US" sz="2400" dirty="0" smtClean="0"/>
              <a:t>3</a:t>
            </a:r>
            <a:endParaRPr lang="ar-SA" sz="2400" dirty="0"/>
          </a:p>
        </p:txBody>
      </p:sp>
    </p:spTree>
    <p:extLst>
      <p:ext uri="{BB962C8B-B14F-4D97-AF65-F5344CB8AC3E}">
        <p14:creationId xmlns:p14="http://schemas.microsoft.com/office/powerpoint/2010/main" val="113802609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229244" y="0"/>
            <a:ext cx="9733512" cy="995363"/>
          </a:xfrm>
        </p:spPr>
        <p:txBody>
          <a:bodyPr>
            <a:normAutofit/>
          </a:bodyPr>
          <a:lstStyle/>
          <a:p>
            <a:r>
              <a:rPr lang="en-US" sz="4800" dirty="0" smtClean="0"/>
              <a:t>RAID DISK</a:t>
            </a:r>
            <a:endParaRPr lang="ar-SA" sz="4800" dirty="0"/>
          </a:p>
        </p:txBody>
      </p:sp>
      <p:sp>
        <p:nvSpPr>
          <p:cNvPr id="3" name="عنصر نائب للنص 2"/>
          <p:cNvSpPr>
            <a:spLocks noGrp="1"/>
          </p:cNvSpPr>
          <p:nvPr>
            <p:ph type="body" idx="1"/>
          </p:nvPr>
        </p:nvSpPr>
        <p:spPr>
          <a:xfrm>
            <a:off x="1330844" y="1252538"/>
            <a:ext cx="9733512" cy="5249862"/>
          </a:xfrm>
        </p:spPr>
        <p:txBody>
          <a:bodyPr>
            <a:normAutofit lnSpcReduction="10000"/>
          </a:bodyPr>
          <a:lstStyle/>
          <a:p>
            <a:pPr algn="l"/>
            <a:r>
              <a:rPr lang="en-US" sz="3200" dirty="0" smtClean="0">
                <a:solidFill>
                  <a:srgbClr val="FFFF00"/>
                </a:solidFill>
              </a:rPr>
              <a:t>* </a:t>
            </a:r>
            <a:r>
              <a:rPr lang="en-US" sz="3200" b="1" dirty="0" smtClean="0">
                <a:solidFill>
                  <a:srgbClr val="FFFF00"/>
                </a:solidFill>
              </a:rPr>
              <a:t>Definition : </a:t>
            </a:r>
            <a:r>
              <a:rPr lang="en-US" sz="3200" dirty="0">
                <a:effectLst/>
              </a:rPr>
              <a:t>can rebuild a single RAID image from a set of physical disk images belonging to a RAID array</a:t>
            </a:r>
            <a:r>
              <a:rPr lang="en-US" sz="3200" dirty="0" smtClean="0">
                <a:effectLst/>
              </a:rPr>
              <a:t>.</a:t>
            </a:r>
          </a:p>
          <a:p>
            <a:r>
              <a:rPr lang="ar-SA" sz="3200" b="1" dirty="0" smtClean="0">
                <a:solidFill>
                  <a:srgbClr val="FFFF00"/>
                </a:solidFill>
              </a:rPr>
              <a:t>******************</a:t>
            </a:r>
            <a:endParaRPr lang="en-US" sz="3200" b="1" dirty="0" smtClean="0">
              <a:solidFill>
                <a:srgbClr val="FFFF00"/>
              </a:solidFill>
            </a:endParaRPr>
          </a:p>
          <a:p>
            <a:pPr algn="l"/>
            <a:r>
              <a:rPr lang="en-US" sz="3200" b="1" dirty="0" smtClean="0">
                <a:solidFill>
                  <a:srgbClr val="FFFF00"/>
                </a:solidFill>
              </a:rPr>
              <a:t>* Able To : </a:t>
            </a:r>
            <a:r>
              <a:rPr lang="en-US" sz="3200" dirty="0">
                <a:effectLst/>
              </a:rPr>
              <a:t>properly image systems with RAID configurations for forensics analysis is sometimes challenging, due to the fact that having access to the RAID parameters (such as the RAID level and stripe size) that were used may not be possible.</a:t>
            </a:r>
            <a:endParaRPr lang="ar-SA" sz="3200" b="1" dirty="0">
              <a:solidFill>
                <a:srgbClr val="FFFF00"/>
              </a:solidFill>
            </a:endParaRPr>
          </a:p>
        </p:txBody>
      </p:sp>
      <p:sp>
        <p:nvSpPr>
          <p:cNvPr id="4" name="مربع نص 3"/>
          <p:cNvSpPr txBox="1"/>
          <p:nvPr/>
        </p:nvSpPr>
        <p:spPr>
          <a:xfrm>
            <a:off x="11290300" y="6370935"/>
            <a:ext cx="368300" cy="461665"/>
          </a:xfrm>
          <a:prstGeom prst="rect">
            <a:avLst/>
          </a:prstGeom>
          <a:noFill/>
        </p:spPr>
        <p:txBody>
          <a:bodyPr wrap="square" rtlCol="1">
            <a:spAutoFit/>
          </a:bodyPr>
          <a:lstStyle/>
          <a:p>
            <a:r>
              <a:rPr lang="en-US" sz="2400" dirty="0" smtClean="0"/>
              <a:t>4</a:t>
            </a:r>
            <a:endParaRPr lang="ar-SA" sz="2400" dirty="0"/>
          </a:p>
        </p:txBody>
      </p:sp>
    </p:spTree>
    <p:extLst>
      <p:ext uri="{BB962C8B-B14F-4D97-AF65-F5344CB8AC3E}">
        <p14:creationId xmlns:p14="http://schemas.microsoft.com/office/powerpoint/2010/main" val="3795932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305444" y="1096963"/>
            <a:ext cx="9733512" cy="5160962"/>
          </a:xfrm>
        </p:spPr>
        <p:txBody>
          <a:bodyPr>
            <a:normAutofit/>
          </a:bodyPr>
          <a:lstStyle/>
          <a:p>
            <a:pPr algn="l"/>
            <a:r>
              <a:rPr lang="en-US" sz="3200" b="1" dirty="0" smtClean="0">
                <a:solidFill>
                  <a:srgbClr val="FFFF00"/>
                </a:solidFill>
              </a:rPr>
              <a:t>* </a:t>
            </a:r>
            <a:r>
              <a:rPr lang="en-US" sz="3200" b="1" dirty="0" smtClean="0">
                <a:solidFill>
                  <a:srgbClr val="FFFF00"/>
                </a:solidFill>
                <a:effectLst/>
              </a:rPr>
              <a:t> features : </a:t>
            </a:r>
          </a:p>
          <a:p>
            <a:pPr marL="457200" indent="-457200" algn="l" rtl="0">
              <a:buFont typeface="Wingdings" panose="05000000000000000000" pitchFamily="2" charset="2"/>
              <a:buChar char="Ø"/>
            </a:pPr>
            <a:r>
              <a:rPr lang="en-US" sz="3200" b="1" dirty="0"/>
              <a:t>Fault-Tolerance :  </a:t>
            </a:r>
            <a:r>
              <a:rPr lang="en-US" dirty="0"/>
              <a:t>Life-saving discs have many problems with HDD or SSD storage during storage</a:t>
            </a:r>
            <a:r>
              <a:rPr lang="en-US" dirty="0" smtClean="0"/>
              <a:t>.</a:t>
            </a:r>
          </a:p>
          <a:p>
            <a:pPr marL="457200" indent="-457200" algn="l" rtl="0">
              <a:buFont typeface="Wingdings" panose="05000000000000000000" pitchFamily="2" charset="2"/>
              <a:buChar char="Ø"/>
            </a:pPr>
            <a:r>
              <a:rPr lang="en-US" sz="3200" b="1" dirty="0" smtClean="0"/>
              <a:t>Performance </a:t>
            </a:r>
            <a:r>
              <a:rPr lang="en-US" sz="3200" b="1" dirty="0"/>
              <a:t>:  </a:t>
            </a:r>
            <a:r>
              <a:rPr lang="en-US" dirty="0"/>
              <a:t>Note The performance of various storage solutions within the matrix has changed in the read and write rates compared to the presence of one disk outside the matrix</a:t>
            </a:r>
            <a:r>
              <a:rPr lang="en-US" dirty="0" smtClean="0"/>
              <a:t>.</a:t>
            </a:r>
          </a:p>
          <a:p>
            <a:pPr marL="457200" indent="-457200" algn="l" rtl="0">
              <a:buFont typeface="Wingdings" panose="05000000000000000000" pitchFamily="2" charset="2"/>
              <a:buChar char="Ø"/>
            </a:pPr>
            <a:r>
              <a:rPr lang="en-US" sz="3200" b="1" dirty="0" smtClean="0"/>
              <a:t>Capacity </a:t>
            </a:r>
            <a:r>
              <a:rPr lang="en-US" sz="3200" b="1" dirty="0"/>
              <a:t>:  </a:t>
            </a:r>
            <a:r>
              <a:rPr lang="en-US" sz="2600" dirty="0"/>
              <a:t>Storage space that enables you to collect separate disks from small entities into a single entity with a large storage </a:t>
            </a:r>
            <a:r>
              <a:rPr lang="en-US" sz="2600" dirty="0" smtClean="0"/>
              <a:t>space.</a:t>
            </a:r>
            <a:endParaRPr lang="en-US" sz="2600" dirty="0"/>
          </a:p>
          <a:p>
            <a:pPr marL="457200" indent="-457200" algn="l" rtl="0">
              <a:buFont typeface="Wingdings" panose="05000000000000000000" pitchFamily="2" charset="2"/>
              <a:buChar char="Ø"/>
            </a:pPr>
            <a:endParaRPr lang="ar-SA" sz="2600" dirty="0"/>
          </a:p>
        </p:txBody>
      </p:sp>
      <p:sp>
        <p:nvSpPr>
          <p:cNvPr id="4" name="عنوان 1"/>
          <p:cNvSpPr>
            <a:spLocks noGrp="1"/>
          </p:cNvSpPr>
          <p:nvPr>
            <p:ph type="title"/>
          </p:nvPr>
        </p:nvSpPr>
        <p:spPr>
          <a:xfrm>
            <a:off x="1127644" y="101600"/>
            <a:ext cx="9733512" cy="995363"/>
          </a:xfrm>
        </p:spPr>
        <p:txBody>
          <a:bodyPr>
            <a:normAutofit/>
          </a:bodyPr>
          <a:lstStyle/>
          <a:p>
            <a:r>
              <a:rPr lang="en-US" sz="4800" dirty="0" smtClean="0"/>
              <a:t>RAID DISK</a:t>
            </a:r>
            <a:endParaRPr lang="ar-SA" sz="4800" dirty="0"/>
          </a:p>
        </p:txBody>
      </p:sp>
      <p:sp>
        <p:nvSpPr>
          <p:cNvPr id="5" name="مربع نص 4"/>
          <p:cNvSpPr txBox="1"/>
          <p:nvPr/>
        </p:nvSpPr>
        <p:spPr>
          <a:xfrm>
            <a:off x="6007100" y="6396335"/>
            <a:ext cx="368300" cy="461665"/>
          </a:xfrm>
          <a:prstGeom prst="rect">
            <a:avLst/>
          </a:prstGeom>
          <a:noFill/>
        </p:spPr>
        <p:txBody>
          <a:bodyPr wrap="square" rtlCol="1">
            <a:spAutoFit/>
          </a:bodyPr>
          <a:lstStyle/>
          <a:p>
            <a:r>
              <a:rPr lang="en-US" sz="2400" dirty="0" smtClean="0"/>
              <a:t>5</a:t>
            </a:r>
            <a:endParaRPr lang="ar-SA" sz="2400" dirty="0"/>
          </a:p>
        </p:txBody>
      </p:sp>
    </p:spTree>
    <p:extLst>
      <p:ext uri="{BB962C8B-B14F-4D97-AF65-F5344CB8AC3E}">
        <p14:creationId xmlns:p14="http://schemas.microsoft.com/office/powerpoint/2010/main" val="3994845564"/>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229244" y="1270000"/>
            <a:ext cx="9845156" cy="5245100"/>
          </a:xfrm>
        </p:spPr>
        <p:txBody>
          <a:bodyPr>
            <a:normAutofit fontScale="92500" lnSpcReduction="20000"/>
          </a:bodyPr>
          <a:lstStyle/>
          <a:p>
            <a:pPr algn="l"/>
            <a:r>
              <a:rPr lang="en-US" sz="3500" b="1" dirty="0">
                <a:solidFill>
                  <a:srgbClr val="FFFF00"/>
                </a:solidFill>
              </a:rPr>
              <a:t>* RAID technology is divided into three </a:t>
            </a:r>
            <a:r>
              <a:rPr lang="en-US" sz="3500" b="1" dirty="0" smtClean="0">
                <a:solidFill>
                  <a:srgbClr val="FFFF00"/>
                </a:solidFill>
              </a:rPr>
              <a:t>ways :</a:t>
            </a:r>
            <a:r>
              <a:rPr lang="en-US" sz="3200" b="1" dirty="0" smtClean="0">
                <a:solidFill>
                  <a:srgbClr val="FFFF00"/>
                </a:solidFill>
              </a:rPr>
              <a:t> </a:t>
            </a:r>
          </a:p>
          <a:p>
            <a:pPr marL="457200" indent="-457200" algn="l" rtl="0">
              <a:buFont typeface="Wingdings" panose="05000000000000000000" pitchFamily="2" charset="2"/>
              <a:buChar char="ü"/>
            </a:pPr>
            <a:r>
              <a:rPr lang="en-US" sz="3200" b="1" dirty="0" smtClean="0">
                <a:solidFill>
                  <a:schemeClr val="accent1">
                    <a:lumMod val="60000"/>
                    <a:lumOff val="40000"/>
                  </a:schemeClr>
                </a:solidFill>
              </a:rPr>
              <a:t>Striping :</a:t>
            </a:r>
            <a:r>
              <a:rPr lang="en-US" sz="3200" dirty="0" smtClean="0">
                <a:solidFill>
                  <a:schemeClr val="accent1">
                    <a:lumMod val="60000"/>
                    <a:lumOff val="40000"/>
                  </a:schemeClr>
                </a:solidFill>
              </a:rPr>
              <a:t> </a:t>
            </a:r>
            <a:r>
              <a:rPr lang="en-US" dirty="0">
                <a:solidFill>
                  <a:schemeClr val="tx1"/>
                </a:solidFill>
              </a:rPr>
              <a:t>The disk array divides the flow of data into small </a:t>
            </a:r>
            <a:r>
              <a:rPr lang="en-US" dirty="0" smtClean="0">
                <a:solidFill>
                  <a:schemeClr val="tx1"/>
                </a:solidFill>
              </a:rPr>
              <a:t>units </a:t>
            </a:r>
            <a:r>
              <a:rPr lang="en-US" dirty="0">
                <a:solidFill>
                  <a:schemeClr val="tx1"/>
                </a:solidFill>
              </a:rPr>
              <a:t>with specific spaces and then writes them one by one, which increases the performance of the disks in that way</a:t>
            </a:r>
            <a:r>
              <a:rPr lang="en-US" dirty="0" smtClean="0">
                <a:solidFill>
                  <a:schemeClr val="tx1"/>
                </a:solidFill>
              </a:rPr>
              <a:t>.</a:t>
            </a:r>
          </a:p>
          <a:p>
            <a:pPr marL="457200" indent="-457200" algn="l" rtl="0">
              <a:buFont typeface="Wingdings" panose="05000000000000000000" pitchFamily="2" charset="2"/>
              <a:buChar char="ü"/>
            </a:pPr>
            <a:r>
              <a:rPr lang="en-US" sz="3000" b="1" dirty="0">
                <a:solidFill>
                  <a:schemeClr val="accent1">
                    <a:lumMod val="60000"/>
                    <a:lumOff val="40000"/>
                  </a:schemeClr>
                </a:solidFill>
              </a:rPr>
              <a:t>Mirroring : </a:t>
            </a:r>
            <a:r>
              <a:rPr lang="en-US" dirty="0" smtClean="0">
                <a:solidFill>
                  <a:schemeClr val="tx1"/>
                </a:solidFill>
              </a:rPr>
              <a:t>The </a:t>
            </a:r>
            <a:r>
              <a:rPr lang="en-US" dirty="0">
                <a:solidFill>
                  <a:schemeClr val="tx1"/>
                </a:solidFill>
              </a:rPr>
              <a:t>matrix stores a copy of the data on all its members in one time, which increases the performance of the storage disks in addition to avoiding errors that may occur to those disks during the operation</a:t>
            </a:r>
            <a:r>
              <a:rPr lang="en-US" dirty="0" smtClean="0">
                <a:solidFill>
                  <a:schemeClr val="tx1"/>
                </a:solidFill>
              </a:rPr>
              <a:t>.</a:t>
            </a:r>
          </a:p>
          <a:p>
            <a:pPr marL="457200" indent="-457200" algn="l" rtl="0">
              <a:buFont typeface="Wingdings" panose="05000000000000000000" pitchFamily="2" charset="2"/>
              <a:buChar char="ü"/>
            </a:pPr>
            <a:r>
              <a:rPr lang="en-US" sz="3000" b="1" dirty="0">
                <a:solidFill>
                  <a:schemeClr val="accent1">
                    <a:lumMod val="60000"/>
                    <a:lumOff val="40000"/>
                  </a:schemeClr>
                </a:solidFill>
              </a:rPr>
              <a:t>Parity : </a:t>
            </a:r>
            <a:r>
              <a:rPr lang="en-US" sz="2600" dirty="0">
                <a:solidFill>
                  <a:schemeClr val="tx1"/>
                </a:solidFill>
              </a:rPr>
              <a:t>enables the storage disks to deal with the data as a single block. While the loss of one of the members of the matrix, one of the disks stopped working, the missing data is recalculated and distributed again on the matrix.</a:t>
            </a:r>
          </a:p>
          <a:p>
            <a:pPr marL="457200" indent="-457200" algn="l" rtl="0">
              <a:buFont typeface="Wingdings" panose="05000000000000000000" pitchFamily="2" charset="2"/>
              <a:buChar char="ü"/>
            </a:pPr>
            <a:endParaRPr lang="ar-SA" sz="3000" b="1" dirty="0">
              <a:solidFill>
                <a:schemeClr val="tx1"/>
              </a:solidFill>
            </a:endParaRPr>
          </a:p>
        </p:txBody>
      </p:sp>
      <p:sp>
        <p:nvSpPr>
          <p:cNvPr id="4" name="عنوان 1"/>
          <p:cNvSpPr>
            <a:spLocks noGrp="1"/>
          </p:cNvSpPr>
          <p:nvPr>
            <p:ph type="title"/>
          </p:nvPr>
        </p:nvSpPr>
        <p:spPr>
          <a:xfrm>
            <a:off x="1229244" y="101600"/>
            <a:ext cx="9733512" cy="995363"/>
          </a:xfrm>
        </p:spPr>
        <p:txBody>
          <a:bodyPr>
            <a:normAutofit/>
          </a:bodyPr>
          <a:lstStyle/>
          <a:p>
            <a:r>
              <a:rPr lang="en-US" sz="4800" dirty="0" smtClean="0"/>
              <a:t>RAID DISK</a:t>
            </a:r>
            <a:endParaRPr lang="ar-SA" sz="4800" dirty="0"/>
          </a:p>
        </p:txBody>
      </p:sp>
      <p:sp>
        <p:nvSpPr>
          <p:cNvPr id="5" name="مربع نص 4"/>
          <p:cNvSpPr txBox="1"/>
          <p:nvPr/>
        </p:nvSpPr>
        <p:spPr>
          <a:xfrm>
            <a:off x="6007100" y="6396335"/>
            <a:ext cx="368300" cy="461665"/>
          </a:xfrm>
          <a:prstGeom prst="rect">
            <a:avLst/>
          </a:prstGeom>
          <a:noFill/>
        </p:spPr>
        <p:txBody>
          <a:bodyPr wrap="square" rtlCol="1">
            <a:spAutoFit/>
          </a:bodyPr>
          <a:lstStyle/>
          <a:p>
            <a:r>
              <a:rPr lang="en-US" sz="2400" dirty="0" smtClean="0"/>
              <a:t>6</a:t>
            </a:r>
            <a:endParaRPr lang="ar-SA" sz="2400" dirty="0"/>
          </a:p>
        </p:txBody>
      </p:sp>
    </p:spTree>
    <p:extLst>
      <p:ext uri="{BB962C8B-B14F-4D97-AF65-F5344CB8AC3E}">
        <p14:creationId xmlns:p14="http://schemas.microsoft.com/office/powerpoint/2010/main" val="357871350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1127644" y="2076958"/>
            <a:ext cx="7051156" cy="4335462"/>
          </a:xfrm>
        </p:spPr>
        <p:txBody>
          <a:bodyPr>
            <a:normAutofit/>
          </a:bodyPr>
          <a:lstStyle/>
          <a:p>
            <a:pPr marL="457200" indent="-457200" algn="l" rtl="0">
              <a:buFont typeface="Wingdings" panose="05000000000000000000" pitchFamily="2" charset="2"/>
              <a:buChar char="ü"/>
            </a:pPr>
            <a:r>
              <a:rPr lang="en-US" sz="3200" b="1" dirty="0">
                <a:solidFill>
                  <a:schemeClr val="accent1">
                    <a:lumMod val="60000"/>
                    <a:lumOff val="40000"/>
                  </a:schemeClr>
                </a:solidFill>
              </a:rPr>
              <a:t>RAID 0 : </a:t>
            </a:r>
            <a:r>
              <a:rPr lang="en-US" dirty="0">
                <a:effectLst/>
              </a:rPr>
              <a:t>The first level of RAID depends on the stripping method, which is characterized by higher reading rates for both solid state and mechanical </a:t>
            </a:r>
            <a:r>
              <a:rPr lang="en-US" dirty="0" smtClean="0">
                <a:effectLst/>
              </a:rPr>
              <a:t>disks . This </a:t>
            </a:r>
            <a:r>
              <a:rPr lang="en-US" dirty="0">
                <a:effectLst/>
              </a:rPr>
              <a:t>level is used mainly in the personal systems of those looking for the highest performance of the disks and sacrifice the preservation of data, where often will not be important data which can be dispensed with.</a:t>
            </a:r>
          </a:p>
          <a:p>
            <a:pPr algn="l" rtl="0"/>
            <a:endParaRPr lang="ar-SA" sz="3200" b="1" dirty="0">
              <a:solidFill>
                <a:srgbClr val="FFFF00"/>
              </a:solidFill>
            </a:endParaRPr>
          </a:p>
        </p:txBody>
      </p:sp>
      <p:sp>
        <p:nvSpPr>
          <p:cNvPr id="4" name="عنوان 1"/>
          <p:cNvSpPr>
            <a:spLocks noGrp="1"/>
          </p:cNvSpPr>
          <p:nvPr>
            <p:ph type="title"/>
          </p:nvPr>
        </p:nvSpPr>
        <p:spPr>
          <a:xfrm>
            <a:off x="1127644" y="101600"/>
            <a:ext cx="9733512" cy="995363"/>
          </a:xfrm>
        </p:spPr>
        <p:txBody>
          <a:bodyPr>
            <a:normAutofit/>
          </a:bodyPr>
          <a:lstStyle/>
          <a:p>
            <a:r>
              <a:rPr lang="en-US" sz="4800" dirty="0" smtClean="0"/>
              <a:t>RAID DISK</a:t>
            </a:r>
            <a:endParaRPr lang="ar-SA" sz="4800" dirty="0"/>
          </a:p>
        </p:txBody>
      </p:sp>
      <p:pic>
        <p:nvPicPr>
          <p:cNvPr id="5" name="صورة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2456" y="2910681"/>
            <a:ext cx="3337560" cy="3099816"/>
          </a:xfrm>
          <a:prstGeom prst="rect">
            <a:avLst/>
          </a:prstGeom>
        </p:spPr>
      </p:pic>
      <p:sp>
        <p:nvSpPr>
          <p:cNvPr id="6" name="مربع نص 5"/>
          <p:cNvSpPr txBox="1"/>
          <p:nvPr/>
        </p:nvSpPr>
        <p:spPr>
          <a:xfrm>
            <a:off x="1778000" y="1343720"/>
            <a:ext cx="9083156" cy="1077218"/>
          </a:xfrm>
          <a:prstGeom prst="rect">
            <a:avLst/>
          </a:prstGeom>
          <a:noFill/>
        </p:spPr>
        <p:txBody>
          <a:bodyPr wrap="square" rtlCol="1">
            <a:spAutoFit/>
          </a:bodyPr>
          <a:lstStyle/>
          <a:p>
            <a:pPr algn="l" rtl="0"/>
            <a:r>
              <a:rPr lang="en-US" sz="3200" b="1" dirty="0" smtClean="0">
                <a:solidFill>
                  <a:srgbClr val="FFFF00"/>
                </a:solidFill>
              </a:rPr>
              <a:t>* </a:t>
            </a:r>
            <a:r>
              <a:rPr lang="en-US" sz="3200" b="1" dirty="0" smtClean="0">
                <a:solidFill>
                  <a:srgbClr val="FFFF00"/>
                </a:solidFill>
                <a:effectLst/>
              </a:rPr>
              <a:t>The following RAID levels are supported :</a:t>
            </a:r>
          </a:p>
          <a:p>
            <a:pPr algn="l" rtl="0"/>
            <a:endParaRPr lang="ar-SA" sz="3200" dirty="0"/>
          </a:p>
        </p:txBody>
      </p:sp>
      <p:sp>
        <p:nvSpPr>
          <p:cNvPr id="7" name="مربع نص 6"/>
          <p:cNvSpPr txBox="1"/>
          <p:nvPr/>
        </p:nvSpPr>
        <p:spPr>
          <a:xfrm>
            <a:off x="6007100" y="6396335"/>
            <a:ext cx="368300" cy="461665"/>
          </a:xfrm>
          <a:prstGeom prst="rect">
            <a:avLst/>
          </a:prstGeom>
          <a:noFill/>
        </p:spPr>
        <p:txBody>
          <a:bodyPr wrap="square" rtlCol="1">
            <a:spAutoFit/>
          </a:bodyPr>
          <a:lstStyle/>
          <a:p>
            <a:r>
              <a:rPr lang="en-US" sz="2400" dirty="0" smtClean="0"/>
              <a:t>7</a:t>
            </a:r>
            <a:endParaRPr lang="ar-SA" sz="2400" dirty="0"/>
          </a:p>
        </p:txBody>
      </p:sp>
    </p:spTree>
    <p:extLst>
      <p:ext uri="{BB962C8B-B14F-4D97-AF65-F5344CB8AC3E}">
        <p14:creationId xmlns:p14="http://schemas.microsoft.com/office/powerpoint/2010/main" val="32876165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p:cNvSpPr>
            <a:spLocks noGrp="1"/>
          </p:cNvSpPr>
          <p:nvPr>
            <p:ph type="body" idx="1"/>
          </p:nvPr>
        </p:nvSpPr>
        <p:spPr>
          <a:xfrm>
            <a:off x="723900" y="1320800"/>
            <a:ext cx="7761248" cy="5283201"/>
          </a:xfrm>
        </p:spPr>
        <p:txBody>
          <a:bodyPr>
            <a:normAutofit fontScale="92500" lnSpcReduction="20000"/>
          </a:bodyPr>
          <a:lstStyle/>
          <a:p>
            <a:pPr marL="342900" indent="-342900" algn="l" rtl="0">
              <a:buFont typeface="Wingdings" panose="05000000000000000000" pitchFamily="2" charset="2"/>
              <a:buChar char="ü"/>
            </a:pPr>
            <a:r>
              <a:rPr lang="en-US" sz="3500" b="1" dirty="0">
                <a:solidFill>
                  <a:schemeClr val="accent1">
                    <a:lumMod val="60000"/>
                    <a:lumOff val="40000"/>
                  </a:schemeClr>
                </a:solidFill>
              </a:rPr>
              <a:t>RAID 1 : </a:t>
            </a:r>
            <a:r>
              <a:rPr lang="en-US" dirty="0">
                <a:effectLst/>
              </a:rPr>
              <a:t>The second level depends on the second method Mirroring, when the fall of one of the two disks continue to operate matrix and allow the user to deal with the data until the repair or replace the damaged disk</a:t>
            </a:r>
            <a:r>
              <a:rPr lang="en-US" dirty="0" smtClean="0">
                <a:effectLst/>
              </a:rPr>
              <a:t>.</a:t>
            </a:r>
          </a:p>
          <a:p>
            <a:pPr algn="l" rtl="0"/>
            <a:endParaRPr lang="en-US" dirty="0" smtClean="0">
              <a:effectLst/>
            </a:endParaRPr>
          </a:p>
          <a:p>
            <a:pPr marL="342900" indent="-342900" algn="l" rtl="0">
              <a:buFont typeface="Wingdings" panose="05000000000000000000" pitchFamily="2" charset="2"/>
              <a:buChar char="ü"/>
            </a:pPr>
            <a:r>
              <a:rPr lang="en-US" sz="3300" b="1" dirty="0">
                <a:solidFill>
                  <a:schemeClr val="accent1">
                    <a:lumMod val="60000"/>
                    <a:lumOff val="40000"/>
                  </a:schemeClr>
                </a:solidFill>
              </a:rPr>
              <a:t>RAID 5 : </a:t>
            </a:r>
            <a:r>
              <a:rPr lang="en-US" sz="2600" dirty="0">
                <a:effectLst/>
              </a:rPr>
              <a:t>This level combines the Parity method of handling data as a single block and relying on part of the first striping method, which is the speed of reading. This level is constantly characterized by a matrix at work that even dropped or stopped one disk from working.</a:t>
            </a:r>
          </a:p>
          <a:p>
            <a:pPr algn="l" rtl="0"/>
            <a:r>
              <a:rPr lang="en-US" dirty="0" smtClean="0">
                <a:effectLst/>
              </a:rPr>
              <a:t> </a:t>
            </a:r>
            <a:endParaRPr lang="en-US" dirty="0">
              <a:effectLst/>
            </a:endParaRPr>
          </a:p>
          <a:p>
            <a:pPr algn="l" rtl="0"/>
            <a:endParaRPr lang="ar-SA" dirty="0"/>
          </a:p>
        </p:txBody>
      </p:sp>
      <p:sp>
        <p:nvSpPr>
          <p:cNvPr id="4" name="عنوان 1"/>
          <p:cNvSpPr>
            <a:spLocks noGrp="1"/>
          </p:cNvSpPr>
          <p:nvPr>
            <p:ph type="title"/>
          </p:nvPr>
        </p:nvSpPr>
        <p:spPr>
          <a:xfrm>
            <a:off x="1127644" y="101600"/>
            <a:ext cx="9733512" cy="995363"/>
          </a:xfrm>
        </p:spPr>
        <p:txBody>
          <a:bodyPr>
            <a:normAutofit/>
          </a:bodyPr>
          <a:lstStyle/>
          <a:p>
            <a:r>
              <a:rPr lang="en-US" sz="4800" dirty="0" smtClean="0"/>
              <a:t>RAID DISK</a:t>
            </a:r>
            <a:endParaRPr lang="ar-SA" sz="4800" dirty="0"/>
          </a:p>
        </p:txBody>
      </p:sp>
      <p:pic>
        <p:nvPicPr>
          <p:cNvPr id="5" name="صورة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2148" y="1320800"/>
            <a:ext cx="2796152" cy="2316162"/>
          </a:xfrm>
          <a:prstGeom prst="rect">
            <a:avLst/>
          </a:prstGeom>
        </p:spPr>
      </p:pic>
      <p:pic>
        <p:nvPicPr>
          <p:cNvPr id="6" name="صورة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4804" y="3962400"/>
            <a:ext cx="3376652" cy="2286000"/>
          </a:xfrm>
          <a:prstGeom prst="rect">
            <a:avLst/>
          </a:prstGeom>
        </p:spPr>
      </p:pic>
      <p:sp>
        <p:nvSpPr>
          <p:cNvPr id="7" name="مربع نص 6"/>
          <p:cNvSpPr txBox="1"/>
          <p:nvPr/>
        </p:nvSpPr>
        <p:spPr>
          <a:xfrm>
            <a:off x="6007100" y="6396335"/>
            <a:ext cx="368300" cy="461665"/>
          </a:xfrm>
          <a:prstGeom prst="rect">
            <a:avLst/>
          </a:prstGeom>
          <a:noFill/>
        </p:spPr>
        <p:txBody>
          <a:bodyPr wrap="square" rtlCol="1">
            <a:spAutoFit/>
          </a:bodyPr>
          <a:lstStyle/>
          <a:p>
            <a:r>
              <a:rPr lang="en-US" sz="2400" dirty="0" smtClean="0"/>
              <a:t>8</a:t>
            </a:r>
            <a:endParaRPr lang="ar-SA" sz="2400" dirty="0"/>
          </a:p>
        </p:txBody>
      </p:sp>
    </p:spTree>
    <p:extLst>
      <p:ext uri="{BB962C8B-B14F-4D97-AF65-F5344CB8AC3E}">
        <p14:creationId xmlns:p14="http://schemas.microsoft.com/office/powerpoint/2010/main" val="2473558079"/>
      </p:ext>
    </p:extLst>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129</TotalTime>
  <Words>593</Words>
  <Application>Microsoft Office PowerPoint</Application>
  <PresentationFormat>مخصص</PresentationFormat>
  <Paragraphs>55</Paragraphs>
  <Slides>12</Slides>
  <Notes>0</Notes>
  <HiddenSlides>0</HiddenSlides>
  <MMClips>0</MMClips>
  <ScaleCrop>false</ScaleCrop>
  <HeadingPairs>
    <vt:vector size="4" baseType="variant">
      <vt:variant>
        <vt:lpstr>نسق</vt:lpstr>
      </vt:variant>
      <vt:variant>
        <vt:i4>1</vt:i4>
      </vt:variant>
      <vt:variant>
        <vt:lpstr>عناوين الشرائح</vt:lpstr>
      </vt:variant>
      <vt:variant>
        <vt:i4>12</vt:i4>
      </vt:variant>
    </vt:vector>
  </HeadingPairs>
  <TitlesOfParts>
    <vt:vector size="13" baseType="lpstr">
      <vt:lpstr>Damask</vt:lpstr>
      <vt:lpstr>Operating system  raw disk &amp; raid disk</vt:lpstr>
      <vt:lpstr>RAW DISK</vt:lpstr>
      <vt:lpstr>عرض تقديمي في PowerPoint</vt:lpstr>
      <vt:lpstr>عرض تقديمي في PowerPoint</vt:lpstr>
      <vt:lpstr>RAID DISK</vt:lpstr>
      <vt:lpstr>RAID DISK</vt:lpstr>
      <vt:lpstr>RAID DISK</vt:lpstr>
      <vt:lpstr>RAID DISK</vt:lpstr>
      <vt:lpstr>RAID DISK</vt:lpstr>
      <vt:lpstr>RAID DISK</vt:lpstr>
      <vt:lpstr>RAID DISK</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‏‏مستخدم Windows</dc:creator>
  <cp:lastModifiedBy>hp</cp:lastModifiedBy>
  <cp:revision>68</cp:revision>
  <dcterms:created xsi:type="dcterms:W3CDTF">2018-11-21T18:37:01Z</dcterms:created>
  <dcterms:modified xsi:type="dcterms:W3CDTF">2019-03-02T17:45:57Z</dcterms:modified>
</cp:coreProperties>
</file>