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2"/>
  </p:notesMasterIdLst>
  <p:sldIdLst>
    <p:sldId id="316" r:id="rId5"/>
    <p:sldId id="311" r:id="rId6"/>
    <p:sldId id="310" r:id="rId7"/>
    <p:sldId id="303" r:id="rId8"/>
    <p:sldId id="314" r:id="rId9"/>
    <p:sldId id="313"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4" autoAdjust="0"/>
    <p:restoredTop sz="95226" autoAdjust="0"/>
  </p:normalViewPr>
  <p:slideViewPr>
    <p:cSldViewPr snapToGrid="0">
      <p:cViewPr varScale="1">
        <p:scale>
          <a:sx n="75" d="100"/>
          <a:sy n="75" d="100"/>
        </p:scale>
        <p:origin x="62" y="226"/>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EAFD5-63CF-4AFC-B46F-BE086C5D447C}">
      <dgm:prSet phldrT="[Text]"/>
      <dgm:spPr/>
      <dgm:t>
        <a:bodyPr/>
        <a:lstStyle/>
        <a:p>
          <a:pPr>
            <a:lnSpc>
              <a:spcPct val="100000"/>
            </a:lnSpc>
            <a:defRPr b="1"/>
          </a:pPr>
          <a:r>
            <a:rPr lang="de-DE" b="1" dirty="0"/>
            <a:t>Automatische Berechnung einer komplexen Preis-Formel</a:t>
          </a:r>
          <a:endParaRPr lang="en-US" b="1" dirty="0"/>
        </a:p>
      </dgm:t>
    </dgm:pt>
    <dgm:pt modelId="{7A0BD8EC-BB4A-4912-A54E-6F39B681264E}" type="parTrans" cxnId="{AE101ABC-7EA3-4444-A576-8AB15A371C84}">
      <dgm:prSet/>
      <dgm:spPr/>
      <dgm:t>
        <a:bodyPr/>
        <a:lstStyle/>
        <a:p>
          <a:endParaRPr lang="en-US" sz="1200"/>
        </a:p>
      </dgm:t>
    </dgm:pt>
    <dgm:pt modelId="{7A8D4B4D-06E9-4958-810D-A6226B6AC588}" type="sibTrans" cxnId="{AE101ABC-7EA3-4444-A576-8AB15A371C84}">
      <dgm:prSet/>
      <dgm:spPr/>
      <dgm:t>
        <a:bodyPr/>
        <a:lstStyle/>
        <a:p>
          <a:endParaRPr lang="en-US"/>
        </a:p>
      </dgm:t>
    </dgm:pt>
    <dgm:pt modelId="{349299C9-846E-4827-813A-349CCCE20782}">
      <dgm:prSet phldrT="[Text]"/>
      <dgm:spPr/>
      <dgm:t>
        <a:bodyPr anchor="ctr"/>
        <a:lstStyle/>
        <a:p>
          <a:pPr>
            <a:lnSpc>
              <a:spcPct val="100000"/>
            </a:lnSpc>
          </a:pPr>
          <a:r>
            <a:rPr lang="de-DE" b="0" i="0" u="none" dirty="0"/>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dirty="0"/>
        </a:p>
      </dgm:t>
    </dgm:pt>
    <dgm:pt modelId="{AEA27547-B9ED-4994-BD27-04EC297EF367}" type="parTrans" cxnId="{0EFA3039-6828-403C-9445-4359BA6645E6}">
      <dgm:prSet/>
      <dgm:spPr/>
      <dgm:t>
        <a:bodyPr/>
        <a:lstStyle/>
        <a:p>
          <a:endParaRPr lang="en-US" sz="1200"/>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pPr>
            <a:lnSpc>
              <a:spcPct val="100000"/>
            </a:lnSpc>
            <a:defRPr b="1"/>
          </a:pPr>
          <a:r>
            <a:rPr lang="de-DE" b="1" dirty="0"/>
            <a:t>Benutzerinteraktion und Datenakquisition</a:t>
          </a:r>
          <a:endParaRPr lang="en-US" b="1" dirty="0"/>
        </a:p>
      </dgm:t>
    </dgm:pt>
    <dgm:pt modelId="{7B691773-F524-4FAD-A272-BDF0B0C4370A}" type="parTrans" cxnId="{55492768-9A5E-4F74-AC7C-959C5C24EFD3}">
      <dgm:prSet/>
      <dgm:spPr/>
      <dgm:t>
        <a:bodyPr/>
        <a:lstStyle/>
        <a:p>
          <a:endParaRPr lang="en-US" sz="1200"/>
        </a:p>
      </dgm:t>
    </dgm:pt>
    <dgm:pt modelId="{A8C9B7A9-BC2A-4753-B7F0-F2E361D95520}" type="sibTrans" cxnId="{55492768-9A5E-4F74-AC7C-959C5C24EFD3}">
      <dgm:prSet/>
      <dgm:spPr/>
      <dgm:t>
        <a:bodyPr/>
        <a:lstStyle/>
        <a:p>
          <a:endParaRPr lang="en-US"/>
        </a:p>
      </dgm:t>
    </dgm:pt>
    <dgm:pt modelId="{5D70EFF5-8B31-4A1F-AE44-51E4CF0013EB}">
      <dgm:prSet phldrT="[Text]"/>
      <dgm:spPr/>
      <dgm:t>
        <a:bodyPr anchor="ctr"/>
        <a:lstStyle/>
        <a:p>
          <a:pPr>
            <a:lnSpc>
              <a:spcPct val="100000"/>
            </a:lnSpc>
          </a:pPr>
          <a:r>
            <a:rPr lang="de-DE" b="0" i="0" u="none" dirty="0"/>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dirty="0"/>
        </a:p>
      </dgm:t>
    </dgm:pt>
    <dgm:pt modelId="{96C720A0-FEEF-48D1-8DF6-ABA03C304822}" type="parTrans" cxnId="{E97FF64F-8020-497E-AE7D-2395DDA4560D}">
      <dgm:prSet/>
      <dgm:spPr/>
      <dgm:t>
        <a:bodyPr/>
        <a:lstStyle/>
        <a:p>
          <a:endParaRPr lang="en-US" sz="1200"/>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pPr>
            <a:lnSpc>
              <a:spcPct val="100000"/>
            </a:lnSpc>
            <a:defRPr b="1"/>
          </a:pPr>
          <a:r>
            <a:rPr lang="de-DE" b="1" dirty="0"/>
            <a:t>Datenvalidierung und Sicherheit</a:t>
          </a:r>
          <a:endParaRPr lang="en-US" b="1" dirty="0"/>
        </a:p>
      </dgm:t>
    </dgm:pt>
    <dgm:pt modelId="{862AAE39-3AAD-40E3-BA20-90187BD73242}" type="parTrans" cxnId="{53239C96-427C-420B-95DC-546F3B30ED65}">
      <dgm:prSet/>
      <dgm:spPr/>
      <dgm:t>
        <a:bodyPr/>
        <a:lstStyle/>
        <a:p>
          <a:endParaRPr lang="en-US" sz="1200"/>
        </a:p>
      </dgm:t>
    </dgm:pt>
    <dgm:pt modelId="{9B090D9D-470E-46E2-AABB-0368A52481AA}" type="sibTrans" cxnId="{53239C96-427C-420B-95DC-546F3B30ED65}">
      <dgm:prSet/>
      <dgm:spPr/>
      <dgm:t>
        <a:bodyPr/>
        <a:lstStyle/>
        <a:p>
          <a:endParaRPr lang="en-US"/>
        </a:p>
      </dgm:t>
    </dgm:pt>
    <dgm:pt modelId="{4A6BB192-9983-4F48-BBC5-6E384EED7EC5}">
      <dgm:prSet phldrT="[Text]"/>
      <dgm:spPr/>
      <dgm:t>
        <a:bodyPr anchor="ctr"/>
        <a:lstStyle/>
        <a:p>
          <a:pPr>
            <a:lnSpc>
              <a:spcPct val="100000"/>
            </a:lnSpc>
          </a:pPr>
          <a:r>
            <a:rPr lang="de-DE" b="0" i="0" u="none"/>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a:p>
      </dgm:t>
    </dgm:pt>
    <dgm:pt modelId="{230A6E4A-6CED-4DC0-AEFE-6859FE07B658}" type="parTrans" cxnId="{E3115EEA-DE9C-4F06-B8B3-BEB263D5F2B1}">
      <dgm:prSet/>
      <dgm:spPr/>
      <dgm:t>
        <a:bodyPr/>
        <a:lstStyle/>
        <a:p>
          <a:endParaRPr lang="en-US" sz="1200"/>
        </a:p>
      </dgm:t>
    </dgm:pt>
    <dgm:pt modelId="{0B568EC2-5D2A-4B00-8047-B7832F245B44}" type="sibTrans" cxnId="{E3115EEA-DE9C-4F06-B8B3-BEB263D5F2B1}">
      <dgm:prSet/>
      <dgm:spPr/>
      <dgm:t>
        <a:bodyPr/>
        <a:lstStyle/>
        <a:p>
          <a:endParaRPr lang="en-US"/>
        </a:p>
      </dgm:t>
    </dgm:pt>
    <dgm:pt modelId="{6B7A8551-5BCE-4C9A-82E9-1C144D9DB2FC}" type="pres">
      <dgm:prSet presAssocID="{55C0B14E-AEA6-48D3-A387-ED4A3A3BF840}" presName="root" presStyleCnt="0">
        <dgm:presLayoutVars>
          <dgm:dir/>
          <dgm:resizeHandles val="exact"/>
        </dgm:presLayoutVars>
      </dgm:prSet>
      <dgm:spPr/>
    </dgm:pt>
    <dgm:pt modelId="{B8143ED2-C501-46C2-9FFC-B3BB92B8BE60}" type="pres">
      <dgm:prSet presAssocID="{AACEAFD5-63CF-4AFC-B46F-BE086C5D447C}" presName="compNode" presStyleCnt="0"/>
      <dgm:spPr/>
    </dgm:pt>
    <dgm:pt modelId="{D4215A12-4053-4699-8990-2BD3321AD86C}" type="pres">
      <dgm:prSet presAssocID="{AACEAFD5-63CF-4AFC-B46F-BE086C5D44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schenrechner"/>
        </a:ext>
      </dgm:extLst>
    </dgm:pt>
    <dgm:pt modelId="{99E0A502-AA6A-4181-B1DF-FE8FB6F8EBAB}" type="pres">
      <dgm:prSet presAssocID="{AACEAFD5-63CF-4AFC-B46F-BE086C5D447C}" presName="iconSpace" presStyleCnt="0"/>
      <dgm:spPr/>
    </dgm:pt>
    <dgm:pt modelId="{01243BF9-935E-42D8-A6FB-47FB04F7F012}" type="pres">
      <dgm:prSet presAssocID="{AACEAFD5-63CF-4AFC-B46F-BE086C5D447C}" presName="parTx" presStyleLbl="revTx" presStyleIdx="0" presStyleCnt="6">
        <dgm:presLayoutVars>
          <dgm:chMax val="0"/>
          <dgm:chPref val="0"/>
        </dgm:presLayoutVars>
      </dgm:prSet>
      <dgm:spPr/>
    </dgm:pt>
    <dgm:pt modelId="{56857A1D-17FA-4AE4-9AE2-3A6EB502C9F9}" type="pres">
      <dgm:prSet presAssocID="{AACEAFD5-63CF-4AFC-B46F-BE086C5D447C}" presName="txSpace" presStyleCnt="0"/>
      <dgm:spPr/>
    </dgm:pt>
    <dgm:pt modelId="{6685F746-EDAD-4710-B01D-07284A8BD25C}" type="pres">
      <dgm:prSet presAssocID="{AACEAFD5-63CF-4AFC-B46F-BE086C5D447C}" presName="desTx" presStyleLbl="revTx" presStyleIdx="1" presStyleCnt="6">
        <dgm:presLayoutVars/>
      </dgm:prSet>
      <dgm:spPr/>
    </dgm:pt>
    <dgm:pt modelId="{3A94566B-37BC-4364-880E-AAA3EFF27F21}" type="pres">
      <dgm:prSet presAssocID="{7A8D4B4D-06E9-4958-810D-A6226B6AC588}" presName="sibTrans" presStyleCnt="0"/>
      <dgm:spPr/>
    </dgm:pt>
    <dgm:pt modelId="{BA7D5EF3-1477-440B-B31A-038B12D20DD1}" type="pres">
      <dgm:prSet presAssocID="{D07AD3FD-84FF-467E-9693-752776549C61}" presName="compNode" presStyleCnt="0"/>
      <dgm:spPr/>
    </dgm:pt>
    <dgm:pt modelId="{50101748-334C-45C7-8066-67268478DB35}" type="pres">
      <dgm:prSet presAssocID="{D07AD3FD-84FF-467E-9693-752776549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zessor"/>
        </a:ext>
      </dgm:extLst>
    </dgm:pt>
    <dgm:pt modelId="{257A17D5-34C1-4298-92A4-93EABEB993F8}" type="pres">
      <dgm:prSet presAssocID="{D07AD3FD-84FF-467E-9693-752776549C61}" presName="iconSpace" presStyleCnt="0"/>
      <dgm:spPr/>
    </dgm:pt>
    <dgm:pt modelId="{485F01B3-C266-4760-B02B-A3EC1E576F00}" type="pres">
      <dgm:prSet presAssocID="{D07AD3FD-84FF-467E-9693-752776549C61}" presName="parTx" presStyleLbl="revTx" presStyleIdx="2" presStyleCnt="6">
        <dgm:presLayoutVars>
          <dgm:chMax val="0"/>
          <dgm:chPref val="0"/>
        </dgm:presLayoutVars>
      </dgm:prSet>
      <dgm:spPr/>
    </dgm:pt>
    <dgm:pt modelId="{49715B86-36E2-4373-A0C1-878DC493021F}" type="pres">
      <dgm:prSet presAssocID="{D07AD3FD-84FF-467E-9693-752776549C61}" presName="txSpace" presStyleCnt="0"/>
      <dgm:spPr/>
    </dgm:pt>
    <dgm:pt modelId="{C2C11CDA-FE36-471B-B760-F39F8532D3F8}" type="pres">
      <dgm:prSet presAssocID="{D07AD3FD-84FF-467E-9693-752776549C61}" presName="desTx" presStyleLbl="revTx" presStyleIdx="3" presStyleCnt="6">
        <dgm:presLayoutVars/>
      </dgm:prSet>
      <dgm:spPr/>
    </dgm:pt>
    <dgm:pt modelId="{687A184C-88E9-4CA7-91F0-769676714D7E}" type="pres">
      <dgm:prSet presAssocID="{A8C9B7A9-BC2A-4753-B7F0-F2E361D95520}" presName="sibTrans" presStyleCnt="0"/>
      <dgm:spPr/>
    </dgm:pt>
    <dgm:pt modelId="{3DAA4934-1042-4FCA-AA52-0E22D9D4ACA5}" type="pres">
      <dgm:prSet presAssocID="{D71FC021-6A65-44D1-95B9-0E6C89079866}" presName="compNode" presStyleCnt="0"/>
      <dgm:spPr/>
    </dgm:pt>
    <dgm:pt modelId="{57181CBF-ED38-4857-830D-9B8ED3E994A1}" type="pres">
      <dgm:prSet presAssocID="{D71FC021-6A65-44D1-95B9-0E6C89079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44091F36-DD1E-4ECF-B6C0-D3104CBA59FD}" type="pres">
      <dgm:prSet presAssocID="{D71FC021-6A65-44D1-95B9-0E6C89079866}" presName="iconSpace" presStyleCnt="0"/>
      <dgm:spPr/>
    </dgm:pt>
    <dgm:pt modelId="{DE4057EB-7019-402F-B594-F660AD0C12DC}" type="pres">
      <dgm:prSet presAssocID="{D71FC021-6A65-44D1-95B9-0E6C89079866}" presName="parTx" presStyleLbl="revTx" presStyleIdx="4" presStyleCnt="6">
        <dgm:presLayoutVars>
          <dgm:chMax val="0"/>
          <dgm:chPref val="0"/>
        </dgm:presLayoutVars>
      </dgm:prSet>
      <dgm:spPr/>
    </dgm:pt>
    <dgm:pt modelId="{4BCFEB76-936C-4099-BD48-E4544B04117A}" type="pres">
      <dgm:prSet presAssocID="{D71FC021-6A65-44D1-95B9-0E6C89079866}" presName="txSpace" presStyleCnt="0"/>
      <dgm:spPr/>
    </dgm:pt>
    <dgm:pt modelId="{00BD6B63-7CD3-4351-AB10-FE32B0E33457}" type="pres">
      <dgm:prSet presAssocID="{D71FC021-6A65-44D1-95B9-0E6C89079866}" presName="desTx" presStyleLbl="revTx" presStyleIdx="5" presStyleCnt="6">
        <dgm:presLayoutVars/>
      </dgm:prSet>
      <dgm:spPr/>
    </dgm:pt>
  </dgm:ptLst>
  <dgm:cxnLst>
    <dgm:cxn modelId="{54938E03-195F-44AC-8487-EF480C577BA2}" type="presOf" srcId="{349299C9-846E-4827-813A-349CCCE20782}" destId="{6685F746-EDAD-4710-B01D-07284A8BD25C}" srcOrd="0" destOrd="0" presId="urn:microsoft.com/office/officeart/2018/2/layout/IconLabelDescriptionList"/>
    <dgm:cxn modelId="{C6759C0D-9058-4CE9-85B2-BDD5055C26BC}" type="presOf" srcId="{AACEAFD5-63CF-4AFC-B46F-BE086C5D447C}" destId="{01243BF9-935E-42D8-A6FB-47FB04F7F012}" srcOrd="0" destOrd="0" presId="urn:microsoft.com/office/officeart/2018/2/layout/IconLabelDescriptionList"/>
    <dgm:cxn modelId="{0EFA3039-6828-403C-9445-4359BA6645E6}" srcId="{AACEAFD5-63CF-4AFC-B46F-BE086C5D447C}" destId="{349299C9-846E-4827-813A-349CCCE20782}" srcOrd="0" destOrd="0" parTransId="{AEA27547-B9ED-4994-BD27-04EC297EF367}" sibTransId="{9D819F52-ACA0-4B08-8256-DF6BD8FA3A0B}"/>
    <dgm:cxn modelId="{35703464-EF29-4DA3-AC62-BA99AC425F34}" type="presOf" srcId="{4A6BB192-9983-4F48-BBC5-6E384EED7EC5}" destId="{00BD6B63-7CD3-4351-AB10-FE32B0E33457}" srcOrd="0" destOrd="0" presId="urn:microsoft.com/office/officeart/2018/2/layout/IconLabelDescriptionList"/>
    <dgm:cxn modelId="{9E125144-DA93-4C83-938D-476479E31E17}" type="presOf" srcId="{55C0B14E-AEA6-48D3-A387-ED4A3A3BF840}" destId="{6B7A8551-5BCE-4C9A-82E9-1C144D9DB2FC}" srcOrd="0" destOrd="0" presId="urn:microsoft.com/office/officeart/2018/2/layout/IconLabelDescriptionList"/>
    <dgm:cxn modelId="{55492768-9A5E-4F74-AC7C-959C5C24EFD3}" srcId="{55C0B14E-AEA6-48D3-A387-ED4A3A3BF840}" destId="{D07AD3FD-84FF-467E-9693-752776549C61}" srcOrd="1" destOrd="0" parTransId="{7B691773-F524-4FAD-A272-BDF0B0C4370A}" sibTransId="{A8C9B7A9-BC2A-4753-B7F0-F2E361D95520}"/>
    <dgm:cxn modelId="{AF0B126A-0683-4A10-9840-2E9386AA17BD}" type="presOf" srcId="{D07AD3FD-84FF-467E-9693-752776549C61}" destId="{485F01B3-C266-4760-B02B-A3EC1E576F00}" srcOrd="0" destOrd="0" presId="urn:microsoft.com/office/officeart/2018/2/layout/IconLabelDescriptionList"/>
    <dgm:cxn modelId="{7AA6B94A-0C7C-4FE2-ABDD-D5803A943BD9}" type="presOf" srcId="{D71FC021-6A65-44D1-95B9-0E6C89079866}" destId="{DE4057EB-7019-402F-B594-F660AD0C12DC}" srcOrd="0" destOrd="0" presId="urn:microsoft.com/office/officeart/2018/2/layout/IconLabelDescriptionList"/>
    <dgm:cxn modelId="{E97FF64F-8020-497E-AE7D-2395DDA4560D}" srcId="{D07AD3FD-84FF-467E-9693-752776549C61}" destId="{5D70EFF5-8B31-4A1F-AE44-51E4CF0013EB}" srcOrd="0" destOrd="0" parTransId="{96C720A0-FEEF-48D1-8DF6-ABA03C304822}" sibTransId="{B6A59CDE-18AD-4553-B6C5-FF001A8E8510}"/>
    <dgm:cxn modelId="{53239C96-427C-420B-95DC-546F3B30ED65}" srcId="{55C0B14E-AEA6-48D3-A387-ED4A3A3BF840}" destId="{D71FC021-6A65-44D1-95B9-0E6C89079866}" srcOrd="2" destOrd="0" parTransId="{862AAE39-3AAD-40E3-BA20-90187BD73242}" sibTransId="{9B090D9D-470E-46E2-AABB-0368A52481AA}"/>
    <dgm:cxn modelId="{5C31D1B8-12BA-45AA-8F7F-5EF71A127999}" type="presOf" srcId="{5D70EFF5-8B31-4A1F-AE44-51E4CF0013EB}" destId="{C2C11CDA-FE36-471B-B760-F39F8532D3F8}" srcOrd="0" destOrd="0" presId="urn:microsoft.com/office/officeart/2018/2/layout/IconLabelDescriptionList"/>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606BA0C1-B913-4561-B5A7-F5502D71C6CE}" type="presParOf" srcId="{6B7A8551-5BCE-4C9A-82E9-1C144D9DB2FC}" destId="{B8143ED2-C501-46C2-9FFC-B3BB92B8BE60}" srcOrd="0" destOrd="0" presId="urn:microsoft.com/office/officeart/2018/2/layout/IconLabelDescriptionList"/>
    <dgm:cxn modelId="{1D8EC395-6C8A-4EEC-B245-EB31E577DAFD}" type="presParOf" srcId="{B8143ED2-C501-46C2-9FFC-B3BB92B8BE60}" destId="{D4215A12-4053-4699-8990-2BD3321AD86C}" srcOrd="0" destOrd="0" presId="urn:microsoft.com/office/officeart/2018/2/layout/IconLabelDescriptionList"/>
    <dgm:cxn modelId="{1B880BA9-2264-40C5-8797-22587971D557}" type="presParOf" srcId="{B8143ED2-C501-46C2-9FFC-B3BB92B8BE60}" destId="{99E0A502-AA6A-4181-B1DF-FE8FB6F8EBAB}" srcOrd="1" destOrd="0" presId="urn:microsoft.com/office/officeart/2018/2/layout/IconLabelDescriptionList"/>
    <dgm:cxn modelId="{743E0013-DB87-4CC6-B6E7-08F5D3E82B60}" type="presParOf" srcId="{B8143ED2-C501-46C2-9FFC-B3BB92B8BE60}" destId="{01243BF9-935E-42D8-A6FB-47FB04F7F012}" srcOrd="2" destOrd="0" presId="urn:microsoft.com/office/officeart/2018/2/layout/IconLabelDescriptionList"/>
    <dgm:cxn modelId="{BD45A19C-7767-4815-94E5-CB77467883F5}" type="presParOf" srcId="{B8143ED2-C501-46C2-9FFC-B3BB92B8BE60}" destId="{56857A1D-17FA-4AE4-9AE2-3A6EB502C9F9}" srcOrd="3" destOrd="0" presId="urn:microsoft.com/office/officeart/2018/2/layout/IconLabelDescriptionList"/>
    <dgm:cxn modelId="{5D104D68-FA59-4BDF-B848-89A554F28F26}" type="presParOf" srcId="{B8143ED2-C501-46C2-9FFC-B3BB92B8BE60}" destId="{6685F746-EDAD-4710-B01D-07284A8BD25C}" srcOrd="4" destOrd="0" presId="urn:microsoft.com/office/officeart/2018/2/layout/IconLabelDescriptionList"/>
    <dgm:cxn modelId="{D21F4705-B34A-42F4-BD89-1FA5C8C5E1F3}" type="presParOf" srcId="{6B7A8551-5BCE-4C9A-82E9-1C144D9DB2FC}" destId="{3A94566B-37BC-4364-880E-AAA3EFF27F21}" srcOrd="1" destOrd="0" presId="urn:microsoft.com/office/officeart/2018/2/layout/IconLabelDescriptionList"/>
    <dgm:cxn modelId="{CC1279CD-EF72-4237-BB02-B08CA7B98443}" type="presParOf" srcId="{6B7A8551-5BCE-4C9A-82E9-1C144D9DB2FC}" destId="{BA7D5EF3-1477-440B-B31A-038B12D20DD1}" srcOrd="2" destOrd="0" presId="urn:microsoft.com/office/officeart/2018/2/layout/IconLabelDescriptionList"/>
    <dgm:cxn modelId="{CA4579FF-A663-4F1F-AE1C-D4BCBF68E27F}" type="presParOf" srcId="{BA7D5EF3-1477-440B-B31A-038B12D20DD1}" destId="{50101748-334C-45C7-8066-67268478DB35}" srcOrd="0" destOrd="0" presId="urn:microsoft.com/office/officeart/2018/2/layout/IconLabelDescriptionList"/>
    <dgm:cxn modelId="{3DB7D344-2E52-486E-A795-AB02FB18CB7C}" type="presParOf" srcId="{BA7D5EF3-1477-440B-B31A-038B12D20DD1}" destId="{257A17D5-34C1-4298-92A4-93EABEB993F8}" srcOrd="1" destOrd="0" presId="urn:microsoft.com/office/officeart/2018/2/layout/IconLabelDescriptionList"/>
    <dgm:cxn modelId="{6956F139-DC57-4049-A286-5907B6298E6C}" type="presParOf" srcId="{BA7D5EF3-1477-440B-B31A-038B12D20DD1}" destId="{485F01B3-C266-4760-B02B-A3EC1E576F00}" srcOrd="2" destOrd="0" presId="urn:microsoft.com/office/officeart/2018/2/layout/IconLabelDescriptionList"/>
    <dgm:cxn modelId="{524E1719-FE30-4EF1-890F-5E494FC31F92}" type="presParOf" srcId="{BA7D5EF3-1477-440B-B31A-038B12D20DD1}" destId="{49715B86-36E2-4373-A0C1-878DC493021F}" srcOrd="3" destOrd="0" presId="urn:microsoft.com/office/officeart/2018/2/layout/IconLabelDescriptionList"/>
    <dgm:cxn modelId="{840E4758-1CCE-41A4-AC59-02733E3BABE1}" type="presParOf" srcId="{BA7D5EF3-1477-440B-B31A-038B12D20DD1}" destId="{C2C11CDA-FE36-471B-B760-F39F8532D3F8}" srcOrd="4" destOrd="0" presId="urn:microsoft.com/office/officeart/2018/2/layout/IconLabelDescriptionList"/>
    <dgm:cxn modelId="{01F5AB58-6E78-40DA-9EA2-0ACDD15E30D0}" type="presParOf" srcId="{6B7A8551-5BCE-4C9A-82E9-1C144D9DB2FC}" destId="{687A184C-88E9-4CA7-91F0-769676714D7E}" srcOrd="3" destOrd="0" presId="urn:microsoft.com/office/officeart/2018/2/layout/IconLabelDescriptionList"/>
    <dgm:cxn modelId="{C5268AEE-0615-4AF2-BFC4-00D9E6BC89CA}" type="presParOf" srcId="{6B7A8551-5BCE-4C9A-82E9-1C144D9DB2FC}" destId="{3DAA4934-1042-4FCA-AA52-0E22D9D4ACA5}" srcOrd="4" destOrd="0" presId="urn:microsoft.com/office/officeart/2018/2/layout/IconLabelDescriptionList"/>
    <dgm:cxn modelId="{4A98D2EF-FC44-492A-84D1-970A68576DC8}" type="presParOf" srcId="{3DAA4934-1042-4FCA-AA52-0E22D9D4ACA5}" destId="{57181CBF-ED38-4857-830D-9B8ED3E994A1}" srcOrd="0" destOrd="0" presId="urn:microsoft.com/office/officeart/2018/2/layout/IconLabelDescriptionList"/>
    <dgm:cxn modelId="{4694D06E-B9C5-402D-965A-12F0FD32E1EC}" type="presParOf" srcId="{3DAA4934-1042-4FCA-AA52-0E22D9D4ACA5}" destId="{44091F36-DD1E-4ECF-B6C0-D3104CBA59FD}" srcOrd="1" destOrd="0" presId="urn:microsoft.com/office/officeart/2018/2/layout/IconLabelDescriptionList"/>
    <dgm:cxn modelId="{EBD5620F-96CB-4BC7-BD04-C86D06F3E58E}" type="presParOf" srcId="{3DAA4934-1042-4FCA-AA52-0E22D9D4ACA5}" destId="{DE4057EB-7019-402F-B594-F660AD0C12DC}" srcOrd="2" destOrd="0" presId="urn:microsoft.com/office/officeart/2018/2/layout/IconLabelDescriptionList"/>
    <dgm:cxn modelId="{44405CEA-0B1A-43F7-8BE2-6F8EFEF8881D}" type="presParOf" srcId="{3DAA4934-1042-4FCA-AA52-0E22D9D4ACA5}" destId="{4BCFEB76-936C-4099-BD48-E4544B04117A}" srcOrd="3" destOrd="0" presId="urn:microsoft.com/office/officeart/2018/2/layout/IconLabelDescriptionList"/>
    <dgm:cxn modelId="{F91F56DC-5A2D-44A3-AE75-AA62F5B7D876}" type="presParOf" srcId="{3DAA4934-1042-4FCA-AA52-0E22D9D4ACA5}" destId="{00BD6B63-7CD3-4351-AB10-FE32B0E3345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15A12-4053-4699-8990-2BD3321AD86C}">
      <dsp:nvSpPr>
        <dsp:cNvPr id="0" name=""/>
        <dsp:cNvSpPr/>
      </dsp:nvSpPr>
      <dsp:spPr>
        <a:xfrm>
          <a:off x="5527" y="498190"/>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43BF9-935E-42D8-A6FB-47FB04F7F012}">
      <dsp:nvSpPr>
        <dsp:cNvPr id="0" name=""/>
        <dsp:cNvSpPr/>
      </dsp:nvSpPr>
      <dsp:spPr>
        <a:xfrm>
          <a:off x="552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dirty="0"/>
            <a:t>Automatische Berechnung einer komplexen Preis-Formel</a:t>
          </a:r>
          <a:endParaRPr lang="en-US" sz="1400" b="1" kern="1200" dirty="0"/>
        </a:p>
      </dsp:txBody>
      <dsp:txXfrm>
        <a:off x="5527" y="1739943"/>
        <a:ext cx="3135684" cy="470352"/>
      </dsp:txXfrm>
    </dsp:sp>
    <dsp:sp modelId="{6685F746-EDAD-4710-B01D-07284A8BD25C}">
      <dsp:nvSpPr>
        <dsp:cNvPr id="0" name=""/>
        <dsp:cNvSpPr/>
      </dsp:nvSpPr>
      <dsp:spPr>
        <a:xfrm>
          <a:off x="552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dirty="0"/>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sz="1100" kern="1200" dirty="0"/>
        </a:p>
      </dsp:txBody>
      <dsp:txXfrm>
        <a:off x="5527" y="2277394"/>
        <a:ext cx="3135684" cy="1575752"/>
      </dsp:txXfrm>
    </dsp:sp>
    <dsp:sp modelId="{50101748-334C-45C7-8066-67268478DB35}">
      <dsp:nvSpPr>
        <dsp:cNvPr id="0" name=""/>
        <dsp:cNvSpPr/>
      </dsp:nvSpPr>
      <dsp:spPr>
        <a:xfrm>
          <a:off x="3689957" y="498190"/>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F01B3-C266-4760-B02B-A3EC1E576F00}">
      <dsp:nvSpPr>
        <dsp:cNvPr id="0" name=""/>
        <dsp:cNvSpPr/>
      </dsp:nvSpPr>
      <dsp:spPr>
        <a:xfrm>
          <a:off x="368995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dirty="0"/>
            <a:t>Benutzerinteraktion und Datenakquisition</a:t>
          </a:r>
          <a:endParaRPr lang="en-US" sz="1400" b="1" kern="1200" dirty="0"/>
        </a:p>
      </dsp:txBody>
      <dsp:txXfrm>
        <a:off x="3689957" y="1739943"/>
        <a:ext cx="3135684" cy="470352"/>
      </dsp:txXfrm>
    </dsp:sp>
    <dsp:sp modelId="{C2C11CDA-FE36-471B-B760-F39F8532D3F8}">
      <dsp:nvSpPr>
        <dsp:cNvPr id="0" name=""/>
        <dsp:cNvSpPr/>
      </dsp:nvSpPr>
      <dsp:spPr>
        <a:xfrm>
          <a:off x="368995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dirty="0"/>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sz="1100" kern="1200" dirty="0"/>
        </a:p>
      </dsp:txBody>
      <dsp:txXfrm>
        <a:off x="3689957" y="2277394"/>
        <a:ext cx="3135684" cy="1575752"/>
      </dsp:txXfrm>
    </dsp:sp>
    <dsp:sp modelId="{57181CBF-ED38-4857-830D-9B8ED3E994A1}">
      <dsp:nvSpPr>
        <dsp:cNvPr id="0" name=""/>
        <dsp:cNvSpPr/>
      </dsp:nvSpPr>
      <dsp:spPr>
        <a:xfrm>
          <a:off x="7374387" y="498190"/>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057EB-7019-402F-B594-F660AD0C12DC}">
      <dsp:nvSpPr>
        <dsp:cNvPr id="0" name=""/>
        <dsp:cNvSpPr/>
      </dsp:nvSpPr>
      <dsp:spPr>
        <a:xfrm>
          <a:off x="737438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dirty="0"/>
            <a:t>Datenvalidierung und Sicherheit</a:t>
          </a:r>
          <a:endParaRPr lang="en-US" sz="1400" b="1" kern="1200" dirty="0"/>
        </a:p>
      </dsp:txBody>
      <dsp:txXfrm>
        <a:off x="7374387" y="1739943"/>
        <a:ext cx="3135684" cy="470352"/>
      </dsp:txXfrm>
    </dsp:sp>
    <dsp:sp modelId="{00BD6B63-7CD3-4351-AB10-FE32B0E33457}">
      <dsp:nvSpPr>
        <dsp:cNvPr id="0" name=""/>
        <dsp:cNvSpPr/>
      </dsp:nvSpPr>
      <dsp:spPr>
        <a:xfrm>
          <a:off x="737438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sz="1100" kern="1200"/>
        </a:p>
      </dsp:txBody>
      <dsp:txXfrm>
        <a:off x="7374387" y="2277394"/>
        <a:ext cx="3135684" cy="15757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‹Nr.›</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7</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gevestor.de/finanzwissen/immobilien/immobilien-kaufen/immobilienkongress-2020-zukunftschancen-erkennen-netzwerke-ausbauen-887856.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de/geld-euro-gewinn-w%C3%A4hrung-1015277/"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intqua.de/in-immobilien-investieren-tipps-fuer-investoren/"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mailto:patrick.eicher@data-craft-students.de" TargetMode="External"/><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hyperlink" Target="mailto:micail-micon.kruse@data-craft-students.de" TargetMode="External"/><Relationship Id="rId5" Type="http://schemas.openxmlformats.org/officeDocument/2006/relationships/hyperlink" Target="mailto:alexander.steinke@data-craft-students.de"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bauen-und-heimwerken.d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geekingjay.blogspot.de/2018/01/hausdesgeldes.html" TargetMode="External"/><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moviepilot.de/news/haus-des-geldes-4-staffel-der-packenden-netflix-serie-ist-schon-in-arbeit-1119924" TargetMode="External"/><Relationship Id="rId5" Type="http://schemas.openxmlformats.org/officeDocument/2006/relationships/image" Target="../media/image15.jpeg"/><Relationship Id="rId4" Type="http://schemas.openxmlformats.org/officeDocument/2006/relationships/hyperlink" Target="https://www.moviepilot.de/serie/haus-des-geldes/bilder/79497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5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3" name="Rectangle 57">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Placeholder 5" descr="Ein Bild, das Taschenrechner, Büroausstattung, Im Haus, Text enthält.&#10;&#10;Automatisch generierte Beschreibung">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a:duotone>
              <a:schemeClr val="accent1">
                <a:shade val="45000"/>
                <a:satMod val="135000"/>
              </a:schemeClr>
              <a:prstClr val="white"/>
            </a:duotone>
            <a:alphaModFix amt="35000"/>
            <a:extLst>
              <a:ext uri="{837473B0-CC2E-450A-ABE3-18F120FF3D39}">
                <a1611:picAttrSrcUrl xmlns:a1611="http://schemas.microsoft.com/office/drawing/2016/11/main" r:id="rId3"/>
              </a:ext>
            </a:extLst>
          </a:blip>
          <a:srcRect t="7865" b="7865"/>
          <a:stretch/>
        </p:blipFill>
        <p:spPr>
          <a:xfrm>
            <a:off x="-8858" y="8313"/>
            <a:ext cx="12191980" cy="6858000"/>
          </a:xfrm>
          <a:prstGeom prst="rect">
            <a:avLst/>
          </a:prstGeom>
        </p:spPr>
      </p:pic>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1256275" y="2120997"/>
            <a:ext cx="9679449" cy="2149057"/>
          </a:xfrm>
        </p:spPr>
        <p:txBody>
          <a:bodyPr vert="horz" lIns="91440" tIns="45720" rIns="91440" bIns="45720" rtlCol="0" anchor="t">
            <a:normAutofit/>
          </a:bodyPr>
          <a:lstStyle/>
          <a:p>
            <a:pPr algn="l"/>
            <a:r>
              <a:rPr lang="de-DE" sz="6000" dirty="0"/>
              <a:t>Immobilienpreis-Rechner: </a:t>
            </a:r>
            <a:r>
              <a:rPr lang="de-DE" sz="2800" dirty="0"/>
              <a:t>Schätzpreisberechnung, Benutzerinteraktion und Datensicherheit</a:t>
            </a:r>
            <a:endParaRPr lang="en-US" sz="2800" b="1" i="0" kern="1200" cap="all" baseline="0" dirty="0">
              <a:solidFill>
                <a:srgbClr val="FFFFFF"/>
              </a:solidFill>
            </a:endParaRP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1256275" y="5098254"/>
            <a:ext cx="9679449" cy="750259"/>
          </a:xfrm>
          <a:scene3d>
            <a:camera prst="orthographicFront">
              <a:rot lat="0" lon="0" rev="0"/>
            </a:camera>
            <a:lightRig rig="balanced" dir="t">
              <a:rot lat="0" lon="0" rev="8700000"/>
            </a:lightRig>
          </a:scene3d>
        </p:spPr>
        <p:txBody>
          <a:bodyPr vert="horz" lIns="91440" tIns="45720" rIns="91440" bIns="45720" rtlCol="0" anchor="ctr">
            <a:normAutofit/>
          </a:bodyPr>
          <a:lstStyle/>
          <a:p>
            <a:pPr algn="l"/>
            <a:r>
              <a:rPr lang="en-US" kern="1200" dirty="0">
                <a:solidFill>
                  <a:srgbClr val="FFFFFF"/>
                </a:solidFill>
                <a:effectLst>
                  <a:innerShdw blurRad="114300">
                    <a:prstClr val="black"/>
                  </a:innerShdw>
                </a:effectLst>
                <a:latin typeface="+mn-lt"/>
                <a:ea typeface="+mn-ea"/>
                <a:cs typeface="+mn-cs"/>
              </a:rPr>
              <a:t>Alexander Steinke, </a:t>
            </a:r>
            <a:r>
              <a:rPr lang="en-US" kern="1200" dirty="0" err="1">
                <a:solidFill>
                  <a:srgbClr val="FFFFFF"/>
                </a:solidFill>
                <a:effectLst>
                  <a:innerShdw blurRad="114300">
                    <a:prstClr val="black"/>
                  </a:innerShdw>
                </a:effectLst>
                <a:latin typeface="+mn-lt"/>
                <a:ea typeface="+mn-ea"/>
                <a:cs typeface="+mn-cs"/>
              </a:rPr>
              <a:t>Micail</a:t>
            </a:r>
            <a:r>
              <a:rPr lang="en-US" kern="1200" dirty="0">
                <a:solidFill>
                  <a:srgbClr val="FFFFFF"/>
                </a:solidFill>
                <a:effectLst>
                  <a:innerShdw blurRad="114300">
                    <a:prstClr val="black"/>
                  </a:innerShdw>
                </a:effectLst>
                <a:latin typeface="+mn-lt"/>
                <a:ea typeface="+mn-ea"/>
                <a:cs typeface="+mn-cs"/>
              </a:rPr>
              <a:t> Kruse &amp; Patrick Eicher </a:t>
            </a:r>
          </a:p>
        </p:txBody>
      </p:sp>
      <p:cxnSp>
        <p:nvCxnSpPr>
          <p:cNvPr id="85"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 name="Textfeld 3">
            <a:extLst>
              <a:ext uri="{FF2B5EF4-FFF2-40B4-BE49-F238E27FC236}">
                <a16:creationId xmlns:a16="http://schemas.microsoft.com/office/drawing/2014/main" id="{F3AC922B-568E-25BA-F02B-898AFA86470E}"/>
              </a:ext>
            </a:extLst>
          </p:cNvPr>
          <p:cNvSpPr txBox="1"/>
          <p:nvPr/>
        </p:nvSpPr>
        <p:spPr>
          <a:xfrm>
            <a:off x="544954" y="508650"/>
            <a:ext cx="1744388" cy="307777"/>
          </a:xfrm>
          <a:prstGeom prst="rect">
            <a:avLst/>
          </a:prstGeom>
          <a:noFill/>
        </p:spPr>
        <p:txBody>
          <a:bodyPr wrap="none" rtlCol="0">
            <a:spAutoFit/>
          </a:bodyPr>
          <a:lstStyle/>
          <a:p>
            <a:r>
              <a:rPr lang="de-DE" sz="1400" dirty="0">
                <a:solidFill>
                  <a:schemeClr val="bg1"/>
                </a:solidFill>
              </a:rPr>
              <a:t>Präsentation eines</a:t>
            </a:r>
          </a:p>
        </p:txBody>
      </p:sp>
    </p:spTree>
    <p:extLst>
      <p:ext uri="{BB962C8B-B14F-4D97-AF65-F5344CB8AC3E}">
        <p14:creationId xmlns:p14="http://schemas.microsoft.com/office/powerpoint/2010/main" val="1917632219"/>
      </p:ext>
    </p:extLst>
  </p:cSld>
  <p:clrMapOvr>
    <a:masterClrMapping/>
  </p:clrMapOvr>
  <mc:AlternateContent xmlns:mc="http://schemas.openxmlformats.org/markup-compatibility/2006" xmlns:p14="http://schemas.microsoft.com/office/powerpoint/2010/main">
    <mc:Choice Requires="p14">
      <p:transition spd="slow" p14:dur="7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1188069" y="381935"/>
            <a:ext cx="4008583" cy="5974414"/>
          </a:xfrm>
        </p:spPr>
        <p:txBody>
          <a:bodyPr vert="horz" lIns="91440" tIns="45720" rIns="91440" bIns="45720" rtlCol="0" anchor="ctr">
            <a:normAutofit/>
          </a:bodyPr>
          <a:lstStyle/>
          <a:p>
            <a:pPr algn="l"/>
            <a:r>
              <a:rPr lang="en-US" sz="5600" kern="1200" dirty="0" err="1">
                <a:latin typeface="+mj-lt"/>
                <a:ea typeface="+mj-ea"/>
                <a:cs typeface="+mj-cs"/>
              </a:rPr>
              <a:t>Einführung</a:t>
            </a:r>
            <a:endParaRPr lang="en-US" sz="5600" kern="1200" dirty="0">
              <a:latin typeface="+mj-lt"/>
              <a:ea typeface="+mj-ea"/>
              <a:cs typeface="+mj-cs"/>
            </a:endParaRPr>
          </a:p>
        </p:txBody>
      </p:sp>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52"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096000" y="136525"/>
            <a:ext cx="4986955" cy="6584950"/>
          </a:xfrm>
        </p:spPr>
        <p:txBody>
          <a:bodyPr vert="horz" lIns="91440" tIns="45720" rIns="91440" bIns="45720" rtlCol="0" anchor="ctr">
            <a:normAutofit/>
          </a:bodyPr>
          <a:lstStyle/>
          <a:p>
            <a:pPr algn="ctr">
              <a:lnSpc>
                <a:spcPct val="90000"/>
              </a:lnSpc>
            </a:pPr>
            <a:r>
              <a:rPr lang="en-US" sz="1600" b="1" dirty="0" err="1"/>
              <a:t>Willkommen</a:t>
            </a:r>
            <a:r>
              <a:rPr lang="en-US" sz="1600" b="1" dirty="0"/>
              <a:t> </a:t>
            </a:r>
            <a:r>
              <a:rPr lang="en-US" sz="1600" b="1" dirty="0" err="1"/>
              <a:t>zu</a:t>
            </a:r>
            <a:r>
              <a:rPr lang="en-US" sz="1600" b="1" dirty="0"/>
              <a:t> </a:t>
            </a:r>
            <a:r>
              <a:rPr lang="en-US" sz="1600" b="1" dirty="0" err="1"/>
              <a:t>unseren</a:t>
            </a:r>
            <a:r>
              <a:rPr lang="en-US" sz="1600" b="1" dirty="0"/>
              <a:t> </a:t>
            </a:r>
            <a:r>
              <a:rPr lang="en-US" sz="1600" b="1" dirty="0" err="1"/>
              <a:t>bahnbrechenden</a:t>
            </a:r>
            <a:r>
              <a:rPr lang="en-US" sz="1600" b="1" dirty="0"/>
              <a:t> </a:t>
            </a:r>
            <a:r>
              <a:rPr lang="en-US" sz="1600" b="1" dirty="0" err="1"/>
              <a:t>Immobilienpreis-Rechners</a:t>
            </a:r>
            <a:r>
              <a:rPr lang="en-US" sz="1600" b="1" dirty="0"/>
              <a:t>.</a:t>
            </a:r>
          </a:p>
          <a:p>
            <a:pPr algn="ctr">
              <a:lnSpc>
                <a:spcPct val="90000"/>
              </a:lnSpc>
            </a:pPr>
            <a:endParaRPr lang="en-US" sz="1500" b="1" dirty="0"/>
          </a:p>
          <a:p>
            <a:pPr algn="ctr">
              <a:lnSpc>
                <a:spcPct val="90000"/>
              </a:lnSpc>
            </a:pPr>
            <a:endParaRPr lang="en-US" sz="1500" b="1" dirty="0"/>
          </a:p>
          <a:p>
            <a:pPr marL="342900" indent="-342900" algn="ctr">
              <a:lnSpc>
                <a:spcPct val="90000"/>
              </a:lnSpc>
              <a:buAutoNum type="arabicPeriod"/>
            </a:pPr>
            <a:r>
              <a:rPr lang="en-US" sz="1500" b="1" dirty="0" err="1"/>
              <a:t>Vorstellung</a:t>
            </a:r>
            <a:endParaRPr lang="en-US" sz="1500" b="1" dirty="0"/>
          </a:p>
          <a:p>
            <a:pPr marL="342900" indent="-342900" algn="ctr">
              <a:lnSpc>
                <a:spcPct val="90000"/>
              </a:lnSpc>
              <a:buAutoNum type="arabicPeriod"/>
            </a:pPr>
            <a:r>
              <a:rPr lang="en-US" sz="1500" b="1" dirty="0" err="1"/>
              <a:t>Informationen</a:t>
            </a:r>
            <a:r>
              <a:rPr lang="en-US" sz="1500" b="1" dirty="0"/>
              <a:t> </a:t>
            </a:r>
            <a:r>
              <a:rPr lang="en-US" sz="1500" b="1" dirty="0" err="1"/>
              <a:t>zum</a:t>
            </a:r>
            <a:r>
              <a:rPr lang="en-US" sz="1500" b="1" dirty="0"/>
              <a:t> </a:t>
            </a:r>
            <a:r>
              <a:rPr lang="en-US" sz="1500" b="1" dirty="0" err="1"/>
              <a:t>Rechner</a:t>
            </a:r>
            <a:endParaRPr lang="en-US" sz="1500" b="1" dirty="0"/>
          </a:p>
          <a:p>
            <a:pPr marL="342900" indent="-342900" algn="ctr">
              <a:lnSpc>
                <a:spcPct val="90000"/>
              </a:lnSpc>
              <a:buAutoNum type="arabicPeriod"/>
            </a:pPr>
            <a:r>
              <a:rPr lang="en-US" sz="1500" b="1" dirty="0"/>
              <a:t>Q&amp;A</a:t>
            </a:r>
          </a:p>
          <a:p>
            <a:pPr marL="342900" indent="-342900" algn="ctr">
              <a:lnSpc>
                <a:spcPct val="90000"/>
              </a:lnSpc>
              <a:buAutoNum type="arabicPeriod"/>
            </a:pPr>
            <a:r>
              <a:rPr lang="en-US" sz="1500" b="1" dirty="0" err="1"/>
              <a:t>Verabschiedung</a:t>
            </a:r>
            <a:endParaRPr lang="en-US" sz="1500" b="1" dirty="0"/>
          </a:p>
          <a:p>
            <a:pPr marL="342900" indent="-342900" algn="ctr">
              <a:lnSpc>
                <a:spcPct val="90000"/>
              </a:lnSpc>
              <a:buAutoNum type="arabicPeriod"/>
            </a:pPr>
            <a:r>
              <a:rPr lang="en-US" sz="1500" b="1" dirty="0" err="1"/>
              <a:t>Feierabend</a:t>
            </a:r>
            <a:endParaRPr lang="en-US" sz="1500" b="1" dirty="0"/>
          </a:p>
          <a:p>
            <a:pPr marL="342900" indent="-342900" algn="ctr">
              <a:lnSpc>
                <a:spcPct val="90000"/>
              </a:lnSpc>
              <a:buAutoNum type="arabicPeriod"/>
            </a:pPr>
            <a:endParaRPr lang="en-US" sz="1500" b="1" dirty="0"/>
          </a:p>
          <a:p>
            <a:pPr marL="342900" indent="-342900" algn="ctr">
              <a:lnSpc>
                <a:spcPct val="90000"/>
              </a:lnSpc>
              <a:buAutoNum type="arabicPeriod"/>
            </a:pPr>
            <a:endParaRPr lang="en-US" sz="1700" dirty="0"/>
          </a:p>
          <a:p>
            <a:pPr algn="ctr">
              <a:lnSpc>
                <a:spcPct val="90000"/>
              </a:lnSpc>
            </a:pPr>
            <a:endParaRPr lang="en-US" sz="1500" b="1" dirty="0"/>
          </a:p>
          <a:p>
            <a:pPr algn="ctr">
              <a:lnSpc>
                <a:spcPct val="90000"/>
              </a:lnSpc>
            </a:pPr>
            <a:r>
              <a:rPr lang="en-US" sz="1500" b="1" i="1" u="sng" dirty="0" err="1"/>
              <a:t>Tauchen</a:t>
            </a:r>
            <a:r>
              <a:rPr lang="en-US" sz="1500" b="1" i="1" u="sng" dirty="0"/>
              <a:t> Sie </a:t>
            </a:r>
            <a:r>
              <a:rPr lang="en-US" sz="1500" b="1" i="1" u="sng" dirty="0" err="1"/>
              <a:t>mit</a:t>
            </a:r>
            <a:r>
              <a:rPr lang="en-US" sz="1500" b="1" i="1" u="sng" dirty="0"/>
              <a:t> </a:t>
            </a:r>
            <a:r>
              <a:rPr lang="en-US" sz="1500" b="1" i="1" u="sng" dirty="0" err="1"/>
              <a:t>uns</a:t>
            </a:r>
            <a:r>
              <a:rPr lang="en-US" sz="1500" b="1" i="1" u="sng" dirty="0"/>
              <a:t> </a:t>
            </a:r>
            <a:r>
              <a:rPr lang="en-US" sz="1500" b="1" i="1" u="sng" dirty="0" err="1"/>
              <a:t>ein</a:t>
            </a:r>
            <a:r>
              <a:rPr lang="en-US" sz="1500" b="1" i="1" u="sng" dirty="0"/>
              <a:t> in die Zukunft der </a:t>
            </a:r>
            <a:r>
              <a:rPr lang="en-US" sz="1500" b="1" i="1" u="sng" dirty="0" err="1"/>
              <a:t>Immobilienbewertung</a:t>
            </a:r>
            <a:r>
              <a:rPr lang="en-US" sz="1500" b="1" i="1" u="sng" dirty="0"/>
              <a:t> – </a:t>
            </a:r>
            <a:r>
              <a:rPr lang="en-US" sz="1500" b="1" i="1" u="sng" dirty="0" err="1"/>
              <a:t>mit</a:t>
            </a:r>
            <a:r>
              <a:rPr lang="en-US" sz="1500" b="1" i="1" u="sng" dirty="0"/>
              <a:t> </a:t>
            </a:r>
            <a:r>
              <a:rPr lang="en-US" sz="1500" b="1" i="1" u="sng" dirty="0" err="1"/>
              <a:t>einem</a:t>
            </a:r>
            <a:r>
              <a:rPr lang="en-US" sz="1500" b="1" i="1" u="sng" dirty="0"/>
              <a:t> </a:t>
            </a:r>
            <a:r>
              <a:rPr lang="en-US" sz="1500" b="1" i="1" u="sng" dirty="0" err="1"/>
              <a:t>Rechner</a:t>
            </a:r>
            <a:r>
              <a:rPr lang="en-US" sz="1500" b="1" i="1" u="sng" dirty="0"/>
              <a:t>, der </a:t>
            </a:r>
            <a:r>
              <a:rPr lang="en-US" sz="1500" b="1" i="1" u="sng" dirty="0" err="1"/>
              <a:t>nicht</a:t>
            </a:r>
            <a:r>
              <a:rPr lang="en-US" sz="1500" b="1" i="1" u="sng" dirty="0"/>
              <a:t> </a:t>
            </a:r>
            <a:r>
              <a:rPr lang="en-US" sz="1500" b="1" i="1" u="sng" dirty="0" err="1"/>
              <a:t>nur</a:t>
            </a:r>
            <a:r>
              <a:rPr lang="en-US" sz="1500" b="1" i="1" u="sng" dirty="0"/>
              <a:t> </a:t>
            </a:r>
            <a:r>
              <a:rPr lang="en-US" sz="1500" b="1" i="1" u="sng" dirty="0" err="1"/>
              <a:t>leistungsstark</a:t>
            </a:r>
            <a:r>
              <a:rPr lang="en-US" sz="1500" b="1" i="1" u="sng" dirty="0"/>
              <a:t>, </a:t>
            </a:r>
            <a:r>
              <a:rPr lang="en-US" sz="1500" b="1" i="1" u="sng" dirty="0" err="1"/>
              <a:t>sondern</a:t>
            </a:r>
            <a:r>
              <a:rPr lang="en-US" sz="1500" b="1" i="1" u="sng" dirty="0"/>
              <a:t> </a:t>
            </a:r>
            <a:r>
              <a:rPr lang="en-US" sz="1500" b="1" i="1" u="sng" dirty="0" err="1"/>
              <a:t>auch</a:t>
            </a:r>
            <a:r>
              <a:rPr lang="en-US" sz="1500" b="1" i="1" u="sng" dirty="0"/>
              <a:t> </a:t>
            </a:r>
            <a:r>
              <a:rPr lang="en-US" sz="1500" b="1" i="1" u="sng" dirty="0" err="1"/>
              <a:t>einfach</a:t>
            </a:r>
            <a:r>
              <a:rPr lang="en-US" sz="1500" b="1" i="1" u="sng" dirty="0"/>
              <a:t> und </a:t>
            </a:r>
            <a:r>
              <a:rPr lang="en-US" sz="1500" b="1" i="1" u="sng" dirty="0" err="1"/>
              <a:t>benutzerfreundlich</a:t>
            </a:r>
            <a:r>
              <a:rPr lang="en-US" sz="1500" b="1" i="1" u="sng" dirty="0"/>
              <a:t> </a:t>
            </a:r>
            <a:r>
              <a:rPr lang="en-US" sz="1500" b="1" i="1" u="sng" dirty="0" err="1"/>
              <a:t>ist</a:t>
            </a:r>
            <a:r>
              <a:rPr lang="en-US" sz="1500" b="1" i="1" u="sng" dirty="0"/>
              <a:t>.</a:t>
            </a:r>
          </a:p>
        </p:txBody>
      </p: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lnSpc>
                <a:spcPct val="90000"/>
              </a:lnSpc>
              <a:spcAft>
                <a:spcPts val="600"/>
              </a:spcAft>
            </a:pPr>
            <a:r>
              <a:rPr lang="en-US" b="0" i="0" kern="1200" cap="all" spc="100" baseline="0" dirty="0">
                <a:effectLst>
                  <a:innerShdw blurRad="114300">
                    <a:prstClr val="black"/>
                  </a:innerShdw>
                </a:effectLst>
                <a:latin typeface="Bahnschrift SemiLight Condensed" panose="020B0502040204020203" pitchFamily="34" charset="0"/>
              </a:rPr>
              <a:t>Alexander Steinke, </a:t>
            </a:r>
            <a:r>
              <a:rPr lang="en-US" b="0" i="0" kern="1200" cap="all" spc="100" baseline="0" dirty="0" err="1">
                <a:effectLst>
                  <a:innerShdw blurRad="114300">
                    <a:prstClr val="black"/>
                  </a:innerShdw>
                </a:effectLst>
                <a:latin typeface="Bahnschrift SemiLight Condensed" panose="020B0502040204020203" pitchFamily="34" charset="0"/>
              </a:rPr>
              <a:t>Micail</a:t>
            </a:r>
            <a:r>
              <a:rPr lang="en-US" b="0" i="0" kern="1200" cap="all" spc="100" baseline="0" dirty="0">
                <a:effectLst>
                  <a:innerShdw blurRad="114300">
                    <a:prstClr val="black"/>
                  </a:innerShdw>
                </a:effectLst>
                <a:latin typeface="Bahnschrift SemiLight Condensed" panose="020B0502040204020203" pitchFamily="34" charset="0"/>
              </a:rPr>
              <a:t> Kruse &amp; Patrick Eicher </a:t>
            </a: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a:t>
            </a:fld>
            <a:endParaRPr lang="en-US" dirty="0"/>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138313"/>
            <a:ext cx="4382093" cy="898225"/>
          </a:xfrm>
        </p:spPr>
        <p:txBody>
          <a:bodyPr vert="horz" lIns="91440" tIns="45720" rIns="91440" bIns="45720" rtlCol="0" anchor="t">
            <a:normAutofit fontScale="90000"/>
          </a:bodyPr>
          <a:lstStyle/>
          <a:p>
            <a:r>
              <a:rPr lang="en-US" sz="6600" b="1"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Autofit/>
          </a:bodyPr>
          <a:lstStyle/>
          <a:p>
            <a:pPr>
              <a:lnSpc>
                <a:spcPct val="90000"/>
              </a:lnSpc>
              <a:spcAft>
                <a:spcPts val="600"/>
              </a:spcAft>
            </a:pP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Alexander Steinke, </a:t>
            </a:r>
            <a:r>
              <a:rPr lang="en-US" b="0" i="1" kern="1200" cap="all" spc="100" baseline="0" dirty="0" err="1">
                <a:solidFill>
                  <a:schemeClr val="bg2">
                    <a:lumMod val="75000"/>
                  </a:schemeClr>
                </a:solidFill>
                <a:effectLst>
                  <a:innerShdw blurRad="114300">
                    <a:prstClr val="black"/>
                  </a:innerShdw>
                </a:effectLst>
                <a:latin typeface="Bahnschrift Condensed" panose="020B0502040204020203" pitchFamily="34" charset="0"/>
              </a:rPr>
              <a:t>Micail</a:t>
            </a: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 Kruse &amp; Patrick Eicher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9" name="Picture Placeholder 8" descr="Ein Bild, das Spielzeug, Cartoon enthält.&#10;&#10;Automatisch generierte Beschreibung">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2">
            <a:extLst>
              <a:ext uri="{837473B0-CC2E-450A-ABE3-18F120FF3D39}">
                <a1611:picAttrSrcUrl xmlns:a1611="http://schemas.microsoft.com/office/drawing/2016/11/main" r:id="rId3"/>
              </a:ext>
            </a:extLst>
          </a:blip>
          <a:srcRect l="12625" r="1432" b="-3"/>
          <a:stretch/>
        </p:blipFill>
        <p:spPr>
          <a:xfrm>
            <a:off x="8949133" y="0"/>
            <a:ext cx="3242866" cy="3798051"/>
          </a:xfrm>
          <a:custGeom>
            <a:avLst/>
            <a:gdLst/>
            <a:ahLst/>
            <a:cxnLst/>
            <a:rect l="l" t="t" r="r" b="b"/>
            <a:pathLst>
              <a:path w="3581400" h="4167318">
                <a:moveTo>
                  <a:pt x="2083659" y="0"/>
                </a:moveTo>
                <a:cubicBezTo>
                  <a:pt x="2659046" y="0"/>
                  <a:pt x="3179961" y="233221"/>
                  <a:pt x="3557029" y="610290"/>
                </a:cubicBezTo>
                <a:lnTo>
                  <a:pt x="3581400" y="637105"/>
                </a:lnTo>
                <a:lnTo>
                  <a:pt x="3581400" y="3530214"/>
                </a:lnTo>
                <a:lnTo>
                  <a:pt x="3557029" y="3557029"/>
                </a:lnTo>
                <a:cubicBezTo>
                  <a:pt x="3179961" y="3934097"/>
                  <a:pt x="2659046" y="4167318"/>
                  <a:pt x="2083659" y="4167318"/>
                </a:cubicBezTo>
                <a:cubicBezTo>
                  <a:pt x="932885" y="4167318"/>
                  <a:pt x="0" y="3234433"/>
                  <a:pt x="0" y="2083659"/>
                </a:cubicBezTo>
                <a:cubicBezTo>
                  <a:pt x="0" y="932885"/>
                  <a:pt x="932885" y="0"/>
                  <a:pt x="2083659" y="0"/>
                </a:cubicBezTo>
                <a:close/>
              </a:path>
            </a:pathLst>
          </a:custGeom>
        </p:spPr>
      </p:pic>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a:p>
        </p:txBody>
      </p:sp>
      <p:pic>
        <p:nvPicPr>
          <p:cNvPr id="7" name="Picture Placeholder 6" descr="Ein Bild, das Im Haus, Person, Haus, Miniatur enthält.&#10;&#10;Automatisch generierte Beschreibung">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4">
            <a:extLst>
              <a:ext uri="{837473B0-CC2E-450A-ABE3-18F120FF3D39}">
                <a1611:picAttrSrcUrl xmlns:a1611="http://schemas.microsoft.com/office/drawing/2016/11/main" r:id="rId5"/>
              </a:ext>
            </a:extLst>
          </a:blip>
          <a:srcRect l="2872" r="8766"/>
          <a:stretch/>
        </p:blipFill>
        <p:spPr>
          <a:xfrm>
            <a:off x="9584011" y="4768332"/>
            <a:ext cx="2579555" cy="2070631"/>
          </a:xfrm>
          <a:custGeom>
            <a:avLst/>
            <a:gdLst/>
            <a:ahLst/>
            <a:cxnLst/>
            <a:rect l="l" t="t" r="r" b="b"/>
            <a:pathLst>
              <a:path w="3419243" h="2582956">
                <a:moveTo>
                  <a:pt x="1709622" y="0"/>
                </a:moveTo>
                <a:cubicBezTo>
                  <a:pt x="2653819" y="0"/>
                  <a:pt x="3419243" y="765424"/>
                  <a:pt x="3419243" y="1709622"/>
                </a:cubicBezTo>
                <a:cubicBezTo>
                  <a:pt x="3419243" y="2004683"/>
                  <a:pt x="3344495" y="2282287"/>
                  <a:pt x="3212901" y="2524529"/>
                </a:cubicBezTo>
                <a:lnTo>
                  <a:pt x="3177405" y="2582956"/>
                </a:lnTo>
                <a:lnTo>
                  <a:pt x="241838" y="2582956"/>
                </a:lnTo>
                <a:lnTo>
                  <a:pt x="206343" y="2524529"/>
                </a:lnTo>
                <a:cubicBezTo>
                  <a:pt x="74749" y="2282287"/>
                  <a:pt x="0" y="2004683"/>
                  <a:pt x="0" y="1709622"/>
                </a:cubicBezTo>
                <a:cubicBezTo>
                  <a:pt x="0" y="765424"/>
                  <a:pt x="765424" y="0"/>
                  <a:pt x="1709622" y="0"/>
                </a:cubicBezTo>
                <a:close/>
              </a:path>
            </a:pathLst>
          </a:custGeom>
        </p:spPr>
      </p:pic>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6" name="Textfeld 5">
            <a:extLst>
              <a:ext uri="{FF2B5EF4-FFF2-40B4-BE49-F238E27FC236}">
                <a16:creationId xmlns:a16="http://schemas.microsoft.com/office/drawing/2014/main" id="{4A23A6A8-1B6C-D7EE-ECE1-8E24A44436B7}"/>
              </a:ext>
            </a:extLst>
          </p:cNvPr>
          <p:cNvSpPr txBox="1"/>
          <p:nvPr/>
        </p:nvSpPr>
        <p:spPr>
          <a:xfrm>
            <a:off x="1172996" y="982397"/>
            <a:ext cx="2515252"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2400" b="1" dirty="0">
                <a:solidFill>
                  <a:schemeClr val="tx1"/>
                </a:solidFill>
              </a:rPr>
              <a:t>User-Eingabe</a:t>
            </a:r>
          </a:p>
        </p:txBody>
      </p:sp>
      <p:sp>
        <p:nvSpPr>
          <p:cNvPr id="8" name="Textfeld 7">
            <a:extLst>
              <a:ext uri="{FF2B5EF4-FFF2-40B4-BE49-F238E27FC236}">
                <a16:creationId xmlns:a16="http://schemas.microsoft.com/office/drawing/2014/main" id="{03829955-AAC8-A387-B6E5-6F62EA913CA1}"/>
              </a:ext>
            </a:extLst>
          </p:cNvPr>
          <p:cNvSpPr txBox="1"/>
          <p:nvPr/>
        </p:nvSpPr>
        <p:spPr>
          <a:xfrm>
            <a:off x="1170646" y="3802433"/>
            <a:ext cx="756809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Automatische Berechnung komplexer preis-formel</a:t>
            </a:r>
          </a:p>
        </p:txBody>
      </p:sp>
      <p:sp>
        <p:nvSpPr>
          <p:cNvPr id="10" name="Textfeld 9">
            <a:extLst>
              <a:ext uri="{FF2B5EF4-FFF2-40B4-BE49-F238E27FC236}">
                <a16:creationId xmlns:a16="http://schemas.microsoft.com/office/drawing/2014/main" id="{C69920DA-D438-C5F6-3B92-0B2837AE4D6A}"/>
              </a:ext>
            </a:extLst>
          </p:cNvPr>
          <p:cNvSpPr txBox="1"/>
          <p:nvPr/>
        </p:nvSpPr>
        <p:spPr>
          <a:xfrm>
            <a:off x="1170646" y="2167368"/>
            <a:ext cx="538320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Interface für Benutzerfreundlichkeit</a:t>
            </a:r>
          </a:p>
        </p:txBody>
      </p:sp>
      <p:sp>
        <p:nvSpPr>
          <p:cNvPr id="11" name="Textfeld 10">
            <a:extLst>
              <a:ext uri="{FF2B5EF4-FFF2-40B4-BE49-F238E27FC236}">
                <a16:creationId xmlns:a16="http://schemas.microsoft.com/office/drawing/2014/main" id="{1E754B38-8FD3-4D7D-FDFB-D02D86F42C1B}"/>
              </a:ext>
            </a:extLst>
          </p:cNvPr>
          <p:cNvSpPr txBox="1"/>
          <p:nvPr/>
        </p:nvSpPr>
        <p:spPr>
          <a:xfrm>
            <a:off x="1125081" y="5572815"/>
            <a:ext cx="355257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Ausgabe Formatierung</a:t>
            </a:r>
          </a:p>
        </p:txBody>
      </p:sp>
      <p:sp>
        <p:nvSpPr>
          <p:cNvPr id="17" name="Textfeld 16">
            <a:extLst>
              <a:ext uri="{FF2B5EF4-FFF2-40B4-BE49-F238E27FC236}">
                <a16:creationId xmlns:a16="http://schemas.microsoft.com/office/drawing/2014/main" id="{B0968E39-AEAB-8C03-C79D-D37ED382E777}"/>
              </a:ext>
            </a:extLst>
          </p:cNvPr>
          <p:cNvSpPr txBox="1"/>
          <p:nvPr/>
        </p:nvSpPr>
        <p:spPr>
          <a:xfrm>
            <a:off x="1125081" y="1484560"/>
            <a:ext cx="7385355" cy="584775"/>
          </a:xfrm>
          <a:prstGeom prst="rect">
            <a:avLst/>
          </a:prstGeom>
          <a:noFill/>
        </p:spPr>
        <p:txBody>
          <a:bodyPr wrap="none" rtlCol="0">
            <a:spAutoFit/>
          </a:bodyPr>
          <a:lstStyle/>
          <a:p>
            <a:pPr marL="285750" indent="-285750">
              <a:buFont typeface="Arial" panose="020B0604020202020204" pitchFamily="34" charset="0"/>
              <a:buChar char="•"/>
            </a:pPr>
            <a:r>
              <a:rPr lang="de-DE" sz="1600" b="1" dirty="0"/>
              <a:t>Benutzerfreundliche Oberfläche für einfache und präzise Dateneingabe.</a:t>
            </a:r>
          </a:p>
          <a:p>
            <a:pPr marL="285750" indent="-285750">
              <a:buFont typeface="Arial" panose="020B0604020202020204" pitchFamily="34" charset="0"/>
              <a:buChar char="•"/>
            </a:pPr>
            <a:r>
              <a:rPr lang="de-DE" sz="1600" b="1" dirty="0"/>
              <a:t>Klare Aufforderung zur Eingabe von relevanten Immobiliendaten.</a:t>
            </a:r>
          </a:p>
        </p:txBody>
      </p:sp>
      <p:sp>
        <p:nvSpPr>
          <p:cNvPr id="19" name="Textfeld 18">
            <a:extLst>
              <a:ext uri="{FF2B5EF4-FFF2-40B4-BE49-F238E27FC236}">
                <a16:creationId xmlns:a16="http://schemas.microsoft.com/office/drawing/2014/main" id="{35A69318-7EFE-9B4F-AE98-5984D25439B5}"/>
              </a:ext>
            </a:extLst>
          </p:cNvPr>
          <p:cNvSpPr txBox="1"/>
          <p:nvPr/>
        </p:nvSpPr>
        <p:spPr>
          <a:xfrm>
            <a:off x="1118329" y="2858665"/>
            <a:ext cx="8258992" cy="830997"/>
          </a:xfrm>
          <a:prstGeom prst="rect">
            <a:avLst/>
          </a:prstGeom>
          <a:noFill/>
        </p:spPr>
        <p:txBody>
          <a:bodyPr wrap="none" rtlCol="0">
            <a:spAutoFit/>
          </a:bodyPr>
          <a:lstStyle/>
          <a:p>
            <a:pPr marL="285750" indent="-285750">
              <a:buFont typeface="Arial" panose="020B0604020202020204" pitchFamily="34" charset="0"/>
              <a:buChar char="•"/>
            </a:pPr>
            <a:r>
              <a:rPr lang="de-DE" sz="1600" b="1" dirty="0"/>
              <a:t>Grafische Benutzeroberfläche(GUI) für eine leicht und verständliche Interaktion.</a:t>
            </a:r>
          </a:p>
          <a:p>
            <a:pPr marL="285750" indent="-285750">
              <a:buFont typeface="Arial" panose="020B0604020202020204" pitchFamily="34" charset="0"/>
              <a:buChar char="•"/>
            </a:pPr>
            <a:r>
              <a:rPr lang="de-DE" sz="1600" b="1" dirty="0"/>
              <a:t>Ansprechendes Design, das eine angenehme effiziente Nutzung ermöglicht.</a:t>
            </a:r>
          </a:p>
          <a:p>
            <a:pPr marL="285750" indent="-285750">
              <a:buFont typeface="Arial" panose="020B0604020202020204" pitchFamily="34" charset="0"/>
              <a:buChar char="•"/>
            </a:pPr>
            <a:r>
              <a:rPr lang="de-DE" sz="1600" b="1" dirty="0"/>
              <a:t>Leichte zu bedienen, selbst für Nutzer ohne technischen Hintergrund</a:t>
            </a:r>
          </a:p>
        </p:txBody>
      </p:sp>
      <p:sp>
        <p:nvSpPr>
          <p:cNvPr id="21" name="Textfeld 20">
            <a:extLst>
              <a:ext uri="{FF2B5EF4-FFF2-40B4-BE49-F238E27FC236}">
                <a16:creationId xmlns:a16="http://schemas.microsoft.com/office/drawing/2014/main" id="{2CBDA247-2EF4-867B-D418-C874B30A0847}"/>
              </a:ext>
            </a:extLst>
          </p:cNvPr>
          <p:cNvSpPr txBox="1"/>
          <p:nvPr/>
        </p:nvSpPr>
        <p:spPr>
          <a:xfrm>
            <a:off x="1118329" y="4343960"/>
            <a:ext cx="9921414" cy="1077218"/>
          </a:xfrm>
          <a:prstGeom prst="rect">
            <a:avLst/>
          </a:prstGeom>
          <a:noFill/>
        </p:spPr>
        <p:txBody>
          <a:bodyPr wrap="square" rtlCol="0">
            <a:spAutoFit/>
          </a:bodyPr>
          <a:lstStyle/>
          <a:p>
            <a:pPr marL="285750" indent="-285750">
              <a:buFont typeface="Arial" panose="020B0604020202020204" pitchFamily="34" charset="0"/>
              <a:buChar char="•"/>
            </a:pPr>
            <a:r>
              <a:rPr lang="de-DE" sz="1600" b="1" dirty="0"/>
              <a:t>Kombination verschiedener Faktoren in einer Dynamischen Formel.</a:t>
            </a:r>
          </a:p>
          <a:p>
            <a:pPr marL="285750" indent="-285750">
              <a:buFont typeface="Arial" panose="020B0604020202020204" pitchFamily="34" charset="0"/>
              <a:buChar char="•"/>
            </a:pPr>
            <a:r>
              <a:rPr lang="de-DE" sz="1600" b="1" dirty="0"/>
              <a:t>Algorithmus berücksichtig Grundstücks- und Wohnfläche, Ausstattung, Standort und weitere relevante Kriterien.</a:t>
            </a:r>
          </a:p>
          <a:p>
            <a:pPr marL="285750" indent="-285750">
              <a:buFont typeface="Arial" panose="020B0604020202020204" pitchFamily="34" charset="0"/>
              <a:buChar char="•"/>
            </a:pPr>
            <a:r>
              <a:rPr lang="de-DE" sz="1600" b="1" dirty="0"/>
              <a:t>Flexible Anpassung der Formel für zukünftige Erweiterungen oder Änderungen.</a:t>
            </a:r>
          </a:p>
        </p:txBody>
      </p:sp>
      <p:sp>
        <p:nvSpPr>
          <p:cNvPr id="23" name="Textfeld 22">
            <a:extLst>
              <a:ext uri="{FF2B5EF4-FFF2-40B4-BE49-F238E27FC236}">
                <a16:creationId xmlns:a16="http://schemas.microsoft.com/office/drawing/2014/main" id="{848C3EF6-0ED1-7EEE-7936-07B6F1E3BB30}"/>
              </a:ext>
            </a:extLst>
          </p:cNvPr>
          <p:cNvSpPr txBox="1"/>
          <p:nvPr/>
        </p:nvSpPr>
        <p:spPr>
          <a:xfrm>
            <a:off x="1125081" y="6120298"/>
            <a:ext cx="8642109" cy="338554"/>
          </a:xfrm>
          <a:prstGeom prst="rect">
            <a:avLst/>
          </a:prstGeom>
          <a:noFill/>
        </p:spPr>
        <p:txBody>
          <a:bodyPr wrap="none" rtlCol="0">
            <a:spAutoFit/>
          </a:bodyPr>
          <a:lstStyle/>
          <a:p>
            <a:pPr marL="285750" indent="-285750">
              <a:buFont typeface="Arial" panose="020B0604020202020204" pitchFamily="34" charset="0"/>
              <a:buChar char="•"/>
            </a:pPr>
            <a:r>
              <a:rPr lang="de-DE" sz="1600" b="1" dirty="0"/>
              <a:t>Klar strukturierte und gut lesbare Ausgabe für den Benutzer ( String-Formatierung )</a:t>
            </a:r>
          </a:p>
        </p:txBody>
      </p:sp>
    </p:spTree>
    <p:extLst>
      <p:ext uri="{BB962C8B-B14F-4D97-AF65-F5344CB8AC3E}">
        <p14:creationId xmlns:p14="http://schemas.microsoft.com/office/powerpoint/2010/main" val="17098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12" name="Footer Placeholder 11">
            <a:extLst>
              <a:ext uri="{FF2B5EF4-FFF2-40B4-BE49-F238E27FC236}">
                <a16:creationId xmlns:a16="http://schemas.microsoft.com/office/drawing/2014/main" id="{05BD2482-8F66-489E-9BC0-570377B9FB2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b="0" i="1" kern="1200" cap="all" spc="100" baseline="0">
                <a:effectLst>
                  <a:innerShdw blurRad="114300">
                    <a:prstClr val="black"/>
                  </a:innerShdw>
                </a:effectLst>
                <a:latin typeface="Bahnschrift Condensed" panose="020B0502040204020203" pitchFamily="34" charset="0"/>
              </a:rPr>
              <a:t>Alexander Steinke, Micail Kruse &amp; Patrick Eicher </a:t>
            </a:r>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dirty="0"/>
              <a:t>4</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7702100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gs>
            <a:gs pos="0">
              <a:schemeClr val="accent2">
                <a:lumMod val="91000"/>
                <a:alpha val="89000"/>
              </a:schemeClr>
            </a:gs>
          </a:gsLst>
          <a:lin ang="5400000" scaled="1"/>
          <a:tileRect/>
        </a:gradFill>
        <a:effectLst/>
      </p:bgPr>
    </p:bg>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3" y="346498"/>
            <a:ext cx="11142221" cy="1325563"/>
          </a:xfrm>
        </p:spPr>
        <p:txBody>
          <a:bodyPr>
            <a:normAutofit/>
          </a:bodyPr>
          <a:lstStyle/>
          <a:p>
            <a:pPr algn="ctr"/>
            <a:r>
              <a:rPr lang="en-US" sz="3600" dirty="0"/>
              <a:t>Das Team </a:t>
            </a:r>
            <a:r>
              <a:rPr lang="en-US" sz="3600" dirty="0" err="1"/>
              <a:t>bedankt</a:t>
            </a:r>
            <a:r>
              <a:rPr lang="en-US" sz="3600" dirty="0"/>
              <a:t> </a:t>
            </a:r>
            <a:r>
              <a:rPr lang="en-US" sz="3600" dirty="0" err="1"/>
              <a:t>sich</a:t>
            </a:r>
            <a:r>
              <a:rPr lang="en-US" sz="3600" dirty="0"/>
              <a:t> für </a:t>
            </a:r>
            <a:r>
              <a:rPr lang="en-US" sz="3600" dirty="0" err="1"/>
              <a:t>ihre</a:t>
            </a:r>
            <a:r>
              <a:rPr lang="en-US" sz="3600" dirty="0"/>
              <a:t> </a:t>
            </a:r>
            <a:r>
              <a:rPr lang="en-US" sz="3600" dirty="0" err="1"/>
              <a:t>aufmerskamkeit</a:t>
            </a:r>
            <a:r>
              <a:rPr lang="en-US" sz="3600" dirty="0"/>
              <a:t> </a:t>
            </a:r>
          </a:p>
        </p:txBody>
      </p:sp>
      <p:pic>
        <p:nvPicPr>
          <p:cNvPr id="29" name="Picture Placeholder 28">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a:blip r:embed="rId2"/>
          <a:srcRect/>
          <a:stretch/>
        </p:blipFill>
        <p:spPr>
          <a:xfrm>
            <a:off x="1208908" y="2006378"/>
            <a:ext cx="2286000" cy="2608263"/>
          </a:xfrm>
          <a:effectLst>
            <a:outerShdw blurRad="292100" dist="50800" dir="19440000" sx="106000" sy="106000" algn="ctr" rotWithShape="0">
              <a:schemeClr val="accent2">
                <a:alpha val="91000"/>
              </a:schemeClr>
            </a:outerShdw>
          </a:effectLst>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1208908" y="5017734"/>
            <a:ext cx="2286000" cy="350292"/>
          </a:xfrm>
        </p:spPr>
        <p:txBody>
          <a:bodyPr/>
          <a:lstStyle/>
          <a:p>
            <a:r>
              <a:rPr lang="en-US" dirty="0"/>
              <a:t>Mica</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1208908" y="5368026"/>
            <a:ext cx="2286000" cy="350292"/>
          </a:xfrm>
        </p:spPr>
        <p:txBody>
          <a:bodyPr/>
          <a:lstStyle/>
          <a:p>
            <a:r>
              <a:rPr lang="en-US" dirty="0"/>
              <a:t>CEO</a:t>
            </a:r>
          </a:p>
        </p:txBody>
      </p:sp>
      <p:pic>
        <p:nvPicPr>
          <p:cNvPr id="33" name="Picture Placeholder 32">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a:blip r:embed="rId3"/>
          <a:srcRect/>
          <a:stretch/>
        </p:blipFill>
        <p:spPr>
          <a:xfrm>
            <a:off x="4953000" y="2006379"/>
            <a:ext cx="2286000" cy="2608263"/>
          </a:xfrm>
          <a:effectLst>
            <a:outerShdw blurRad="292100" dist="50800" dir="19440000" sx="106000" sy="106000" algn="ctr" rotWithShape="0">
              <a:schemeClr val="accent2">
                <a:alpha val="91000"/>
              </a:schemeClr>
            </a:outerShdw>
          </a:effectLst>
        </p:spPr>
      </p:pic>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4953000" y="5017734"/>
            <a:ext cx="2286000" cy="350292"/>
          </a:xfrm>
        </p:spPr>
        <p:txBody>
          <a:bodyPr/>
          <a:lstStyle/>
          <a:p>
            <a:r>
              <a:rPr lang="en-US" dirty="0"/>
              <a:t>Alex</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4953000" y="5368026"/>
            <a:ext cx="2286000" cy="350292"/>
          </a:xfrm>
        </p:spPr>
        <p:txBody>
          <a:bodyPr/>
          <a:lstStyle/>
          <a:p>
            <a:r>
              <a:rPr lang="en-US" dirty="0"/>
              <a:t>CEO of CEO</a:t>
            </a:r>
          </a:p>
        </p:txBody>
      </p:sp>
      <p:pic>
        <p:nvPicPr>
          <p:cNvPr id="37" name="Picture Placeholder 36">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a:blip r:embed="rId4"/>
          <a:srcRect/>
          <a:stretch/>
        </p:blipFill>
        <p:spPr>
          <a:xfrm>
            <a:off x="8610600" y="2040766"/>
            <a:ext cx="2286000" cy="2608263"/>
          </a:xfrm>
          <a:effectLst>
            <a:outerShdw blurRad="292100" dist="50800" dir="19440000" sx="106000" sy="106000" algn="ctr" rotWithShape="0">
              <a:schemeClr val="accent2">
                <a:alpha val="91000"/>
              </a:schemeClr>
            </a:outerShdw>
          </a:effectLst>
        </p:spPr>
      </p:pic>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8610600" y="5017734"/>
            <a:ext cx="2286000" cy="350292"/>
          </a:xfrm>
        </p:spPr>
        <p:txBody>
          <a:bodyPr/>
          <a:lstStyle/>
          <a:p>
            <a:r>
              <a:rPr lang="en-US" dirty="0"/>
              <a:t>Patrick</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8610599" y="5331379"/>
            <a:ext cx="2286000" cy="350292"/>
          </a:xfrm>
        </p:spPr>
        <p:txBody>
          <a:bodyPr/>
          <a:lstStyle/>
          <a:p>
            <a:r>
              <a:rPr lang="en-US" dirty="0"/>
              <a:t>CEO of CEO of CEO</a:t>
            </a:r>
          </a:p>
        </p:txBody>
      </p:sp>
      <p:sp>
        <p:nvSpPr>
          <p:cNvPr id="26" name="Slide Number Placeholder 25">
            <a:extLst>
              <a:ext uri="{FF2B5EF4-FFF2-40B4-BE49-F238E27FC236}">
                <a16:creationId xmlns:a16="http://schemas.microsoft.com/office/drawing/2014/main" id="{4A99E321-0192-4542-B8A1-8545CBBF3E44}"/>
              </a:ext>
            </a:extLst>
          </p:cNvPr>
          <p:cNvSpPr>
            <a:spLocks noGrp="1"/>
          </p:cNvSpPr>
          <p:nvPr>
            <p:ph type="sldNum" sz="quarter" idx="27"/>
          </p:nvPr>
        </p:nvSpPr>
        <p:spPr>
          <a:xfrm>
            <a:off x="9161318" y="6218350"/>
            <a:ext cx="2743200" cy="365125"/>
          </a:xfrm>
        </p:spPr>
        <p:txBody>
          <a:bodyPr/>
          <a:lstStyle/>
          <a:p>
            <a:fld id="{294A09A9-5501-47C1-A89A-A340965A2BE2}" type="slidenum">
              <a:rPr lang="en-US" smtClean="0"/>
              <a:pPr/>
              <a:t>5</a:t>
            </a:fld>
            <a:endParaRPr lang="en-US" dirty="0"/>
          </a:p>
        </p:txBody>
      </p:sp>
      <p:sp>
        <p:nvSpPr>
          <p:cNvPr id="2" name="Textfeld 1">
            <a:extLst>
              <a:ext uri="{FF2B5EF4-FFF2-40B4-BE49-F238E27FC236}">
                <a16:creationId xmlns:a16="http://schemas.microsoft.com/office/drawing/2014/main" id="{8852D817-A10C-5381-E8E9-F55E85511604}"/>
              </a:ext>
            </a:extLst>
          </p:cNvPr>
          <p:cNvSpPr txBox="1"/>
          <p:nvPr/>
        </p:nvSpPr>
        <p:spPr>
          <a:xfrm>
            <a:off x="4700842" y="5368026"/>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hlinkClick r:id="rId5"/>
              </a:rPr>
              <a:t>alexander.steinke@data-craft-students.de</a:t>
            </a:r>
            <a:endParaRPr lang="de-DE" sz="1200" dirty="0"/>
          </a:p>
        </p:txBody>
      </p:sp>
      <p:sp>
        <p:nvSpPr>
          <p:cNvPr id="3" name="Textfeld 2">
            <a:extLst>
              <a:ext uri="{FF2B5EF4-FFF2-40B4-BE49-F238E27FC236}">
                <a16:creationId xmlns:a16="http://schemas.microsoft.com/office/drawing/2014/main" id="{5F187373-C49B-2C15-3491-803C5BCACB85}"/>
              </a:ext>
            </a:extLst>
          </p:cNvPr>
          <p:cNvSpPr txBox="1"/>
          <p:nvPr/>
        </p:nvSpPr>
        <p:spPr>
          <a:xfrm>
            <a:off x="906736" y="5543172"/>
            <a:ext cx="2890343" cy="276999"/>
          </a:xfrm>
          <a:prstGeom prst="rect">
            <a:avLst/>
          </a:prstGeom>
          <a:noFill/>
        </p:spPr>
        <p:txBody>
          <a:bodyPr wrap="none" rtlCol="0">
            <a:spAutoFit/>
          </a:bodyPr>
          <a:lstStyle/>
          <a:p>
            <a:r>
              <a:rPr lang="de-DE" sz="1200" b="0" i="0" dirty="0">
                <a:solidFill>
                  <a:srgbClr val="0B57D0"/>
                </a:solidFill>
                <a:effectLst/>
                <a:latin typeface="Google Sans Text"/>
                <a:hlinkClick r:id="rId6"/>
              </a:rPr>
              <a:t>micail-micon.kruse@data-craft-students.de</a:t>
            </a:r>
            <a:endParaRPr lang="de-DE" sz="1200" dirty="0"/>
          </a:p>
        </p:txBody>
      </p:sp>
      <p:sp>
        <p:nvSpPr>
          <p:cNvPr id="4" name="Textfeld 3">
            <a:extLst>
              <a:ext uri="{FF2B5EF4-FFF2-40B4-BE49-F238E27FC236}">
                <a16:creationId xmlns:a16="http://schemas.microsoft.com/office/drawing/2014/main" id="{35E02911-4A10-BEFC-E621-38660F5DFC9F}"/>
              </a:ext>
            </a:extLst>
          </p:cNvPr>
          <p:cNvSpPr txBox="1"/>
          <p:nvPr/>
        </p:nvSpPr>
        <p:spPr>
          <a:xfrm>
            <a:off x="8451320" y="5552692"/>
            <a:ext cx="2604559" cy="276999"/>
          </a:xfrm>
          <a:prstGeom prst="rect">
            <a:avLst/>
          </a:prstGeom>
          <a:noFill/>
        </p:spPr>
        <p:txBody>
          <a:bodyPr wrap="none" rtlCol="0">
            <a:spAutoFit/>
          </a:bodyPr>
          <a:lstStyle/>
          <a:p>
            <a:r>
              <a:rPr lang="de-DE" sz="1200" b="0" i="0" dirty="0">
                <a:solidFill>
                  <a:srgbClr val="1F1F1F"/>
                </a:solidFill>
                <a:effectLst/>
                <a:latin typeface="Google Sans"/>
                <a:hlinkClick r:id="rId7"/>
              </a:rPr>
              <a:t>patrick.eicher@data-craft-students.de</a:t>
            </a:r>
            <a:r>
              <a:rPr lang="de-DE" sz="1200" b="0" i="0" dirty="0">
                <a:solidFill>
                  <a:srgbClr val="1F1F1F"/>
                </a:solidFill>
                <a:effectLst/>
                <a:latin typeface="Google Sans"/>
              </a:rPr>
              <a:t>.</a:t>
            </a:r>
            <a:endParaRPr lang="de-DE" sz="1200" dirty="0"/>
          </a:p>
        </p:txBody>
      </p:sp>
    </p:spTree>
    <p:extLst>
      <p:ext uri="{BB962C8B-B14F-4D97-AF65-F5344CB8AC3E}">
        <p14:creationId xmlns:p14="http://schemas.microsoft.com/office/powerpoint/2010/main" val="25756229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Ein Bild, das Taschenrechner, Text, Person, draußen enthält.&#10;&#10;Automatisch generierte Beschreibung">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t="9274"/>
          <a:stretch/>
        </p:blipFill>
        <p:spPr>
          <a:xfrm>
            <a:off x="0" y="-22"/>
            <a:ext cx="12191977" cy="6858022"/>
          </a:xfrm>
          <a:prstGeom prst="rect">
            <a:avLst/>
          </a:prstGeom>
        </p:spPr>
      </p:pic>
      <p:sp>
        <p:nvSpPr>
          <p:cNvPr id="28" name="Rectangle 2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3800" b="1" i="0" kern="1200" cap="all" baseline="0">
                <a:solidFill>
                  <a:schemeClr val="tx1"/>
                </a:solidFill>
                <a:latin typeface="+mj-lt"/>
                <a:ea typeface="+mj-ea"/>
                <a:cs typeface="+mj-cs"/>
              </a:rPr>
              <a:t>The way to get started </a:t>
            </a:r>
            <a:br>
              <a:rPr lang="en-US" sz="3800" b="1" i="0" kern="1200" cap="all" baseline="0">
                <a:solidFill>
                  <a:schemeClr val="tx1"/>
                </a:solidFill>
                <a:latin typeface="+mj-lt"/>
                <a:ea typeface="+mj-ea"/>
                <a:cs typeface="+mj-cs"/>
              </a:rPr>
            </a:br>
            <a:r>
              <a:rPr lang="en-US" sz="3800" b="1" i="0" kern="1200" cap="all" baseline="0">
                <a:solidFill>
                  <a:schemeClr val="tx1"/>
                </a:solidFill>
                <a:latin typeface="+mj-lt"/>
                <a:ea typeface="+mj-ea"/>
                <a:cs typeface="+mj-cs"/>
              </a:rPr>
              <a:t>is to quit talking and begin doing.</a:t>
            </a:r>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a:off x="1692321" y="6356350"/>
            <a:ext cx="2809017" cy="365125"/>
          </a:xfrm>
        </p:spPr>
        <p:txBody>
          <a:bodyPr vert="horz" lIns="91440" tIns="45720" rIns="91440" bIns="45720" rtlCol="0" anchor="ctr">
            <a:normAutofit/>
          </a:bodyPr>
          <a:lstStyle/>
          <a:p>
            <a:pPr algn="r">
              <a:lnSpc>
                <a:spcPct val="90000"/>
              </a:lnSpc>
              <a:spcAft>
                <a:spcPts val="600"/>
              </a:spcAft>
            </a:pPr>
            <a:r>
              <a:rPr lang="en-US" sz="900" b="1" i="0" kern="1200" cap="all" spc="100" baseline="0">
                <a:solidFill>
                  <a:schemeClr val="tx1"/>
                </a:solidFill>
                <a:effectLst>
                  <a:innerShdw blurRad="114300">
                    <a:prstClr val="black"/>
                  </a:innerShdw>
                </a:effectLst>
                <a:latin typeface="+mn-lt"/>
                <a:ea typeface="+mn-ea"/>
                <a:cs typeface="+mn-cs"/>
              </a:rPr>
              <a:t>Alexander Steinke, Micail Kruse &amp; Patrick Eicher </a:t>
            </a: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970819"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solidFill>
              </a:rPr>
              <a:pPr>
                <a:spcAft>
                  <a:spcPts val="600"/>
                </a:spcAft>
              </a:pPr>
              <a:t>6</a:t>
            </a:fld>
            <a:endParaRPr lang="en-US">
              <a:solidFill>
                <a:schemeClr val="tx1"/>
              </a:solidFill>
            </a:endParaRPr>
          </a:p>
        </p:txBody>
      </p:sp>
    </p:spTree>
    <p:extLst>
      <p:ext uri="{BB962C8B-B14F-4D97-AF65-F5344CB8AC3E}">
        <p14:creationId xmlns:p14="http://schemas.microsoft.com/office/powerpoint/2010/main" val="3548834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7200" b="1" i="0" kern="1200" cap="all" baseline="0">
                <a:latin typeface="+mj-lt"/>
                <a:ea typeface="+mj-ea"/>
                <a:cs typeface="+mj-cs"/>
              </a:rPr>
              <a:t>THANK YOU</a:t>
            </a:r>
          </a:p>
        </p:txBody>
      </p:sp>
      <p:pic>
        <p:nvPicPr>
          <p:cNvPr id="24" name="Picture Placeholder 23">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3">
            <a:duotone>
              <a:schemeClr val="accent2">
                <a:shade val="45000"/>
                <a:satMod val="135000"/>
              </a:schemeClr>
              <a:prstClr val="white"/>
            </a:duotone>
            <a:alphaModFix amt="51000"/>
            <a:extLst>
              <a:ext uri="{837473B0-CC2E-450A-ABE3-18F120FF3D39}">
                <a1611:picAttrSrcUrl xmlns:a1611="http://schemas.microsoft.com/office/drawing/2016/11/main" r:id="rId4"/>
              </a:ext>
            </a:extLst>
          </a:blip>
          <a:srcRect l="2" r="-3" b="-641"/>
          <a:stretch/>
        </p:blipFill>
        <p:spPr>
          <a:xfrm>
            <a:off x="8115540" y="0"/>
            <a:ext cx="4076459" cy="2215400"/>
          </a:xfrm>
          <a:prstGeom prst="rect">
            <a:avLst/>
          </a:prstGeom>
        </p:spPr>
      </p:pic>
      <p:pic>
        <p:nvPicPr>
          <p:cNvPr id="16" name="Picture Placeholder 15">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5">
            <a:duotone>
              <a:schemeClr val="accent2">
                <a:shade val="45000"/>
                <a:satMod val="135000"/>
              </a:schemeClr>
              <a:prstClr val="white"/>
            </a:duotone>
            <a:alphaModFix amt="51000"/>
            <a:extLst>
              <a:ext uri="{837473B0-CC2E-450A-ABE3-18F120FF3D39}">
                <a1611:picAttrSrcUrl xmlns:a1611="http://schemas.microsoft.com/office/drawing/2016/11/main" r:id="rId6"/>
              </a:ext>
            </a:extLst>
          </a:blip>
          <a:srcRect l="15853" r="13770" b="13222"/>
          <a:stretch/>
        </p:blipFill>
        <p:spPr>
          <a:xfrm>
            <a:off x="8090190" y="4408564"/>
            <a:ext cx="4092932" cy="2449436"/>
          </a:xfrm>
          <a:prstGeom prst="rect">
            <a:avLst/>
          </a:prstGeom>
        </p:spPr>
      </p:pic>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4924660" y="6388033"/>
            <a:ext cx="1465253" cy="365125"/>
          </a:xfrm>
        </p:spPr>
        <p:txBody>
          <a:bodyPr vert="horz" lIns="91440" tIns="45720" rIns="91440" bIns="45720" rtlCol="0" anchor="ctr">
            <a:normAutofit/>
          </a:bodyPr>
          <a:lstStyle/>
          <a:p>
            <a:pPr>
              <a:spcAft>
                <a:spcPts val="600"/>
              </a:spcAft>
            </a:pPr>
            <a:fld id="{940FC791-DFC4-4331-9510-C1DC42A8D2F0}" type="slidenum">
              <a:rPr lang="en-US" smtClean="0"/>
              <a:pPr>
                <a:spcAft>
                  <a:spcPts val="600"/>
                </a:spcAft>
              </a:pPr>
              <a:t>7</a:t>
            </a:fld>
            <a:endParaRPr lang="en-US"/>
          </a:p>
        </p:txBody>
      </p:sp>
      <p:pic>
        <p:nvPicPr>
          <p:cNvPr id="13" name="Picture Placeholder 12">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7">
            <a:duotone>
              <a:schemeClr val="accent2">
                <a:shade val="45000"/>
                <a:satMod val="135000"/>
              </a:schemeClr>
              <a:prstClr val="white"/>
            </a:duotone>
            <a:alphaModFix amt="51000"/>
            <a:extLst>
              <a:ext uri="{837473B0-CC2E-450A-ABE3-18F120FF3D39}">
                <a1611:picAttrSrcUrl xmlns:a1611="http://schemas.microsoft.com/office/drawing/2016/11/main" r:id="rId8"/>
              </a:ext>
            </a:extLst>
          </a:blip>
          <a:srcRect l="19599" t="13203" r="15305" b="9646"/>
          <a:stretch/>
        </p:blipFill>
        <p:spPr>
          <a:xfrm>
            <a:off x="8111135" y="2193164"/>
            <a:ext cx="4092932" cy="2215400"/>
          </a:xfrm>
          <a:prstGeom prst="rect">
            <a:avLst/>
          </a:prstGeom>
        </p:spPr>
      </p:pic>
      <p:cxnSp>
        <p:nvCxnSpPr>
          <p:cNvPr id="119" name="Straight Connector 1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283912"/>
      </p:ext>
    </p:extLst>
  </p:cSld>
  <p:clrMapOvr>
    <a:masterClrMapping/>
  </p:clrMapOvr>
  <mc:AlternateContent xmlns:mc="http://schemas.openxmlformats.org/markup-compatibility/2006" xmlns:p14="http://schemas.microsoft.com/office/powerpoint/2010/main">
    <mc:Choice Requires="p14">
      <p:transition spd="slow" p14:dur="4500">
        <p14:vortex dir="r"/>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3B2D6-6B1C-4F64-807F-0FF223861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428</Words>
  <Application>Microsoft Office PowerPoint</Application>
  <PresentationFormat>Breitbild</PresentationFormat>
  <Paragraphs>59</Paragraphs>
  <Slides>7</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Arial</vt:lpstr>
      <vt:lpstr>Bahnschrift Condensed</vt:lpstr>
      <vt:lpstr>Bahnschrift SemiLight Condensed</vt:lpstr>
      <vt:lpstr>Calibri</vt:lpstr>
      <vt:lpstr>Google Sans</vt:lpstr>
      <vt:lpstr>Google Sans Text</vt:lpstr>
      <vt:lpstr>Univers</vt:lpstr>
      <vt:lpstr>GradientVTI</vt:lpstr>
      <vt:lpstr>Immobilienpreis-Rechner: Schätzpreisberechnung, Benutzerinteraktion und Datensicherheit</vt:lpstr>
      <vt:lpstr>Einführung</vt:lpstr>
      <vt:lpstr>Funktionen </vt:lpstr>
      <vt:lpstr>PowerPoint-Präsentation</vt:lpstr>
      <vt:lpstr>Das Team bedankt sich für ihre aufmerskamkeit </vt:lpstr>
      <vt:lpstr>The way to get started  is to quit talking and begin doing.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2021-04-27T15:34:38Z</dcterms:created>
  <dcterms:modified xsi:type="dcterms:W3CDTF">2024-01-19T13:50:29Z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