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12"/>
  </p:notesMasterIdLst>
  <p:sldIdLst>
    <p:sldId id="316" r:id="rId5"/>
    <p:sldId id="311" r:id="rId6"/>
    <p:sldId id="317" r:id="rId7"/>
    <p:sldId id="310" r:id="rId8"/>
    <p:sldId id="303" r:id="rId9"/>
    <p:sldId id="314"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4" autoAdjust="0"/>
    <p:restoredTop sz="95226" autoAdjust="0"/>
  </p:normalViewPr>
  <p:slideViewPr>
    <p:cSldViewPr snapToGrid="0">
      <p:cViewPr varScale="1">
        <p:scale>
          <a:sx n="75" d="100"/>
          <a:sy n="75" d="100"/>
        </p:scale>
        <p:origin x="917" y="62"/>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06AE1-9A1B-46D4-A07F-7F2D5F6FA66B}"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9B68B8B-8821-4B20-9FB6-C87CD0BB4D68}">
      <dgm:prSet phldrT="[Text]" phldr="1"/>
      <dgm:spPr/>
      <dgm:t>
        <a:bodyPr/>
        <a:lstStyle/>
        <a:p>
          <a:endParaRPr lang="de-DE" dirty="0"/>
        </a:p>
      </dgm:t>
    </dgm:pt>
    <dgm:pt modelId="{0E5C2B48-151B-4FB5-9041-667B7C67B99F}" type="sibTrans" cxnId="{507AE738-2F33-4108-869B-5A5244CEBA74}">
      <dgm:prSet/>
      <dgm:spPr>
        <a:blipFill>
          <a:blip xmlns:r="http://schemas.openxmlformats.org/officeDocument/2006/relationships" r:embed="rId1"/>
          <a:srcRect/>
          <a:stretch>
            <a:fillRect l="-40000" r="-40000"/>
          </a:stretch>
        </a:blipFill>
      </dgm:spPr>
      <dgm:t>
        <a:bodyPr/>
        <a:lstStyle/>
        <a:p>
          <a:endParaRPr lang="de-DE"/>
        </a:p>
      </dgm:t>
      <dgm:extLst>
        <a:ext uri="{E40237B7-FDA0-4F09-8148-C483321AD2D9}">
          <dgm14:cNvPr xmlns:dgm14="http://schemas.microsoft.com/office/drawing/2010/diagram" id="0" name="" descr="Ein Bild, das Text, Screenshot, Software, Computersymbol enthält.&#10;&#10;Automatisch generierte Beschreibung">
            <a:extLst>
              <a:ext uri="{FF2B5EF4-FFF2-40B4-BE49-F238E27FC236}">
                <a16:creationId xmlns:a16="http://schemas.microsoft.com/office/drawing/2014/main" id="{34739E2E-692D-FDBF-EBBB-CF3CDACB0F2E}"/>
              </a:ext>
            </a:extLst>
          </dgm14:cNvPr>
        </a:ext>
      </dgm:extLst>
    </dgm:pt>
    <dgm:pt modelId="{8495D682-8D4A-49C5-A005-B5B8B1ED56AE}" type="parTrans" cxnId="{507AE738-2F33-4108-869B-5A5244CEBA74}">
      <dgm:prSet/>
      <dgm:spPr/>
      <dgm:t>
        <a:bodyPr/>
        <a:lstStyle/>
        <a:p>
          <a:endParaRPr lang="de-DE"/>
        </a:p>
      </dgm:t>
    </dgm:pt>
    <dgm:pt modelId="{38881814-FF5F-4844-9292-9F52D7CED677}" type="pres">
      <dgm:prSet presAssocID="{08406AE1-9A1B-46D4-A07F-7F2D5F6FA66B}" presName="Name0" presStyleCnt="0">
        <dgm:presLayoutVars>
          <dgm:chMax val="7"/>
          <dgm:chPref val="7"/>
          <dgm:dir/>
        </dgm:presLayoutVars>
      </dgm:prSet>
      <dgm:spPr/>
    </dgm:pt>
    <dgm:pt modelId="{4F35343A-4585-4B93-A631-6790EEBE0811}" type="pres">
      <dgm:prSet presAssocID="{08406AE1-9A1B-46D4-A07F-7F2D5F6FA66B}" presName="Name1" presStyleCnt="0"/>
      <dgm:spPr/>
    </dgm:pt>
    <dgm:pt modelId="{D9D34ECC-3F7F-4731-9323-0F342515D915}" type="pres">
      <dgm:prSet presAssocID="{0E5C2B48-151B-4FB5-9041-667B7C67B99F}" presName="picture_1" presStyleCnt="0"/>
      <dgm:spPr/>
    </dgm:pt>
    <dgm:pt modelId="{A9AB1553-EB02-4A2E-A170-4E309C3702E5}" type="pres">
      <dgm:prSet presAssocID="{0E5C2B48-151B-4FB5-9041-667B7C67B99F}" presName="pictureRepeatNode" presStyleLbl="alignImgPlace1" presStyleIdx="0" presStyleCnt="1" custScaleX="130820" custScaleY="126633" custLinFactNeighborX="48259" custLinFactNeighborY="1555"/>
      <dgm:spPr/>
    </dgm:pt>
    <dgm:pt modelId="{23A446D2-0E0A-4058-8BD9-266080EC7446}" type="pres">
      <dgm:prSet presAssocID="{49B68B8B-8821-4B20-9FB6-C87CD0BB4D68}" presName="text_1" presStyleLbl="node1" presStyleIdx="0" presStyleCnt="0" custLinFactX="-6012" custLinFactNeighborX="-100000" custLinFactNeighborY="84445">
        <dgm:presLayoutVars>
          <dgm:bulletEnabled val="1"/>
        </dgm:presLayoutVars>
      </dgm:prSet>
      <dgm:spPr/>
    </dgm:pt>
  </dgm:ptLst>
  <dgm:cxnLst>
    <dgm:cxn modelId="{A7B15E28-030E-4E97-8EB2-19839ABC5FBE}" type="presOf" srcId="{08406AE1-9A1B-46D4-A07F-7F2D5F6FA66B}" destId="{38881814-FF5F-4844-9292-9F52D7CED677}" srcOrd="0" destOrd="0" presId="urn:microsoft.com/office/officeart/2008/layout/CircularPictureCallout"/>
    <dgm:cxn modelId="{507AE738-2F33-4108-869B-5A5244CEBA74}" srcId="{08406AE1-9A1B-46D4-A07F-7F2D5F6FA66B}" destId="{49B68B8B-8821-4B20-9FB6-C87CD0BB4D68}" srcOrd="0" destOrd="0" parTransId="{8495D682-8D4A-49C5-A005-B5B8B1ED56AE}" sibTransId="{0E5C2B48-151B-4FB5-9041-667B7C67B99F}"/>
    <dgm:cxn modelId="{D3FEC55D-942D-4F1A-967C-7B31F45438C0}" type="presOf" srcId="{49B68B8B-8821-4B20-9FB6-C87CD0BB4D68}" destId="{23A446D2-0E0A-4058-8BD9-266080EC7446}" srcOrd="0" destOrd="0" presId="urn:microsoft.com/office/officeart/2008/layout/CircularPictureCallout"/>
    <dgm:cxn modelId="{985676CB-DF82-4392-BAD3-5F4AE57C27B7}" type="presOf" srcId="{0E5C2B48-151B-4FB5-9041-667B7C67B99F}" destId="{A9AB1553-EB02-4A2E-A170-4E309C3702E5}" srcOrd="0" destOrd="0" presId="urn:microsoft.com/office/officeart/2008/layout/CircularPictureCallout"/>
    <dgm:cxn modelId="{8766A48D-4F20-4EFC-8CF6-A014DE49DADA}" type="presParOf" srcId="{38881814-FF5F-4844-9292-9F52D7CED677}" destId="{4F35343A-4585-4B93-A631-6790EEBE0811}" srcOrd="0" destOrd="0" presId="urn:microsoft.com/office/officeart/2008/layout/CircularPictureCallout"/>
    <dgm:cxn modelId="{A3BA9513-5F3B-444B-856D-3A16245707E6}" type="presParOf" srcId="{4F35343A-4585-4B93-A631-6790EEBE0811}" destId="{D9D34ECC-3F7F-4731-9323-0F342515D915}" srcOrd="0" destOrd="0" presId="urn:microsoft.com/office/officeart/2008/layout/CircularPictureCallout"/>
    <dgm:cxn modelId="{78655370-E0D3-4AD2-BC21-D0EEE5630940}" type="presParOf" srcId="{D9D34ECC-3F7F-4731-9323-0F342515D915}" destId="{A9AB1553-EB02-4A2E-A170-4E309C3702E5}" srcOrd="0" destOrd="0" presId="urn:microsoft.com/office/officeart/2008/layout/CircularPictureCallout"/>
    <dgm:cxn modelId="{4809EA02-43C7-4DE4-81C8-7FA178A73A6D}" type="presParOf" srcId="{4F35343A-4585-4B93-A631-6790EEBE0811}" destId="{23A446D2-0E0A-4058-8BD9-266080EC7446}"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CEAFD5-63CF-4AFC-B46F-BE086C5D447C}">
      <dgm:prSet phldrT="[Text]"/>
      <dgm:spPr/>
      <dgm:t>
        <a:bodyPr/>
        <a:lstStyle/>
        <a:p>
          <a:pPr>
            <a:lnSpc>
              <a:spcPct val="100000"/>
            </a:lnSpc>
            <a:defRPr b="1"/>
          </a:pPr>
          <a:r>
            <a:rPr lang="de-DE" b="1"/>
            <a:t>Automatische Berechnung einer komplexen Preis-Formel</a:t>
          </a:r>
          <a:endParaRPr lang="en-US" b="1" dirty="0"/>
        </a:p>
      </dgm:t>
    </dgm:pt>
    <dgm:pt modelId="{7A0BD8EC-BB4A-4912-A54E-6F39B681264E}" type="parTrans" cxnId="{AE101ABC-7EA3-4444-A576-8AB15A371C84}">
      <dgm:prSet/>
      <dgm:spPr/>
      <dgm:t>
        <a:bodyPr/>
        <a:lstStyle/>
        <a:p>
          <a:endParaRPr lang="en-US" sz="1200"/>
        </a:p>
      </dgm:t>
    </dgm:pt>
    <dgm:pt modelId="{7A8D4B4D-06E9-4958-810D-A6226B6AC588}" type="sibTrans" cxnId="{AE101ABC-7EA3-4444-A576-8AB15A371C84}">
      <dgm:prSet/>
      <dgm:spPr/>
      <dgm:t>
        <a:bodyPr/>
        <a:lstStyle/>
        <a:p>
          <a:endParaRPr lang="en-US"/>
        </a:p>
      </dgm:t>
    </dgm:pt>
    <dgm:pt modelId="{349299C9-846E-4827-813A-349CCCE20782}">
      <dgm:prSet phldrT="[Text]"/>
      <dgm:spPr/>
      <dgm:t>
        <a:bodyPr anchor="ctr"/>
        <a:lstStyle/>
        <a:p>
          <a:pPr>
            <a:lnSpc>
              <a:spcPct val="100000"/>
            </a:lnSpc>
          </a:pPr>
          <a:r>
            <a:rPr lang="de-DE" b="0" i="0" u="none"/>
            <a:t>Nehmen wir an, eine Immobilie hat eine Grundstücksfläche von 500 m² und eine Wohnfläche von 150 m². Die automatische Berechnung des geschätzten Preises würde nun die Formel anwenden, die diese Flächen mit Gewichtungen für Ausstattung, Lage und weitere Faktoren multipliziert. Das Ergebnis wäre ein präziser Schätzwert für die Immobilie.</a:t>
          </a:r>
          <a:endParaRPr lang="en-US" dirty="0"/>
        </a:p>
      </dgm:t>
    </dgm:pt>
    <dgm:pt modelId="{AEA27547-B9ED-4994-BD27-04EC297EF367}" type="parTrans" cxnId="{0EFA3039-6828-403C-9445-4359BA6645E6}">
      <dgm:prSet/>
      <dgm:spPr/>
      <dgm:t>
        <a:bodyPr/>
        <a:lstStyle/>
        <a:p>
          <a:endParaRPr lang="en-US" sz="1200"/>
        </a:p>
      </dgm:t>
    </dgm:pt>
    <dgm:pt modelId="{9D819F52-ACA0-4B08-8256-DF6BD8FA3A0B}" type="sibTrans" cxnId="{0EFA3039-6828-403C-9445-4359BA6645E6}">
      <dgm:prSet/>
      <dgm:spPr/>
      <dgm:t>
        <a:bodyPr/>
        <a:lstStyle/>
        <a:p>
          <a:endParaRPr lang="en-US"/>
        </a:p>
      </dgm:t>
    </dgm:pt>
    <dgm:pt modelId="{D07AD3FD-84FF-467E-9693-752776549C61}">
      <dgm:prSet phldrT="[Text]"/>
      <dgm:spPr/>
      <dgm:t>
        <a:bodyPr/>
        <a:lstStyle/>
        <a:p>
          <a:pPr>
            <a:lnSpc>
              <a:spcPct val="100000"/>
            </a:lnSpc>
            <a:defRPr b="1"/>
          </a:pPr>
          <a:r>
            <a:rPr lang="de-DE" b="1"/>
            <a:t>Benutzerinteraktion und Datenakquisition</a:t>
          </a:r>
          <a:endParaRPr lang="en-US" b="1" dirty="0"/>
        </a:p>
      </dgm:t>
    </dgm:pt>
    <dgm:pt modelId="{7B691773-F524-4FAD-A272-BDF0B0C4370A}" type="parTrans" cxnId="{55492768-9A5E-4F74-AC7C-959C5C24EFD3}">
      <dgm:prSet/>
      <dgm:spPr/>
      <dgm:t>
        <a:bodyPr/>
        <a:lstStyle/>
        <a:p>
          <a:endParaRPr lang="en-US" sz="1200"/>
        </a:p>
      </dgm:t>
    </dgm:pt>
    <dgm:pt modelId="{A8C9B7A9-BC2A-4753-B7F0-F2E361D95520}" type="sibTrans" cxnId="{55492768-9A5E-4F74-AC7C-959C5C24EFD3}">
      <dgm:prSet/>
      <dgm:spPr/>
      <dgm:t>
        <a:bodyPr/>
        <a:lstStyle/>
        <a:p>
          <a:endParaRPr lang="en-US"/>
        </a:p>
      </dgm:t>
    </dgm:pt>
    <dgm:pt modelId="{5D70EFF5-8B31-4A1F-AE44-51E4CF0013EB}">
      <dgm:prSet phldrT="[Text]"/>
      <dgm:spPr/>
      <dgm:t>
        <a:bodyPr anchor="ctr"/>
        <a:lstStyle/>
        <a:p>
          <a:pPr>
            <a:lnSpc>
              <a:spcPct val="100000"/>
            </a:lnSpc>
          </a:pPr>
          <a:r>
            <a:rPr lang="de-DE" b="0" i="0" u="none"/>
            <a:t>Ein Benutzer gibt die erforderlichen Daten über die grafische Benutzeroberfläche ein. Sie geben an, dass das Haus auf dem Land liegt, eine gehobene Ausstattung hat, von einem Architekten geplant wurde und im Jahr 2000 gebaut wurde. Die Benutzerinteraktion ermöglicht es dem Rechner, diese spezifischen Details zu berücksichtigen und den Schätzpreis entsprechend anzupassen.</a:t>
          </a:r>
          <a:endParaRPr lang="en-US" dirty="0"/>
        </a:p>
      </dgm:t>
    </dgm:pt>
    <dgm:pt modelId="{96C720A0-FEEF-48D1-8DF6-ABA03C304822}" type="parTrans" cxnId="{E97FF64F-8020-497E-AE7D-2395DDA4560D}">
      <dgm:prSet/>
      <dgm:spPr/>
      <dgm:t>
        <a:bodyPr/>
        <a:lstStyle/>
        <a:p>
          <a:endParaRPr lang="en-US" sz="1200"/>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pPr>
            <a:lnSpc>
              <a:spcPct val="100000"/>
            </a:lnSpc>
            <a:defRPr b="1"/>
          </a:pPr>
          <a:r>
            <a:rPr lang="de-DE" b="1"/>
            <a:t>Datenvalidierung und Sicherheit</a:t>
          </a:r>
          <a:endParaRPr lang="en-US" b="1" dirty="0"/>
        </a:p>
      </dgm:t>
    </dgm:pt>
    <dgm:pt modelId="{862AAE39-3AAD-40E3-BA20-90187BD73242}" type="parTrans" cxnId="{53239C96-427C-420B-95DC-546F3B30ED65}">
      <dgm:prSet/>
      <dgm:spPr/>
      <dgm:t>
        <a:bodyPr/>
        <a:lstStyle/>
        <a:p>
          <a:endParaRPr lang="en-US" sz="1200"/>
        </a:p>
      </dgm:t>
    </dgm:pt>
    <dgm:pt modelId="{9B090D9D-470E-46E2-AABB-0368A52481AA}" type="sibTrans" cxnId="{53239C96-427C-420B-95DC-546F3B30ED65}">
      <dgm:prSet/>
      <dgm:spPr/>
      <dgm:t>
        <a:bodyPr/>
        <a:lstStyle/>
        <a:p>
          <a:endParaRPr lang="en-US"/>
        </a:p>
      </dgm:t>
    </dgm:pt>
    <dgm:pt modelId="{4A6BB192-9983-4F48-BBC5-6E384EED7EC5}">
      <dgm:prSet phldrT="[Text]"/>
      <dgm:spPr/>
      <dgm:t>
        <a:bodyPr anchor="ctr"/>
        <a:lstStyle/>
        <a:p>
          <a:pPr>
            <a:lnSpc>
              <a:spcPct val="100000"/>
            </a:lnSpc>
          </a:pPr>
          <a:r>
            <a:rPr lang="de-DE" b="0" i="0" u="none"/>
            <a:t>Ein Nutzer versucht, die Wohnfläche als Text anstelle einer Zahl einzugeben. Die Datenvalidierung erkennt diesen Fehler und fordert den Benutzer auf, eine numerische Eingabe vorzunehmen. Dadurch wird sichergestellt, dass nur korrekte Daten für die Berechnung verwendet werden.</a:t>
          </a:r>
          <a:endParaRPr lang="en-US"/>
        </a:p>
      </dgm:t>
    </dgm:pt>
    <dgm:pt modelId="{230A6E4A-6CED-4DC0-AEFE-6859FE07B658}" type="parTrans" cxnId="{E3115EEA-DE9C-4F06-B8B3-BEB263D5F2B1}">
      <dgm:prSet/>
      <dgm:spPr/>
      <dgm:t>
        <a:bodyPr/>
        <a:lstStyle/>
        <a:p>
          <a:endParaRPr lang="en-US" sz="1200"/>
        </a:p>
      </dgm:t>
    </dgm:pt>
    <dgm:pt modelId="{0B568EC2-5D2A-4B00-8047-B7832F245B44}" type="sibTrans" cxnId="{E3115EEA-DE9C-4F06-B8B3-BEB263D5F2B1}">
      <dgm:prSet/>
      <dgm:spPr/>
      <dgm:t>
        <a:bodyPr/>
        <a:lstStyle/>
        <a:p>
          <a:endParaRPr lang="en-US"/>
        </a:p>
      </dgm:t>
    </dgm:pt>
    <dgm:pt modelId="{6B7A8551-5BCE-4C9A-82E9-1C144D9DB2FC}" type="pres">
      <dgm:prSet presAssocID="{55C0B14E-AEA6-48D3-A387-ED4A3A3BF840}" presName="root" presStyleCnt="0">
        <dgm:presLayoutVars>
          <dgm:dir/>
          <dgm:resizeHandles val="exact"/>
        </dgm:presLayoutVars>
      </dgm:prSet>
      <dgm:spPr/>
    </dgm:pt>
    <dgm:pt modelId="{B8143ED2-C501-46C2-9FFC-B3BB92B8BE60}" type="pres">
      <dgm:prSet presAssocID="{AACEAFD5-63CF-4AFC-B46F-BE086C5D447C}" presName="compNode" presStyleCnt="0"/>
      <dgm:spPr/>
    </dgm:pt>
    <dgm:pt modelId="{D4215A12-4053-4699-8990-2BD3321AD86C}" type="pres">
      <dgm:prSet presAssocID="{AACEAFD5-63CF-4AFC-B46F-BE086C5D44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schenrechner"/>
        </a:ext>
      </dgm:extLst>
    </dgm:pt>
    <dgm:pt modelId="{99E0A502-AA6A-4181-B1DF-FE8FB6F8EBAB}" type="pres">
      <dgm:prSet presAssocID="{AACEAFD5-63CF-4AFC-B46F-BE086C5D447C}" presName="iconSpace" presStyleCnt="0"/>
      <dgm:spPr/>
    </dgm:pt>
    <dgm:pt modelId="{01243BF9-935E-42D8-A6FB-47FB04F7F012}" type="pres">
      <dgm:prSet presAssocID="{AACEAFD5-63CF-4AFC-B46F-BE086C5D447C}" presName="parTx" presStyleLbl="revTx" presStyleIdx="0" presStyleCnt="6">
        <dgm:presLayoutVars>
          <dgm:chMax val="0"/>
          <dgm:chPref val="0"/>
        </dgm:presLayoutVars>
      </dgm:prSet>
      <dgm:spPr/>
    </dgm:pt>
    <dgm:pt modelId="{56857A1D-17FA-4AE4-9AE2-3A6EB502C9F9}" type="pres">
      <dgm:prSet presAssocID="{AACEAFD5-63CF-4AFC-B46F-BE086C5D447C}" presName="txSpace" presStyleCnt="0"/>
      <dgm:spPr/>
    </dgm:pt>
    <dgm:pt modelId="{6685F746-EDAD-4710-B01D-07284A8BD25C}" type="pres">
      <dgm:prSet presAssocID="{AACEAFD5-63CF-4AFC-B46F-BE086C5D447C}" presName="desTx" presStyleLbl="revTx" presStyleIdx="1" presStyleCnt="6">
        <dgm:presLayoutVars/>
      </dgm:prSet>
      <dgm:spPr/>
    </dgm:pt>
    <dgm:pt modelId="{3A94566B-37BC-4364-880E-AAA3EFF27F21}" type="pres">
      <dgm:prSet presAssocID="{7A8D4B4D-06E9-4958-810D-A6226B6AC588}" presName="sibTrans" presStyleCnt="0"/>
      <dgm:spPr/>
    </dgm:pt>
    <dgm:pt modelId="{BA7D5EF3-1477-440B-B31A-038B12D20DD1}" type="pres">
      <dgm:prSet presAssocID="{D07AD3FD-84FF-467E-9693-752776549C61}" presName="compNode" presStyleCnt="0"/>
      <dgm:spPr/>
    </dgm:pt>
    <dgm:pt modelId="{50101748-334C-45C7-8066-67268478DB35}" type="pres">
      <dgm:prSet presAssocID="{D07AD3FD-84FF-467E-9693-752776549C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zessor"/>
        </a:ext>
      </dgm:extLst>
    </dgm:pt>
    <dgm:pt modelId="{257A17D5-34C1-4298-92A4-93EABEB993F8}" type="pres">
      <dgm:prSet presAssocID="{D07AD3FD-84FF-467E-9693-752776549C61}" presName="iconSpace" presStyleCnt="0"/>
      <dgm:spPr/>
    </dgm:pt>
    <dgm:pt modelId="{485F01B3-C266-4760-B02B-A3EC1E576F00}" type="pres">
      <dgm:prSet presAssocID="{D07AD3FD-84FF-467E-9693-752776549C61}" presName="parTx" presStyleLbl="revTx" presStyleIdx="2" presStyleCnt="6">
        <dgm:presLayoutVars>
          <dgm:chMax val="0"/>
          <dgm:chPref val="0"/>
        </dgm:presLayoutVars>
      </dgm:prSet>
      <dgm:spPr/>
    </dgm:pt>
    <dgm:pt modelId="{49715B86-36E2-4373-A0C1-878DC493021F}" type="pres">
      <dgm:prSet presAssocID="{D07AD3FD-84FF-467E-9693-752776549C61}" presName="txSpace" presStyleCnt="0"/>
      <dgm:spPr/>
    </dgm:pt>
    <dgm:pt modelId="{C2C11CDA-FE36-471B-B760-F39F8532D3F8}" type="pres">
      <dgm:prSet presAssocID="{D07AD3FD-84FF-467E-9693-752776549C61}" presName="desTx" presStyleLbl="revTx" presStyleIdx="3" presStyleCnt="6">
        <dgm:presLayoutVars/>
      </dgm:prSet>
      <dgm:spPr/>
    </dgm:pt>
    <dgm:pt modelId="{687A184C-88E9-4CA7-91F0-769676714D7E}" type="pres">
      <dgm:prSet presAssocID="{A8C9B7A9-BC2A-4753-B7F0-F2E361D95520}" presName="sibTrans" presStyleCnt="0"/>
      <dgm:spPr/>
    </dgm:pt>
    <dgm:pt modelId="{3DAA4934-1042-4FCA-AA52-0E22D9D4ACA5}" type="pres">
      <dgm:prSet presAssocID="{D71FC021-6A65-44D1-95B9-0E6C89079866}" presName="compNode" presStyleCnt="0"/>
      <dgm:spPr/>
    </dgm:pt>
    <dgm:pt modelId="{57181CBF-ED38-4857-830D-9B8ED3E994A1}" type="pres">
      <dgm:prSet presAssocID="{D71FC021-6A65-44D1-95B9-0E6C890798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äkchen"/>
        </a:ext>
      </dgm:extLst>
    </dgm:pt>
    <dgm:pt modelId="{44091F36-DD1E-4ECF-B6C0-D3104CBA59FD}" type="pres">
      <dgm:prSet presAssocID="{D71FC021-6A65-44D1-95B9-0E6C89079866}" presName="iconSpace" presStyleCnt="0"/>
      <dgm:spPr/>
    </dgm:pt>
    <dgm:pt modelId="{DE4057EB-7019-402F-B594-F660AD0C12DC}" type="pres">
      <dgm:prSet presAssocID="{D71FC021-6A65-44D1-95B9-0E6C89079866}" presName="parTx" presStyleLbl="revTx" presStyleIdx="4" presStyleCnt="6">
        <dgm:presLayoutVars>
          <dgm:chMax val="0"/>
          <dgm:chPref val="0"/>
        </dgm:presLayoutVars>
      </dgm:prSet>
      <dgm:spPr/>
    </dgm:pt>
    <dgm:pt modelId="{4BCFEB76-936C-4099-BD48-E4544B04117A}" type="pres">
      <dgm:prSet presAssocID="{D71FC021-6A65-44D1-95B9-0E6C89079866}" presName="txSpace" presStyleCnt="0"/>
      <dgm:spPr/>
    </dgm:pt>
    <dgm:pt modelId="{00BD6B63-7CD3-4351-AB10-FE32B0E33457}" type="pres">
      <dgm:prSet presAssocID="{D71FC021-6A65-44D1-95B9-0E6C89079866}" presName="desTx" presStyleLbl="revTx" presStyleIdx="5" presStyleCnt="6">
        <dgm:presLayoutVars/>
      </dgm:prSet>
      <dgm:spPr/>
    </dgm:pt>
  </dgm:ptLst>
  <dgm:cxnLst>
    <dgm:cxn modelId="{54938E03-195F-44AC-8487-EF480C577BA2}" type="presOf" srcId="{349299C9-846E-4827-813A-349CCCE20782}" destId="{6685F746-EDAD-4710-B01D-07284A8BD25C}" srcOrd="0" destOrd="0" presId="urn:microsoft.com/office/officeart/2018/2/layout/IconLabelDescriptionList"/>
    <dgm:cxn modelId="{C6759C0D-9058-4CE9-85B2-BDD5055C26BC}" type="presOf" srcId="{AACEAFD5-63CF-4AFC-B46F-BE086C5D447C}" destId="{01243BF9-935E-42D8-A6FB-47FB04F7F012}" srcOrd="0" destOrd="0" presId="urn:microsoft.com/office/officeart/2018/2/layout/IconLabelDescriptionList"/>
    <dgm:cxn modelId="{0EFA3039-6828-403C-9445-4359BA6645E6}" srcId="{AACEAFD5-63CF-4AFC-B46F-BE086C5D447C}" destId="{349299C9-846E-4827-813A-349CCCE20782}" srcOrd="0" destOrd="0" parTransId="{AEA27547-B9ED-4994-BD27-04EC297EF367}" sibTransId="{9D819F52-ACA0-4B08-8256-DF6BD8FA3A0B}"/>
    <dgm:cxn modelId="{35703464-EF29-4DA3-AC62-BA99AC425F34}" type="presOf" srcId="{4A6BB192-9983-4F48-BBC5-6E384EED7EC5}" destId="{00BD6B63-7CD3-4351-AB10-FE32B0E33457}" srcOrd="0" destOrd="0" presId="urn:microsoft.com/office/officeart/2018/2/layout/IconLabelDescriptionList"/>
    <dgm:cxn modelId="{9E125144-DA93-4C83-938D-476479E31E17}" type="presOf" srcId="{55C0B14E-AEA6-48D3-A387-ED4A3A3BF840}" destId="{6B7A8551-5BCE-4C9A-82E9-1C144D9DB2FC}" srcOrd="0" destOrd="0" presId="urn:microsoft.com/office/officeart/2018/2/layout/IconLabelDescriptionList"/>
    <dgm:cxn modelId="{55492768-9A5E-4F74-AC7C-959C5C24EFD3}" srcId="{55C0B14E-AEA6-48D3-A387-ED4A3A3BF840}" destId="{D07AD3FD-84FF-467E-9693-752776549C61}" srcOrd="1" destOrd="0" parTransId="{7B691773-F524-4FAD-A272-BDF0B0C4370A}" sibTransId="{A8C9B7A9-BC2A-4753-B7F0-F2E361D95520}"/>
    <dgm:cxn modelId="{AF0B126A-0683-4A10-9840-2E9386AA17BD}" type="presOf" srcId="{D07AD3FD-84FF-467E-9693-752776549C61}" destId="{485F01B3-C266-4760-B02B-A3EC1E576F00}" srcOrd="0" destOrd="0" presId="urn:microsoft.com/office/officeart/2018/2/layout/IconLabelDescriptionList"/>
    <dgm:cxn modelId="{7AA6B94A-0C7C-4FE2-ABDD-D5803A943BD9}" type="presOf" srcId="{D71FC021-6A65-44D1-95B9-0E6C89079866}" destId="{DE4057EB-7019-402F-B594-F660AD0C12DC}" srcOrd="0" destOrd="0" presId="urn:microsoft.com/office/officeart/2018/2/layout/IconLabelDescriptionList"/>
    <dgm:cxn modelId="{E97FF64F-8020-497E-AE7D-2395DDA4560D}" srcId="{D07AD3FD-84FF-467E-9693-752776549C61}" destId="{5D70EFF5-8B31-4A1F-AE44-51E4CF0013EB}" srcOrd="0" destOrd="0" parTransId="{96C720A0-FEEF-48D1-8DF6-ABA03C304822}" sibTransId="{B6A59CDE-18AD-4553-B6C5-FF001A8E8510}"/>
    <dgm:cxn modelId="{53239C96-427C-420B-95DC-546F3B30ED65}" srcId="{55C0B14E-AEA6-48D3-A387-ED4A3A3BF840}" destId="{D71FC021-6A65-44D1-95B9-0E6C89079866}" srcOrd="2" destOrd="0" parTransId="{862AAE39-3AAD-40E3-BA20-90187BD73242}" sibTransId="{9B090D9D-470E-46E2-AABB-0368A52481AA}"/>
    <dgm:cxn modelId="{5C31D1B8-12BA-45AA-8F7F-5EF71A127999}" type="presOf" srcId="{5D70EFF5-8B31-4A1F-AE44-51E4CF0013EB}" destId="{C2C11CDA-FE36-471B-B760-F39F8532D3F8}" srcOrd="0" destOrd="0" presId="urn:microsoft.com/office/officeart/2018/2/layout/IconLabelDescriptionList"/>
    <dgm:cxn modelId="{AE101ABC-7EA3-4444-A576-8AB15A371C84}" srcId="{55C0B14E-AEA6-48D3-A387-ED4A3A3BF840}" destId="{AACEAFD5-63CF-4AFC-B46F-BE086C5D447C}" srcOrd="0" destOrd="0" parTransId="{7A0BD8EC-BB4A-4912-A54E-6F39B681264E}" sibTransId="{7A8D4B4D-06E9-4958-810D-A6226B6AC588}"/>
    <dgm:cxn modelId="{E3115EEA-DE9C-4F06-B8B3-BEB263D5F2B1}" srcId="{D71FC021-6A65-44D1-95B9-0E6C89079866}" destId="{4A6BB192-9983-4F48-BBC5-6E384EED7EC5}" srcOrd="0" destOrd="0" parTransId="{230A6E4A-6CED-4DC0-AEFE-6859FE07B658}" sibTransId="{0B568EC2-5D2A-4B00-8047-B7832F245B44}"/>
    <dgm:cxn modelId="{606BA0C1-B913-4561-B5A7-F5502D71C6CE}" type="presParOf" srcId="{6B7A8551-5BCE-4C9A-82E9-1C144D9DB2FC}" destId="{B8143ED2-C501-46C2-9FFC-B3BB92B8BE60}" srcOrd="0" destOrd="0" presId="urn:microsoft.com/office/officeart/2018/2/layout/IconLabelDescriptionList"/>
    <dgm:cxn modelId="{1D8EC395-6C8A-4EEC-B245-EB31E577DAFD}" type="presParOf" srcId="{B8143ED2-C501-46C2-9FFC-B3BB92B8BE60}" destId="{D4215A12-4053-4699-8990-2BD3321AD86C}" srcOrd="0" destOrd="0" presId="urn:microsoft.com/office/officeart/2018/2/layout/IconLabelDescriptionList"/>
    <dgm:cxn modelId="{1B880BA9-2264-40C5-8797-22587971D557}" type="presParOf" srcId="{B8143ED2-C501-46C2-9FFC-B3BB92B8BE60}" destId="{99E0A502-AA6A-4181-B1DF-FE8FB6F8EBAB}" srcOrd="1" destOrd="0" presId="urn:microsoft.com/office/officeart/2018/2/layout/IconLabelDescriptionList"/>
    <dgm:cxn modelId="{743E0013-DB87-4CC6-B6E7-08F5D3E82B60}" type="presParOf" srcId="{B8143ED2-C501-46C2-9FFC-B3BB92B8BE60}" destId="{01243BF9-935E-42D8-A6FB-47FB04F7F012}" srcOrd="2" destOrd="0" presId="urn:microsoft.com/office/officeart/2018/2/layout/IconLabelDescriptionList"/>
    <dgm:cxn modelId="{BD45A19C-7767-4815-94E5-CB77467883F5}" type="presParOf" srcId="{B8143ED2-C501-46C2-9FFC-B3BB92B8BE60}" destId="{56857A1D-17FA-4AE4-9AE2-3A6EB502C9F9}" srcOrd="3" destOrd="0" presId="urn:microsoft.com/office/officeart/2018/2/layout/IconLabelDescriptionList"/>
    <dgm:cxn modelId="{5D104D68-FA59-4BDF-B848-89A554F28F26}" type="presParOf" srcId="{B8143ED2-C501-46C2-9FFC-B3BB92B8BE60}" destId="{6685F746-EDAD-4710-B01D-07284A8BD25C}" srcOrd="4" destOrd="0" presId="urn:microsoft.com/office/officeart/2018/2/layout/IconLabelDescriptionList"/>
    <dgm:cxn modelId="{D21F4705-B34A-42F4-BD89-1FA5C8C5E1F3}" type="presParOf" srcId="{6B7A8551-5BCE-4C9A-82E9-1C144D9DB2FC}" destId="{3A94566B-37BC-4364-880E-AAA3EFF27F21}" srcOrd="1" destOrd="0" presId="urn:microsoft.com/office/officeart/2018/2/layout/IconLabelDescriptionList"/>
    <dgm:cxn modelId="{CC1279CD-EF72-4237-BB02-B08CA7B98443}" type="presParOf" srcId="{6B7A8551-5BCE-4C9A-82E9-1C144D9DB2FC}" destId="{BA7D5EF3-1477-440B-B31A-038B12D20DD1}" srcOrd="2" destOrd="0" presId="urn:microsoft.com/office/officeart/2018/2/layout/IconLabelDescriptionList"/>
    <dgm:cxn modelId="{CA4579FF-A663-4F1F-AE1C-D4BCBF68E27F}" type="presParOf" srcId="{BA7D5EF3-1477-440B-B31A-038B12D20DD1}" destId="{50101748-334C-45C7-8066-67268478DB35}" srcOrd="0" destOrd="0" presId="urn:microsoft.com/office/officeart/2018/2/layout/IconLabelDescriptionList"/>
    <dgm:cxn modelId="{3DB7D344-2E52-486E-A795-AB02FB18CB7C}" type="presParOf" srcId="{BA7D5EF3-1477-440B-B31A-038B12D20DD1}" destId="{257A17D5-34C1-4298-92A4-93EABEB993F8}" srcOrd="1" destOrd="0" presId="urn:microsoft.com/office/officeart/2018/2/layout/IconLabelDescriptionList"/>
    <dgm:cxn modelId="{6956F139-DC57-4049-A286-5907B6298E6C}" type="presParOf" srcId="{BA7D5EF3-1477-440B-B31A-038B12D20DD1}" destId="{485F01B3-C266-4760-B02B-A3EC1E576F00}" srcOrd="2" destOrd="0" presId="urn:microsoft.com/office/officeart/2018/2/layout/IconLabelDescriptionList"/>
    <dgm:cxn modelId="{524E1719-FE30-4EF1-890F-5E494FC31F92}" type="presParOf" srcId="{BA7D5EF3-1477-440B-B31A-038B12D20DD1}" destId="{49715B86-36E2-4373-A0C1-878DC493021F}" srcOrd="3" destOrd="0" presId="urn:microsoft.com/office/officeart/2018/2/layout/IconLabelDescriptionList"/>
    <dgm:cxn modelId="{840E4758-1CCE-41A4-AC59-02733E3BABE1}" type="presParOf" srcId="{BA7D5EF3-1477-440B-B31A-038B12D20DD1}" destId="{C2C11CDA-FE36-471B-B760-F39F8532D3F8}" srcOrd="4" destOrd="0" presId="urn:microsoft.com/office/officeart/2018/2/layout/IconLabelDescriptionList"/>
    <dgm:cxn modelId="{01F5AB58-6E78-40DA-9EA2-0ACDD15E30D0}" type="presParOf" srcId="{6B7A8551-5BCE-4C9A-82E9-1C144D9DB2FC}" destId="{687A184C-88E9-4CA7-91F0-769676714D7E}" srcOrd="3" destOrd="0" presId="urn:microsoft.com/office/officeart/2018/2/layout/IconLabelDescriptionList"/>
    <dgm:cxn modelId="{C5268AEE-0615-4AF2-BFC4-00D9E6BC89CA}" type="presParOf" srcId="{6B7A8551-5BCE-4C9A-82E9-1C144D9DB2FC}" destId="{3DAA4934-1042-4FCA-AA52-0E22D9D4ACA5}" srcOrd="4" destOrd="0" presId="urn:microsoft.com/office/officeart/2018/2/layout/IconLabelDescriptionList"/>
    <dgm:cxn modelId="{4A98D2EF-FC44-492A-84D1-970A68576DC8}" type="presParOf" srcId="{3DAA4934-1042-4FCA-AA52-0E22D9D4ACA5}" destId="{57181CBF-ED38-4857-830D-9B8ED3E994A1}" srcOrd="0" destOrd="0" presId="urn:microsoft.com/office/officeart/2018/2/layout/IconLabelDescriptionList"/>
    <dgm:cxn modelId="{4694D06E-B9C5-402D-965A-12F0FD32E1EC}" type="presParOf" srcId="{3DAA4934-1042-4FCA-AA52-0E22D9D4ACA5}" destId="{44091F36-DD1E-4ECF-B6C0-D3104CBA59FD}" srcOrd="1" destOrd="0" presId="urn:microsoft.com/office/officeart/2018/2/layout/IconLabelDescriptionList"/>
    <dgm:cxn modelId="{EBD5620F-96CB-4BC7-BD04-C86D06F3E58E}" type="presParOf" srcId="{3DAA4934-1042-4FCA-AA52-0E22D9D4ACA5}" destId="{DE4057EB-7019-402F-B594-F660AD0C12DC}" srcOrd="2" destOrd="0" presId="urn:microsoft.com/office/officeart/2018/2/layout/IconLabelDescriptionList"/>
    <dgm:cxn modelId="{44405CEA-0B1A-43F7-8BE2-6F8EFEF8881D}" type="presParOf" srcId="{3DAA4934-1042-4FCA-AA52-0E22D9D4ACA5}" destId="{4BCFEB76-936C-4099-BD48-E4544B04117A}" srcOrd="3" destOrd="0" presId="urn:microsoft.com/office/officeart/2018/2/layout/IconLabelDescriptionList"/>
    <dgm:cxn modelId="{F91F56DC-5A2D-44A3-AE75-AA62F5B7D876}" type="presParOf" srcId="{3DAA4934-1042-4FCA-AA52-0E22D9D4ACA5}" destId="{00BD6B63-7CD3-4351-AB10-FE32B0E3345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B1553-EB02-4A2E-A170-4E309C3702E5}">
      <dsp:nvSpPr>
        <dsp:cNvPr id="0" name=""/>
        <dsp:cNvSpPr/>
      </dsp:nvSpPr>
      <dsp:spPr>
        <a:xfrm>
          <a:off x="2233679" y="27269"/>
          <a:ext cx="4223907" cy="4088718"/>
        </a:xfrm>
        <a:prstGeom prst="ellipse">
          <a:avLst/>
        </a:prstGeom>
        <a:blipFill>
          <a:blip xmlns:r="http://schemas.openxmlformats.org/officeDocument/2006/relationships" r:embed="rId1"/>
          <a:srcRect/>
          <a:stretch>
            <a:fillRect l="-40000" r="-4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A446D2-0E0A-4058-8BD9-266080EC7446}">
      <dsp:nvSpPr>
        <dsp:cNvPr id="0" name=""/>
        <dsp:cNvSpPr/>
      </dsp:nvSpPr>
      <dsp:spPr>
        <a:xfrm>
          <a:off x="4918" y="3050486"/>
          <a:ext cx="2066427" cy="10655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22550">
            <a:lnSpc>
              <a:spcPct val="90000"/>
            </a:lnSpc>
            <a:spcBef>
              <a:spcPct val="0"/>
            </a:spcBef>
            <a:spcAft>
              <a:spcPct val="35000"/>
            </a:spcAft>
            <a:buNone/>
          </a:pPr>
          <a:endParaRPr lang="de-DE" sz="5900" kern="1200" dirty="0"/>
        </a:p>
      </dsp:txBody>
      <dsp:txXfrm>
        <a:off x="4918" y="3050486"/>
        <a:ext cx="2066427" cy="10655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15A12-4053-4699-8990-2BD3321AD86C}">
      <dsp:nvSpPr>
        <dsp:cNvPr id="0" name=""/>
        <dsp:cNvSpPr/>
      </dsp:nvSpPr>
      <dsp:spPr>
        <a:xfrm>
          <a:off x="5527" y="498190"/>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43BF9-935E-42D8-A6FB-47FB04F7F012}">
      <dsp:nvSpPr>
        <dsp:cNvPr id="0" name=""/>
        <dsp:cNvSpPr/>
      </dsp:nvSpPr>
      <dsp:spPr>
        <a:xfrm>
          <a:off x="552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a:t>Automatische Berechnung einer komplexen Preis-Formel</a:t>
          </a:r>
          <a:endParaRPr lang="en-US" sz="1400" b="1" kern="1200" dirty="0"/>
        </a:p>
      </dsp:txBody>
      <dsp:txXfrm>
        <a:off x="5527" y="1739943"/>
        <a:ext cx="3135684" cy="470352"/>
      </dsp:txXfrm>
    </dsp:sp>
    <dsp:sp modelId="{6685F746-EDAD-4710-B01D-07284A8BD25C}">
      <dsp:nvSpPr>
        <dsp:cNvPr id="0" name=""/>
        <dsp:cNvSpPr/>
      </dsp:nvSpPr>
      <dsp:spPr>
        <a:xfrm>
          <a:off x="552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Nehmen wir an, eine Immobilie hat eine Grundstücksfläche von 500 m² und eine Wohnfläche von 150 m². Die automatische Berechnung des geschätzten Preises würde nun die Formel anwenden, die diese Flächen mit Gewichtungen für Ausstattung, Lage und weitere Faktoren multipliziert. Das Ergebnis wäre ein präziser Schätzwert für die Immobilie.</a:t>
          </a:r>
          <a:endParaRPr lang="en-US" sz="1100" kern="1200" dirty="0"/>
        </a:p>
      </dsp:txBody>
      <dsp:txXfrm>
        <a:off x="5527" y="2277394"/>
        <a:ext cx="3135684" cy="1575752"/>
      </dsp:txXfrm>
    </dsp:sp>
    <dsp:sp modelId="{50101748-334C-45C7-8066-67268478DB35}">
      <dsp:nvSpPr>
        <dsp:cNvPr id="0" name=""/>
        <dsp:cNvSpPr/>
      </dsp:nvSpPr>
      <dsp:spPr>
        <a:xfrm>
          <a:off x="3689957" y="498190"/>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F01B3-C266-4760-B02B-A3EC1E576F00}">
      <dsp:nvSpPr>
        <dsp:cNvPr id="0" name=""/>
        <dsp:cNvSpPr/>
      </dsp:nvSpPr>
      <dsp:spPr>
        <a:xfrm>
          <a:off x="368995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a:t>Benutzerinteraktion und Datenakquisition</a:t>
          </a:r>
          <a:endParaRPr lang="en-US" sz="1400" b="1" kern="1200" dirty="0"/>
        </a:p>
      </dsp:txBody>
      <dsp:txXfrm>
        <a:off x="3689957" y="1739943"/>
        <a:ext cx="3135684" cy="470352"/>
      </dsp:txXfrm>
    </dsp:sp>
    <dsp:sp modelId="{C2C11CDA-FE36-471B-B760-F39F8532D3F8}">
      <dsp:nvSpPr>
        <dsp:cNvPr id="0" name=""/>
        <dsp:cNvSpPr/>
      </dsp:nvSpPr>
      <dsp:spPr>
        <a:xfrm>
          <a:off x="368995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Ein Benutzer gibt die erforderlichen Daten über die grafische Benutzeroberfläche ein. Sie geben an, dass das Haus auf dem Land liegt, eine gehobene Ausstattung hat, von einem Architekten geplant wurde und im Jahr 2000 gebaut wurde. Die Benutzerinteraktion ermöglicht es dem Rechner, diese spezifischen Details zu berücksichtigen und den Schätzpreis entsprechend anzupassen.</a:t>
          </a:r>
          <a:endParaRPr lang="en-US" sz="1100" kern="1200" dirty="0"/>
        </a:p>
      </dsp:txBody>
      <dsp:txXfrm>
        <a:off x="3689957" y="2277394"/>
        <a:ext cx="3135684" cy="1575752"/>
      </dsp:txXfrm>
    </dsp:sp>
    <dsp:sp modelId="{57181CBF-ED38-4857-830D-9B8ED3E994A1}">
      <dsp:nvSpPr>
        <dsp:cNvPr id="0" name=""/>
        <dsp:cNvSpPr/>
      </dsp:nvSpPr>
      <dsp:spPr>
        <a:xfrm>
          <a:off x="7374387" y="498190"/>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4057EB-7019-402F-B594-F660AD0C12DC}">
      <dsp:nvSpPr>
        <dsp:cNvPr id="0" name=""/>
        <dsp:cNvSpPr/>
      </dsp:nvSpPr>
      <dsp:spPr>
        <a:xfrm>
          <a:off x="737438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a:t>Datenvalidierung und Sicherheit</a:t>
          </a:r>
          <a:endParaRPr lang="en-US" sz="1400" b="1" kern="1200" dirty="0"/>
        </a:p>
      </dsp:txBody>
      <dsp:txXfrm>
        <a:off x="7374387" y="1739943"/>
        <a:ext cx="3135684" cy="470352"/>
      </dsp:txXfrm>
    </dsp:sp>
    <dsp:sp modelId="{00BD6B63-7CD3-4351-AB10-FE32B0E33457}">
      <dsp:nvSpPr>
        <dsp:cNvPr id="0" name=""/>
        <dsp:cNvSpPr/>
      </dsp:nvSpPr>
      <dsp:spPr>
        <a:xfrm>
          <a:off x="737438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Ein Nutzer versucht, die Wohnfläche als Text anstelle einer Zahl einzugeben. Die Datenvalidierung erkennt diesen Fehler und fordert den Benutzer auf, eine numerische Eingabe vorzunehmen. Dadurch wird sichergestellt, dass nur korrekte Daten für die Berechnung verwendet werden.</a:t>
          </a:r>
          <a:endParaRPr lang="en-US" sz="1100" kern="1200"/>
        </a:p>
      </dsp:txBody>
      <dsp:txXfrm>
        <a:off x="7374387" y="2277394"/>
        <a:ext cx="3135684" cy="157575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‹Nr.›</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7</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‹Nr.›</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dirty="0"/>
              <a:t>Click to edit</a:t>
            </a:r>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dirty="0"/>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dirty="0"/>
              <a:t>Click to edit</a:t>
            </a:r>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‹Nr.›</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dirty="0"/>
              <a:t>Click to edit</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dirty="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dirty="0"/>
              <a:t>Click to edit</a:t>
            </a:r>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‹Nr.›</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gevestor.de/finanzwissen/immobilien/immobilien-kaufen/immobilienkongress-2020-zukunftschancen-erkennen-netzwerke-ausbauen-887856.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hyperlink" Target="mailto:patrick.eicher@data-craft-students.de" TargetMode="External"/><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hyperlink" Target="mailto:micail-micon.kruse@data-craft-students.de" TargetMode="External"/><Relationship Id="rId5" Type="http://schemas.openxmlformats.org/officeDocument/2006/relationships/hyperlink" Target="mailto:alexander.steinke@data-craft-students.de"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2" name="Straight Connector 5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3" name="Rectangle 57">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Placeholder 5" descr="Ein Bild, das Taschenrechner, Büroausstattung, Im Haus, Text enthält.&#10;&#10;Automatisch generierte Beschreibung">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a:duotone>
              <a:schemeClr val="accent1">
                <a:shade val="45000"/>
                <a:satMod val="135000"/>
              </a:schemeClr>
              <a:prstClr val="white"/>
            </a:duotone>
            <a:alphaModFix amt="35000"/>
            <a:extLst>
              <a:ext uri="{837473B0-CC2E-450A-ABE3-18F120FF3D39}">
                <a1611:picAttrSrcUrl xmlns:a1611="http://schemas.microsoft.com/office/drawing/2016/11/main" r:id="rId3"/>
              </a:ext>
            </a:extLst>
          </a:blip>
          <a:srcRect t="7865" b="7865"/>
          <a:stretch/>
        </p:blipFill>
        <p:spPr>
          <a:xfrm>
            <a:off x="-8858" y="8313"/>
            <a:ext cx="12191980" cy="6858000"/>
          </a:xfrm>
          <a:prstGeom prst="rect">
            <a:avLst/>
          </a:prstGeom>
        </p:spPr>
      </p:pic>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1228947" y="1877834"/>
            <a:ext cx="9679449" cy="2149057"/>
          </a:xfrm>
        </p:spPr>
        <p:txBody>
          <a:bodyPr vert="horz" lIns="91440" tIns="45720" rIns="91440" bIns="45720" rtlCol="0" anchor="t">
            <a:normAutofit fontScale="90000"/>
          </a:bodyPr>
          <a:lstStyle/>
          <a:p>
            <a:pPr algn="ctr"/>
            <a:r>
              <a:rPr lang="de-DE" sz="6000" u="sng" dirty="0"/>
              <a:t>Immobilienpreis-Rechner</a:t>
            </a:r>
            <a:r>
              <a:rPr lang="de-DE" sz="6000" dirty="0"/>
              <a:t>: </a:t>
            </a:r>
            <a:br>
              <a:rPr lang="de-DE" sz="6000" dirty="0"/>
            </a:br>
            <a:br>
              <a:rPr lang="de-DE" sz="6000" dirty="0"/>
            </a:br>
            <a:r>
              <a:rPr lang="de-DE" sz="2800" dirty="0"/>
              <a:t>Schätzpreisberechnung</a:t>
            </a:r>
            <a:br>
              <a:rPr lang="de-DE" sz="2800" dirty="0"/>
            </a:br>
            <a:br>
              <a:rPr lang="de-DE" sz="2800" dirty="0"/>
            </a:br>
            <a:r>
              <a:rPr lang="de-DE" sz="2800" dirty="0"/>
              <a:t>Benutzerinteraktion </a:t>
            </a:r>
            <a:br>
              <a:rPr lang="de-DE" sz="2800" dirty="0"/>
            </a:br>
            <a:br>
              <a:rPr lang="de-DE" sz="2800" dirty="0"/>
            </a:br>
            <a:r>
              <a:rPr lang="de-DE" sz="2800" dirty="0"/>
              <a:t>Datensicherheit</a:t>
            </a:r>
            <a:endParaRPr lang="en-US" sz="2800" b="1" i="0" kern="1200" cap="all" baseline="0" dirty="0">
              <a:solidFill>
                <a:srgbClr val="FFFFFF"/>
              </a:solidFill>
            </a:endParaRP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1256275" y="5760700"/>
            <a:ext cx="9679449" cy="750259"/>
          </a:xfrm>
          <a:scene3d>
            <a:camera prst="orthographicFront">
              <a:rot lat="0" lon="0" rev="0"/>
            </a:camera>
            <a:lightRig rig="balanced" dir="t">
              <a:rot lat="0" lon="0" rev="8700000"/>
            </a:lightRig>
          </a:scene3d>
        </p:spPr>
        <p:txBody>
          <a:bodyPr vert="horz" lIns="91440" tIns="45720" rIns="91440" bIns="45720" rtlCol="0" anchor="ctr">
            <a:normAutofit/>
          </a:bodyPr>
          <a:lstStyle/>
          <a:p>
            <a:pPr algn="l"/>
            <a:r>
              <a:rPr lang="en-US" kern="1200" dirty="0">
                <a:solidFill>
                  <a:srgbClr val="FFFFFF"/>
                </a:solidFill>
                <a:effectLst>
                  <a:innerShdw blurRad="114300">
                    <a:prstClr val="black"/>
                  </a:innerShdw>
                </a:effectLst>
                <a:latin typeface="+mn-lt"/>
                <a:ea typeface="+mn-ea"/>
                <a:cs typeface="+mn-cs"/>
              </a:rPr>
              <a:t>Alexander Steinke, </a:t>
            </a:r>
            <a:r>
              <a:rPr lang="en-US" kern="1200" dirty="0" err="1">
                <a:solidFill>
                  <a:srgbClr val="FFFFFF"/>
                </a:solidFill>
                <a:effectLst>
                  <a:innerShdw blurRad="114300">
                    <a:prstClr val="black"/>
                  </a:innerShdw>
                </a:effectLst>
                <a:latin typeface="+mn-lt"/>
                <a:ea typeface="+mn-ea"/>
                <a:cs typeface="+mn-cs"/>
              </a:rPr>
              <a:t>Micail</a:t>
            </a:r>
            <a:r>
              <a:rPr lang="en-US" kern="1200" dirty="0">
                <a:solidFill>
                  <a:srgbClr val="FFFFFF"/>
                </a:solidFill>
                <a:effectLst>
                  <a:innerShdw blurRad="114300">
                    <a:prstClr val="black"/>
                  </a:innerShdw>
                </a:effectLst>
                <a:latin typeface="+mn-lt"/>
                <a:ea typeface="+mn-ea"/>
                <a:cs typeface="+mn-cs"/>
              </a:rPr>
              <a:t> Kruse, Patrick Eicher &amp; David </a:t>
            </a:r>
            <a:r>
              <a:rPr lang="en-US" kern="1200" dirty="0" err="1">
                <a:solidFill>
                  <a:srgbClr val="FFFFFF"/>
                </a:solidFill>
                <a:effectLst>
                  <a:innerShdw blurRad="114300">
                    <a:prstClr val="black"/>
                  </a:innerShdw>
                </a:effectLst>
                <a:latin typeface="+mn-lt"/>
                <a:ea typeface="+mn-ea"/>
                <a:cs typeface="+mn-cs"/>
              </a:rPr>
              <a:t>Dornheim</a:t>
            </a:r>
            <a:r>
              <a:rPr lang="en-US" kern="1200" dirty="0">
                <a:solidFill>
                  <a:srgbClr val="FFFFFF"/>
                </a:solidFill>
                <a:effectLst>
                  <a:innerShdw blurRad="114300">
                    <a:prstClr val="black"/>
                  </a:innerShdw>
                </a:effectLst>
                <a:latin typeface="+mn-lt"/>
                <a:ea typeface="+mn-ea"/>
                <a:cs typeface="+mn-cs"/>
              </a:rPr>
              <a:t> </a:t>
            </a:r>
          </a:p>
        </p:txBody>
      </p:sp>
      <p:cxnSp>
        <p:nvCxnSpPr>
          <p:cNvPr id="85" name="Straight Connector 6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 name="Textfeld 3">
            <a:extLst>
              <a:ext uri="{FF2B5EF4-FFF2-40B4-BE49-F238E27FC236}">
                <a16:creationId xmlns:a16="http://schemas.microsoft.com/office/drawing/2014/main" id="{F3AC922B-568E-25BA-F02B-898AFA86470E}"/>
              </a:ext>
            </a:extLst>
          </p:cNvPr>
          <p:cNvSpPr txBox="1"/>
          <p:nvPr/>
        </p:nvSpPr>
        <p:spPr>
          <a:xfrm>
            <a:off x="544954" y="508650"/>
            <a:ext cx="1744388" cy="307777"/>
          </a:xfrm>
          <a:prstGeom prst="rect">
            <a:avLst/>
          </a:prstGeom>
          <a:noFill/>
        </p:spPr>
        <p:txBody>
          <a:bodyPr wrap="none" rtlCol="0">
            <a:spAutoFit/>
          </a:bodyPr>
          <a:lstStyle/>
          <a:p>
            <a:r>
              <a:rPr lang="de-DE" sz="1400" dirty="0">
                <a:solidFill>
                  <a:schemeClr val="bg1"/>
                </a:solidFill>
              </a:rPr>
              <a:t>Präsentation eines</a:t>
            </a:r>
          </a:p>
        </p:txBody>
      </p:sp>
    </p:spTree>
    <p:extLst>
      <p:ext uri="{BB962C8B-B14F-4D97-AF65-F5344CB8AC3E}">
        <p14:creationId xmlns:p14="http://schemas.microsoft.com/office/powerpoint/2010/main" val="1917632219"/>
      </p:ext>
    </p:extLst>
  </p:cSld>
  <p:clrMapOvr>
    <a:masterClrMapping/>
  </p:clrMapOvr>
  <mc:AlternateContent xmlns:mc="http://schemas.openxmlformats.org/markup-compatibility/2006" xmlns:p14="http://schemas.microsoft.com/office/powerpoint/2010/main">
    <mc:Choice Requires="p14">
      <p:transition spd="slow" p14:dur="700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6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F921DF51-B45F-48A6-BCB0-F9F3E2253CCE}"/>
              </a:ext>
            </a:extLst>
          </p:cNvPr>
          <p:cNvSpPr>
            <a:spLocks noGrp="1"/>
          </p:cNvSpPr>
          <p:nvPr>
            <p:ph type="ftr" sz="quarter" idx="11"/>
          </p:nvPr>
        </p:nvSpPr>
        <p:spPr>
          <a:xfrm>
            <a:off x="7772602" y="623907"/>
            <a:ext cx="4304387"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effectLst>
                  <a:innerShdw blurRad="114300">
                    <a:prstClr val="black"/>
                  </a:innerShdw>
                </a:effectLst>
                <a:latin typeface="+mn-lt"/>
                <a:ea typeface="+mn-ea"/>
                <a:cs typeface="+mn-cs"/>
              </a:rPr>
              <a:t>Alexander Steinke, </a:t>
            </a:r>
            <a:r>
              <a:rPr lang="en-US" sz="900" b="1" i="0" kern="1200" cap="all" spc="100" baseline="0" dirty="0" err="1">
                <a:effectLst>
                  <a:innerShdw blurRad="114300">
                    <a:prstClr val="black"/>
                  </a:innerShdw>
                </a:effectLst>
                <a:latin typeface="+mn-lt"/>
                <a:ea typeface="+mn-ea"/>
                <a:cs typeface="+mn-cs"/>
              </a:rPr>
              <a:t>Micail</a:t>
            </a:r>
            <a:r>
              <a:rPr lang="en-US" sz="900" b="1" i="0" kern="1200" cap="all" spc="100" baseline="0" dirty="0">
                <a:effectLst>
                  <a:innerShdw blurRad="114300">
                    <a:prstClr val="black"/>
                  </a:innerShdw>
                </a:effectLst>
                <a:latin typeface="+mn-lt"/>
                <a:ea typeface="+mn-ea"/>
                <a:cs typeface="+mn-cs"/>
              </a:rPr>
              <a:t> Kruse, Patrick Eicher &amp; David </a:t>
            </a:r>
            <a:r>
              <a:rPr lang="en-US" sz="900" b="1" i="0" kern="1200" cap="all" spc="100" baseline="0" dirty="0" err="1">
                <a:effectLst>
                  <a:innerShdw blurRad="114300">
                    <a:prstClr val="black"/>
                  </a:innerShdw>
                </a:effectLst>
                <a:latin typeface="+mn-lt"/>
                <a:ea typeface="+mn-ea"/>
                <a:cs typeface="+mn-cs"/>
              </a:rPr>
              <a:t>Dornheim</a:t>
            </a:r>
            <a:r>
              <a:rPr lang="en-US" sz="900" b="1" i="0" kern="1200" cap="all" spc="100" baseline="0" dirty="0">
                <a:effectLst>
                  <a:innerShdw blurRad="114300">
                    <a:prstClr val="black"/>
                  </a:innerShdw>
                </a:effectLst>
                <a:latin typeface="+mn-lt"/>
                <a:ea typeface="+mn-ea"/>
                <a:cs typeface="+mn-cs"/>
              </a:rPr>
              <a:t> </a:t>
            </a:r>
          </a:p>
        </p:txBody>
      </p:sp>
      <p:sp>
        <p:nvSpPr>
          <p:cNvPr id="52" name="Content Placeholder 2">
            <a:extLst>
              <a:ext uri="{FF2B5EF4-FFF2-40B4-BE49-F238E27FC236}">
                <a16:creationId xmlns:a16="http://schemas.microsoft.com/office/drawing/2014/main" id="{065994E4-45F6-40E9-98B7-10B9F6F0503C}"/>
              </a:ext>
            </a:extLst>
          </p:cNvPr>
          <p:cNvSpPr>
            <a:spLocks noGrp="1"/>
          </p:cNvSpPr>
          <p:nvPr>
            <p:ph idx="1"/>
          </p:nvPr>
        </p:nvSpPr>
        <p:spPr>
          <a:xfrm>
            <a:off x="457202" y="1412672"/>
            <a:ext cx="6241080" cy="4874309"/>
          </a:xfrm>
        </p:spPr>
        <p:txBody>
          <a:bodyPr vert="horz" lIns="91440" tIns="45720" rIns="91440" bIns="45720" rtlCol="0" anchor="t">
            <a:normAutofit fontScale="70000" lnSpcReduction="20000"/>
          </a:bodyPr>
          <a:lstStyle/>
          <a:p>
            <a:pPr algn="ctr">
              <a:lnSpc>
                <a:spcPct val="90000"/>
              </a:lnSpc>
            </a:pPr>
            <a:r>
              <a:rPr lang="en-US" sz="2900" b="1" u="sng" dirty="0" err="1"/>
              <a:t>Willkommen</a:t>
            </a:r>
            <a:r>
              <a:rPr lang="en-US" sz="2900" b="1" u="sng" dirty="0"/>
              <a:t> </a:t>
            </a:r>
            <a:r>
              <a:rPr lang="en-US" sz="2900" b="1" u="sng" dirty="0" err="1"/>
              <a:t>zu</a:t>
            </a:r>
            <a:r>
              <a:rPr lang="en-US" sz="2900" b="1" u="sng" dirty="0"/>
              <a:t> </a:t>
            </a:r>
            <a:r>
              <a:rPr lang="en-US" sz="2900" b="1" u="sng" dirty="0" err="1"/>
              <a:t>unserem</a:t>
            </a:r>
            <a:r>
              <a:rPr lang="en-US" sz="2900" b="1" u="sng" dirty="0"/>
              <a:t> </a:t>
            </a:r>
            <a:r>
              <a:rPr lang="en-US" sz="2900" b="1" u="sng" dirty="0" err="1"/>
              <a:t>Bahnbrechenden</a:t>
            </a:r>
            <a:r>
              <a:rPr lang="en-US" sz="2900" b="1" u="sng" dirty="0"/>
              <a:t> </a:t>
            </a:r>
            <a:r>
              <a:rPr lang="en-US" sz="2900" b="1" u="sng" dirty="0" err="1"/>
              <a:t>Immobilienpreisrechner</a:t>
            </a:r>
            <a:r>
              <a:rPr lang="en-US" sz="2900" b="1" u="sng" dirty="0"/>
              <a:t>.</a:t>
            </a:r>
          </a:p>
          <a:p>
            <a:pPr algn="ctr">
              <a:lnSpc>
                <a:spcPct val="90000"/>
              </a:lnSpc>
            </a:pPr>
            <a:endParaRPr lang="en-US" sz="1600" b="1" u="sng" dirty="0"/>
          </a:p>
          <a:p>
            <a:pPr indent="-228600">
              <a:lnSpc>
                <a:spcPct val="90000"/>
              </a:lnSpc>
              <a:buFont typeface="Arial" panose="020B0604020202020204" pitchFamily="34" charset="0"/>
              <a:buChar char="•"/>
            </a:pPr>
            <a:endParaRPr lang="en-US" sz="1600" b="1" dirty="0"/>
          </a:p>
          <a:p>
            <a:pPr indent="-228600">
              <a:lnSpc>
                <a:spcPct val="90000"/>
              </a:lnSpc>
              <a:buFont typeface="Arial" panose="020B0604020202020204" pitchFamily="34" charset="0"/>
              <a:buChar char="•"/>
            </a:pPr>
            <a:endParaRPr lang="en-US" sz="1600" b="1" dirty="0"/>
          </a:p>
          <a:p>
            <a:pPr marL="342900" indent="-228600" algn="ctr">
              <a:lnSpc>
                <a:spcPct val="90000"/>
              </a:lnSpc>
              <a:buFont typeface="Arial" panose="020B0604020202020204" pitchFamily="34" charset="0"/>
              <a:buChar char="•"/>
            </a:pPr>
            <a:r>
              <a:rPr lang="en-US" sz="2100" b="1" dirty="0" err="1"/>
              <a:t>Vorstellung</a:t>
            </a:r>
            <a:endParaRPr lang="en-US" sz="2100" b="1" dirty="0"/>
          </a:p>
          <a:p>
            <a:pPr marL="114300">
              <a:lnSpc>
                <a:spcPct val="90000"/>
              </a:lnSpc>
            </a:pPr>
            <a:endParaRPr lang="en-US" sz="2100" b="1" dirty="0"/>
          </a:p>
          <a:p>
            <a:pPr marL="342900" indent="-228600" algn="ctr">
              <a:lnSpc>
                <a:spcPct val="90000"/>
              </a:lnSpc>
              <a:buFont typeface="Arial" panose="020B0604020202020204" pitchFamily="34" charset="0"/>
              <a:buChar char="•"/>
            </a:pPr>
            <a:r>
              <a:rPr lang="en-US" sz="2100" b="1" dirty="0" err="1"/>
              <a:t>Informationen</a:t>
            </a:r>
            <a:r>
              <a:rPr lang="en-US" sz="2100" b="1" dirty="0"/>
              <a:t> </a:t>
            </a:r>
            <a:r>
              <a:rPr lang="en-US" sz="2100" b="1" dirty="0" err="1"/>
              <a:t>zum</a:t>
            </a:r>
            <a:r>
              <a:rPr lang="en-US" sz="2100" b="1" dirty="0"/>
              <a:t> </a:t>
            </a:r>
            <a:r>
              <a:rPr lang="en-US" sz="2100" b="1" dirty="0" err="1"/>
              <a:t>Rechner</a:t>
            </a:r>
            <a:endParaRPr lang="en-US" sz="2100" b="1" dirty="0"/>
          </a:p>
          <a:p>
            <a:pPr marL="342900" indent="-228600" algn="ctr">
              <a:lnSpc>
                <a:spcPct val="90000"/>
              </a:lnSpc>
              <a:buFont typeface="Arial" panose="020B0604020202020204" pitchFamily="34" charset="0"/>
              <a:buChar char="•"/>
            </a:pPr>
            <a:endParaRPr lang="en-US" sz="2100" b="1" dirty="0"/>
          </a:p>
          <a:p>
            <a:pPr marL="342900" indent="-228600" algn="ctr">
              <a:lnSpc>
                <a:spcPct val="90000"/>
              </a:lnSpc>
              <a:buFont typeface="Arial" panose="020B0604020202020204" pitchFamily="34" charset="0"/>
              <a:buChar char="•"/>
            </a:pPr>
            <a:r>
              <a:rPr lang="en-US" sz="2100" b="1" dirty="0" err="1"/>
              <a:t>Vorführung</a:t>
            </a:r>
            <a:endParaRPr lang="en-US" sz="2100" b="1" dirty="0"/>
          </a:p>
          <a:p>
            <a:pPr marL="114300">
              <a:lnSpc>
                <a:spcPct val="90000"/>
              </a:lnSpc>
            </a:pPr>
            <a:endParaRPr lang="en-US" sz="2100" b="1" dirty="0"/>
          </a:p>
          <a:p>
            <a:pPr marL="342900" indent="-228600" algn="ctr">
              <a:lnSpc>
                <a:spcPct val="90000"/>
              </a:lnSpc>
              <a:buFont typeface="Arial" panose="020B0604020202020204" pitchFamily="34" charset="0"/>
              <a:buChar char="•"/>
            </a:pPr>
            <a:r>
              <a:rPr lang="en-US" sz="2100" b="1" dirty="0"/>
              <a:t>Q &amp; A</a:t>
            </a:r>
          </a:p>
          <a:p>
            <a:pPr marL="114300">
              <a:lnSpc>
                <a:spcPct val="90000"/>
              </a:lnSpc>
            </a:pPr>
            <a:endParaRPr lang="en-US" sz="2100" b="1" dirty="0"/>
          </a:p>
          <a:p>
            <a:pPr marL="342900" indent="-228600" algn="ctr">
              <a:lnSpc>
                <a:spcPct val="90000"/>
              </a:lnSpc>
              <a:buFont typeface="Arial" panose="020B0604020202020204" pitchFamily="34" charset="0"/>
              <a:buChar char="•"/>
            </a:pPr>
            <a:r>
              <a:rPr lang="en-US" sz="2100" b="1" dirty="0" err="1"/>
              <a:t>Feierabend</a:t>
            </a:r>
            <a:endParaRPr lang="en-US" sz="2100" b="1" dirty="0"/>
          </a:p>
          <a:p>
            <a:pPr marL="342900" indent="-228600">
              <a:lnSpc>
                <a:spcPct val="90000"/>
              </a:lnSpc>
              <a:buFont typeface="Arial" panose="020B0604020202020204" pitchFamily="34" charset="0"/>
              <a:buChar char="•"/>
            </a:pPr>
            <a:endParaRPr lang="en-US" sz="1000" b="1" dirty="0"/>
          </a:p>
          <a:p>
            <a:pPr marL="342900" indent="-228600">
              <a:lnSpc>
                <a:spcPct val="90000"/>
              </a:lnSpc>
              <a:buFont typeface="Arial" panose="020B0604020202020204" pitchFamily="34" charset="0"/>
              <a:buChar char="•"/>
            </a:pPr>
            <a:endParaRPr lang="en-US" sz="1000" dirty="0"/>
          </a:p>
          <a:p>
            <a:pPr indent="-228600">
              <a:lnSpc>
                <a:spcPct val="90000"/>
              </a:lnSpc>
              <a:buFont typeface="Arial" panose="020B0604020202020204" pitchFamily="34" charset="0"/>
              <a:buChar char="•"/>
            </a:pPr>
            <a:endParaRPr lang="en-US" sz="1000" b="1" dirty="0"/>
          </a:p>
          <a:p>
            <a:pPr algn="ctr">
              <a:lnSpc>
                <a:spcPct val="90000"/>
              </a:lnSpc>
            </a:pPr>
            <a:r>
              <a:rPr lang="en-US" sz="1400" b="1" u="sng" dirty="0" err="1"/>
              <a:t>Tauchen</a:t>
            </a:r>
            <a:r>
              <a:rPr lang="en-US" sz="1400" b="1" u="sng" dirty="0"/>
              <a:t> Sie </a:t>
            </a:r>
            <a:r>
              <a:rPr lang="en-US" sz="1400" b="1" u="sng" dirty="0" err="1"/>
              <a:t>mit</a:t>
            </a:r>
            <a:r>
              <a:rPr lang="en-US" sz="1400" b="1" u="sng" dirty="0"/>
              <a:t> </a:t>
            </a:r>
            <a:r>
              <a:rPr lang="en-US" sz="1400" b="1" u="sng" dirty="0" err="1"/>
              <a:t>uns</a:t>
            </a:r>
            <a:r>
              <a:rPr lang="en-US" sz="1400" b="1" u="sng" dirty="0"/>
              <a:t> </a:t>
            </a:r>
            <a:r>
              <a:rPr lang="en-US" sz="1400" b="1" u="sng" dirty="0" err="1"/>
              <a:t>ein</a:t>
            </a:r>
            <a:r>
              <a:rPr lang="en-US" sz="1400" b="1" u="sng" dirty="0"/>
              <a:t>, in die Zukunft der </a:t>
            </a:r>
            <a:r>
              <a:rPr lang="en-US" sz="1400" b="1" u="sng" dirty="0" err="1"/>
              <a:t>Immobilienbewertung</a:t>
            </a:r>
            <a:r>
              <a:rPr lang="en-US" sz="1400" b="1" u="sng" dirty="0"/>
              <a:t> – </a:t>
            </a:r>
            <a:r>
              <a:rPr lang="en-US" sz="1400" b="1" u="sng" dirty="0" err="1"/>
              <a:t>mit</a:t>
            </a:r>
            <a:r>
              <a:rPr lang="en-US" sz="1400" b="1" u="sng" dirty="0"/>
              <a:t> </a:t>
            </a:r>
            <a:r>
              <a:rPr lang="en-US" sz="1400" b="1" u="sng" dirty="0" err="1"/>
              <a:t>einem</a:t>
            </a:r>
            <a:r>
              <a:rPr lang="en-US" sz="1400" b="1" u="sng" dirty="0"/>
              <a:t> </a:t>
            </a:r>
            <a:r>
              <a:rPr lang="en-US" sz="1400" b="1" u="sng" dirty="0" err="1"/>
              <a:t>Rechner</a:t>
            </a:r>
            <a:r>
              <a:rPr lang="en-US" sz="1400" b="1" u="sng" dirty="0"/>
              <a:t> der </a:t>
            </a:r>
            <a:r>
              <a:rPr lang="en-US" sz="1400" b="1" u="sng" dirty="0" err="1"/>
              <a:t>nicht</a:t>
            </a:r>
            <a:r>
              <a:rPr lang="en-US" sz="1400" b="1" u="sng" dirty="0"/>
              <a:t> </a:t>
            </a:r>
            <a:r>
              <a:rPr lang="en-US" sz="1400" b="1" u="sng" dirty="0" err="1"/>
              <a:t>nur</a:t>
            </a:r>
            <a:r>
              <a:rPr lang="en-US" sz="1400" b="1" u="sng" dirty="0"/>
              <a:t> </a:t>
            </a:r>
            <a:r>
              <a:rPr lang="en-US" sz="1400" b="1" u="sng" dirty="0" err="1"/>
              <a:t>leistungsstark</a:t>
            </a:r>
            <a:r>
              <a:rPr lang="en-US" sz="1400" b="1" u="sng" dirty="0"/>
              <a:t>, </a:t>
            </a:r>
            <a:r>
              <a:rPr lang="en-US" sz="1400" b="1" u="sng" dirty="0" err="1"/>
              <a:t>sondern</a:t>
            </a:r>
            <a:r>
              <a:rPr lang="en-US" sz="1400" b="1" u="sng" dirty="0"/>
              <a:t> </a:t>
            </a:r>
            <a:r>
              <a:rPr lang="en-US" sz="1400" b="1" u="sng" dirty="0" err="1"/>
              <a:t>auch</a:t>
            </a:r>
            <a:r>
              <a:rPr lang="en-US" sz="1400" b="1" u="sng" dirty="0"/>
              <a:t> </a:t>
            </a:r>
            <a:r>
              <a:rPr lang="en-US" sz="1400" b="1" u="sng" dirty="0" err="1"/>
              <a:t>einfach</a:t>
            </a:r>
            <a:r>
              <a:rPr lang="en-US" sz="1400" b="1" u="sng" dirty="0"/>
              <a:t>, </a:t>
            </a:r>
            <a:r>
              <a:rPr lang="en-US" sz="1400" b="1" u="sng" dirty="0" err="1"/>
              <a:t>intuitiv</a:t>
            </a:r>
            <a:r>
              <a:rPr lang="en-US" sz="1400" b="1" u="sng" dirty="0"/>
              <a:t> und </a:t>
            </a:r>
            <a:r>
              <a:rPr lang="en-US" sz="1400" b="1" u="sng" dirty="0" err="1"/>
              <a:t>benutzerfreundlich</a:t>
            </a:r>
            <a:r>
              <a:rPr lang="en-US" sz="1400" b="1" u="sng" dirty="0"/>
              <a:t> </a:t>
            </a:r>
            <a:r>
              <a:rPr lang="en-US" sz="1400" b="1" u="sng" dirty="0" err="1"/>
              <a:t>ist</a:t>
            </a:r>
            <a:r>
              <a:rPr lang="en-US" sz="1000" b="1" u="sng" dirty="0"/>
              <a:t>.</a:t>
            </a:r>
          </a:p>
        </p:txBody>
      </p:sp>
      <p:pic>
        <p:nvPicPr>
          <p:cNvPr id="8" name="Grafik 7" descr="Ein Bild, das Screenshot, Haus, draußen enthält.&#10;&#10;Automatisch generierte Beschreibung">
            <a:extLst>
              <a:ext uri="{FF2B5EF4-FFF2-40B4-BE49-F238E27FC236}">
                <a16:creationId xmlns:a16="http://schemas.microsoft.com/office/drawing/2014/main" id="{1B40E244-1961-85CB-AAEE-04F3E33FAC9B}"/>
              </a:ext>
            </a:extLst>
          </p:cNvPr>
          <p:cNvPicPr>
            <a:picLocks noChangeAspect="1"/>
          </p:cNvPicPr>
          <p:nvPr/>
        </p:nvPicPr>
        <p:blipFill>
          <a:blip r:embed="rId2"/>
          <a:stretch>
            <a:fillRect/>
          </a:stretch>
        </p:blipFill>
        <p:spPr>
          <a:xfrm>
            <a:off x="7221113" y="1328101"/>
            <a:ext cx="3861486" cy="2278276"/>
          </a:xfrm>
          <a:prstGeom prst="rect">
            <a:avLst/>
          </a:prstGeom>
        </p:spPr>
      </p:pic>
      <p:sp>
        <p:nvSpPr>
          <p:cNvPr id="6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6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4" name="Grafik 3" descr="Ein Bild, das Text, Screenshot, Software, Computersymbol enthält.&#10;&#10;Automatisch generierte Beschreibung">
            <a:extLst>
              <a:ext uri="{FF2B5EF4-FFF2-40B4-BE49-F238E27FC236}">
                <a16:creationId xmlns:a16="http://schemas.microsoft.com/office/drawing/2014/main" id="{FAC7A114-E467-A5EA-1258-1DA06F8F45A4}"/>
              </a:ext>
            </a:extLst>
          </p:cNvPr>
          <p:cNvPicPr>
            <a:picLocks noChangeAspect="1"/>
          </p:cNvPicPr>
          <p:nvPr/>
        </p:nvPicPr>
        <p:blipFill>
          <a:blip r:embed="rId3"/>
          <a:stretch>
            <a:fillRect/>
          </a:stretch>
        </p:blipFill>
        <p:spPr>
          <a:xfrm>
            <a:off x="7221113" y="4195619"/>
            <a:ext cx="3861486" cy="2091363"/>
          </a:xfrm>
          <a:prstGeom prst="rect">
            <a:avLst/>
          </a:prstGeom>
        </p:spPr>
      </p:pic>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2</a:t>
            </a:fld>
            <a:endParaRPr lang="en-US" dirty="0"/>
          </a:p>
        </p:txBody>
      </p:sp>
      <p:sp>
        <p:nvSpPr>
          <p:cNvPr id="9" name="Title 1">
            <a:extLst>
              <a:ext uri="{FF2B5EF4-FFF2-40B4-BE49-F238E27FC236}">
                <a16:creationId xmlns:a16="http://schemas.microsoft.com/office/drawing/2014/main" id="{910FA8A2-7705-D9BF-A2AC-25918CFFF6BB}"/>
              </a:ext>
            </a:extLst>
          </p:cNvPr>
          <p:cNvSpPr txBox="1">
            <a:spLocks/>
          </p:cNvSpPr>
          <p:nvPr/>
        </p:nvSpPr>
        <p:spPr>
          <a:xfrm>
            <a:off x="7154060" y="3129514"/>
            <a:ext cx="3995591" cy="10924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lang="en-US" sz="4500" kern="1200" dirty="0">
                <a:solidFill>
                  <a:schemeClr val="bg1"/>
                </a:solidFill>
                <a:latin typeface="+mj-lt"/>
                <a:ea typeface="+mj-ea"/>
                <a:cs typeface="+mj-cs"/>
              </a:defRPr>
            </a:lvl1pPr>
          </a:lstStyle>
          <a:p>
            <a:pPr algn="l"/>
            <a:r>
              <a:rPr lang="de-DE" sz="3200" dirty="0">
                <a:solidFill>
                  <a:schemeClr val="tx1"/>
                </a:solidFill>
              </a:rPr>
              <a:t>               VS</a:t>
            </a:r>
          </a:p>
        </p:txBody>
      </p:sp>
    </p:spTree>
    <p:extLst>
      <p:ext uri="{BB962C8B-B14F-4D97-AF65-F5344CB8AC3E}">
        <p14:creationId xmlns:p14="http://schemas.microsoft.com/office/powerpoint/2010/main" val="1087605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3904953" y="242780"/>
            <a:ext cx="4382093" cy="898225"/>
          </a:xfrm>
        </p:spPr>
        <p:txBody>
          <a:bodyPr vert="horz" lIns="91440" tIns="45720" rIns="91440" bIns="45720" rtlCol="0" anchor="t">
            <a:normAutofit fontScale="90000"/>
          </a:bodyPr>
          <a:lstStyle/>
          <a:p>
            <a:r>
              <a:rPr lang="en-US" sz="6600" b="1" u="sng" kern="1200" dirty="0" err="1">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Funktionen</a:t>
            </a:r>
            <a:r>
              <a:rPr lang="en-US" sz="6600" kern="1200" dirty="0">
                <a:solidFill>
                  <a:schemeClr val="tx1"/>
                </a:solidFill>
                <a:latin typeface="+mj-lt"/>
                <a:ea typeface="+mj-ea"/>
                <a:cs typeface="+mj-cs"/>
              </a:rPr>
              <a:t> </a:t>
            </a:r>
          </a:p>
        </p:txBody>
      </p:sp>
      <p:sp>
        <p:nvSpPr>
          <p:cNvPr id="2" name="Footer Placeholder 1">
            <a:extLst>
              <a:ext uri="{FF2B5EF4-FFF2-40B4-BE49-F238E27FC236}">
                <a16:creationId xmlns:a16="http://schemas.microsoft.com/office/drawing/2014/main" id="{6198E344-B304-4096-BCDF-0F5385A5A49C}"/>
              </a:ext>
            </a:extLst>
          </p:cNvPr>
          <p:cNvSpPr>
            <a:spLocks noGrp="1"/>
          </p:cNvSpPr>
          <p:nvPr>
            <p:ph type="ftr" sz="quarter" idx="13"/>
          </p:nvPr>
        </p:nvSpPr>
        <p:spPr>
          <a:xfrm rot="16200000">
            <a:off x="-1150424" y="1591484"/>
            <a:ext cx="3548094" cy="365125"/>
          </a:xfrm>
        </p:spPr>
        <p:txBody>
          <a:bodyPr vert="horz" lIns="91440" tIns="45720" rIns="91440" bIns="45720" rtlCol="0" anchor="ctr">
            <a:noAutofit/>
          </a:bodyPr>
          <a:lstStyle/>
          <a:p>
            <a:pPr>
              <a:lnSpc>
                <a:spcPct val="90000"/>
              </a:lnSpc>
              <a:spcAft>
                <a:spcPts val="600"/>
              </a:spcAft>
            </a:pP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Alexander Steinke, </a:t>
            </a:r>
            <a:r>
              <a:rPr lang="en-US" b="0" i="1" kern="1200" cap="all" spc="100" baseline="0" dirty="0" err="1">
                <a:solidFill>
                  <a:schemeClr val="bg2">
                    <a:lumMod val="75000"/>
                  </a:schemeClr>
                </a:solidFill>
                <a:effectLst>
                  <a:innerShdw blurRad="114300">
                    <a:prstClr val="black"/>
                  </a:innerShdw>
                </a:effectLst>
                <a:latin typeface="Bahnschrift Condensed" panose="020B0502040204020203" pitchFamily="34" charset="0"/>
              </a:rPr>
              <a:t>Micail</a:t>
            </a: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 Kruse &amp; Patrick Eicher </a:t>
            </a:r>
          </a:p>
        </p:txBody>
      </p:sp>
      <p:sp>
        <p:nvSpPr>
          <p:cNvPr id="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a:t>
            </a:fld>
            <a:endParaRPr lang="en-US"/>
          </a:p>
        </p:txBody>
      </p:sp>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6" name="Textfeld 5">
            <a:extLst>
              <a:ext uri="{FF2B5EF4-FFF2-40B4-BE49-F238E27FC236}">
                <a16:creationId xmlns:a16="http://schemas.microsoft.com/office/drawing/2014/main" id="{4A23A6A8-1B6C-D7EE-ECE1-8E24A44436B7}"/>
              </a:ext>
            </a:extLst>
          </p:cNvPr>
          <p:cNvSpPr txBox="1"/>
          <p:nvPr/>
        </p:nvSpPr>
        <p:spPr>
          <a:xfrm>
            <a:off x="1243740" y="1282944"/>
            <a:ext cx="2515252"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2400" b="1" dirty="0">
                <a:solidFill>
                  <a:schemeClr val="tx1"/>
                </a:solidFill>
              </a:rPr>
              <a:t>User-Eingabe</a:t>
            </a:r>
          </a:p>
        </p:txBody>
      </p:sp>
      <p:sp>
        <p:nvSpPr>
          <p:cNvPr id="17" name="Textfeld 16">
            <a:extLst>
              <a:ext uri="{FF2B5EF4-FFF2-40B4-BE49-F238E27FC236}">
                <a16:creationId xmlns:a16="http://schemas.microsoft.com/office/drawing/2014/main" id="{B0968E39-AEAB-8C03-C79D-D37ED382E777}"/>
              </a:ext>
            </a:extLst>
          </p:cNvPr>
          <p:cNvSpPr txBox="1"/>
          <p:nvPr/>
        </p:nvSpPr>
        <p:spPr>
          <a:xfrm>
            <a:off x="1067275" y="1975442"/>
            <a:ext cx="7372531" cy="830997"/>
          </a:xfrm>
          <a:prstGeom prst="rect">
            <a:avLst/>
          </a:prstGeom>
          <a:noFill/>
        </p:spPr>
        <p:txBody>
          <a:bodyPr wrap="none" rtlCol="0">
            <a:spAutoFit/>
          </a:bodyPr>
          <a:lstStyle/>
          <a:p>
            <a:pPr marL="285750" indent="-285750">
              <a:buFont typeface="Arial" panose="020B0604020202020204" pitchFamily="34" charset="0"/>
              <a:buChar char="•"/>
            </a:pPr>
            <a:r>
              <a:rPr lang="de-DE" sz="1600" b="1" dirty="0"/>
              <a:t>Benutzerfreundliche Oberfläche für einfache und präzise Dateneingabe</a:t>
            </a:r>
          </a:p>
          <a:p>
            <a:endParaRPr lang="de-DE" sz="1600" b="1" dirty="0"/>
          </a:p>
          <a:p>
            <a:pPr marL="285750" indent="-285750">
              <a:buFont typeface="Arial" panose="020B0604020202020204" pitchFamily="34" charset="0"/>
              <a:buChar char="•"/>
            </a:pPr>
            <a:r>
              <a:rPr lang="de-DE" sz="1600" b="1" dirty="0"/>
              <a:t>Klare Aufforderung zur Eingabe von relevanten Immobiliendaten.</a:t>
            </a:r>
          </a:p>
        </p:txBody>
      </p:sp>
      <p:sp>
        <p:nvSpPr>
          <p:cNvPr id="19" name="Textfeld 18">
            <a:extLst>
              <a:ext uri="{FF2B5EF4-FFF2-40B4-BE49-F238E27FC236}">
                <a16:creationId xmlns:a16="http://schemas.microsoft.com/office/drawing/2014/main" id="{35A69318-7EFE-9B4F-AE98-5984D25439B5}"/>
              </a:ext>
            </a:extLst>
          </p:cNvPr>
          <p:cNvSpPr txBox="1"/>
          <p:nvPr/>
        </p:nvSpPr>
        <p:spPr>
          <a:xfrm>
            <a:off x="1081016" y="3439432"/>
            <a:ext cx="5355953" cy="2062103"/>
          </a:xfrm>
          <a:prstGeom prst="rect">
            <a:avLst/>
          </a:prstGeom>
          <a:noFill/>
        </p:spPr>
        <p:txBody>
          <a:bodyPr wrap="none" rtlCol="0">
            <a:spAutoFit/>
          </a:bodyPr>
          <a:lstStyle/>
          <a:p>
            <a:pPr marL="285750" indent="-285750">
              <a:buFont typeface="Arial" panose="020B0604020202020204" pitchFamily="34" charset="0"/>
              <a:buChar char="•"/>
            </a:pPr>
            <a:r>
              <a:rPr lang="de-DE" sz="1600" b="1" dirty="0"/>
              <a:t>Grafische Benutzeroberfläche(GUI) </a:t>
            </a:r>
          </a:p>
          <a:p>
            <a:r>
              <a:rPr lang="de-DE" sz="1600" b="1" dirty="0"/>
              <a:t>     für eine leicht und verständliche Interaktion.</a:t>
            </a:r>
          </a:p>
          <a:p>
            <a:endParaRPr lang="de-DE" sz="1600" b="1" dirty="0"/>
          </a:p>
          <a:p>
            <a:pPr marL="285750" indent="-285750">
              <a:buFont typeface="Arial" panose="020B0604020202020204" pitchFamily="34" charset="0"/>
              <a:buChar char="•"/>
            </a:pPr>
            <a:r>
              <a:rPr lang="de-DE" sz="1600" b="1" dirty="0"/>
              <a:t>Ansprechendes Design, </a:t>
            </a:r>
          </a:p>
          <a:p>
            <a:r>
              <a:rPr lang="de-DE" sz="1600" b="1" dirty="0"/>
              <a:t>     das eine angenehm effiziente Nutzung ermöglicht</a:t>
            </a:r>
          </a:p>
          <a:p>
            <a:endParaRPr lang="de-DE" sz="1600" b="1" dirty="0"/>
          </a:p>
          <a:p>
            <a:pPr marL="285750" indent="-285750">
              <a:buFont typeface="Arial" panose="020B0604020202020204" pitchFamily="34" charset="0"/>
              <a:buChar char="•"/>
            </a:pPr>
            <a:r>
              <a:rPr lang="de-DE" sz="1600" b="1" dirty="0"/>
              <a:t>Leichte zu bedienen, </a:t>
            </a:r>
          </a:p>
          <a:p>
            <a:r>
              <a:rPr lang="de-DE" sz="1600" b="1" dirty="0"/>
              <a:t>     selbst für Nutzer ohne technischen Hintergrund</a:t>
            </a:r>
          </a:p>
        </p:txBody>
      </p:sp>
      <p:graphicFrame>
        <p:nvGraphicFramePr>
          <p:cNvPr id="9" name="Diagramm 8">
            <a:extLst>
              <a:ext uri="{FF2B5EF4-FFF2-40B4-BE49-F238E27FC236}">
                <a16:creationId xmlns:a16="http://schemas.microsoft.com/office/drawing/2014/main" id="{A7F89592-5681-F521-C89B-97DAD9DDA46F}"/>
              </a:ext>
            </a:extLst>
          </p:cNvPr>
          <p:cNvGraphicFramePr/>
          <p:nvPr>
            <p:extLst>
              <p:ext uri="{D42A27DB-BD31-4B8C-83A1-F6EECF244321}">
                <p14:modId xmlns:p14="http://schemas.microsoft.com/office/powerpoint/2010/main" val="2687507536"/>
              </p:ext>
            </p:extLst>
          </p:nvPr>
        </p:nvGraphicFramePr>
        <p:xfrm>
          <a:off x="4382606" y="2619118"/>
          <a:ext cx="6457587" cy="4115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4194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3904953" y="138313"/>
            <a:ext cx="4382093" cy="898225"/>
          </a:xfrm>
        </p:spPr>
        <p:txBody>
          <a:bodyPr vert="horz" lIns="91440" tIns="45720" rIns="91440" bIns="45720" rtlCol="0" anchor="t">
            <a:normAutofit fontScale="90000"/>
          </a:bodyPr>
          <a:lstStyle/>
          <a:p>
            <a:r>
              <a:rPr lang="en-US" sz="6600" b="1" kern="1200" dirty="0" err="1">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Funktionen</a:t>
            </a:r>
            <a:r>
              <a:rPr lang="en-US" sz="6600" kern="1200" dirty="0">
                <a:solidFill>
                  <a:schemeClr val="tx1"/>
                </a:solidFill>
                <a:latin typeface="+mj-lt"/>
                <a:ea typeface="+mj-ea"/>
                <a:cs typeface="+mj-cs"/>
              </a:rPr>
              <a:t> </a:t>
            </a:r>
          </a:p>
        </p:txBody>
      </p:sp>
      <p:sp>
        <p:nvSpPr>
          <p:cNvPr id="2" name="Footer Placeholder 1">
            <a:extLst>
              <a:ext uri="{FF2B5EF4-FFF2-40B4-BE49-F238E27FC236}">
                <a16:creationId xmlns:a16="http://schemas.microsoft.com/office/drawing/2014/main" id="{6198E344-B304-4096-BCDF-0F5385A5A49C}"/>
              </a:ext>
            </a:extLst>
          </p:cNvPr>
          <p:cNvSpPr>
            <a:spLocks noGrp="1"/>
          </p:cNvSpPr>
          <p:nvPr>
            <p:ph type="ftr" sz="quarter" idx="13"/>
          </p:nvPr>
        </p:nvSpPr>
        <p:spPr>
          <a:xfrm rot="16200000">
            <a:off x="-1150424" y="1591484"/>
            <a:ext cx="3548094" cy="365125"/>
          </a:xfrm>
        </p:spPr>
        <p:txBody>
          <a:bodyPr vert="horz" lIns="91440" tIns="45720" rIns="91440" bIns="45720" rtlCol="0" anchor="ctr">
            <a:noAutofit/>
          </a:bodyPr>
          <a:lstStyle/>
          <a:p>
            <a:pPr>
              <a:lnSpc>
                <a:spcPct val="90000"/>
              </a:lnSpc>
              <a:spcAft>
                <a:spcPts val="600"/>
              </a:spcAft>
            </a:pP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Alexander Steinke, </a:t>
            </a:r>
            <a:r>
              <a:rPr lang="en-US" b="0" i="1" kern="1200" cap="all" spc="100" baseline="0" dirty="0" err="1">
                <a:solidFill>
                  <a:schemeClr val="bg2">
                    <a:lumMod val="75000"/>
                  </a:schemeClr>
                </a:solidFill>
                <a:effectLst>
                  <a:innerShdw blurRad="114300">
                    <a:prstClr val="black"/>
                  </a:innerShdw>
                </a:effectLst>
                <a:latin typeface="Bahnschrift Condensed" panose="020B0502040204020203" pitchFamily="34" charset="0"/>
              </a:rPr>
              <a:t>Micail</a:t>
            </a: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 Kruse &amp; Patrick Eicher </a:t>
            </a:r>
          </a:p>
        </p:txBody>
      </p:sp>
      <p:sp>
        <p:nvSpPr>
          <p:cNvPr id="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4</a:t>
            </a:fld>
            <a:endParaRPr lang="en-US"/>
          </a:p>
        </p:txBody>
      </p:sp>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8" name="Textfeld 7">
            <a:extLst>
              <a:ext uri="{FF2B5EF4-FFF2-40B4-BE49-F238E27FC236}">
                <a16:creationId xmlns:a16="http://schemas.microsoft.com/office/drawing/2014/main" id="{03829955-AAC8-A387-B6E5-6F62EA913CA1}"/>
              </a:ext>
            </a:extLst>
          </p:cNvPr>
          <p:cNvSpPr txBox="1"/>
          <p:nvPr/>
        </p:nvSpPr>
        <p:spPr>
          <a:xfrm>
            <a:off x="1081016" y="1084599"/>
            <a:ext cx="7568097"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2400" b="1" dirty="0"/>
              <a:t>Automatische Berechnung komplexer preis-formel</a:t>
            </a:r>
          </a:p>
        </p:txBody>
      </p:sp>
      <p:sp>
        <p:nvSpPr>
          <p:cNvPr id="11" name="Textfeld 10">
            <a:extLst>
              <a:ext uri="{FF2B5EF4-FFF2-40B4-BE49-F238E27FC236}">
                <a16:creationId xmlns:a16="http://schemas.microsoft.com/office/drawing/2014/main" id="{1E754B38-8FD3-4D7D-FDFB-D02D86F42C1B}"/>
              </a:ext>
            </a:extLst>
          </p:cNvPr>
          <p:cNvSpPr txBox="1"/>
          <p:nvPr/>
        </p:nvSpPr>
        <p:spPr>
          <a:xfrm>
            <a:off x="1081016" y="2955718"/>
            <a:ext cx="3552576"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2400" b="1" dirty="0"/>
              <a:t>Ausgabe Formatierung</a:t>
            </a:r>
          </a:p>
        </p:txBody>
      </p:sp>
      <p:sp>
        <p:nvSpPr>
          <p:cNvPr id="21" name="Textfeld 20">
            <a:extLst>
              <a:ext uri="{FF2B5EF4-FFF2-40B4-BE49-F238E27FC236}">
                <a16:creationId xmlns:a16="http://schemas.microsoft.com/office/drawing/2014/main" id="{2CBDA247-2EF4-867B-D418-C874B30A0847}"/>
              </a:ext>
            </a:extLst>
          </p:cNvPr>
          <p:cNvSpPr txBox="1"/>
          <p:nvPr/>
        </p:nvSpPr>
        <p:spPr>
          <a:xfrm>
            <a:off x="1018401" y="1662937"/>
            <a:ext cx="9921414" cy="1077218"/>
          </a:xfrm>
          <a:prstGeom prst="rect">
            <a:avLst/>
          </a:prstGeom>
          <a:noFill/>
        </p:spPr>
        <p:txBody>
          <a:bodyPr wrap="square" rtlCol="0">
            <a:spAutoFit/>
          </a:bodyPr>
          <a:lstStyle/>
          <a:p>
            <a:pPr marL="285750" indent="-285750">
              <a:buFont typeface="Arial" panose="020B0604020202020204" pitchFamily="34" charset="0"/>
              <a:buChar char="•"/>
            </a:pPr>
            <a:r>
              <a:rPr lang="de-DE" sz="1600" b="1" dirty="0"/>
              <a:t>Kombination verschiedener Faktoren in einer Dynamischen Formel.</a:t>
            </a:r>
          </a:p>
          <a:p>
            <a:pPr marL="285750" indent="-285750">
              <a:buFont typeface="Arial" panose="020B0604020202020204" pitchFamily="34" charset="0"/>
              <a:buChar char="•"/>
            </a:pPr>
            <a:r>
              <a:rPr lang="de-DE" sz="1600" b="1" dirty="0"/>
              <a:t>Algorithmus berücksichtig Grundstücks- und Wohnfläche, Ausstattung, Standort und weitere relevante Kriterien.</a:t>
            </a:r>
          </a:p>
          <a:p>
            <a:pPr marL="285750" indent="-285750">
              <a:buFont typeface="Arial" panose="020B0604020202020204" pitchFamily="34" charset="0"/>
              <a:buChar char="•"/>
            </a:pPr>
            <a:r>
              <a:rPr lang="de-DE" sz="1600" b="1" dirty="0"/>
              <a:t>Flexible Anpassung der Formel für zukünftige Erweiterungen oder Änderungen.</a:t>
            </a:r>
          </a:p>
        </p:txBody>
      </p:sp>
      <p:sp>
        <p:nvSpPr>
          <p:cNvPr id="23" name="Textfeld 22">
            <a:extLst>
              <a:ext uri="{FF2B5EF4-FFF2-40B4-BE49-F238E27FC236}">
                <a16:creationId xmlns:a16="http://schemas.microsoft.com/office/drawing/2014/main" id="{848C3EF6-0ED1-7EEE-7936-07B6F1E3BB30}"/>
              </a:ext>
            </a:extLst>
          </p:cNvPr>
          <p:cNvSpPr txBox="1"/>
          <p:nvPr/>
        </p:nvSpPr>
        <p:spPr>
          <a:xfrm>
            <a:off x="1018401" y="3610579"/>
            <a:ext cx="8642109" cy="338554"/>
          </a:xfrm>
          <a:prstGeom prst="rect">
            <a:avLst/>
          </a:prstGeom>
          <a:noFill/>
        </p:spPr>
        <p:txBody>
          <a:bodyPr wrap="none" rtlCol="0">
            <a:spAutoFit/>
          </a:bodyPr>
          <a:lstStyle/>
          <a:p>
            <a:pPr marL="285750" indent="-285750">
              <a:buFont typeface="Arial" panose="020B0604020202020204" pitchFamily="34" charset="0"/>
              <a:buChar char="•"/>
            </a:pPr>
            <a:r>
              <a:rPr lang="de-DE" sz="1600" b="1" dirty="0"/>
              <a:t>Klar strukturierte und gut lesbare Ausgabe für den Benutzer ( String-Formatierung )</a:t>
            </a:r>
          </a:p>
        </p:txBody>
      </p:sp>
      <p:pic>
        <p:nvPicPr>
          <p:cNvPr id="20" name="Grafik 19" descr="Ein Bild, das Text, Screenshot, Software, Zahl enthält.&#10;&#10;Automatisch generierte Beschreibung">
            <a:extLst>
              <a:ext uri="{FF2B5EF4-FFF2-40B4-BE49-F238E27FC236}">
                <a16:creationId xmlns:a16="http://schemas.microsoft.com/office/drawing/2014/main" id="{79735F70-5728-3C51-7B90-35BDBB99F09E}"/>
              </a:ext>
            </a:extLst>
          </p:cNvPr>
          <p:cNvPicPr>
            <a:picLocks noChangeAspect="1"/>
          </p:cNvPicPr>
          <p:nvPr/>
        </p:nvPicPr>
        <p:blipFill>
          <a:blip r:embed="rId2"/>
          <a:stretch>
            <a:fillRect/>
          </a:stretch>
        </p:blipFill>
        <p:spPr>
          <a:xfrm>
            <a:off x="3396494" y="4114789"/>
            <a:ext cx="5399009" cy="2401628"/>
          </a:xfrm>
          <a:prstGeom prst="rect">
            <a:avLst/>
          </a:prstGeom>
        </p:spPr>
      </p:pic>
    </p:spTree>
    <p:extLst>
      <p:ext uri="{BB962C8B-B14F-4D97-AF65-F5344CB8AC3E}">
        <p14:creationId xmlns:p14="http://schemas.microsoft.com/office/powerpoint/2010/main" val="170988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0"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13" name="Slide Number Placeholder 12">
            <a:extLst>
              <a:ext uri="{FF2B5EF4-FFF2-40B4-BE49-F238E27FC236}">
                <a16:creationId xmlns:a16="http://schemas.microsoft.com/office/drawing/2014/main" id="{F27A0308-5E9B-49B9-8172-A9FCE07E1EF8}"/>
              </a:ext>
            </a:extLst>
          </p:cNvPr>
          <p:cNvSpPr>
            <a:spLocks noGrp="1"/>
          </p:cNvSpPr>
          <p:nvPr>
            <p:ph type="sldNum" sz="quarter" idx="12"/>
          </p:nvPr>
        </p:nvSpPr>
        <p:spPr>
          <a:xfrm>
            <a:off x="8610600" y="6356350"/>
            <a:ext cx="2743200" cy="365125"/>
          </a:xfrm>
        </p:spPr>
        <p:txBody>
          <a:bodyPr>
            <a:normAutofit/>
          </a:bodyPr>
          <a:lstStyle/>
          <a:p>
            <a:pPr>
              <a:spcAft>
                <a:spcPts val="600"/>
              </a:spcAft>
            </a:pPr>
            <a:r>
              <a:rPr lang="en-US" dirty="0"/>
              <a:t>4</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86130528"/>
              </p:ext>
            </p:extLst>
          </p:nvPr>
        </p:nvGraphicFramePr>
        <p:xfrm>
          <a:off x="960510" y="1365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fik 2" descr="Ein Bild, das Text, Screenshot, Software, Computersymbol enthält.&#10;&#10;Automatisch generierte Beschreibung">
            <a:extLst>
              <a:ext uri="{FF2B5EF4-FFF2-40B4-BE49-F238E27FC236}">
                <a16:creationId xmlns:a16="http://schemas.microsoft.com/office/drawing/2014/main" id="{2550C726-86BE-A68F-888C-17544D46F096}"/>
              </a:ext>
            </a:extLst>
          </p:cNvPr>
          <p:cNvPicPr>
            <a:picLocks noChangeAspect="1"/>
          </p:cNvPicPr>
          <p:nvPr/>
        </p:nvPicPr>
        <p:blipFill>
          <a:blip r:embed="rId7"/>
          <a:stretch>
            <a:fillRect/>
          </a:stretch>
        </p:blipFill>
        <p:spPr>
          <a:xfrm>
            <a:off x="3876040" y="4186286"/>
            <a:ext cx="4439920" cy="2471642"/>
          </a:xfrm>
          <a:prstGeom prst="rect">
            <a:avLst/>
          </a:prstGeom>
        </p:spPr>
      </p:pic>
    </p:spTree>
    <p:extLst>
      <p:ext uri="{BB962C8B-B14F-4D97-AF65-F5344CB8AC3E}">
        <p14:creationId xmlns:p14="http://schemas.microsoft.com/office/powerpoint/2010/main" val="315928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gs>
            <a:gs pos="0">
              <a:schemeClr val="accent2">
                <a:lumMod val="91000"/>
                <a:alpha val="89000"/>
              </a:schemeClr>
            </a:gs>
          </a:gsLst>
          <a:lin ang="5400000" scaled="1"/>
          <a:tileRect/>
        </a:gradFill>
        <a:effectLst/>
      </p:bgPr>
    </p:bg>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35713D5D-A498-460B-B8EE-257835F3C183}"/>
              </a:ext>
            </a:extLst>
          </p:cNvPr>
          <p:cNvSpPr>
            <a:spLocks noGrp="1"/>
          </p:cNvSpPr>
          <p:nvPr>
            <p:ph type="title"/>
          </p:nvPr>
        </p:nvSpPr>
        <p:spPr>
          <a:xfrm>
            <a:off x="578723" y="346498"/>
            <a:ext cx="11142221" cy="1325563"/>
          </a:xfrm>
        </p:spPr>
        <p:txBody>
          <a:bodyPr>
            <a:normAutofit/>
          </a:bodyPr>
          <a:lstStyle/>
          <a:p>
            <a:pPr algn="ctr"/>
            <a:r>
              <a:rPr lang="en-US" sz="3600" dirty="0"/>
              <a:t>Das Team </a:t>
            </a:r>
            <a:r>
              <a:rPr lang="en-US" sz="3600" dirty="0" err="1"/>
              <a:t>bedankt</a:t>
            </a:r>
            <a:r>
              <a:rPr lang="en-US" sz="3600" dirty="0"/>
              <a:t> </a:t>
            </a:r>
            <a:r>
              <a:rPr lang="en-US" sz="3600" dirty="0" err="1"/>
              <a:t>sich</a:t>
            </a:r>
            <a:r>
              <a:rPr lang="en-US" sz="3600" dirty="0"/>
              <a:t> für </a:t>
            </a:r>
            <a:r>
              <a:rPr lang="en-US" sz="3600" dirty="0" err="1"/>
              <a:t>ihre</a:t>
            </a:r>
            <a:r>
              <a:rPr lang="en-US" sz="3600" dirty="0"/>
              <a:t> </a:t>
            </a:r>
            <a:r>
              <a:rPr lang="en-US" sz="3600" dirty="0" err="1"/>
              <a:t>aufmerskamkeit</a:t>
            </a:r>
            <a:r>
              <a:rPr lang="en-US" sz="3600" dirty="0"/>
              <a:t> </a:t>
            </a:r>
          </a:p>
        </p:txBody>
      </p:sp>
      <p:pic>
        <p:nvPicPr>
          <p:cNvPr id="29" name="Picture Placeholder 28">
            <a:extLst>
              <a:ext uri="{FF2B5EF4-FFF2-40B4-BE49-F238E27FC236}">
                <a16:creationId xmlns:a16="http://schemas.microsoft.com/office/drawing/2014/main" id="{D3C99A1B-9A83-4073-8420-267157E76635}"/>
              </a:ext>
            </a:extLst>
          </p:cNvPr>
          <p:cNvPicPr>
            <a:picLocks noGrp="1" noChangeAspect="1"/>
          </p:cNvPicPr>
          <p:nvPr>
            <p:ph type="pic" sz="quarter" idx="10"/>
          </p:nvPr>
        </p:nvPicPr>
        <p:blipFill>
          <a:blip r:embed="rId2"/>
          <a:srcRect/>
          <a:stretch/>
        </p:blipFill>
        <p:spPr>
          <a:xfrm>
            <a:off x="578723" y="2037943"/>
            <a:ext cx="2286000" cy="2608263"/>
          </a:xfrm>
          <a:effectLst>
            <a:outerShdw blurRad="292100" dist="50800" dir="19440000" sx="106000" sy="106000" algn="ctr" rotWithShape="0">
              <a:schemeClr val="accent2">
                <a:alpha val="91000"/>
              </a:schemeClr>
            </a:outerShdw>
          </a:effectLst>
        </p:spPr>
      </p:pic>
      <p:sp>
        <p:nvSpPr>
          <p:cNvPr id="6" name="Text Placeholder 5">
            <a:extLst>
              <a:ext uri="{FF2B5EF4-FFF2-40B4-BE49-F238E27FC236}">
                <a16:creationId xmlns:a16="http://schemas.microsoft.com/office/drawing/2014/main" id="{067A9366-C757-47AD-AE2D-E4991DCA3DC7}"/>
              </a:ext>
            </a:extLst>
          </p:cNvPr>
          <p:cNvSpPr>
            <a:spLocks noGrp="1"/>
          </p:cNvSpPr>
          <p:nvPr>
            <p:ph type="body" sz="quarter" idx="17"/>
          </p:nvPr>
        </p:nvSpPr>
        <p:spPr>
          <a:xfrm>
            <a:off x="416428" y="5036773"/>
            <a:ext cx="2286000" cy="350292"/>
          </a:xfrm>
        </p:spPr>
        <p:txBody>
          <a:bodyPr/>
          <a:lstStyle/>
          <a:p>
            <a:r>
              <a:rPr lang="en-US" dirty="0"/>
              <a:t>Mica</a:t>
            </a:r>
          </a:p>
        </p:txBody>
      </p:sp>
      <p:sp>
        <p:nvSpPr>
          <p:cNvPr id="7" name="Text Placeholder 6">
            <a:extLst>
              <a:ext uri="{FF2B5EF4-FFF2-40B4-BE49-F238E27FC236}">
                <a16:creationId xmlns:a16="http://schemas.microsoft.com/office/drawing/2014/main" id="{160FF040-6FF9-44D2-BCEB-768202E2168E}"/>
              </a:ext>
            </a:extLst>
          </p:cNvPr>
          <p:cNvSpPr>
            <a:spLocks noGrp="1"/>
          </p:cNvSpPr>
          <p:nvPr>
            <p:ph type="body" sz="quarter" idx="18"/>
          </p:nvPr>
        </p:nvSpPr>
        <p:spPr>
          <a:xfrm>
            <a:off x="284548" y="5340899"/>
            <a:ext cx="2286000" cy="350292"/>
          </a:xfrm>
        </p:spPr>
        <p:txBody>
          <a:bodyPr/>
          <a:lstStyle/>
          <a:p>
            <a:r>
              <a:rPr lang="en-US" dirty="0"/>
              <a:t>CEO</a:t>
            </a:r>
          </a:p>
        </p:txBody>
      </p:sp>
      <p:pic>
        <p:nvPicPr>
          <p:cNvPr id="33" name="Picture Placeholder 32">
            <a:extLst>
              <a:ext uri="{FF2B5EF4-FFF2-40B4-BE49-F238E27FC236}">
                <a16:creationId xmlns:a16="http://schemas.microsoft.com/office/drawing/2014/main" id="{EA4FBDD0-D90A-41AF-84E0-A82EF445A8B9}"/>
              </a:ext>
            </a:extLst>
          </p:cNvPr>
          <p:cNvPicPr>
            <a:picLocks noGrp="1" noChangeAspect="1"/>
          </p:cNvPicPr>
          <p:nvPr>
            <p:ph type="pic" sz="quarter" idx="11"/>
          </p:nvPr>
        </p:nvPicPr>
        <p:blipFill>
          <a:blip r:embed="rId3"/>
          <a:srcRect/>
          <a:stretch/>
        </p:blipFill>
        <p:spPr>
          <a:xfrm>
            <a:off x="3532310" y="2037593"/>
            <a:ext cx="2286000" cy="2608263"/>
          </a:xfrm>
          <a:effectLst>
            <a:outerShdw blurRad="292100" dist="50800" dir="19440000" sx="106000" sy="106000" algn="ctr" rotWithShape="0">
              <a:schemeClr val="accent2">
                <a:alpha val="91000"/>
              </a:schemeClr>
            </a:outerShdw>
          </a:effectLst>
        </p:spPr>
      </p:pic>
      <p:sp>
        <p:nvSpPr>
          <p:cNvPr id="8" name="Text Placeholder 7">
            <a:extLst>
              <a:ext uri="{FF2B5EF4-FFF2-40B4-BE49-F238E27FC236}">
                <a16:creationId xmlns:a16="http://schemas.microsoft.com/office/drawing/2014/main" id="{52B6A672-446F-45DA-B8B7-8A26DE071C19}"/>
              </a:ext>
            </a:extLst>
          </p:cNvPr>
          <p:cNvSpPr>
            <a:spLocks noGrp="1"/>
          </p:cNvSpPr>
          <p:nvPr>
            <p:ph type="body" sz="quarter" idx="19"/>
          </p:nvPr>
        </p:nvSpPr>
        <p:spPr>
          <a:xfrm>
            <a:off x="3532310" y="4974463"/>
            <a:ext cx="2286000" cy="350292"/>
          </a:xfrm>
        </p:spPr>
        <p:txBody>
          <a:bodyPr/>
          <a:lstStyle/>
          <a:p>
            <a:r>
              <a:rPr lang="en-US" dirty="0"/>
              <a:t>Alex</a:t>
            </a:r>
          </a:p>
        </p:txBody>
      </p:sp>
      <p:sp>
        <p:nvSpPr>
          <p:cNvPr id="9" name="Text Placeholder 8">
            <a:extLst>
              <a:ext uri="{FF2B5EF4-FFF2-40B4-BE49-F238E27FC236}">
                <a16:creationId xmlns:a16="http://schemas.microsoft.com/office/drawing/2014/main" id="{58B0C28F-1239-4AEE-A6E9-10C31C018603}"/>
              </a:ext>
            </a:extLst>
          </p:cNvPr>
          <p:cNvSpPr>
            <a:spLocks noGrp="1"/>
          </p:cNvSpPr>
          <p:nvPr>
            <p:ph type="body" sz="quarter" idx="20"/>
          </p:nvPr>
        </p:nvSpPr>
        <p:spPr>
          <a:xfrm>
            <a:off x="3512033" y="5324755"/>
            <a:ext cx="2286000" cy="350292"/>
          </a:xfrm>
        </p:spPr>
        <p:txBody>
          <a:bodyPr/>
          <a:lstStyle/>
          <a:p>
            <a:r>
              <a:rPr lang="en-US" dirty="0"/>
              <a:t>CEO of CEO</a:t>
            </a:r>
          </a:p>
        </p:txBody>
      </p:sp>
      <p:pic>
        <p:nvPicPr>
          <p:cNvPr id="37" name="Picture Placeholder 36">
            <a:extLst>
              <a:ext uri="{FF2B5EF4-FFF2-40B4-BE49-F238E27FC236}">
                <a16:creationId xmlns:a16="http://schemas.microsoft.com/office/drawing/2014/main" id="{D5094346-F578-4FF0-ABCD-939683F5BCAE}"/>
              </a:ext>
            </a:extLst>
          </p:cNvPr>
          <p:cNvPicPr>
            <a:picLocks noGrp="1" noChangeAspect="1"/>
          </p:cNvPicPr>
          <p:nvPr>
            <p:ph type="pic" sz="quarter" idx="12"/>
          </p:nvPr>
        </p:nvPicPr>
        <p:blipFill>
          <a:blip r:embed="rId4"/>
          <a:srcRect/>
          <a:stretch/>
        </p:blipFill>
        <p:spPr>
          <a:xfrm>
            <a:off x="6485897" y="2080864"/>
            <a:ext cx="2286000" cy="2608263"/>
          </a:xfrm>
          <a:effectLst>
            <a:outerShdw blurRad="292100" dist="50800" dir="19440000" sx="106000" sy="106000" algn="ctr" rotWithShape="0">
              <a:schemeClr val="accent2">
                <a:alpha val="91000"/>
              </a:schemeClr>
            </a:outerShdw>
          </a:effectLst>
        </p:spPr>
      </p:pic>
      <p:sp>
        <p:nvSpPr>
          <p:cNvPr id="10" name="Text Placeholder 9">
            <a:extLst>
              <a:ext uri="{FF2B5EF4-FFF2-40B4-BE49-F238E27FC236}">
                <a16:creationId xmlns:a16="http://schemas.microsoft.com/office/drawing/2014/main" id="{1AA702E8-50A9-4FE0-A780-6FF51F4E0BF6}"/>
              </a:ext>
            </a:extLst>
          </p:cNvPr>
          <p:cNvSpPr>
            <a:spLocks noGrp="1"/>
          </p:cNvSpPr>
          <p:nvPr>
            <p:ph type="body" sz="quarter" idx="21"/>
          </p:nvPr>
        </p:nvSpPr>
        <p:spPr>
          <a:xfrm>
            <a:off x="6485897" y="4974463"/>
            <a:ext cx="2286000" cy="350292"/>
          </a:xfrm>
        </p:spPr>
        <p:txBody>
          <a:bodyPr/>
          <a:lstStyle/>
          <a:p>
            <a:r>
              <a:rPr lang="en-US" dirty="0"/>
              <a:t>Patrick</a:t>
            </a:r>
          </a:p>
        </p:txBody>
      </p:sp>
      <p:sp>
        <p:nvSpPr>
          <p:cNvPr id="11" name="Text Placeholder 10">
            <a:extLst>
              <a:ext uri="{FF2B5EF4-FFF2-40B4-BE49-F238E27FC236}">
                <a16:creationId xmlns:a16="http://schemas.microsoft.com/office/drawing/2014/main" id="{54D03934-C21F-40C4-BD8E-FC33F373FBE6}"/>
              </a:ext>
            </a:extLst>
          </p:cNvPr>
          <p:cNvSpPr>
            <a:spLocks noGrp="1"/>
          </p:cNvSpPr>
          <p:nvPr>
            <p:ph type="body" sz="quarter" idx="22"/>
          </p:nvPr>
        </p:nvSpPr>
        <p:spPr>
          <a:xfrm>
            <a:off x="6485897" y="5303069"/>
            <a:ext cx="2286000" cy="350292"/>
          </a:xfrm>
        </p:spPr>
        <p:txBody>
          <a:bodyPr/>
          <a:lstStyle/>
          <a:p>
            <a:r>
              <a:rPr lang="en-US" dirty="0"/>
              <a:t>CEO of CEO of CEO</a:t>
            </a:r>
          </a:p>
        </p:txBody>
      </p:sp>
      <p:sp>
        <p:nvSpPr>
          <p:cNvPr id="26" name="Slide Number Placeholder 25">
            <a:extLst>
              <a:ext uri="{FF2B5EF4-FFF2-40B4-BE49-F238E27FC236}">
                <a16:creationId xmlns:a16="http://schemas.microsoft.com/office/drawing/2014/main" id="{4A99E321-0192-4542-B8A1-8545CBBF3E44}"/>
              </a:ext>
            </a:extLst>
          </p:cNvPr>
          <p:cNvSpPr>
            <a:spLocks noGrp="1"/>
          </p:cNvSpPr>
          <p:nvPr>
            <p:ph type="sldNum" sz="quarter" idx="27"/>
          </p:nvPr>
        </p:nvSpPr>
        <p:spPr>
          <a:xfrm>
            <a:off x="9161318" y="6218350"/>
            <a:ext cx="2743200" cy="365125"/>
          </a:xfrm>
        </p:spPr>
        <p:txBody>
          <a:bodyPr/>
          <a:lstStyle/>
          <a:p>
            <a:fld id="{294A09A9-5501-47C1-A89A-A340965A2BE2}" type="slidenum">
              <a:rPr lang="en-US" smtClean="0"/>
              <a:pPr/>
              <a:t>6</a:t>
            </a:fld>
            <a:endParaRPr lang="en-US" dirty="0"/>
          </a:p>
        </p:txBody>
      </p:sp>
      <p:sp>
        <p:nvSpPr>
          <p:cNvPr id="2" name="Textfeld 1">
            <a:extLst>
              <a:ext uri="{FF2B5EF4-FFF2-40B4-BE49-F238E27FC236}">
                <a16:creationId xmlns:a16="http://schemas.microsoft.com/office/drawing/2014/main" id="{8852D817-A10C-5381-E8E9-F55E85511604}"/>
              </a:ext>
            </a:extLst>
          </p:cNvPr>
          <p:cNvSpPr txBox="1"/>
          <p:nvPr/>
        </p:nvSpPr>
        <p:spPr>
          <a:xfrm>
            <a:off x="3280152" y="5422529"/>
            <a:ext cx="2790316" cy="461665"/>
          </a:xfrm>
          <a:prstGeom prst="rect">
            <a:avLst/>
          </a:prstGeom>
          <a:noFill/>
        </p:spPr>
        <p:txBody>
          <a:bodyPr wrap="none" rtlCol="0">
            <a:spAutoFit/>
          </a:bodyPr>
          <a:lstStyle/>
          <a:p>
            <a:br>
              <a:rPr lang="de-DE" sz="1200" dirty="0"/>
            </a:br>
            <a:r>
              <a:rPr lang="de-DE" sz="1200" b="0" i="0" dirty="0">
                <a:solidFill>
                  <a:srgbClr val="0B57D0"/>
                </a:solidFill>
                <a:effectLst/>
                <a:latin typeface="Google Sans Text"/>
                <a:hlinkClick r:id="rId5"/>
              </a:rPr>
              <a:t>alexander.steinke@data-craft-students.de</a:t>
            </a:r>
            <a:endParaRPr lang="de-DE" sz="1200" dirty="0"/>
          </a:p>
        </p:txBody>
      </p:sp>
      <p:sp>
        <p:nvSpPr>
          <p:cNvPr id="3" name="Textfeld 2">
            <a:extLst>
              <a:ext uri="{FF2B5EF4-FFF2-40B4-BE49-F238E27FC236}">
                <a16:creationId xmlns:a16="http://schemas.microsoft.com/office/drawing/2014/main" id="{5F187373-C49B-2C15-3491-803C5BCACB85}"/>
              </a:ext>
            </a:extLst>
          </p:cNvPr>
          <p:cNvSpPr txBox="1"/>
          <p:nvPr/>
        </p:nvSpPr>
        <p:spPr>
          <a:xfrm>
            <a:off x="137405" y="5579818"/>
            <a:ext cx="2890343" cy="276999"/>
          </a:xfrm>
          <a:prstGeom prst="rect">
            <a:avLst/>
          </a:prstGeom>
          <a:noFill/>
        </p:spPr>
        <p:txBody>
          <a:bodyPr wrap="none" rtlCol="0">
            <a:spAutoFit/>
          </a:bodyPr>
          <a:lstStyle/>
          <a:p>
            <a:r>
              <a:rPr lang="de-DE" sz="1200" b="0" i="0" dirty="0">
                <a:solidFill>
                  <a:srgbClr val="0B57D0"/>
                </a:solidFill>
                <a:effectLst/>
                <a:latin typeface="Google Sans Text"/>
                <a:hlinkClick r:id="rId6"/>
              </a:rPr>
              <a:t>micail-micon.kruse@data-craft-students.de</a:t>
            </a:r>
            <a:endParaRPr lang="de-DE" sz="1200" dirty="0"/>
          </a:p>
        </p:txBody>
      </p:sp>
      <p:sp>
        <p:nvSpPr>
          <p:cNvPr id="4" name="Textfeld 3">
            <a:extLst>
              <a:ext uri="{FF2B5EF4-FFF2-40B4-BE49-F238E27FC236}">
                <a16:creationId xmlns:a16="http://schemas.microsoft.com/office/drawing/2014/main" id="{35E02911-4A10-BEFC-E621-38660F5DFC9F}"/>
              </a:ext>
            </a:extLst>
          </p:cNvPr>
          <p:cNvSpPr txBox="1"/>
          <p:nvPr/>
        </p:nvSpPr>
        <p:spPr>
          <a:xfrm>
            <a:off x="6485897" y="5579818"/>
            <a:ext cx="2604559" cy="276999"/>
          </a:xfrm>
          <a:prstGeom prst="rect">
            <a:avLst/>
          </a:prstGeom>
          <a:noFill/>
        </p:spPr>
        <p:txBody>
          <a:bodyPr wrap="none" rtlCol="0">
            <a:spAutoFit/>
          </a:bodyPr>
          <a:lstStyle/>
          <a:p>
            <a:r>
              <a:rPr lang="de-DE" sz="1200" b="0" i="0" dirty="0">
                <a:solidFill>
                  <a:srgbClr val="1F1F1F"/>
                </a:solidFill>
                <a:effectLst/>
                <a:latin typeface="Google Sans"/>
                <a:hlinkClick r:id="rId7"/>
              </a:rPr>
              <a:t>patrick.eicher@data-craft-students.de</a:t>
            </a:r>
            <a:r>
              <a:rPr lang="de-DE" sz="1200" b="0" i="0" dirty="0">
                <a:solidFill>
                  <a:srgbClr val="1F1F1F"/>
                </a:solidFill>
                <a:effectLst/>
                <a:latin typeface="Google Sans"/>
              </a:rPr>
              <a:t>.</a:t>
            </a:r>
            <a:endParaRPr lang="de-DE" sz="1200" dirty="0"/>
          </a:p>
        </p:txBody>
      </p:sp>
      <p:pic>
        <p:nvPicPr>
          <p:cNvPr id="14" name="Picture Placeholder 36">
            <a:extLst>
              <a:ext uri="{FF2B5EF4-FFF2-40B4-BE49-F238E27FC236}">
                <a16:creationId xmlns:a16="http://schemas.microsoft.com/office/drawing/2014/main" id="{4393B8EF-6661-BB2B-AEB8-3320E5CE0489}"/>
              </a:ext>
            </a:extLst>
          </p:cNvPr>
          <p:cNvPicPr>
            <a:picLocks noChangeAspect="1"/>
          </p:cNvPicPr>
          <p:nvPr/>
        </p:nvPicPr>
        <p:blipFill>
          <a:blip r:embed="rId4"/>
          <a:srcRect/>
          <a:stretch/>
        </p:blipFill>
        <p:spPr>
          <a:xfrm>
            <a:off x="9389918" y="2080864"/>
            <a:ext cx="2286000" cy="2608263"/>
          </a:xfrm>
          <a:prstGeom prst="rect">
            <a:avLst/>
          </a:prstGeom>
          <a:effectLst>
            <a:outerShdw blurRad="292100" dist="50800" dir="19440000" sx="106000" sy="106000" algn="ctr" rotWithShape="0">
              <a:schemeClr val="accent2">
                <a:alpha val="91000"/>
              </a:schemeClr>
            </a:outerShdw>
          </a:effectLst>
        </p:spPr>
      </p:pic>
      <p:pic>
        <p:nvPicPr>
          <p:cNvPr id="16" name="Grafik 15" descr="Ein Bild, das Im Haus, Kopfhörer, Person, Menschliches Gesicht enthält.&#10;&#10;Automatisch generierte Beschreibung">
            <a:extLst>
              <a:ext uri="{FF2B5EF4-FFF2-40B4-BE49-F238E27FC236}">
                <a16:creationId xmlns:a16="http://schemas.microsoft.com/office/drawing/2014/main" id="{66DB1082-18DB-D525-9B19-69865346C051}"/>
              </a:ext>
            </a:extLst>
          </p:cNvPr>
          <p:cNvPicPr>
            <a:picLocks noChangeAspect="1"/>
          </p:cNvPicPr>
          <p:nvPr/>
        </p:nvPicPr>
        <p:blipFill>
          <a:blip r:embed="rId8"/>
          <a:stretch>
            <a:fillRect/>
          </a:stretch>
        </p:blipFill>
        <p:spPr>
          <a:xfrm>
            <a:off x="9389918" y="2080863"/>
            <a:ext cx="2269084" cy="2608263"/>
          </a:xfrm>
          <a:prstGeom prst="rect">
            <a:avLst/>
          </a:prstGeom>
        </p:spPr>
      </p:pic>
      <p:sp>
        <p:nvSpPr>
          <p:cNvPr id="17" name="Text Placeholder 9">
            <a:extLst>
              <a:ext uri="{FF2B5EF4-FFF2-40B4-BE49-F238E27FC236}">
                <a16:creationId xmlns:a16="http://schemas.microsoft.com/office/drawing/2014/main" id="{86383BF3-9AE4-7340-A4D4-242A1EC15BCD}"/>
              </a:ext>
            </a:extLst>
          </p:cNvPr>
          <p:cNvSpPr txBox="1">
            <a:spLocks/>
          </p:cNvSpPr>
          <p:nvPr/>
        </p:nvSpPr>
        <p:spPr>
          <a:xfrm>
            <a:off x="9373002" y="4980686"/>
            <a:ext cx="2286000" cy="350292"/>
          </a:xfrm>
          <a:prstGeom prst="rect">
            <a:avLst/>
          </a:prstGeom>
        </p:spPr>
        <p:txBody>
          <a:bodyPr vert="horz" lIns="91440" tIns="45720" rIns="91440" bIns="45720" rtlCol="0">
            <a:noAutofit/>
          </a:bodyPr>
          <a:lstStyle>
            <a:lvl1pPr marL="36900" indent="0" algn="ctr" defTabSz="914400" rtl="0" eaLnBrk="1" latinLnBrk="0" hangingPunct="1">
              <a:lnSpc>
                <a:spcPct val="90000"/>
              </a:lnSpc>
              <a:spcBef>
                <a:spcPts val="1000"/>
              </a:spcBef>
              <a:buFont typeface="Arial" panose="020B0604020202020204" pitchFamily="34" charset="0"/>
              <a:buNone/>
              <a:defRPr lang="en-US" sz="1600" b="1" i="0" kern="1200" cap="all" spc="400" baseline="0" dirty="0" smtClean="0">
                <a:solidFill>
                  <a:schemeClr val="bg1"/>
                </a:solidFill>
                <a:latin typeface="+mn-lt"/>
                <a:ea typeface="+mj-ea"/>
                <a:cs typeface="+mj-cs"/>
              </a:defRPr>
            </a:lvl1pPr>
            <a:lvl2pPr marL="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David</a:t>
            </a:r>
          </a:p>
        </p:txBody>
      </p:sp>
      <p:sp>
        <p:nvSpPr>
          <p:cNvPr id="19" name="Textfeld 18">
            <a:extLst>
              <a:ext uri="{FF2B5EF4-FFF2-40B4-BE49-F238E27FC236}">
                <a16:creationId xmlns:a16="http://schemas.microsoft.com/office/drawing/2014/main" id="{8CF4AF6B-6533-9409-548A-198AF811B1FB}"/>
              </a:ext>
            </a:extLst>
          </p:cNvPr>
          <p:cNvSpPr txBox="1"/>
          <p:nvPr/>
        </p:nvSpPr>
        <p:spPr>
          <a:xfrm>
            <a:off x="9120844" y="5422529"/>
            <a:ext cx="2790316" cy="461665"/>
          </a:xfrm>
          <a:prstGeom prst="rect">
            <a:avLst/>
          </a:prstGeom>
          <a:noFill/>
        </p:spPr>
        <p:txBody>
          <a:bodyPr wrap="none" rtlCol="0">
            <a:spAutoFit/>
          </a:bodyPr>
          <a:lstStyle/>
          <a:p>
            <a:br>
              <a:rPr lang="de-DE" sz="1200" dirty="0"/>
            </a:br>
            <a:r>
              <a:rPr lang="de-DE" sz="1200" b="0" i="0" dirty="0">
                <a:solidFill>
                  <a:srgbClr val="0B57D0"/>
                </a:solidFill>
                <a:effectLst/>
                <a:latin typeface="Google Sans Text"/>
              </a:rPr>
              <a:t>david.dornheim@data-craft-students.de</a:t>
            </a:r>
            <a:endParaRPr lang="de-DE" sz="1200" dirty="0"/>
          </a:p>
        </p:txBody>
      </p:sp>
      <p:sp>
        <p:nvSpPr>
          <p:cNvPr id="20" name="Text Placeholder 8">
            <a:extLst>
              <a:ext uri="{FF2B5EF4-FFF2-40B4-BE49-F238E27FC236}">
                <a16:creationId xmlns:a16="http://schemas.microsoft.com/office/drawing/2014/main" id="{97B5BFED-C959-D424-2FE9-14FC66D23144}"/>
              </a:ext>
            </a:extLst>
          </p:cNvPr>
          <p:cNvSpPr txBox="1">
            <a:spLocks/>
          </p:cNvSpPr>
          <p:nvPr/>
        </p:nvSpPr>
        <p:spPr>
          <a:xfrm>
            <a:off x="9241944" y="5289506"/>
            <a:ext cx="2604558" cy="350292"/>
          </a:xfrm>
          <a:prstGeom prst="rect">
            <a:avLst/>
          </a:prstGeom>
        </p:spPr>
        <p:txBody>
          <a:bodyPr vert="horz" lIns="91440" tIns="45720" rIns="91440" bIns="45720" rtlCol="0">
            <a:noAutofit/>
          </a:bodyPr>
          <a:lstStyle>
            <a:lvl1pPr marL="36900" indent="0" algn="ctr" defTabSz="914400" rtl="0" eaLnBrk="1" latinLnBrk="0" hangingPunct="1">
              <a:lnSpc>
                <a:spcPct val="90000"/>
              </a:lnSpc>
              <a:spcBef>
                <a:spcPts val="1000"/>
              </a:spcBef>
              <a:buFont typeface="Arial" panose="020B0604020202020204" pitchFamily="34" charset="0"/>
              <a:buNone/>
              <a:defRPr lang="en-US" sz="1400" kern="1200" dirty="0" smtClean="0">
                <a:solidFill>
                  <a:schemeClr val="bg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CEO </a:t>
            </a:r>
            <a:r>
              <a:rPr lang="de-DE" dirty="0" err="1"/>
              <a:t>of</a:t>
            </a:r>
            <a:r>
              <a:rPr lang="de-DE" dirty="0"/>
              <a:t> CEO </a:t>
            </a:r>
            <a:r>
              <a:rPr lang="de-DE" dirty="0" err="1"/>
              <a:t>of</a:t>
            </a:r>
            <a:r>
              <a:rPr lang="de-DE" dirty="0"/>
              <a:t> CEO </a:t>
            </a:r>
            <a:r>
              <a:rPr lang="de-DE" dirty="0" err="1"/>
              <a:t>of</a:t>
            </a:r>
            <a:r>
              <a:rPr lang="de-DE" dirty="0"/>
              <a:t> CEO</a:t>
            </a:r>
          </a:p>
        </p:txBody>
      </p:sp>
    </p:spTree>
    <p:extLst>
      <p:ext uri="{BB962C8B-B14F-4D97-AF65-F5344CB8AC3E}">
        <p14:creationId xmlns:p14="http://schemas.microsoft.com/office/powerpoint/2010/main" val="25756229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0" y="801520"/>
            <a:ext cx="4005157" cy="1342781"/>
          </a:xfrm>
        </p:spPr>
        <p:txBody>
          <a:bodyPr vert="horz" lIns="91440" tIns="45720" rIns="91440" bIns="45720" rtlCol="0" anchor="b">
            <a:normAutofit/>
          </a:bodyPr>
          <a:lstStyle/>
          <a:p>
            <a:pPr algn="r"/>
            <a:r>
              <a:rPr lang="en-US" sz="7200" b="1" i="0" u="sng" kern="1200" cap="all" baseline="0" dirty="0">
                <a:latin typeface="+mj-lt"/>
                <a:ea typeface="+mj-ea"/>
                <a:cs typeface="+mj-cs"/>
              </a:rPr>
              <a:t>THANK</a:t>
            </a:r>
          </a:p>
        </p:txBody>
      </p:sp>
      <p:sp>
        <p:nvSpPr>
          <p:cNvPr id="21" name="Slide Number Placeholder 20">
            <a:extLst>
              <a:ext uri="{FF2B5EF4-FFF2-40B4-BE49-F238E27FC236}">
                <a16:creationId xmlns:a16="http://schemas.microsoft.com/office/drawing/2014/main" id="{A701E3E3-1EDC-4514-BE7A-4D0037F76908}"/>
              </a:ext>
            </a:extLst>
          </p:cNvPr>
          <p:cNvSpPr>
            <a:spLocks noGrp="1"/>
          </p:cNvSpPr>
          <p:nvPr>
            <p:ph type="sldNum" sz="quarter" idx="12"/>
          </p:nvPr>
        </p:nvSpPr>
        <p:spPr>
          <a:xfrm>
            <a:off x="4924660" y="6388033"/>
            <a:ext cx="1465253" cy="365125"/>
          </a:xfrm>
        </p:spPr>
        <p:txBody>
          <a:bodyPr vert="horz" lIns="91440" tIns="45720" rIns="91440" bIns="45720" rtlCol="0" anchor="ctr">
            <a:normAutofit/>
          </a:bodyPr>
          <a:lstStyle/>
          <a:p>
            <a:pPr>
              <a:spcAft>
                <a:spcPts val="600"/>
              </a:spcAft>
            </a:pPr>
            <a:fld id="{940FC791-DFC4-4331-9510-C1DC42A8D2F0}" type="slidenum">
              <a:rPr lang="en-US" smtClean="0"/>
              <a:pPr>
                <a:spcAft>
                  <a:spcPts val="600"/>
                </a:spcAft>
              </a:pPr>
              <a:t>7</a:t>
            </a:fld>
            <a:endParaRPr lang="en-US"/>
          </a:p>
        </p:txBody>
      </p:sp>
      <p:cxnSp>
        <p:nvCxnSpPr>
          <p:cNvPr id="119" name="Straight Connector 1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 name="Grafik 2" descr="Ein Bild, das draußen, Landfahrzeug, Fahrzeug, Fenster enthält.&#10;&#10;Automatisch generierte Beschreibung">
            <a:extLst>
              <a:ext uri="{FF2B5EF4-FFF2-40B4-BE49-F238E27FC236}">
                <a16:creationId xmlns:a16="http://schemas.microsoft.com/office/drawing/2014/main" id="{1120EDE6-C55F-8F1C-B6CE-01B80D24D63D}"/>
              </a:ext>
            </a:extLst>
          </p:cNvPr>
          <p:cNvPicPr>
            <a:picLocks noChangeAspect="1"/>
          </p:cNvPicPr>
          <p:nvPr/>
        </p:nvPicPr>
        <p:blipFill>
          <a:blip r:embed="rId3"/>
          <a:stretch>
            <a:fillRect/>
          </a:stretch>
        </p:blipFill>
        <p:spPr>
          <a:xfrm>
            <a:off x="4572274" y="1378653"/>
            <a:ext cx="2839591" cy="3786121"/>
          </a:xfrm>
          <a:prstGeom prst="rect">
            <a:avLst/>
          </a:prstGeom>
        </p:spPr>
      </p:pic>
      <p:pic>
        <p:nvPicPr>
          <p:cNvPr id="5" name="Grafik 4" descr="Ein Bild, das Cartoon, Himmel, Haus, Baum enthält.&#10;&#10;Automatisch generierte Beschreibung">
            <a:extLst>
              <a:ext uri="{FF2B5EF4-FFF2-40B4-BE49-F238E27FC236}">
                <a16:creationId xmlns:a16="http://schemas.microsoft.com/office/drawing/2014/main" id="{D679164A-E150-11B9-09DC-046F6D8FADBF}"/>
              </a:ext>
            </a:extLst>
          </p:cNvPr>
          <p:cNvPicPr>
            <a:picLocks noChangeAspect="1"/>
          </p:cNvPicPr>
          <p:nvPr/>
        </p:nvPicPr>
        <p:blipFill>
          <a:blip r:embed="rId4"/>
          <a:stretch>
            <a:fillRect/>
          </a:stretch>
        </p:blipFill>
        <p:spPr>
          <a:xfrm>
            <a:off x="7549842" y="131867"/>
            <a:ext cx="4504181" cy="2794000"/>
          </a:xfrm>
          <a:prstGeom prst="rect">
            <a:avLst/>
          </a:prstGeom>
        </p:spPr>
      </p:pic>
      <p:pic>
        <p:nvPicPr>
          <p:cNvPr id="7" name="Grafik 6" descr="Ein Bild, das Person, Kleidung, draußen, Baum enthält.&#10;&#10;Automatisch generierte Beschreibung">
            <a:extLst>
              <a:ext uri="{FF2B5EF4-FFF2-40B4-BE49-F238E27FC236}">
                <a16:creationId xmlns:a16="http://schemas.microsoft.com/office/drawing/2014/main" id="{9DFD96EB-BA43-8D4D-020A-DB1DBA0FFE88}"/>
              </a:ext>
            </a:extLst>
          </p:cNvPr>
          <p:cNvPicPr>
            <a:picLocks noChangeAspect="1"/>
          </p:cNvPicPr>
          <p:nvPr/>
        </p:nvPicPr>
        <p:blipFill>
          <a:blip r:embed="rId5"/>
          <a:stretch>
            <a:fillRect/>
          </a:stretch>
        </p:blipFill>
        <p:spPr>
          <a:xfrm>
            <a:off x="174899" y="3299568"/>
            <a:ext cx="4275181" cy="2861082"/>
          </a:xfrm>
          <a:prstGeom prst="rect">
            <a:avLst/>
          </a:prstGeom>
        </p:spPr>
      </p:pic>
      <p:sp>
        <p:nvSpPr>
          <p:cNvPr id="20" name="Textfeld 19">
            <a:extLst>
              <a:ext uri="{FF2B5EF4-FFF2-40B4-BE49-F238E27FC236}">
                <a16:creationId xmlns:a16="http://schemas.microsoft.com/office/drawing/2014/main" id="{5614D195-0CF3-9625-DED6-45C5C58CA278}"/>
              </a:ext>
            </a:extLst>
          </p:cNvPr>
          <p:cNvSpPr txBox="1"/>
          <p:nvPr/>
        </p:nvSpPr>
        <p:spPr>
          <a:xfrm>
            <a:off x="8885318" y="2902382"/>
            <a:ext cx="2590792" cy="369332"/>
          </a:xfrm>
          <a:prstGeom prst="rect">
            <a:avLst/>
          </a:prstGeom>
          <a:noFill/>
        </p:spPr>
        <p:txBody>
          <a:bodyPr wrap="square" rtlCol="0">
            <a:spAutoFit/>
          </a:bodyPr>
          <a:lstStyle/>
          <a:p>
            <a:pPr algn="ctr"/>
            <a:r>
              <a:rPr lang="de-DE" b="1" dirty="0">
                <a:latin typeface="Aharoni" panose="02010803020104030203" pitchFamily="2" charset="-79"/>
                <a:cs typeface="Aharoni" panose="02010803020104030203" pitchFamily="2" charset="-79"/>
              </a:rPr>
              <a:t>Einfamilienhaus</a:t>
            </a:r>
          </a:p>
        </p:txBody>
      </p:sp>
      <p:sp>
        <p:nvSpPr>
          <p:cNvPr id="22" name="Textfeld 21">
            <a:extLst>
              <a:ext uri="{FF2B5EF4-FFF2-40B4-BE49-F238E27FC236}">
                <a16:creationId xmlns:a16="http://schemas.microsoft.com/office/drawing/2014/main" id="{7E497C5A-5B05-1689-39ED-57AB3615549B}"/>
              </a:ext>
            </a:extLst>
          </p:cNvPr>
          <p:cNvSpPr txBox="1"/>
          <p:nvPr/>
        </p:nvSpPr>
        <p:spPr>
          <a:xfrm>
            <a:off x="7978982" y="4035435"/>
            <a:ext cx="3263713" cy="1323439"/>
          </a:xfrm>
          <a:prstGeom prst="rect">
            <a:avLst/>
          </a:prstGeom>
          <a:noFill/>
        </p:spPr>
        <p:txBody>
          <a:bodyPr wrap="square" rtlCol="0">
            <a:spAutoFit/>
          </a:bodyPr>
          <a:lstStyle/>
          <a:p>
            <a:pPr algn="ctr"/>
            <a:r>
              <a:rPr lang="de-DE" sz="8000" b="1" u="sng" dirty="0">
                <a:solidFill>
                  <a:schemeClr val="bg1"/>
                </a:solidFill>
              </a:rPr>
              <a:t>YOU</a:t>
            </a:r>
          </a:p>
        </p:txBody>
      </p:sp>
      <p:sp>
        <p:nvSpPr>
          <p:cNvPr id="23" name="Textfeld 22">
            <a:extLst>
              <a:ext uri="{FF2B5EF4-FFF2-40B4-BE49-F238E27FC236}">
                <a16:creationId xmlns:a16="http://schemas.microsoft.com/office/drawing/2014/main" id="{9935EF05-96E5-2AFF-5A3E-A82C3412B178}"/>
              </a:ext>
            </a:extLst>
          </p:cNvPr>
          <p:cNvSpPr txBox="1"/>
          <p:nvPr/>
        </p:nvSpPr>
        <p:spPr>
          <a:xfrm>
            <a:off x="1154468" y="2945820"/>
            <a:ext cx="2918037" cy="382702"/>
          </a:xfrm>
          <a:prstGeom prst="rect">
            <a:avLst/>
          </a:prstGeom>
          <a:noFill/>
        </p:spPr>
        <p:txBody>
          <a:bodyPr wrap="square" rtlCol="0">
            <a:spAutoFit/>
          </a:bodyPr>
          <a:lstStyle/>
          <a:p>
            <a:r>
              <a:rPr lang="de-DE" b="1" dirty="0">
                <a:latin typeface="Aharoni" panose="02010803020104030203" pitchFamily="2" charset="-79"/>
                <a:cs typeface="Aharoni" panose="02010803020104030203" pitchFamily="2" charset="-79"/>
              </a:rPr>
              <a:t>Doppelhaushälfte</a:t>
            </a:r>
          </a:p>
        </p:txBody>
      </p:sp>
      <p:sp>
        <p:nvSpPr>
          <p:cNvPr id="25" name="Textfeld 24">
            <a:extLst>
              <a:ext uri="{FF2B5EF4-FFF2-40B4-BE49-F238E27FC236}">
                <a16:creationId xmlns:a16="http://schemas.microsoft.com/office/drawing/2014/main" id="{9E6F9929-8359-E329-7CF4-C651D4E4BDBB}"/>
              </a:ext>
            </a:extLst>
          </p:cNvPr>
          <p:cNvSpPr txBox="1"/>
          <p:nvPr/>
        </p:nvSpPr>
        <p:spPr>
          <a:xfrm>
            <a:off x="4881399" y="1009321"/>
            <a:ext cx="2429202" cy="369332"/>
          </a:xfrm>
          <a:prstGeom prst="rect">
            <a:avLst/>
          </a:prstGeom>
          <a:noFill/>
        </p:spPr>
        <p:txBody>
          <a:bodyPr wrap="square" rtlCol="0">
            <a:spAutoFit/>
          </a:bodyPr>
          <a:lstStyle/>
          <a:p>
            <a:r>
              <a:rPr lang="de-DE" b="1" dirty="0">
                <a:latin typeface="Aharoni" panose="02010803020104030203" pitchFamily="2" charset="-79"/>
                <a:cs typeface="Aharoni" panose="02010803020104030203" pitchFamily="2" charset="-79"/>
              </a:rPr>
              <a:t>Mehrfamilienhaus</a:t>
            </a:r>
          </a:p>
        </p:txBody>
      </p:sp>
    </p:spTree>
    <p:extLst>
      <p:ext uri="{BB962C8B-B14F-4D97-AF65-F5344CB8AC3E}">
        <p14:creationId xmlns:p14="http://schemas.microsoft.com/office/powerpoint/2010/main" val="987283912"/>
      </p:ext>
    </p:extLst>
  </p:cSld>
  <p:clrMapOvr>
    <a:masterClrMapping/>
  </p:clrMapOvr>
  <mc:AlternateContent xmlns:mc="http://schemas.openxmlformats.org/markup-compatibility/2006" xmlns:p14="http://schemas.microsoft.com/office/powerpoint/2010/main">
    <mc:Choice Requires="p14">
      <p:transition spd="slow" p14:dur="4500">
        <p14:vortex dir="r"/>
      </p:transition>
    </mc:Choice>
    <mc:Fallback xmlns="">
      <p:transition spd="slow">
        <p:fade/>
      </p:transition>
    </mc:Fallback>
  </mc:AlternateContent>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A5D3A3-379F-4885-9B8F-586D59BB1A8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3D3B2D6-6B1C-4F64-807F-0FF223861F6A}">
  <ds:schemaRefs>
    <ds:schemaRef ds:uri="http://schemas.microsoft.com/sharepoint/v3/contenttype/forms"/>
  </ds:schemaRefs>
</ds:datastoreItem>
</file>

<file path=customXml/itemProps3.xml><?xml version="1.0" encoding="utf-8"?>
<ds:datastoreItem xmlns:ds="http://schemas.openxmlformats.org/officeDocument/2006/customXml" ds:itemID="{A5580B19-6BDD-4CE4-B66E-A7A0D928F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_GradientVTI</Template>
  <TotalTime>0</TotalTime>
  <Words>437</Words>
  <Application>Microsoft Office PowerPoint</Application>
  <PresentationFormat>Breitbild</PresentationFormat>
  <Paragraphs>75</Paragraphs>
  <Slides>7</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vt:i4>
      </vt:variant>
    </vt:vector>
  </HeadingPairs>
  <TitlesOfParts>
    <vt:vector size="15" baseType="lpstr">
      <vt:lpstr>Aharoni</vt:lpstr>
      <vt:lpstr>Arial</vt:lpstr>
      <vt:lpstr>Bahnschrift Condensed</vt:lpstr>
      <vt:lpstr>Calibri</vt:lpstr>
      <vt:lpstr>Google Sans</vt:lpstr>
      <vt:lpstr>Google Sans Text</vt:lpstr>
      <vt:lpstr>Univers</vt:lpstr>
      <vt:lpstr>GradientVTI</vt:lpstr>
      <vt:lpstr>Immobilienpreis-Rechner:   Schätzpreisberechnung  Benutzerinteraktion   Datensicherheit</vt:lpstr>
      <vt:lpstr>PowerPoint-Präsentation</vt:lpstr>
      <vt:lpstr>Funktionen </vt:lpstr>
      <vt:lpstr>Funktionen </vt:lpstr>
      <vt:lpstr>PowerPoint-Präsentation</vt:lpstr>
      <vt:lpstr>Das Team bedankt sich für ihre aufmerskamkeit </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2021-04-27T15:34:38Z</dcterms:created>
  <dcterms:modified xsi:type="dcterms:W3CDTF">2024-01-22T10:25:09Z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