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57658d6c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957658d6c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957658d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957658d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957658d6c_2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957658d6c_2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957658d6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957658d6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957658d6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957658d6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957658d6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957658d6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957658d6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957658d6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957658d6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957658d6c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957658d6c_2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957658d6c_2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957658d6c_3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957658d6c_3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957658d6c_2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957658d6c_2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57658d6c_2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957658d6c_2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57658d6c_2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57658d6c_2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957658d6c_2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957658d6c_2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957658d6c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957658d6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957658d6c_2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957658d6c_2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suryanktiwari/Stock-Market-Prediction---DQNs-and-Dueling-DQNs" TargetMode="External"/><Relationship Id="rId4" Type="http://schemas.openxmlformats.org/officeDocument/2006/relationships/hyperlink" Target="https://ieeexplore.ieee.org/document/9040728" TargetMode="External"/><Relationship Id="rId5" Type="http://schemas.openxmlformats.org/officeDocument/2006/relationships/hyperlink" Target="https://towardsdatascience.com/dueling-deep-q-networks-81ffab67275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eeexplore.ieee.org/document/904072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137975" y="41038"/>
            <a:ext cx="8868051" cy="5061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With the DQN Model</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Analysis </a:t>
            </a:r>
            <a:endParaRPr b="1" sz="1800" u="sng"/>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Over the number of time steps, the </a:t>
            </a:r>
            <a:r>
              <a:rPr lang="en" sz="1400">
                <a:solidFill>
                  <a:srgbClr val="000000"/>
                </a:solidFill>
                <a:latin typeface="Arial"/>
                <a:ea typeface="Arial"/>
                <a:cs typeface="Arial"/>
                <a:sym typeface="Arial"/>
              </a:rPr>
              <a:t>agent was able to show a tendency to obtain positive reward percentages and absolute rewards.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environment setup A: The model performs well. It does not go to negative percentage and ensures the net percentage increases </a:t>
            </a:r>
            <a:r>
              <a:rPr lang="en" sz="1400">
                <a:solidFill>
                  <a:srgbClr val="000000"/>
                </a:solidFill>
                <a:latin typeface="Arial"/>
                <a:ea typeface="Arial"/>
                <a:cs typeface="Arial"/>
                <a:sym typeface="Arial"/>
              </a:rPr>
              <a:t>as time steps increase. Maximum percentage return of over 5% is noted in the graph.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environment setup B: The model does dive to negative rewards earlier but learns the trends and increases the reward as time steps increase.</a:t>
            </a:r>
            <a:endParaRPr sz="1400">
              <a:solidFill>
                <a:srgbClr val="000000"/>
              </a:solidFill>
              <a:latin typeface="Arial"/>
              <a:ea typeface="Arial"/>
              <a:cs typeface="Arial"/>
              <a:sym typeface="Arial"/>
            </a:endParaRPr>
          </a:p>
          <a:p>
            <a:pPr indent="0" lvl="0" marL="457200" rtl="0" algn="l">
              <a:spcBef>
                <a:spcPts val="12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With the DDQN Model</a:t>
            </a:r>
            <a:endParaRPr/>
          </a:p>
        </p:txBody>
      </p:sp>
      <p:pic>
        <p:nvPicPr>
          <p:cNvPr id="189" name="Google Shape;189;p23"/>
          <p:cNvPicPr preferRelativeResize="0"/>
          <p:nvPr/>
        </p:nvPicPr>
        <p:blipFill>
          <a:blip r:embed="rId3">
            <a:alphaModFix/>
          </a:blip>
          <a:stretch>
            <a:fillRect/>
          </a:stretch>
        </p:blipFill>
        <p:spPr>
          <a:xfrm>
            <a:off x="304800" y="1783300"/>
            <a:ext cx="4283124" cy="2360878"/>
          </a:xfrm>
          <a:prstGeom prst="rect">
            <a:avLst/>
          </a:prstGeom>
          <a:noFill/>
          <a:ln>
            <a:noFill/>
          </a:ln>
        </p:spPr>
      </p:pic>
      <p:pic>
        <p:nvPicPr>
          <p:cNvPr id="190" name="Google Shape;190;p23"/>
          <p:cNvPicPr preferRelativeResize="0"/>
          <p:nvPr/>
        </p:nvPicPr>
        <p:blipFill>
          <a:blip r:embed="rId4">
            <a:alphaModFix/>
          </a:blip>
          <a:stretch>
            <a:fillRect/>
          </a:stretch>
        </p:blipFill>
        <p:spPr>
          <a:xfrm>
            <a:off x="4587924" y="1800200"/>
            <a:ext cx="4251277" cy="24042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With the DDQN Model</a:t>
            </a:r>
            <a:endParaRPr/>
          </a:p>
        </p:txBody>
      </p:sp>
      <p:sp>
        <p:nvSpPr>
          <p:cNvPr id="196" name="Google Shape;196;p2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Analysis </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Over the number of time steps, the agent was able to show a tendency to obtain positive reward percentages and absolute rewards with this model as well.</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environment setup A: The model performs well. Initially we observe loss percentages but the model catches up and increases. Maximum percentage return of over 15% is noted in the graph.</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environment setup B: The model does observes a general rise in the rewards obtained, however faces a local maxima and seems to have stuck. Performance drops and then is picked up again later but not par to the previous peak.</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model gave better results than DQN for Environment A but not B.</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Comparison - </a:t>
            </a:r>
            <a:r>
              <a:rPr lang="en"/>
              <a:t>- Environment A</a:t>
            </a:r>
            <a:endParaRPr/>
          </a:p>
        </p:txBody>
      </p:sp>
      <p:pic>
        <p:nvPicPr>
          <p:cNvPr id="202" name="Google Shape;202;p25"/>
          <p:cNvPicPr preferRelativeResize="0"/>
          <p:nvPr/>
        </p:nvPicPr>
        <p:blipFill>
          <a:blip r:embed="rId3">
            <a:alphaModFix/>
          </a:blip>
          <a:stretch>
            <a:fillRect/>
          </a:stretch>
        </p:blipFill>
        <p:spPr>
          <a:xfrm>
            <a:off x="304800" y="1583625"/>
            <a:ext cx="4267199" cy="2402210"/>
          </a:xfrm>
          <a:prstGeom prst="rect">
            <a:avLst/>
          </a:prstGeom>
          <a:noFill/>
          <a:ln>
            <a:noFill/>
          </a:ln>
        </p:spPr>
      </p:pic>
      <p:pic>
        <p:nvPicPr>
          <p:cNvPr id="203" name="Google Shape;203;p25"/>
          <p:cNvPicPr preferRelativeResize="0"/>
          <p:nvPr/>
        </p:nvPicPr>
        <p:blipFill>
          <a:blip r:embed="rId4">
            <a:alphaModFix/>
          </a:blip>
          <a:stretch>
            <a:fillRect/>
          </a:stretch>
        </p:blipFill>
        <p:spPr>
          <a:xfrm>
            <a:off x="4571999" y="1608675"/>
            <a:ext cx="4267200" cy="2352101"/>
          </a:xfrm>
          <a:prstGeom prst="rect">
            <a:avLst/>
          </a:prstGeom>
          <a:noFill/>
          <a:ln>
            <a:noFill/>
          </a:ln>
        </p:spPr>
      </p:pic>
      <p:sp>
        <p:nvSpPr>
          <p:cNvPr id="204" name="Google Shape;204;p25"/>
          <p:cNvSpPr txBox="1"/>
          <p:nvPr>
            <p:ph idx="1" type="body"/>
          </p:nvPr>
        </p:nvSpPr>
        <p:spPr>
          <a:xfrm>
            <a:off x="819150" y="4110750"/>
            <a:ext cx="7505700" cy="42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Arial"/>
                <a:ea typeface="Arial"/>
                <a:cs typeface="Arial"/>
                <a:sym typeface="Arial"/>
              </a:rPr>
              <a:t>We can see that Dueling DQN has outperformed the baseline model for Environment 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Comparison - Environment B</a:t>
            </a:r>
            <a:endParaRPr/>
          </a:p>
        </p:txBody>
      </p:sp>
      <p:pic>
        <p:nvPicPr>
          <p:cNvPr id="210" name="Google Shape;210;p26"/>
          <p:cNvPicPr preferRelativeResize="0"/>
          <p:nvPr/>
        </p:nvPicPr>
        <p:blipFill>
          <a:blip r:embed="rId3">
            <a:alphaModFix/>
          </a:blip>
          <a:stretch>
            <a:fillRect/>
          </a:stretch>
        </p:blipFill>
        <p:spPr>
          <a:xfrm>
            <a:off x="403550" y="1571600"/>
            <a:ext cx="4283125" cy="2458996"/>
          </a:xfrm>
          <a:prstGeom prst="rect">
            <a:avLst/>
          </a:prstGeom>
          <a:noFill/>
          <a:ln>
            <a:noFill/>
          </a:ln>
        </p:spPr>
      </p:pic>
      <p:pic>
        <p:nvPicPr>
          <p:cNvPr id="211" name="Google Shape;211;p26"/>
          <p:cNvPicPr preferRelativeResize="0"/>
          <p:nvPr/>
        </p:nvPicPr>
        <p:blipFill>
          <a:blip r:embed="rId4">
            <a:alphaModFix/>
          </a:blip>
          <a:stretch>
            <a:fillRect/>
          </a:stretch>
        </p:blipFill>
        <p:spPr>
          <a:xfrm>
            <a:off x="4686675" y="1626900"/>
            <a:ext cx="4152526" cy="2348384"/>
          </a:xfrm>
          <a:prstGeom prst="rect">
            <a:avLst/>
          </a:prstGeom>
          <a:noFill/>
          <a:ln>
            <a:noFill/>
          </a:ln>
        </p:spPr>
      </p:pic>
      <p:sp>
        <p:nvSpPr>
          <p:cNvPr id="212" name="Google Shape;212;p26"/>
          <p:cNvSpPr txBox="1"/>
          <p:nvPr>
            <p:ph idx="1" type="body"/>
          </p:nvPr>
        </p:nvSpPr>
        <p:spPr>
          <a:xfrm>
            <a:off x="819150" y="4110750"/>
            <a:ext cx="7505700" cy="42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Arial"/>
                <a:ea typeface="Arial"/>
                <a:cs typeface="Arial"/>
                <a:sym typeface="Arial"/>
              </a:rPr>
              <a:t>However, the overall rising trend is better pursued by the baseline on environment 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3591800" y="2211475"/>
            <a:ext cx="2150400" cy="5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19150" y="845600"/>
            <a:ext cx="7699800" cy="5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code repository:</a:t>
            </a:r>
            <a:endParaRPr/>
          </a:p>
        </p:txBody>
      </p:sp>
      <p:sp>
        <p:nvSpPr>
          <p:cNvPr id="223" name="Google Shape;223;p28"/>
          <p:cNvSpPr txBox="1"/>
          <p:nvPr>
            <p:ph idx="1" type="body"/>
          </p:nvPr>
        </p:nvSpPr>
        <p:spPr>
          <a:xfrm>
            <a:off x="819150" y="1517400"/>
            <a:ext cx="959100" cy="41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Github</a:t>
            </a:r>
            <a:endParaRPr/>
          </a:p>
        </p:txBody>
      </p:sp>
      <p:sp>
        <p:nvSpPr>
          <p:cNvPr id="224" name="Google Shape;224;p28"/>
          <p:cNvSpPr txBox="1"/>
          <p:nvPr>
            <p:ph type="title"/>
          </p:nvPr>
        </p:nvSpPr>
        <p:spPr>
          <a:xfrm>
            <a:off x="819150" y="2064800"/>
            <a:ext cx="7699800" cy="5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5" name="Google Shape;225;p28"/>
          <p:cNvSpPr txBox="1"/>
          <p:nvPr>
            <p:ph idx="1" type="body"/>
          </p:nvPr>
        </p:nvSpPr>
        <p:spPr>
          <a:xfrm>
            <a:off x="819150" y="2736600"/>
            <a:ext cx="7980900" cy="123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4"/>
              </a:rPr>
              <a:t>https://ieeexplore.ieee.org/document/9040728</a:t>
            </a:r>
            <a:endParaRPr/>
          </a:p>
          <a:p>
            <a:pPr indent="-311150" lvl="0" marL="457200" rtl="0" algn="l">
              <a:spcBef>
                <a:spcPts val="0"/>
              </a:spcBef>
              <a:spcAft>
                <a:spcPts val="0"/>
              </a:spcAft>
              <a:buSzPts val="1300"/>
              <a:buChar char="●"/>
            </a:pPr>
            <a:r>
              <a:rPr lang="en" u="sng">
                <a:solidFill>
                  <a:schemeClr val="hlink"/>
                </a:solidFill>
                <a:hlinkClick r:id="rId5"/>
              </a:rPr>
              <a:t>https://towardsdatascience.com/dueling-deep-q-networks-81ffab672751</a:t>
            </a:r>
            <a:endParaRPr/>
          </a:p>
          <a:p>
            <a:pPr indent="-311150" lvl="0" marL="457200" rtl="0" algn="l">
              <a:spcBef>
                <a:spcPts val="0"/>
              </a:spcBef>
              <a:spcAft>
                <a:spcPts val="0"/>
              </a:spcAft>
              <a:buSzPts val="1300"/>
              <a:buChar char="●"/>
            </a:pPr>
            <a:r>
              <a:rPr lang="en"/>
              <a:t>https://github.com/PacktPublishing/Deep-Reinforcement-Learning-Hands-On/tree/master/Chapter08/data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B5394"/>
                </a:solidFill>
              </a:rPr>
              <a:t>Project Introduction and Goals</a:t>
            </a:r>
            <a:endParaRPr>
              <a:solidFill>
                <a:srgbClr val="0B5394"/>
              </a:solidFill>
            </a:endParaRPr>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Arial"/>
              <a:buChar char="❖"/>
            </a:pPr>
            <a:r>
              <a:rPr lang="en" sz="1500">
                <a:latin typeface="Arial"/>
                <a:ea typeface="Arial"/>
                <a:cs typeface="Arial"/>
                <a:sym typeface="Arial"/>
              </a:rPr>
              <a:t>To create an automated trading model for guidance in a stock market setting.</a:t>
            </a:r>
            <a:endParaRPr sz="1500">
              <a:latin typeface="Arial"/>
              <a:ea typeface="Arial"/>
              <a:cs typeface="Arial"/>
              <a:sym typeface="Arial"/>
            </a:endParaRPr>
          </a:p>
          <a:p>
            <a:pPr indent="-323850" lvl="0" marL="457200" rtl="0" algn="just">
              <a:spcBef>
                <a:spcPts val="0"/>
              </a:spcBef>
              <a:spcAft>
                <a:spcPts val="0"/>
              </a:spcAft>
              <a:buSzPts val="1500"/>
              <a:buFont typeface="Arial"/>
              <a:buChar char="❖"/>
            </a:pPr>
            <a:r>
              <a:rPr lang="en" sz="1500">
                <a:latin typeface="Arial"/>
                <a:ea typeface="Arial"/>
                <a:cs typeface="Arial"/>
                <a:sym typeface="Arial"/>
              </a:rPr>
              <a:t>The aim is to maximize the profit given the state of the stock prices and a brief history.</a:t>
            </a:r>
            <a:endParaRPr sz="1500">
              <a:latin typeface="Arial"/>
              <a:ea typeface="Arial"/>
              <a:cs typeface="Arial"/>
              <a:sym typeface="Arial"/>
            </a:endParaRPr>
          </a:p>
          <a:p>
            <a:pPr indent="-323850" lvl="0" marL="457200" rtl="0" algn="just">
              <a:spcBef>
                <a:spcPts val="0"/>
              </a:spcBef>
              <a:spcAft>
                <a:spcPts val="0"/>
              </a:spcAft>
              <a:buSzPts val="1500"/>
              <a:buFont typeface="Arial"/>
              <a:buChar char="❖"/>
            </a:pPr>
            <a:r>
              <a:rPr lang="en" sz="1500">
                <a:latin typeface="Arial"/>
                <a:ea typeface="Arial"/>
                <a:cs typeface="Arial"/>
                <a:sym typeface="Arial"/>
              </a:rPr>
              <a:t>The agent receives time series data, which describes the stock proceedings on a given time.</a:t>
            </a:r>
            <a:endParaRPr sz="1500">
              <a:latin typeface="Arial"/>
              <a:ea typeface="Arial"/>
              <a:cs typeface="Arial"/>
              <a:sym typeface="Arial"/>
            </a:endParaRPr>
          </a:p>
          <a:p>
            <a:pPr indent="-323850" lvl="0" marL="457200" rtl="0" algn="just">
              <a:spcBef>
                <a:spcPts val="0"/>
              </a:spcBef>
              <a:spcAft>
                <a:spcPts val="0"/>
              </a:spcAft>
              <a:buSzPts val="1500"/>
              <a:buFont typeface="Arial"/>
              <a:buChar char="❖"/>
            </a:pPr>
            <a:r>
              <a:rPr lang="en" sz="1500">
                <a:solidFill>
                  <a:srgbClr val="000000"/>
                </a:solidFill>
                <a:latin typeface="Arial"/>
                <a:ea typeface="Arial"/>
                <a:cs typeface="Arial"/>
                <a:sym typeface="Arial"/>
              </a:rPr>
              <a:t>The agent may choose to hold, sell or buy based on the price and the our model calculates the profit.</a:t>
            </a:r>
            <a:endParaRPr sz="1500">
              <a:latin typeface="Arial"/>
              <a:ea typeface="Arial"/>
              <a:cs typeface="Arial"/>
              <a:sym typeface="Arial"/>
            </a:endParaRPr>
          </a:p>
          <a:p>
            <a:pPr indent="-323850" lvl="0" marL="457200" rtl="0" algn="just">
              <a:spcBef>
                <a:spcPts val="0"/>
              </a:spcBef>
              <a:spcAft>
                <a:spcPts val="0"/>
              </a:spcAft>
              <a:buSzPts val="1500"/>
              <a:buChar char="❖"/>
            </a:pPr>
            <a:r>
              <a:rPr lang="en" sz="1500">
                <a:latin typeface="Arial"/>
                <a:ea typeface="Arial"/>
                <a:cs typeface="Arial"/>
                <a:sym typeface="Arial"/>
              </a:rPr>
              <a:t>We formulate our trading goal as a maximization problem.</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40" name="Google Shape;140;p15"/>
          <p:cNvSpPr txBox="1"/>
          <p:nvPr>
            <p:ph idx="1" type="body"/>
          </p:nvPr>
        </p:nvSpPr>
        <p:spPr>
          <a:xfrm>
            <a:off x="819150" y="1800200"/>
            <a:ext cx="7505700" cy="27381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SzPts val="1500"/>
              <a:buChar char="❖"/>
            </a:pPr>
            <a:r>
              <a:rPr lang="en" sz="1500">
                <a:solidFill>
                  <a:srgbClr val="000000"/>
                </a:solidFill>
                <a:latin typeface="Arial"/>
                <a:ea typeface="Arial"/>
                <a:cs typeface="Arial"/>
                <a:sym typeface="Arial"/>
              </a:rPr>
              <a:t>We use the YNDX stock market data for this problem statement.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f</a:t>
            </a:r>
            <a:r>
              <a:rPr lang="en" sz="1500">
                <a:solidFill>
                  <a:srgbClr val="000000"/>
                </a:solidFill>
                <a:latin typeface="Arial"/>
                <a:ea typeface="Arial"/>
                <a:cs typeface="Arial"/>
                <a:sym typeface="Arial"/>
              </a:rPr>
              <a:t>iles</a:t>
            </a:r>
            <a:r>
              <a:rPr lang="en" sz="1500">
                <a:solidFill>
                  <a:srgbClr val="000000"/>
                </a:solidFill>
                <a:latin typeface="Arial"/>
                <a:ea typeface="Arial"/>
                <a:cs typeface="Arial"/>
                <a:sym typeface="Arial"/>
              </a:rPr>
              <a:t> contains time series proceedings with a tuple of values: open, high, low and close. Each of which denote stock price at a certain event.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open price is the price at the beginning of the interval, high is the maximum price during the interval, low is the minimum price, and the close price is the last price of the time interval.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 have over 1.2 million entries of data to train upon.</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Paper </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Paper Title</a:t>
            </a:r>
            <a:r>
              <a:rPr lang="en" sz="1800"/>
              <a:t>:</a:t>
            </a:r>
            <a:r>
              <a:rPr lang="en" sz="1800"/>
              <a:t> Application of Deep Reinforcement Learning on Automated Stock Trading</a:t>
            </a:r>
            <a:endParaRPr b="1" sz="1800" u="sng"/>
          </a:p>
          <a:p>
            <a:pPr indent="0" lvl="0" marL="0" rtl="0" algn="l">
              <a:spcBef>
                <a:spcPts val="1600"/>
              </a:spcBef>
              <a:spcAft>
                <a:spcPts val="0"/>
              </a:spcAft>
              <a:buNone/>
            </a:pPr>
            <a:r>
              <a:rPr lang="en" sz="1800"/>
              <a:t>Link</a:t>
            </a:r>
            <a:r>
              <a:rPr lang="en" sz="1800"/>
              <a:t>: </a:t>
            </a:r>
            <a:r>
              <a:rPr b="1" lang="en" sz="1800" u="sng">
                <a:solidFill>
                  <a:schemeClr val="hlink"/>
                </a:solidFill>
                <a:hlinkClick r:id="rId3"/>
              </a:rPr>
              <a:t>Source</a:t>
            </a:r>
            <a:endParaRPr b="1" sz="1800" u="sng"/>
          </a:p>
          <a:p>
            <a:pPr indent="0" lvl="0" marL="0" rtl="0" algn="l">
              <a:spcBef>
                <a:spcPts val="1600"/>
              </a:spcBef>
              <a:spcAft>
                <a:spcPts val="0"/>
              </a:spcAft>
              <a:buNone/>
            </a:pPr>
            <a:r>
              <a:rPr b="1" lang="en" sz="1800" u="sng"/>
              <a:t>Approach</a:t>
            </a:r>
            <a:r>
              <a:rPr lang="en" sz="1800"/>
              <a:t>: The paper implements DQN and DRQN with Experience Replay to attempt the same problem statement.</a:t>
            </a:r>
            <a:endParaRPr b="1" sz="1800" u="sng"/>
          </a:p>
          <a:p>
            <a:pPr indent="0" lvl="0" marL="0" rtl="0" algn="l">
              <a:spcBef>
                <a:spcPts val="1600"/>
              </a:spcBef>
              <a:spcAft>
                <a:spcPts val="0"/>
              </a:spcAft>
              <a:buNone/>
            </a:pPr>
            <a:r>
              <a:t/>
            </a:r>
            <a:endParaRPr b="1" sz="1800" u="sng"/>
          </a:p>
          <a:p>
            <a:pPr indent="0" lvl="0" marL="0" rtl="0" algn="l">
              <a:spcBef>
                <a:spcPts val="1600"/>
              </a:spcBef>
              <a:spcAft>
                <a:spcPts val="0"/>
              </a:spcAft>
              <a:buNone/>
            </a:pPr>
            <a:r>
              <a:t/>
            </a:r>
            <a:endParaRPr b="1" sz="1800" u="sng"/>
          </a:p>
          <a:p>
            <a:pPr indent="0" lvl="0" marL="0" rtl="0" algn="l">
              <a:spcBef>
                <a:spcPts val="1600"/>
              </a:spcBef>
              <a:spcAft>
                <a:spcPts val="0"/>
              </a:spcAft>
              <a:buNone/>
            </a:pPr>
            <a:r>
              <a:t/>
            </a:r>
            <a:endParaRPr b="1" sz="1500" u="sng"/>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DQN with experience replay </a:t>
            </a:r>
            <a:endParaRPr sz="1900"/>
          </a:p>
          <a:p>
            <a:pPr indent="-317500" lvl="1" marL="914400" rtl="0" algn="just">
              <a:spcBef>
                <a:spcPts val="0"/>
              </a:spcBef>
              <a:spcAft>
                <a:spcPts val="0"/>
              </a:spcAft>
              <a:buSzPts val="1400"/>
              <a:buChar char="➢"/>
            </a:pPr>
            <a:r>
              <a:rPr lang="en" sz="1400">
                <a:solidFill>
                  <a:srgbClr val="000000"/>
                </a:solidFill>
                <a:latin typeface="Arial"/>
                <a:ea typeface="Arial"/>
                <a:cs typeface="Arial"/>
                <a:sym typeface="Arial"/>
              </a:rPr>
              <a:t>Deep Q-learning is a style of Q-learning with the Q-table replaced with a deep neural network. The Main idea of deep Q-learning is to use a neural network to approximate the Q-function.</a:t>
            </a:r>
            <a:endParaRPr sz="1400">
              <a:solidFill>
                <a:srgbClr val="000000"/>
              </a:solidFill>
              <a:latin typeface="Arial"/>
              <a:ea typeface="Arial"/>
              <a:cs typeface="Arial"/>
              <a:sym typeface="Arial"/>
            </a:endParaRPr>
          </a:p>
          <a:p>
            <a:pPr indent="-317500" lvl="1" marL="914400" rtl="0" algn="just">
              <a:spcBef>
                <a:spcPts val="0"/>
              </a:spcBef>
              <a:spcAft>
                <a:spcPts val="0"/>
              </a:spcAft>
              <a:buSzPts val="1400"/>
              <a:buChar char="➢"/>
            </a:pPr>
            <a:r>
              <a:rPr lang="en" sz="1400">
                <a:solidFill>
                  <a:srgbClr val="000000"/>
                </a:solidFill>
                <a:latin typeface="Arial"/>
                <a:ea typeface="Arial"/>
                <a:cs typeface="Arial"/>
                <a:sym typeface="Arial"/>
              </a:rPr>
              <a:t>The baseline implements a DQN with 4 layers (including the input layer) with </a:t>
            </a:r>
            <a:r>
              <a:rPr b="1" lang="en" sz="1400">
                <a:solidFill>
                  <a:srgbClr val="000000"/>
                </a:solidFill>
                <a:latin typeface="Arial"/>
                <a:ea typeface="Arial"/>
                <a:cs typeface="Arial"/>
                <a:sym typeface="Arial"/>
              </a:rPr>
              <a:t>20, 10, 10 and 3 </a:t>
            </a:r>
            <a:r>
              <a:rPr lang="en" sz="1400">
                <a:solidFill>
                  <a:srgbClr val="000000"/>
                </a:solidFill>
                <a:latin typeface="Arial"/>
                <a:ea typeface="Arial"/>
                <a:cs typeface="Arial"/>
                <a:sym typeface="Arial"/>
              </a:rPr>
              <a:t>number of hidden units per layer.</a:t>
            </a:r>
            <a:endParaRPr sz="1400">
              <a:solidFill>
                <a:srgbClr val="000000"/>
              </a:solidFill>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implemented this said architecture of DQN with experience replay on the dataset mentioned earlier and compared performance with Dueling DQN.</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a:t>
            </a:r>
            <a:endParaRPr/>
          </a:p>
        </p:txBody>
      </p:sp>
      <p:sp>
        <p:nvSpPr>
          <p:cNvPr id="158" name="Google Shape;158;p18"/>
          <p:cNvSpPr txBox="1"/>
          <p:nvPr>
            <p:ph idx="1" type="body"/>
          </p:nvPr>
        </p:nvSpPr>
        <p:spPr>
          <a:xfrm>
            <a:off x="819150" y="1548700"/>
            <a:ext cx="7505700" cy="27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t>DDQN(</a:t>
            </a:r>
            <a:r>
              <a:rPr lang="en" sz="1800" u="sng">
                <a:solidFill>
                  <a:srgbClr val="292929"/>
                </a:solidFill>
                <a:latin typeface="Arial"/>
                <a:ea typeface="Arial"/>
                <a:cs typeface="Arial"/>
                <a:sym typeface="Arial"/>
              </a:rPr>
              <a:t>Dueling Deep Q Networks)</a:t>
            </a:r>
            <a:endParaRPr sz="1400">
              <a:solidFill>
                <a:srgbClr val="000000"/>
              </a:solidFill>
              <a:latin typeface="Arial"/>
              <a:ea typeface="Arial"/>
              <a:cs typeface="Arial"/>
              <a:sym typeface="Arial"/>
            </a:endParaRPr>
          </a:p>
          <a:p>
            <a:pPr indent="-342900" lvl="0" marL="457200" rtl="0" algn="l">
              <a:spcBef>
                <a:spcPts val="1600"/>
              </a:spcBef>
              <a:spcAft>
                <a:spcPts val="0"/>
              </a:spcAft>
              <a:buClr>
                <a:srgbClr val="292929"/>
              </a:buClr>
              <a:buSzPts val="1800"/>
              <a:buFont typeface="Arial"/>
              <a:buChar char="❖"/>
            </a:pPr>
            <a:r>
              <a:rPr lang="en" sz="1400">
                <a:solidFill>
                  <a:srgbClr val="000000"/>
                </a:solidFill>
                <a:latin typeface="Arial"/>
                <a:ea typeface="Arial"/>
                <a:cs typeface="Arial"/>
                <a:sym typeface="Arial"/>
              </a:rPr>
              <a:t>A simple feed-forward network with three layers followed by two fully connected layers to output Q values.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separate the estimator to two different neural networks, and then aggregate both.</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Architecture: (</a:t>
            </a:r>
            <a:r>
              <a:rPr b="1" lang="en" sz="1400">
                <a:solidFill>
                  <a:srgbClr val="000000"/>
                </a:solidFill>
                <a:latin typeface="Arial"/>
                <a:ea typeface="Arial"/>
                <a:cs typeface="Arial"/>
                <a:sym typeface="Arial"/>
              </a:rPr>
              <a:t>512 * 512) * (512, 1)</a:t>
            </a:r>
            <a:r>
              <a:rPr lang="en" sz="1400">
                <a:solidFill>
                  <a:srgbClr val="000000"/>
                </a:solidFill>
                <a:latin typeface="Arial"/>
                <a:ea typeface="Arial"/>
                <a:cs typeface="Arial"/>
                <a:sym typeface="Arial"/>
              </a:rPr>
              <a:t> for the value network and </a:t>
            </a:r>
            <a:r>
              <a:rPr lang="en" sz="1400">
                <a:solidFill>
                  <a:srgbClr val="000000"/>
                </a:solidFill>
                <a:latin typeface="Arial"/>
                <a:ea typeface="Arial"/>
                <a:cs typeface="Arial"/>
                <a:sym typeface="Arial"/>
              </a:rPr>
              <a:t>(</a:t>
            </a:r>
            <a:r>
              <a:rPr b="1" lang="en" sz="1400">
                <a:solidFill>
                  <a:srgbClr val="000000"/>
                </a:solidFill>
                <a:latin typeface="Arial"/>
                <a:ea typeface="Arial"/>
                <a:cs typeface="Arial"/>
                <a:sym typeface="Arial"/>
              </a:rPr>
              <a:t>512 * 512) * (512, 3) </a:t>
            </a:r>
            <a:r>
              <a:rPr lang="en" sz="1400">
                <a:solidFill>
                  <a:srgbClr val="000000"/>
                </a:solidFill>
                <a:latin typeface="Arial"/>
                <a:ea typeface="Arial"/>
                <a:cs typeface="Arial"/>
                <a:sym typeface="Arial"/>
              </a:rPr>
              <a:t> for the surplus network</a:t>
            </a:r>
            <a:r>
              <a:rPr lang="en" sz="1400">
                <a:solidFill>
                  <a:srgbClr val="000000"/>
                </a:solidFill>
                <a:latin typeface="Arial"/>
                <a:ea typeface="Arial"/>
                <a:cs typeface="Arial"/>
                <a:sym typeface="Arial"/>
              </a:rPr>
              <a:t>. Total 3 layers including the input.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Contains less depth than the baseline but more width.</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800">
              <a:solidFill>
                <a:srgbClr val="292929"/>
              </a:solidFill>
              <a:latin typeface="Arial"/>
              <a:ea typeface="Arial"/>
              <a:cs typeface="Arial"/>
              <a:sym typeface="Arial"/>
            </a:endParaRPr>
          </a:p>
          <a:p>
            <a:pPr indent="0" lvl="0" marL="0" rtl="0" algn="l">
              <a:spcBef>
                <a:spcPts val="1600"/>
              </a:spcBef>
              <a:spcAft>
                <a:spcPts val="0"/>
              </a:spcAft>
              <a:buNone/>
            </a:pPr>
            <a:r>
              <a:t/>
            </a:r>
            <a:endParaRPr sz="1800">
              <a:solidFill>
                <a:srgbClr val="292929"/>
              </a:solidFill>
              <a:latin typeface="Arial"/>
              <a:ea typeface="Arial"/>
              <a:cs typeface="Arial"/>
              <a:sym typeface="Arial"/>
            </a:endParaRPr>
          </a:p>
          <a:p>
            <a:pPr indent="0" lvl="0" marL="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Novelty</a:t>
            </a:r>
            <a:endParaRPr/>
          </a:p>
        </p:txBody>
      </p:sp>
      <p:sp>
        <p:nvSpPr>
          <p:cNvPr id="164" name="Google Shape;164;p19"/>
          <p:cNvSpPr txBox="1"/>
          <p:nvPr>
            <p:ph idx="1" type="body"/>
          </p:nvPr>
        </p:nvSpPr>
        <p:spPr>
          <a:xfrm>
            <a:off x="819150" y="1548700"/>
            <a:ext cx="7505700" cy="27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t>Two Environment Setups</a:t>
            </a:r>
            <a:endParaRPr sz="1400">
              <a:solidFill>
                <a:srgbClr val="000000"/>
              </a:solidFill>
              <a:latin typeface="Arial"/>
              <a:ea typeface="Arial"/>
              <a:cs typeface="Arial"/>
              <a:sym typeface="Arial"/>
            </a:endParaRPr>
          </a:p>
          <a:p>
            <a:pPr indent="-342900" lvl="0" marL="457200" rtl="0" algn="l">
              <a:spcBef>
                <a:spcPts val="1600"/>
              </a:spcBef>
              <a:spcAft>
                <a:spcPts val="0"/>
              </a:spcAft>
              <a:buClr>
                <a:srgbClr val="292929"/>
              </a:buClr>
              <a:buSzPts val="1800"/>
              <a:buFont typeface="Arial"/>
              <a:buChar char="❖"/>
            </a:pPr>
            <a:r>
              <a:rPr b="1" lang="en" sz="1400" u="sng">
                <a:solidFill>
                  <a:srgbClr val="000000"/>
                </a:solidFill>
                <a:latin typeface="Arial"/>
                <a:ea typeface="Arial"/>
                <a:cs typeface="Arial"/>
                <a:sym typeface="Arial"/>
              </a:rPr>
              <a:t>Setup A:</a:t>
            </a:r>
            <a:endParaRPr b="1" sz="1400" u="sng">
              <a:solidFill>
                <a:srgbClr val="000000"/>
              </a:solidFill>
              <a:latin typeface="Arial"/>
              <a:ea typeface="Arial"/>
              <a:cs typeface="Arial"/>
              <a:sym typeface="Arial"/>
            </a:endParaRPr>
          </a:p>
          <a:p>
            <a:pPr indent="-342900" lvl="1" marL="914400" rtl="0" algn="l">
              <a:spcBef>
                <a:spcPts val="0"/>
              </a:spcBef>
              <a:spcAft>
                <a:spcPts val="0"/>
              </a:spcAft>
              <a:buClr>
                <a:srgbClr val="292929"/>
              </a:buClr>
              <a:buSzPts val="1800"/>
              <a:buFont typeface="Arial"/>
              <a:buChar char="➢"/>
            </a:pPr>
            <a:r>
              <a:rPr lang="en" sz="1400" u="sng">
                <a:solidFill>
                  <a:srgbClr val="000000"/>
                </a:solidFill>
                <a:latin typeface="Arial"/>
                <a:ea typeface="Arial"/>
                <a:cs typeface="Arial"/>
                <a:sym typeface="Arial"/>
              </a:rPr>
              <a:t>States:</a:t>
            </a:r>
            <a:r>
              <a:rPr lang="en" sz="1400">
                <a:solidFill>
                  <a:srgbClr val="000000"/>
                </a:solidFill>
                <a:latin typeface="Arial"/>
                <a:ea typeface="Arial"/>
                <a:cs typeface="Arial"/>
                <a:sym typeface="Arial"/>
              </a:rPr>
              <a:t> Last 10 interval stock records with current one.</a:t>
            </a:r>
            <a:endParaRPr sz="1400">
              <a:solidFill>
                <a:srgbClr val="000000"/>
              </a:solidFill>
              <a:latin typeface="Arial"/>
              <a:ea typeface="Arial"/>
              <a:cs typeface="Arial"/>
              <a:sym typeface="Arial"/>
            </a:endParaRPr>
          </a:p>
          <a:p>
            <a:pPr indent="-342900" lvl="1" marL="914400" rtl="0" algn="l">
              <a:spcBef>
                <a:spcPts val="0"/>
              </a:spcBef>
              <a:spcAft>
                <a:spcPts val="0"/>
              </a:spcAft>
              <a:buClr>
                <a:srgbClr val="292929"/>
              </a:buClr>
              <a:buSzPts val="1800"/>
              <a:buFont typeface="Arial"/>
              <a:buChar char="➢"/>
            </a:pPr>
            <a:r>
              <a:rPr lang="en" sz="1400" u="sng">
                <a:solidFill>
                  <a:srgbClr val="000000"/>
                </a:solidFill>
                <a:latin typeface="Arial"/>
                <a:ea typeface="Arial"/>
                <a:cs typeface="Arial"/>
                <a:sym typeface="Arial"/>
              </a:rPr>
              <a:t>Actions:</a:t>
            </a:r>
            <a:r>
              <a:rPr lang="en" sz="1400">
                <a:solidFill>
                  <a:srgbClr val="000000"/>
                </a:solidFill>
                <a:latin typeface="Arial"/>
                <a:ea typeface="Arial"/>
                <a:cs typeface="Arial"/>
                <a:sym typeface="Arial"/>
              </a:rPr>
              <a:t> Buy, Sell or Hold.</a:t>
            </a:r>
            <a:endParaRPr sz="1400">
              <a:solidFill>
                <a:srgbClr val="000000"/>
              </a:solidFill>
              <a:latin typeface="Arial"/>
              <a:ea typeface="Arial"/>
              <a:cs typeface="Arial"/>
              <a:sym typeface="Arial"/>
            </a:endParaRPr>
          </a:p>
          <a:p>
            <a:pPr indent="-342900" lvl="1" marL="914400" rtl="0" algn="l">
              <a:spcBef>
                <a:spcPts val="0"/>
              </a:spcBef>
              <a:spcAft>
                <a:spcPts val="0"/>
              </a:spcAft>
              <a:buClr>
                <a:srgbClr val="292929"/>
              </a:buClr>
              <a:buSzPts val="1800"/>
              <a:buFont typeface="Arial"/>
              <a:buChar char="➢"/>
            </a:pPr>
            <a:r>
              <a:rPr lang="en" sz="1400" u="sng">
                <a:solidFill>
                  <a:srgbClr val="000000"/>
                </a:solidFill>
                <a:latin typeface="Arial"/>
                <a:ea typeface="Arial"/>
                <a:cs typeface="Arial"/>
                <a:sym typeface="Arial"/>
              </a:rPr>
              <a:t>Rewards: </a:t>
            </a:r>
            <a:r>
              <a:rPr lang="en" sz="1400">
                <a:solidFill>
                  <a:srgbClr val="000000"/>
                </a:solidFill>
                <a:latin typeface="Arial"/>
                <a:ea typeface="Arial"/>
                <a:cs typeface="Arial"/>
                <a:sym typeface="Arial"/>
              </a:rPr>
              <a:t>Percentage system. Reward is seen as positive percentage or negative percentage of the closing cost with respect to the opening cost.</a:t>
            </a:r>
            <a:endParaRPr sz="1400">
              <a:solidFill>
                <a:srgbClr val="000000"/>
              </a:solidFill>
              <a:latin typeface="Arial"/>
              <a:ea typeface="Arial"/>
              <a:cs typeface="Arial"/>
              <a:sym typeface="Arial"/>
            </a:endParaRPr>
          </a:p>
          <a:p>
            <a:pPr indent="-342900" lvl="1" marL="914400" rtl="0" algn="l">
              <a:spcBef>
                <a:spcPts val="0"/>
              </a:spcBef>
              <a:spcAft>
                <a:spcPts val="0"/>
              </a:spcAft>
              <a:buClr>
                <a:srgbClr val="292929"/>
              </a:buClr>
              <a:buSzPts val="1800"/>
              <a:buFont typeface="Arial"/>
              <a:buChar char="➢"/>
            </a:pPr>
            <a:r>
              <a:rPr lang="en" sz="1400">
                <a:solidFill>
                  <a:srgbClr val="000000"/>
                </a:solidFill>
                <a:latin typeface="Arial"/>
                <a:ea typeface="Arial"/>
                <a:cs typeface="Arial"/>
                <a:sym typeface="Arial"/>
              </a:rPr>
              <a:t>This system of rewards allows the model to learn about different volumed, and different scope of stocks in a similar fashion</a:t>
            </a:r>
            <a:r>
              <a:rPr lang="en" sz="1400">
                <a:solidFill>
                  <a:srgbClr val="000000"/>
                </a:solidFill>
                <a:latin typeface="Arial"/>
                <a:ea typeface="Arial"/>
                <a:cs typeface="Arial"/>
                <a:sym typeface="Arial"/>
              </a:rPr>
              <a:t> </a:t>
            </a:r>
            <a:endParaRPr sz="1800">
              <a:solidFill>
                <a:srgbClr val="292929"/>
              </a:solidFill>
              <a:latin typeface="Arial"/>
              <a:ea typeface="Arial"/>
              <a:cs typeface="Arial"/>
              <a:sym typeface="Arial"/>
            </a:endParaRPr>
          </a:p>
          <a:p>
            <a:pPr indent="0" lvl="0" marL="0" rtl="0" algn="l">
              <a:spcBef>
                <a:spcPts val="1200"/>
              </a:spcBef>
              <a:spcAft>
                <a:spcPts val="0"/>
              </a:spcAft>
              <a:buNone/>
            </a:pPr>
            <a:r>
              <a:t/>
            </a:r>
            <a:endParaRPr sz="1800">
              <a:solidFill>
                <a:srgbClr val="292929"/>
              </a:solidFill>
              <a:latin typeface="Arial"/>
              <a:ea typeface="Arial"/>
              <a:cs typeface="Arial"/>
              <a:sym typeface="Arial"/>
            </a:endParaRPr>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Novelty</a:t>
            </a:r>
            <a:endParaRPr/>
          </a:p>
        </p:txBody>
      </p:sp>
      <p:sp>
        <p:nvSpPr>
          <p:cNvPr id="170" name="Google Shape;170;p20"/>
          <p:cNvSpPr txBox="1"/>
          <p:nvPr>
            <p:ph idx="1" type="body"/>
          </p:nvPr>
        </p:nvSpPr>
        <p:spPr>
          <a:xfrm>
            <a:off x="819150" y="1548700"/>
            <a:ext cx="7505700" cy="27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t>Two Environment Setups</a:t>
            </a:r>
            <a:endParaRPr sz="1400">
              <a:solidFill>
                <a:srgbClr val="000000"/>
              </a:solidFill>
              <a:latin typeface="Arial"/>
              <a:ea typeface="Arial"/>
              <a:cs typeface="Arial"/>
              <a:sym typeface="Arial"/>
            </a:endParaRPr>
          </a:p>
          <a:p>
            <a:pPr indent="-342900" lvl="0" marL="457200" rtl="0" algn="l">
              <a:spcBef>
                <a:spcPts val="1600"/>
              </a:spcBef>
              <a:spcAft>
                <a:spcPts val="0"/>
              </a:spcAft>
              <a:buClr>
                <a:srgbClr val="292929"/>
              </a:buClr>
              <a:buSzPts val="1800"/>
              <a:buFont typeface="Arial"/>
              <a:buChar char="❖"/>
            </a:pPr>
            <a:r>
              <a:rPr b="1" lang="en" sz="1400" u="sng">
                <a:solidFill>
                  <a:srgbClr val="000000"/>
                </a:solidFill>
                <a:latin typeface="Arial"/>
                <a:ea typeface="Arial"/>
                <a:cs typeface="Arial"/>
                <a:sym typeface="Arial"/>
              </a:rPr>
              <a:t>Setup B:</a:t>
            </a:r>
            <a:endParaRPr b="1" sz="1400" u="sng">
              <a:solidFill>
                <a:srgbClr val="000000"/>
              </a:solidFill>
              <a:latin typeface="Arial"/>
              <a:ea typeface="Arial"/>
              <a:cs typeface="Arial"/>
              <a:sym typeface="Arial"/>
            </a:endParaRPr>
          </a:p>
          <a:p>
            <a:pPr indent="-342900" lvl="1" marL="914400" rtl="0" algn="l">
              <a:spcBef>
                <a:spcPts val="0"/>
              </a:spcBef>
              <a:spcAft>
                <a:spcPts val="0"/>
              </a:spcAft>
              <a:buClr>
                <a:srgbClr val="292929"/>
              </a:buClr>
              <a:buSzPts val="1800"/>
              <a:buFont typeface="Arial"/>
              <a:buChar char="➢"/>
            </a:pPr>
            <a:r>
              <a:rPr lang="en" sz="1400" u="sng">
                <a:solidFill>
                  <a:srgbClr val="000000"/>
                </a:solidFill>
                <a:latin typeface="Arial"/>
                <a:ea typeface="Arial"/>
                <a:cs typeface="Arial"/>
                <a:sym typeface="Arial"/>
              </a:rPr>
              <a:t>States:</a:t>
            </a:r>
            <a:r>
              <a:rPr lang="en" sz="1400">
                <a:solidFill>
                  <a:srgbClr val="000000"/>
                </a:solidFill>
                <a:latin typeface="Arial"/>
                <a:ea typeface="Arial"/>
                <a:cs typeface="Arial"/>
                <a:sym typeface="Arial"/>
              </a:rPr>
              <a:t> Last 10 interval stock records with current one.</a:t>
            </a:r>
            <a:endParaRPr sz="1400">
              <a:solidFill>
                <a:srgbClr val="000000"/>
              </a:solidFill>
              <a:latin typeface="Arial"/>
              <a:ea typeface="Arial"/>
              <a:cs typeface="Arial"/>
              <a:sym typeface="Arial"/>
            </a:endParaRPr>
          </a:p>
          <a:p>
            <a:pPr indent="-342900" lvl="1" marL="914400" rtl="0" algn="l">
              <a:spcBef>
                <a:spcPts val="0"/>
              </a:spcBef>
              <a:spcAft>
                <a:spcPts val="0"/>
              </a:spcAft>
              <a:buClr>
                <a:srgbClr val="292929"/>
              </a:buClr>
              <a:buSzPts val="1800"/>
              <a:buFont typeface="Arial"/>
              <a:buChar char="➢"/>
            </a:pPr>
            <a:r>
              <a:rPr lang="en" sz="1400" u="sng">
                <a:solidFill>
                  <a:srgbClr val="000000"/>
                </a:solidFill>
                <a:latin typeface="Arial"/>
                <a:ea typeface="Arial"/>
                <a:cs typeface="Arial"/>
                <a:sym typeface="Arial"/>
              </a:rPr>
              <a:t>Actions:</a:t>
            </a:r>
            <a:r>
              <a:rPr lang="en" sz="1400">
                <a:solidFill>
                  <a:srgbClr val="000000"/>
                </a:solidFill>
                <a:latin typeface="Arial"/>
                <a:ea typeface="Arial"/>
                <a:cs typeface="Arial"/>
                <a:sym typeface="Arial"/>
              </a:rPr>
              <a:t> Buy, Sell or Hold.</a:t>
            </a:r>
            <a:endParaRPr sz="1400">
              <a:solidFill>
                <a:srgbClr val="000000"/>
              </a:solidFill>
              <a:latin typeface="Arial"/>
              <a:ea typeface="Arial"/>
              <a:cs typeface="Arial"/>
              <a:sym typeface="Arial"/>
            </a:endParaRPr>
          </a:p>
          <a:p>
            <a:pPr indent="-342900" lvl="1" marL="914400" rtl="0" algn="l">
              <a:spcBef>
                <a:spcPts val="0"/>
              </a:spcBef>
              <a:spcAft>
                <a:spcPts val="0"/>
              </a:spcAft>
              <a:buClr>
                <a:srgbClr val="292929"/>
              </a:buClr>
              <a:buSzPts val="1800"/>
              <a:buFont typeface="Arial"/>
              <a:buChar char="➢"/>
            </a:pPr>
            <a:r>
              <a:rPr lang="en" sz="1400" u="sng">
                <a:solidFill>
                  <a:srgbClr val="000000"/>
                </a:solidFill>
                <a:latin typeface="Arial"/>
                <a:ea typeface="Arial"/>
                <a:cs typeface="Arial"/>
                <a:sym typeface="Arial"/>
              </a:rPr>
              <a:t>Rewards:</a:t>
            </a:r>
            <a:r>
              <a:rPr lang="en" sz="1400">
                <a:solidFill>
                  <a:srgbClr val="000000"/>
                </a:solidFill>
                <a:latin typeface="Arial"/>
                <a:ea typeface="Arial"/>
                <a:cs typeface="Arial"/>
                <a:sym typeface="Arial"/>
              </a:rPr>
              <a:t> Magnitude Differing Reward System</a:t>
            </a:r>
            <a:r>
              <a:rPr lang="en" sz="1400">
                <a:solidFill>
                  <a:srgbClr val="000000"/>
                </a:solidFill>
                <a:latin typeface="Arial"/>
                <a:ea typeface="Arial"/>
                <a:cs typeface="Arial"/>
                <a:sym typeface="Arial"/>
              </a:rPr>
              <a:t>. Reward is seen as positive or negative difference between the opening cost and the closing cost.</a:t>
            </a:r>
            <a:endParaRPr sz="1400">
              <a:solidFill>
                <a:srgbClr val="000000"/>
              </a:solidFill>
              <a:latin typeface="Arial"/>
              <a:ea typeface="Arial"/>
              <a:cs typeface="Arial"/>
              <a:sym typeface="Arial"/>
            </a:endParaRPr>
          </a:p>
          <a:p>
            <a:pPr indent="-342900" lvl="1" marL="914400" rtl="0" algn="l">
              <a:spcBef>
                <a:spcPts val="0"/>
              </a:spcBef>
              <a:spcAft>
                <a:spcPts val="0"/>
              </a:spcAft>
              <a:buClr>
                <a:srgbClr val="292929"/>
              </a:buClr>
              <a:buSzPts val="1800"/>
              <a:buFont typeface="Arial"/>
              <a:buChar char="➢"/>
            </a:pPr>
            <a:r>
              <a:rPr lang="en" sz="1400">
                <a:solidFill>
                  <a:srgbClr val="000000"/>
                </a:solidFill>
                <a:latin typeface="Arial"/>
                <a:ea typeface="Arial"/>
                <a:cs typeface="Arial"/>
                <a:sym typeface="Arial"/>
              </a:rPr>
              <a:t>This system of rewards allows the model to learn about real world meaning of integers and mimic real world patterns.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People generally choose to sell/buy after stock hits a certain whole integer. These behaviors can be learned by the agent now.</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800">
              <a:solidFill>
                <a:srgbClr val="292929"/>
              </a:solidFill>
              <a:latin typeface="Arial"/>
              <a:ea typeface="Arial"/>
              <a:cs typeface="Arial"/>
              <a:sym typeface="Arial"/>
            </a:endParaRPr>
          </a:p>
          <a:p>
            <a:pPr indent="0" lvl="0" marL="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With the DQN Model</a:t>
            </a:r>
            <a:endParaRPr/>
          </a:p>
        </p:txBody>
      </p:sp>
      <p:pic>
        <p:nvPicPr>
          <p:cNvPr id="176" name="Google Shape;176;p21"/>
          <p:cNvPicPr preferRelativeResize="0"/>
          <p:nvPr/>
        </p:nvPicPr>
        <p:blipFill>
          <a:blip r:embed="rId3">
            <a:alphaModFix/>
          </a:blip>
          <a:stretch>
            <a:fillRect/>
          </a:stretch>
        </p:blipFill>
        <p:spPr>
          <a:xfrm>
            <a:off x="423650" y="1800200"/>
            <a:ext cx="4230100" cy="2381325"/>
          </a:xfrm>
          <a:prstGeom prst="rect">
            <a:avLst/>
          </a:prstGeom>
          <a:noFill/>
          <a:ln>
            <a:noFill/>
          </a:ln>
        </p:spPr>
      </p:pic>
      <p:pic>
        <p:nvPicPr>
          <p:cNvPr id="177" name="Google Shape;177;p21"/>
          <p:cNvPicPr preferRelativeResize="0"/>
          <p:nvPr/>
        </p:nvPicPr>
        <p:blipFill rotWithShape="1">
          <a:blip r:embed="rId4">
            <a:alphaModFix/>
          </a:blip>
          <a:srcRect b="1670" l="960" r="-959" t="-1670"/>
          <a:stretch/>
        </p:blipFill>
        <p:spPr>
          <a:xfrm>
            <a:off x="4695650" y="1789400"/>
            <a:ext cx="4185449" cy="24029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