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7772400" cx="10058400"/>
  <p:notesSz cx="6858000" cy="9144000"/>
  <p:embeddedFontLst>
    <p:embeddedFont>
      <p:font typeface="Barlow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 orient="horz"/>
        <p:guide pos="31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arlow-bold.fntdata"/><Relationship Id="rId14" Type="http://schemas.openxmlformats.org/officeDocument/2006/relationships/font" Target="fonts/Barlow-regular.fntdata"/><Relationship Id="rId17" Type="http://schemas.openxmlformats.org/officeDocument/2006/relationships/font" Target="fonts/Barlow-boldItalic.fntdata"/><Relationship Id="rId16" Type="http://schemas.openxmlformats.org/officeDocument/2006/relationships/font" Target="fonts/Barl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8a0c866a3_0_0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8a0c866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practices of positive leaders, and how are you already being a positive leader in your life?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8bee48392_0_59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8bee4839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activity, we challenge you to dive deep into self-reflection to see the ways that you are already practicing being a positive leader in your life.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8bee48392_0_65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8bee4839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90d8ffe45_0_34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90d8ffe4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90d8ffe45_0_2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90d8ffe4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700294bd1_0_34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700294bd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c28ca73e8d_0_0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c28ca73e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700294bd1_0_63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700294bd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42879" y="1125136"/>
            <a:ext cx="9372900" cy="31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42870" y="4282678"/>
            <a:ext cx="93729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42870" y="1671478"/>
            <a:ext cx="9372900" cy="29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42870" y="4763362"/>
            <a:ext cx="9372900" cy="19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42870" y="3250173"/>
            <a:ext cx="9372900" cy="12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42870" y="1741518"/>
            <a:ext cx="9372900" cy="5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42870" y="1741518"/>
            <a:ext cx="4399800" cy="5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315640" y="1741518"/>
            <a:ext cx="4399800" cy="5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42870" y="839573"/>
            <a:ext cx="30888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42870" y="2099840"/>
            <a:ext cx="3088800" cy="48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39275" y="680227"/>
            <a:ext cx="7004400" cy="61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029200" y="-189"/>
            <a:ext cx="5029200" cy="7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92050" y="1863464"/>
            <a:ext cx="4449600" cy="22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92050" y="4235758"/>
            <a:ext cx="4449600" cy="18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433450" y="1094158"/>
            <a:ext cx="4220400" cy="55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42870" y="6392869"/>
            <a:ext cx="65988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E59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2870" y="1741518"/>
            <a:ext cx="9372900" cy="5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85125" y="-58675"/>
            <a:ext cx="9298800" cy="22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HR &amp; Leadership Activity</a:t>
            </a:r>
            <a:endParaRPr b="1" sz="6000">
              <a:solidFill>
                <a:srgbClr val="2A9D8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7500" y="6004450"/>
            <a:ext cx="81021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What are practices of positive leaders, and how are YOU already being one?</a:t>
            </a:r>
            <a:endParaRPr b="1" sz="3600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22460" l="15160" r="13461" t="5710"/>
          <a:stretch/>
        </p:blipFill>
        <p:spPr>
          <a:xfrm>
            <a:off x="4362425" y="1849513"/>
            <a:ext cx="4048225" cy="40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40150" y="789750"/>
            <a:ext cx="8978100" cy="6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Let’s take some time to reflect on what you learned about HR and Leadership!</a:t>
            </a:r>
            <a:endParaRPr b="1" sz="3400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Barlow"/>
                <a:ea typeface="Barlow"/>
                <a:cs typeface="Barlow"/>
                <a:sym typeface="Barlow"/>
              </a:rPr>
              <a:t>An important aspect of entrepreneurship and HR is: “What makes a positive leader?”</a:t>
            </a:r>
            <a:endParaRPr sz="34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Barlow"/>
                <a:ea typeface="Barlow"/>
                <a:cs typeface="Barlow"/>
                <a:sym typeface="Barlow"/>
              </a:rPr>
              <a:t>In this activity, we challenge you to dive deep into self-reflection, to see </a:t>
            </a:r>
            <a:r>
              <a:rPr b="1" lang="en" sz="34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how you are already practicing being a positive leader in your life!</a:t>
            </a:r>
            <a:endParaRPr sz="3400">
              <a:solidFill>
                <a:srgbClr val="2A9D8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668850" y="193500"/>
            <a:ext cx="16560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Part One:</a:t>
            </a:r>
            <a:endParaRPr b="1" sz="2600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668850" y="997488"/>
            <a:ext cx="7624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WHAT DO POSITIVE LEADERS PRACTICE?</a:t>
            </a:r>
            <a:endParaRPr b="1" sz="5000">
              <a:solidFill>
                <a:srgbClr val="2A9D8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5400" y="1030684"/>
            <a:ext cx="1056525" cy="105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707850" y="2361300"/>
            <a:ext cx="8674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What are ways that leaders achieve positive leadership?</a:t>
            </a:r>
            <a:r>
              <a:rPr lang="en" sz="2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2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668850" y="2749125"/>
            <a:ext cx="8720700" cy="57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Barlow"/>
              <a:buChar char="○"/>
            </a:pPr>
            <a:r>
              <a:rPr b="1" lang="en" sz="23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Leaders create positive visions about the future. </a:t>
            </a:r>
            <a:br>
              <a:rPr lang="en" sz="2800">
                <a:latin typeface="Barlow"/>
                <a:ea typeface="Barlow"/>
                <a:cs typeface="Barlow"/>
                <a:sym typeface="Barlow"/>
              </a:rPr>
            </a:br>
            <a:r>
              <a:rPr lang="en" sz="155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 leader is one who creates positive visions about the future. They have the desire to create a better world through innovation, creation and by improving areas in our lives.</a:t>
            </a:r>
            <a:endParaRPr sz="1550">
              <a:latin typeface="Barlow"/>
              <a:ea typeface="Barlow"/>
              <a:cs typeface="Barlow"/>
              <a:sym typeface="Barlow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Barlow"/>
              <a:buChar char="○"/>
            </a:pPr>
            <a:r>
              <a:rPr b="1" lang="en" sz="23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Leaders create connections and unity with their team.</a:t>
            </a:r>
            <a:endParaRPr b="1" sz="2300">
              <a:solidFill>
                <a:srgbClr val="2A9D8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Leaders lead teams and organizations; thus, they have the important job of creating connections and unity with others. They communicate, encourage and care about their team members.</a:t>
            </a:r>
            <a:endParaRPr sz="1550">
              <a:latin typeface="Barlow"/>
              <a:ea typeface="Barlow"/>
              <a:cs typeface="Barlow"/>
              <a:sym typeface="Barlow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Barlow"/>
              <a:buChar char="○"/>
            </a:pPr>
            <a:r>
              <a:rPr b="1" lang="en" sz="23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Leaders pursue excellence. </a:t>
            </a:r>
            <a:endParaRPr b="1" sz="2300">
              <a:solidFill>
                <a:srgbClr val="2A9D8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Leaders  pursue excellence, meaning that they are always trying to do their very best. They are competitive because they care about winning so that they can achieve their positive visions. </a:t>
            </a:r>
            <a:endParaRPr sz="1550">
              <a:latin typeface="Barlow"/>
              <a:ea typeface="Barlow"/>
              <a:cs typeface="Barlow"/>
              <a:sym typeface="Barlow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Barlow"/>
              <a:buChar char="○"/>
            </a:pPr>
            <a:r>
              <a:rPr b="1" lang="en" sz="23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Leaders have the courage and strength to overcome challenges. </a:t>
            </a:r>
            <a:endParaRPr b="1" sz="2300">
              <a:solidFill>
                <a:srgbClr val="2A9D8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Leaders face countless challenges; thus, they need to have courage and strength to solve any challenges that come their way. They find solutions to problems, and they continue to move forward.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2A9D8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2A9D8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607050" y="814188"/>
            <a:ext cx="70611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SELF-REFLECTION</a:t>
            </a:r>
            <a:endParaRPr b="1" sz="5500">
              <a:solidFill>
                <a:srgbClr val="2A9D8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07050" y="2094875"/>
            <a:ext cx="8844300" cy="51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Now, let’s discover the ways that you are already practicing positive leadership by reflecting on some questions!</a:t>
            </a:r>
            <a:endParaRPr sz="2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Barlow"/>
                <a:ea typeface="Barlow"/>
                <a:cs typeface="Barlow"/>
                <a:sym typeface="Barlow"/>
              </a:rPr>
              <a:t>Fill in the boxes on the next page with:</a:t>
            </a:r>
            <a:endParaRPr sz="2700"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arlow"/>
              <a:buChar char="○"/>
            </a:pPr>
            <a:r>
              <a:rPr b="1" lang="en" sz="20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What things do you want to improve on in the world? </a:t>
            </a:r>
            <a:br>
              <a:rPr lang="en" sz="2000">
                <a:latin typeface="Barlow"/>
                <a:ea typeface="Barlow"/>
                <a:cs typeface="Barlow"/>
                <a:sym typeface="Barlow"/>
              </a:rPr>
            </a:br>
            <a:r>
              <a:rPr lang="en" sz="2000">
                <a:latin typeface="Barlow"/>
                <a:ea typeface="Barlow"/>
                <a:cs typeface="Barlow"/>
                <a:sym typeface="Barlow"/>
              </a:rPr>
              <a:t>(List 3 ideas in the next slide.)</a:t>
            </a:r>
            <a:endParaRPr sz="2000"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arlow"/>
              <a:buChar char="○"/>
            </a:pPr>
            <a:r>
              <a:rPr b="1" lang="en" sz="20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How do you create connection with others in your life? </a:t>
            </a:r>
            <a:br>
              <a:rPr lang="en" sz="2000">
                <a:latin typeface="Barlow"/>
                <a:ea typeface="Barlow"/>
                <a:cs typeface="Barlow"/>
                <a:sym typeface="Barlow"/>
              </a:rPr>
            </a:br>
            <a:r>
              <a:rPr lang="en" sz="2000">
                <a:latin typeface="Barlow"/>
                <a:ea typeface="Barlow"/>
                <a:cs typeface="Barlow"/>
                <a:sym typeface="Barlow"/>
              </a:rPr>
              <a:t>(List 3 ways in the next slide.)</a:t>
            </a:r>
            <a:endParaRPr sz="2000"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arlow"/>
              <a:buChar char="○"/>
            </a:pPr>
            <a:r>
              <a:rPr b="1" lang="en" sz="20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How do you aim for excellence in your life? </a:t>
            </a:r>
            <a:br>
              <a:rPr lang="en" sz="2000">
                <a:latin typeface="Barlow"/>
                <a:ea typeface="Barlow"/>
                <a:cs typeface="Barlow"/>
                <a:sym typeface="Barlow"/>
              </a:rPr>
            </a:br>
            <a:r>
              <a:rPr lang="en" sz="2000">
                <a:latin typeface="Barlow"/>
                <a:ea typeface="Barlow"/>
                <a:cs typeface="Barlow"/>
                <a:sym typeface="Barlow"/>
              </a:rPr>
              <a:t>(List 3 ways in the next slide.)</a:t>
            </a:r>
            <a:endParaRPr sz="2000"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arlow"/>
              <a:buChar char="○"/>
            </a:pPr>
            <a:r>
              <a:rPr b="1" lang="en" sz="20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How have you overcome challenges?</a:t>
            </a:r>
            <a:endParaRPr b="1" sz="2000">
              <a:solidFill>
                <a:srgbClr val="2A9D8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(List 3 ways in the next slide.)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○"/>
            </a:pPr>
            <a:r>
              <a:rPr b="1" lang="en" sz="20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What are some leadership skills/qualities you want to develop and why?</a:t>
            </a:r>
            <a:endParaRPr b="1" sz="2000">
              <a:solidFill>
                <a:srgbClr val="2A9D8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(List 3 traits and explanations in the next slide.)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0350" y="879862"/>
            <a:ext cx="991575" cy="99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607050" y="244175"/>
            <a:ext cx="17148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Part Two:</a:t>
            </a:r>
            <a:endParaRPr b="1" sz="2600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484050" y="2291700"/>
            <a:ext cx="9090300" cy="1902600"/>
          </a:xfrm>
          <a:prstGeom prst="rect">
            <a:avLst/>
          </a:prstGeom>
          <a:noFill/>
          <a:ln cap="flat" cmpd="sng" w="38100">
            <a:solidFill>
              <a:srgbClr val="2A9D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○"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 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○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 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○"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29275" y="1467750"/>
            <a:ext cx="90450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What things do YOU want to improve on in the world?</a:t>
            </a:r>
            <a:endParaRPr b="1" sz="2800">
              <a:solidFill>
                <a:srgbClr val="2A9D8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84050" y="4362150"/>
            <a:ext cx="90903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How do you create CONNECTIONS with others in your life?</a:t>
            </a:r>
            <a:endParaRPr b="1" sz="2800">
              <a:solidFill>
                <a:srgbClr val="2A9D8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29275" y="421125"/>
            <a:ext cx="70074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Part Two: Self-Reflection Prompts</a:t>
            </a:r>
            <a:endParaRPr b="1" sz="2700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8081025" y="421125"/>
            <a:ext cx="14706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Slide 1</a:t>
            </a:r>
            <a:endParaRPr b="1" sz="2700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506625" y="5083375"/>
            <a:ext cx="9090300" cy="1902600"/>
          </a:xfrm>
          <a:prstGeom prst="rect">
            <a:avLst/>
          </a:prstGeom>
          <a:noFill/>
          <a:ln cap="flat" cmpd="sng" w="38100">
            <a:solidFill>
              <a:srgbClr val="2A9D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○"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 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○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 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○"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484050" y="2291700"/>
            <a:ext cx="9090300" cy="1902600"/>
          </a:xfrm>
          <a:prstGeom prst="rect">
            <a:avLst/>
          </a:prstGeom>
          <a:noFill/>
          <a:ln cap="flat" cmpd="sng" w="38100">
            <a:solidFill>
              <a:srgbClr val="2A9D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○"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 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○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 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○"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29275" y="1467750"/>
            <a:ext cx="90450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How do you aim for EXCELLENCE in your life? </a:t>
            </a:r>
            <a:endParaRPr b="1" sz="2700">
              <a:solidFill>
                <a:srgbClr val="2A9D8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84050" y="4362150"/>
            <a:ext cx="90903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How have you OVERCOME challenges in your life?</a:t>
            </a:r>
            <a:endParaRPr b="1" sz="2700">
              <a:solidFill>
                <a:srgbClr val="2A9D8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29275" y="421125"/>
            <a:ext cx="70074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Part Two: Self-Reflection Prompts</a:t>
            </a:r>
            <a:endParaRPr b="1" sz="2700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8081025" y="421125"/>
            <a:ext cx="14706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Slide </a:t>
            </a:r>
            <a:r>
              <a:rPr b="1" lang="en" sz="27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1" sz="2700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506625" y="5083375"/>
            <a:ext cx="9090300" cy="1902600"/>
          </a:xfrm>
          <a:prstGeom prst="rect">
            <a:avLst/>
          </a:prstGeom>
          <a:noFill/>
          <a:ln cap="flat" cmpd="sng" w="38100">
            <a:solidFill>
              <a:srgbClr val="2A9D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○"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 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○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 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○"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484050" y="2291700"/>
            <a:ext cx="9090300" cy="4923300"/>
          </a:xfrm>
          <a:prstGeom prst="rect">
            <a:avLst/>
          </a:prstGeom>
          <a:noFill/>
          <a:ln cap="flat" cmpd="sng" w="38100">
            <a:solidFill>
              <a:srgbClr val="2A9D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○"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 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○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 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t/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t/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29275" y="1467750"/>
            <a:ext cx="90450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What are some leadership skills/qualities you want to develop and why?</a:t>
            </a:r>
            <a:endParaRPr b="1" sz="3400">
              <a:solidFill>
                <a:srgbClr val="2A9D8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529275" y="421125"/>
            <a:ext cx="70074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Part Two: Self-Reflection Prompts</a:t>
            </a:r>
            <a:endParaRPr b="1" sz="2700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8081025" y="421125"/>
            <a:ext cx="14706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Slide 3</a:t>
            </a:r>
            <a:endParaRPr b="1" sz="2700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313" y="767700"/>
            <a:ext cx="2613773" cy="261377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594900" y="3903525"/>
            <a:ext cx="8930100" cy="20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Answering these questions means that you have already been practicing positive leadership! This goes to show that </a:t>
            </a:r>
            <a:r>
              <a:rPr b="1" lang="en" sz="36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anyone can be a great leader. </a:t>
            </a:r>
            <a:endParaRPr b="1" sz="3600">
              <a:solidFill>
                <a:srgbClr val="2A9D8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2A9D8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