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6858000" cy="9144000"/>
  <p:embeddedFontLst>
    <p:embeddedFont>
      <p:font typeface="Barl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Barlow-regular.fntdata"/><Relationship Id="rId14" Type="http://schemas.openxmlformats.org/officeDocument/2006/relationships/slide" Target="slides/slide8.xml"/><Relationship Id="rId17" Type="http://schemas.openxmlformats.org/officeDocument/2006/relationships/font" Target="fonts/Barlow-italic.fntdata"/><Relationship Id="rId16" Type="http://schemas.openxmlformats.org/officeDocument/2006/relationships/font" Target="fonts/Barlow-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Barlow-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93a39be3b_0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93a39be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b88ac3fde_0_2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b88ac3fd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b88ac3fde_0_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b88ac3fd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93a39be3b_0_3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93a39be3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b88ac3fde_0_1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b88ac3f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b88ac3fde_0_3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b88ac3fd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93a39be3b_0_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93a39be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2E2025"/>
              </a:buClr>
              <a:buSzPts val="5200"/>
              <a:buNone/>
              <a:defRPr sz="5200">
                <a:solidFill>
                  <a:srgbClr val="2E2025"/>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2E2025"/>
              </a:buClr>
              <a:buSzPts val="2800"/>
              <a:buNone/>
              <a:defRPr sz="2800">
                <a:solidFill>
                  <a:srgbClr val="2E202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2E2025"/>
              </a:buClr>
              <a:buSzPts val="3600"/>
              <a:buNone/>
              <a:defRPr sz="3600">
                <a:solidFill>
                  <a:srgbClr val="2E202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 name="Google Shape;65;p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7" name="Google Shape;77;p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6" name="Google Shape;86;p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3" name="Google Shape;93;p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blip>
          <a:stretch>
            <a:fillRect/>
          </a:stretch>
        </p:blipFill>
        <p:spPr>
          <a:xfrm>
            <a:off x="7419725" y="5895833"/>
            <a:ext cx="1616801" cy="598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1180000" y="2076875"/>
            <a:ext cx="5951700" cy="1557600"/>
          </a:xfrm>
          <a:prstGeom prst="roundRect">
            <a:avLst>
              <a:gd fmla="val 16667" name="adj"/>
            </a:avLst>
          </a:prstGeom>
          <a:noFill/>
          <a:ln cap="flat" cmpd="sng" w="38100">
            <a:solidFill>
              <a:srgbClr val="E9C46A"/>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25"/>
          <p:cNvPicPr preferRelativeResize="0"/>
          <p:nvPr/>
        </p:nvPicPr>
        <p:blipFill rotWithShape="1">
          <a:blip r:embed="rId3">
            <a:alphaModFix amt="70000"/>
          </a:blip>
          <a:srcRect b="13726" l="63554" r="28385" t="23478"/>
          <a:stretch/>
        </p:blipFill>
        <p:spPr>
          <a:xfrm rot="1548595">
            <a:off x="577143" y="891949"/>
            <a:ext cx="647840" cy="1980801"/>
          </a:xfrm>
          <a:prstGeom prst="rect">
            <a:avLst/>
          </a:prstGeom>
          <a:noFill/>
          <a:ln>
            <a:noFill/>
          </a:ln>
        </p:spPr>
      </p:pic>
      <p:sp>
        <p:nvSpPr>
          <p:cNvPr id="103" name="Google Shape;103;p25"/>
          <p:cNvSpPr txBox="1"/>
          <p:nvPr/>
        </p:nvSpPr>
        <p:spPr>
          <a:xfrm>
            <a:off x="1335250" y="2076875"/>
            <a:ext cx="5865000" cy="1177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500">
                <a:solidFill>
                  <a:schemeClr val="dk1"/>
                </a:solidFill>
                <a:latin typeface="Barlow"/>
                <a:ea typeface="Barlow"/>
                <a:cs typeface="Barlow"/>
                <a:sym typeface="Barlow"/>
              </a:rPr>
              <a:t>Future HR Helper</a:t>
            </a:r>
            <a:endParaRPr b="1" sz="3500">
              <a:solidFill>
                <a:schemeClr val="dk1"/>
              </a:solidFill>
              <a:latin typeface="Barlow"/>
              <a:ea typeface="Barlow"/>
              <a:cs typeface="Barlow"/>
              <a:sym typeface="Barlow"/>
            </a:endParaRPr>
          </a:p>
        </p:txBody>
      </p:sp>
      <p:sp>
        <p:nvSpPr>
          <p:cNvPr id="104" name="Google Shape;104;p25"/>
          <p:cNvSpPr txBox="1"/>
          <p:nvPr/>
        </p:nvSpPr>
        <p:spPr>
          <a:xfrm>
            <a:off x="914175" y="1457150"/>
            <a:ext cx="5191500" cy="5334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b="1" lang="en" sz="2800">
                <a:solidFill>
                  <a:srgbClr val="2A9D8F"/>
                </a:solidFill>
                <a:latin typeface="Barlow"/>
                <a:ea typeface="Barlow"/>
                <a:cs typeface="Barlow"/>
                <a:sym typeface="Barlow"/>
              </a:rPr>
              <a:t>Your January Learning Challenge</a:t>
            </a:r>
            <a:endParaRPr b="1" sz="2800">
              <a:solidFill>
                <a:srgbClr val="2A9D8F"/>
              </a:solidFill>
              <a:latin typeface="Barlow"/>
              <a:ea typeface="Barlow"/>
              <a:cs typeface="Barlow"/>
              <a:sym typeface="Barlow"/>
            </a:endParaRPr>
          </a:p>
        </p:txBody>
      </p:sp>
      <p:sp>
        <p:nvSpPr>
          <p:cNvPr id="105" name="Google Shape;105;p25"/>
          <p:cNvSpPr txBox="1"/>
          <p:nvPr/>
        </p:nvSpPr>
        <p:spPr>
          <a:xfrm>
            <a:off x="1218975" y="5000850"/>
            <a:ext cx="634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0000"/>
                </a:solidFill>
                <a:latin typeface="Barlow"/>
                <a:ea typeface="Barlow"/>
                <a:cs typeface="Barlow"/>
                <a:sym typeface="Barlow"/>
              </a:rPr>
              <a:t>Make a copy of this template and add it to your Google Drive!</a:t>
            </a:r>
            <a:endParaRPr sz="1600">
              <a:solidFill>
                <a:srgbClr val="000000"/>
              </a:solidFill>
              <a:latin typeface="Barlow"/>
              <a:ea typeface="Barlow"/>
              <a:cs typeface="Barlow"/>
              <a:sym typeface="Barlow"/>
            </a:endParaRPr>
          </a:p>
        </p:txBody>
      </p:sp>
      <p:sp>
        <p:nvSpPr>
          <p:cNvPr id="106" name="Google Shape;106;p25"/>
          <p:cNvSpPr/>
          <p:nvPr/>
        </p:nvSpPr>
        <p:spPr>
          <a:xfrm>
            <a:off x="1218975" y="3865725"/>
            <a:ext cx="2190000" cy="903900"/>
          </a:xfrm>
          <a:prstGeom prst="roundRect">
            <a:avLst>
              <a:gd fmla="val 16667" name="adj"/>
            </a:avLst>
          </a:prstGeom>
          <a:noFill/>
          <a:ln cap="flat" cmpd="sng" w="19050">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txBox="1"/>
          <p:nvPr/>
        </p:nvSpPr>
        <p:spPr>
          <a:xfrm>
            <a:off x="1390275" y="4009875"/>
            <a:ext cx="187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00"/>
                </a:solidFill>
                <a:latin typeface="Barlow"/>
                <a:ea typeface="Barlow"/>
                <a:cs typeface="Barlow"/>
                <a:sym typeface="Barlow"/>
              </a:rPr>
              <a:t>Your Name:</a:t>
            </a:r>
            <a:endParaRPr b="1">
              <a:solidFill>
                <a:srgbClr val="000000"/>
              </a:solidFill>
              <a:latin typeface="Barlow"/>
              <a:ea typeface="Barlow"/>
              <a:cs typeface="Barlow"/>
              <a:sym typeface="Barlow"/>
            </a:endParaRPr>
          </a:p>
          <a:p>
            <a:pPr indent="0" lvl="0" marL="0" rtl="0" algn="l">
              <a:spcBef>
                <a:spcPts val="0"/>
              </a:spcBef>
              <a:spcAft>
                <a:spcPts val="0"/>
              </a:spcAft>
              <a:buNone/>
            </a:pPr>
            <a:r>
              <a:t/>
            </a:r>
            <a:endParaRPr>
              <a:solidFill>
                <a:srgbClr val="000000"/>
              </a:solidFill>
              <a:latin typeface="Barlow"/>
              <a:ea typeface="Barlow"/>
              <a:cs typeface="Barlow"/>
              <a:sym typeface="Barlow"/>
            </a:endParaRPr>
          </a:p>
        </p:txBody>
      </p:sp>
      <p:sp>
        <p:nvSpPr>
          <p:cNvPr id="108" name="Google Shape;108;p25"/>
          <p:cNvSpPr/>
          <p:nvPr/>
        </p:nvSpPr>
        <p:spPr>
          <a:xfrm>
            <a:off x="3580925" y="3865725"/>
            <a:ext cx="1623300" cy="903900"/>
          </a:xfrm>
          <a:prstGeom prst="roundRect">
            <a:avLst>
              <a:gd fmla="val 16667" name="adj"/>
            </a:avLst>
          </a:prstGeom>
          <a:noFill/>
          <a:ln cap="flat" cmpd="sng" w="19050">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txBox="1"/>
          <p:nvPr/>
        </p:nvSpPr>
        <p:spPr>
          <a:xfrm>
            <a:off x="3752225" y="4009875"/>
            <a:ext cx="124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00"/>
                </a:solidFill>
                <a:latin typeface="Barlow"/>
                <a:ea typeface="Barlow"/>
                <a:cs typeface="Barlow"/>
                <a:sym typeface="Barlow"/>
              </a:rPr>
              <a:t>Your Grade:</a:t>
            </a:r>
            <a:endParaRPr b="1">
              <a:solidFill>
                <a:srgbClr val="000000"/>
              </a:solidFill>
              <a:latin typeface="Barlow"/>
              <a:ea typeface="Barlow"/>
              <a:cs typeface="Barlow"/>
              <a:sym typeface="Barlow"/>
            </a:endParaRPr>
          </a:p>
          <a:p>
            <a:pPr indent="0" lvl="0" marL="0" rtl="0" algn="l">
              <a:spcBef>
                <a:spcPts val="0"/>
              </a:spcBef>
              <a:spcAft>
                <a:spcPts val="0"/>
              </a:spcAft>
              <a:buNone/>
            </a:pPr>
            <a:r>
              <a:t/>
            </a:r>
            <a:endParaRPr>
              <a:solidFill>
                <a:srgbClr val="000000"/>
              </a:solidFill>
              <a:latin typeface="Barlow"/>
              <a:ea typeface="Barlow"/>
              <a:cs typeface="Barlow"/>
              <a:sym typeface="Barlow"/>
            </a:endParaRPr>
          </a:p>
        </p:txBody>
      </p:sp>
      <p:sp>
        <p:nvSpPr>
          <p:cNvPr id="110" name="Google Shape;110;p25"/>
          <p:cNvSpPr/>
          <p:nvPr/>
        </p:nvSpPr>
        <p:spPr>
          <a:xfrm>
            <a:off x="5376175" y="3865725"/>
            <a:ext cx="2190000" cy="903900"/>
          </a:xfrm>
          <a:prstGeom prst="roundRect">
            <a:avLst>
              <a:gd fmla="val 16667" name="adj"/>
            </a:avLst>
          </a:prstGeom>
          <a:noFill/>
          <a:ln cap="flat" cmpd="sng" w="19050">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txBox="1"/>
          <p:nvPr/>
        </p:nvSpPr>
        <p:spPr>
          <a:xfrm>
            <a:off x="5547475" y="4009875"/>
            <a:ext cx="187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00"/>
                </a:solidFill>
                <a:latin typeface="Barlow"/>
                <a:ea typeface="Barlow"/>
                <a:cs typeface="Barlow"/>
                <a:sym typeface="Barlow"/>
              </a:rPr>
              <a:t>Your Teacher:</a:t>
            </a:r>
            <a:endParaRPr b="1">
              <a:solidFill>
                <a:srgbClr val="000000"/>
              </a:solidFill>
              <a:latin typeface="Barlow"/>
              <a:ea typeface="Barlow"/>
              <a:cs typeface="Barlow"/>
              <a:sym typeface="Barlow"/>
            </a:endParaRPr>
          </a:p>
          <a:p>
            <a:pPr indent="0" lvl="0" marL="0" rtl="0" algn="l">
              <a:spcBef>
                <a:spcPts val="0"/>
              </a:spcBef>
              <a:spcAft>
                <a:spcPts val="0"/>
              </a:spcAft>
              <a:buNone/>
            </a:pPr>
            <a:r>
              <a:t/>
            </a:r>
            <a:endParaRPr>
              <a:solidFill>
                <a:srgbClr val="000000"/>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idx="4294967295" type="ctrTitle"/>
          </p:nvPr>
        </p:nvSpPr>
        <p:spPr>
          <a:xfrm>
            <a:off x="314775" y="382600"/>
            <a:ext cx="6868500" cy="5388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0"/>
              </a:spcBef>
              <a:spcAft>
                <a:spcPts val="1200"/>
              </a:spcAft>
              <a:buClr>
                <a:schemeClr val="dk1"/>
              </a:buClr>
              <a:buSzPct val="31428"/>
              <a:buFont typeface="Arial"/>
              <a:buNone/>
            </a:pPr>
            <a:r>
              <a:rPr b="1" lang="en" sz="3500">
                <a:solidFill>
                  <a:schemeClr val="accent1"/>
                </a:solidFill>
                <a:latin typeface="Barlow"/>
                <a:ea typeface="Barlow"/>
                <a:cs typeface="Barlow"/>
                <a:sym typeface="Barlow"/>
              </a:rPr>
              <a:t>Think Like a P</a:t>
            </a:r>
            <a:r>
              <a:rPr b="1" lang="en" sz="3500">
                <a:solidFill>
                  <a:schemeClr val="accent1"/>
                </a:solidFill>
                <a:latin typeface="Barlow"/>
                <a:ea typeface="Barlow"/>
                <a:cs typeface="Barlow"/>
                <a:sym typeface="Barlow"/>
              </a:rPr>
              <a:t>roblem-Solving Leader</a:t>
            </a:r>
            <a:endParaRPr sz="5900"/>
          </a:p>
        </p:txBody>
      </p:sp>
      <p:sp>
        <p:nvSpPr>
          <p:cNvPr id="117" name="Google Shape;117;p26"/>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6"/>
          <p:cNvSpPr/>
          <p:nvPr/>
        </p:nvSpPr>
        <p:spPr>
          <a:xfrm>
            <a:off x="487350" y="1096850"/>
            <a:ext cx="3977700" cy="10368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6"/>
          <p:cNvSpPr txBox="1"/>
          <p:nvPr>
            <p:ph idx="4294967295" type="ctrTitle"/>
          </p:nvPr>
        </p:nvSpPr>
        <p:spPr>
          <a:xfrm>
            <a:off x="487350" y="1096850"/>
            <a:ext cx="3817500" cy="1036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4"/>
                </a:solidFill>
                <a:latin typeface="Barlow"/>
                <a:ea typeface="Barlow"/>
                <a:cs typeface="Barlow"/>
                <a:sym typeface="Barlow"/>
              </a:rPr>
              <a:t>Part I</a:t>
            </a:r>
            <a:endParaRPr b="1" sz="1600">
              <a:solidFill>
                <a:schemeClr val="accent4"/>
              </a:solidFill>
              <a:latin typeface="Barlow"/>
              <a:ea typeface="Barlow"/>
              <a:cs typeface="Barlow"/>
              <a:sym typeface="Barlow"/>
            </a:endParaRPr>
          </a:p>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Problem: </a:t>
            </a:r>
            <a:r>
              <a:rPr lang="en" sz="1600">
                <a:solidFill>
                  <a:schemeClr val="accent4"/>
                </a:solidFill>
                <a:latin typeface="Barlow"/>
                <a:ea typeface="Barlow"/>
                <a:cs typeface="Barlow"/>
                <a:sym typeface="Barlow"/>
              </a:rPr>
              <a:t>What are </a:t>
            </a:r>
            <a:r>
              <a:rPr lang="en" sz="1600">
                <a:solidFill>
                  <a:schemeClr val="accent4"/>
                </a:solidFill>
                <a:latin typeface="Barlow"/>
                <a:ea typeface="Barlow"/>
                <a:cs typeface="Barlow"/>
                <a:sym typeface="Barlow"/>
              </a:rPr>
              <a:t>some</a:t>
            </a:r>
            <a:r>
              <a:rPr lang="en" sz="1600">
                <a:solidFill>
                  <a:schemeClr val="accent4"/>
                </a:solidFill>
                <a:latin typeface="Barlow"/>
                <a:ea typeface="Barlow"/>
                <a:cs typeface="Barlow"/>
                <a:sym typeface="Barlow"/>
              </a:rPr>
              <a:t> HR issues </a:t>
            </a:r>
            <a:r>
              <a:rPr i="1" lang="en" sz="1600">
                <a:solidFill>
                  <a:schemeClr val="accent4"/>
                </a:solidFill>
                <a:latin typeface="Barlow"/>
                <a:ea typeface="Barlow"/>
                <a:cs typeface="Barlow"/>
                <a:sym typeface="Barlow"/>
              </a:rPr>
              <a:t>Harmony Dynamics </a:t>
            </a:r>
            <a:r>
              <a:rPr lang="en" sz="1600">
                <a:solidFill>
                  <a:schemeClr val="accent4"/>
                </a:solidFill>
                <a:latin typeface="Barlow"/>
                <a:ea typeface="Barlow"/>
                <a:cs typeface="Barlow"/>
                <a:sym typeface="Barlow"/>
              </a:rPr>
              <a:t>is facing right now? </a:t>
            </a:r>
            <a:endParaRPr sz="1600">
              <a:solidFill>
                <a:schemeClr val="accent4"/>
              </a:solidFill>
              <a:latin typeface="Barlow"/>
              <a:ea typeface="Barlow"/>
              <a:cs typeface="Barlow"/>
              <a:sym typeface="Barlow"/>
            </a:endParaRPr>
          </a:p>
        </p:txBody>
      </p:sp>
      <p:sp>
        <p:nvSpPr>
          <p:cNvPr id="120" name="Google Shape;120;p26"/>
          <p:cNvSpPr txBox="1"/>
          <p:nvPr>
            <p:ph idx="4294967295" type="ctrTitle"/>
          </p:nvPr>
        </p:nvSpPr>
        <p:spPr>
          <a:xfrm>
            <a:off x="487350" y="2309100"/>
            <a:ext cx="3977700" cy="4252800"/>
          </a:xfrm>
          <a:prstGeom prst="rect">
            <a:avLst/>
          </a:prstGeom>
          <a:solidFill>
            <a:schemeClr val="lt2"/>
          </a:solidFill>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0" lvl="0" marL="0" rtl="0" algn="l">
              <a:lnSpc>
                <a:spcPct val="100000"/>
              </a:lnSpc>
              <a:spcBef>
                <a:spcPts val="1200"/>
              </a:spcBef>
              <a:spcAft>
                <a:spcPts val="1200"/>
              </a:spcAft>
              <a:buNone/>
            </a:pPr>
            <a:r>
              <a:t/>
            </a:r>
            <a:endParaRPr sz="1600">
              <a:solidFill>
                <a:schemeClr val="accent4"/>
              </a:solidFill>
              <a:latin typeface="Barlow"/>
              <a:ea typeface="Barlow"/>
              <a:cs typeface="Barlow"/>
              <a:sym typeface="Barlow"/>
            </a:endParaRPr>
          </a:p>
        </p:txBody>
      </p:sp>
      <p:sp>
        <p:nvSpPr>
          <p:cNvPr id="121" name="Google Shape;121;p26"/>
          <p:cNvSpPr/>
          <p:nvPr/>
        </p:nvSpPr>
        <p:spPr>
          <a:xfrm>
            <a:off x="4619425" y="1096850"/>
            <a:ext cx="3977700" cy="10368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6"/>
          <p:cNvSpPr txBox="1"/>
          <p:nvPr>
            <p:ph idx="4294967295" type="ctrTitle"/>
          </p:nvPr>
        </p:nvSpPr>
        <p:spPr>
          <a:xfrm>
            <a:off x="4619425" y="1096850"/>
            <a:ext cx="4084800" cy="1036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Solution</a:t>
            </a:r>
            <a:r>
              <a:rPr b="1" lang="en" sz="1600">
                <a:solidFill>
                  <a:schemeClr val="accent4"/>
                </a:solidFill>
                <a:latin typeface="Barlow"/>
                <a:ea typeface="Barlow"/>
                <a:cs typeface="Barlow"/>
                <a:sym typeface="Barlow"/>
              </a:rPr>
              <a:t>: </a:t>
            </a:r>
            <a:r>
              <a:rPr lang="en" sz="1600">
                <a:solidFill>
                  <a:schemeClr val="accent4"/>
                </a:solidFill>
                <a:latin typeface="Barlow"/>
                <a:ea typeface="Barlow"/>
                <a:cs typeface="Barlow"/>
                <a:sym typeface="Barlow"/>
              </a:rPr>
              <a:t>What are some tasks that your HR AI Assistant can do to help solve those problems?</a:t>
            </a:r>
            <a:endParaRPr sz="1600">
              <a:solidFill>
                <a:schemeClr val="accent4"/>
              </a:solidFill>
              <a:latin typeface="Barlow"/>
              <a:ea typeface="Barlow"/>
              <a:cs typeface="Barlow"/>
              <a:sym typeface="Barlow"/>
            </a:endParaRPr>
          </a:p>
        </p:txBody>
      </p:sp>
      <p:sp>
        <p:nvSpPr>
          <p:cNvPr id="123" name="Google Shape;123;p26"/>
          <p:cNvSpPr txBox="1"/>
          <p:nvPr>
            <p:ph idx="4294967295" type="ctrTitle"/>
          </p:nvPr>
        </p:nvSpPr>
        <p:spPr>
          <a:xfrm>
            <a:off x="4619425" y="2309100"/>
            <a:ext cx="3977700" cy="4252800"/>
          </a:xfrm>
          <a:prstGeom prst="rect">
            <a:avLst/>
          </a:prstGeom>
          <a:solidFill>
            <a:schemeClr val="lt2"/>
          </a:solidFill>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a:t>
            </a:r>
            <a:r>
              <a:rPr lang="en" sz="1600">
                <a:solidFill>
                  <a:schemeClr val="accent4"/>
                </a:solidFill>
                <a:latin typeface="Barlow"/>
                <a:ea typeface="Barlow"/>
                <a:cs typeface="Barlow"/>
                <a:sym typeface="Barlow"/>
              </a:rPr>
              <a:t>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a:p>
            <a:pPr indent="-330200" lvl="0" marL="457200" rtl="0" algn="l">
              <a:spcBef>
                <a:spcPts val="0"/>
              </a:spcBef>
              <a:spcAft>
                <a:spcPts val="0"/>
              </a:spcAft>
              <a:buClr>
                <a:schemeClr val="accent4"/>
              </a:buClr>
              <a:buSzPts val="1600"/>
              <a:buFont typeface="Barlow"/>
              <a:buAutoNum type="arabicPeriod"/>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p:txBody>
      </p:sp>
      <p:sp>
        <p:nvSpPr>
          <p:cNvPr id="124" name="Google Shape;124;p26"/>
          <p:cNvSpPr/>
          <p:nvPr/>
        </p:nvSpPr>
        <p:spPr>
          <a:xfrm>
            <a:off x="4115300" y="925150"/>
            <a:ext cx="891300" cy="354000"/>
          </a:xfrm>
          <a:prstGeom prst="curvedDownArrow">
            <a:avLst>
              <a:gd fmla="val 25000" name="adj1"/>
              <a:gd fmla="val 50000" name="adj2"/>
              <a:gd fmla="val 25000" name="adj3"/>
            </a:avLst>
          </a:prstGeom>
          <a:solidFill>
            <a:srgbClr val="2A9D8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DEAD"/>
        </a:solidFill>
      </p:bgPr>
    </p:bg>
    <p:spTree>
      <p:nvGrpSpPr>
        <p:cNvPr id="128" name="Shape 128"/>
        <p:cNvGrpSpPr/>
        <p:nvPr/>
      </p:nvGrpSpPr>
      <p:grpSpPr>
        <a:xfrm>
          <a:off x="0" y="0"/>
          <a:ext cx="0" cy="0"/>
          <a:chOff x="0" y="0"/>
          <a:chExt cx="0" cy="0"/>
        </a:xfrm>
      </p:grpSpPr>
      <p:sp>
        <p:nvSpPr>
          <p:cNvPr id="129" name="Google Shape;129;p27"/>
          <p:cNvSpPr txBox="1"/>
          <p:nvPr/>
        </p:nvSpPr>
        <p:spPr>
          <a:xfrm>
            <a:off x="5464000" y="2270750"/>
            <a:ext cx="3080700" cy="3392400"/>
          </a:xfrm>
          <a:prstGeom prst="rect">
            <a:avLst/>
          </a:prstGeom>
          <a:noFill/>
          <a:ln>
            <a:noFill/>
          </a:ln>
        </p:spPr>
        <p:txBody>
          <a:bodyPr anchorCtr="0" anchor="ctr" bIns="91425" lIns="91425" spcFirstLastPara="1" rIns="91425" wrap="square" tIns="91425">
            <a:normAutofit/>
          </a:bodyPr>
          <a:lstStyle/>
          <a:p>
            <a:pPr indent="-342900" lvl="0" marL="457200" rtl="0" algn="l">
              <a:spcBef>
                <a:spcPts val="0"/>
              </a:spcBef>
              <a:spcAft>
                <a:spcPts val="0"/>
              </a:spcAft>
              <a:buClr>
                <a:srgbClr val="264653"/>
              </a:buClr>
              <a:buSzPts val="1800"/>
              <a:buFont typeface="Barlow"/>
              <a:buChar char="●"/>
            </a:pPr>
            <a:r>
              <a:rPr lang="en" sz="1800">
                <a:solidFill>
                  <a:srgbClr val="264653"/>
                </a:solidFill>
                <a:latin typeface="Barlow"/>
                <a:ea typeface="Barlow"/>
                <a:cs typeface="Barlow"/>
                <a:sym typeface="Barlow"/>
              </a:rPr>
              <a:t>A Business Structure Diagram is a v</a:t>
            </a:r>
            <a:r>
              <a:rPr lang="en" sz="1800">
                <a:solidFill>
                  <a:srgbClr val="264653"/>
                </a:solidFill>
                <a:latin typeface="Barlow"/>
                <a:ea typeface="Barlow"/>
                <a:cs typeface="Barlow"/>
                <a:sym typeface="Barlow"/>
              </a:rPr>
              <a:t>isual diagram that </a:t>
            </a:r>
            <a:r>
              <a:rPr lang="en" sz="1800">
                <a:solidFill>
                  <a:schemeClr val="accent4"/>
                </a:solidFill>
                <a:latin typeface="Barlow"/>
                <a:ea typeface="Barlow"/>
                <a:cs typeface="Barlow"/>
                <a:sym typeface="Barlow"/>
              </a:rPr>
              <a:t>shows the relationships of each position in an organization</a:t>
            </a:r>
            <a:endParaRPr sz="1800">
              <a:solidFill>
                <a:srgbClr val="264653"/>
              </a:solidFill>
              <a:latin typeface="Barlow"/>
              <a:ea typeface="Barlow"/>
              <a:cs typeface="Barlow"/>
              <a:sym typeface="Barlow"/>
            </a:endParaRPr>
          </a:p>
          <a:p>
            <a:pPr indent="0" lvl="0" marL="0" rtl="0" algn="l">
              <a:spcBef>
                <a:spcPts val="0"/>
              </a:spcBef>
              <a:spcAft>
                <a:spcPts val="0"/>
              </a:spcAft>
              <a:buNone/>
            </a:pPr>
            <a:r>
              <a:t/>
            </a:r>
            <a:endParaRPr sz="1800">
              <a:solidFill>
                <a:srgbClr val="264653"/>
              </a:solidFill>
              <a:latin typeface="Barlow"/>
              <a:ea typeface="Barlow"/>
              <a:cs typeface="Barlow"/>
              <a:sym typeface="Barlow"/>
            </a:endParaRPr>
          </a:p>
          <a:p>
            <a:pPr indent="0" lvl="0" marL="0" rtl="0" algn="l">
              <a:spcBef>
                <a:spcPts val="0"/>
              </a:spcBef>
              <a:spcAft>
                <a:spcPts val="0"/>
              </a:spcAft>
              <a:buNone/>
            </a:pPr>
            <a:r>
              <a:t/>
            </a:r>
            <a:endParaRPr sz="1800">
              <a:solidFill>
                <a:srgbClr val="264653"/>
              </a:solidFill>
              <a:latin typeface="Barlow"/>
              <a:ea typeface="Barlow"/>
              <a:cs typeface="Barlow"/>
              <a:sym typeface="Barlow"/>
            </a:endParaRPr>
          </a:p>
        </p:txBody>
      </p:sp>
      <p:sp>
        <p:nvSpPr>
          <p:cNvPr id="130" name="Google Shape;130;p27"/>
          <p:cNvSpPr txBox="1"/>
          <p:nvPr>
            <p:ph idx="4294967295" type="ctrTitle"/>
          </p:nvPr>
        </p:nvSpPr>
        <p:spPr>
          <a:xfrm>
            <a:off x="238575" y="382600"/>
            <a:ext cx="7515600" cy="538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b="1" lang="en">
                <a:solidFill>
                  <a:schemeClr val="accent1"/>
                </a:solidFill>
                <a:latin typeface="Barlow"/>
                <a:ea typeface="Barlow"/>
                <a:cs typeface="Barlow"/>
                <a:sym typeface="Barlow"/>
              </a:rPr>
              <a:t>Recap! What is a Business Structure Diagram?</a:t>
            </a:r>
            <a:endParaRPr/>
          </a:p>
        </p:txBody>
      </p:sp>
      <p:sp>
        <p:nvSpPr>
          <p:cNvPr id="131" name="Google Shape;131;p27"/>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a:off x="375325" y="1071033"/>
            <a:ext cx="8169300" cy="8451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txBox="1"/>
          <p:nvPr>
            <p:ph idx="4294967295" type="ctrTitle"/>
          </p:nvPr>
        </p:nvSpPr>
        <p:spPr>
          <a:xfrm>
            <a:off x="375325" y="1071033"/>
            <a:ext cx="8169300" cy="8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i="1" lang="en" sz="1600">
                <a:solidFill>
                  <a:schemeClr val="accent4"/>
                </a:solidFill>
                <a:latin typeface="Barlow"/>
                <a:ea typeface="Barlow"/>
                <a:cs typeface="Barlow"/>
                <a:sym typeface="Barlow"/>
              </a:rPr>
              <a:t>Read this slide if you need a reminder of what Process Diagrams are! (You don’t need to write anything on this slide.)</a:t>
            </a:r>
            <a:endParaRPr i="1" sz="1600">
              <a:solidFill>
                <a:schemeClr val="accent4"/>
              </a:solidFill>
              <a:latin typeface="Barlow"/>
              <a:ea typeface="Barlow"/>
              <a:cs typeface="Barlow"/>
              <a:sym typeface="Barlow"/>
            </a:endParaRPr>
          </a:p>
        </p:txBody>
      </p:sp>
      <p:sp>
        <p:nvSpPr>
          <p:cNvPr id="134" name="Google Shape;134;p27"/>
          <p:cNvSpPr/>
          <p:nvPr/>
        </p:nvSpPr>
        <p:spPr>
          <a:xfrm rot="435975">
            <a:off x="2922917" y="5351920"/>
            <a:ext cx="2358436" cy="1194905"/>
          </a:xfrm>
          <a:prstGeom prst="clou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txBox="1"/>
          <p:nvPr/>
        </p:nvSpPr>
        <p:spPr>
          <a:xfrm>
            <a:off x="3365425" y="5515050"/>
            <a:ext cx="1768500" cy="6945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264653"/>
                </a:solidFill>
                <a:latin typeface="Barlow"/>
                <a:ea typeface="Barlow"/>
                <a:cs typeface="Barlow"/>
                <a:sym typeface="Barlow"/>
              </a:rPr>
              <a:t>Use lines to connect the circles.</a:t>
            </a:r>
            <a:endParaRPr b="1">
              <a:solidFill>
                <a:srgbClr val="264653"/>
              </a:solidFill>
              <a:latin typeface="Barlow"/>
              <a:ea typeface="Barlow"/>
              <a:cs typeface="Barlow"/>
              <a:sym typeface="Barlow"/>
            </a:endParaRPr>
          </a:p>
        </p:txBody>
      </p:sp>
      <p:sp>
        <p:nvSpPr>
          <p:cNvPr id="136" name="Google Shape;136;p27"/>
          <p:cNvSpPr/>
          <p:nvPr/>
        </p:nvSpPr>
        <p:spPr>
          <a:xfrm rot="629846">
            <a:off x="355723" y="5115180"/>
            <a:ext cx="2267393" cy="1494246"/>
          </a:xfrm>
          <a:prstGeom prst="clou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txBox="1"/>
          <p:nvPr/>
        </p:nvSpPr>
        <p:spPr>
          <a:xfrm>
            <a:off x="719500" y="5313475"/>
            <a:ext cx="1768500" cy="9633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
                <a:solidFill>
                  <a:srgbClr val="264653"/>
                </a:solidFill>
                <a:latin typeface="Barlow"/>
                <a:ea typeface="Barlow"/>
                <a:cs typeface="Barlow"/>
                <a:sym typeface="Barlow"/>
              </a:rPr>
              <a:t>Use circles to represent each position in the organization.</a:t>
            </a:r>
            <a:endParaRPr b="1">
              <a:solidFill>
                <a:srgbClr val="264653"/>
              </a:solidFill>
              <a:latin typeface="Barlow"/>
              <a:ea typeface="Barlow"/>
              <a:cs typeface="Barlow"/>
              <a:sym typeface="Barlow"/>
            </a:endParaRPr>
          </a:p>
        </p:txBody>
      </p:sp>
      <p:sp>
        <p:nvSpPr>
          <p:cNvPr id="138" name="Google Shape;138;p27"/>
          <p:cNvSpPr/>
          <p:nvPr/>
        </p:nvSpPr>
        <p:spPr>
          <a:xfrm>
            <a:off x="812375" y="4213281"/>
            <a:ext cx="1030200" cy="7080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HR Admin</a:t>
            </a:r>
            <a:endParaRPr sz="1100"/>
          </a:p>
        </p:txBody>
      </p:sp>
      <p:sp>
        <p:nvSpPr>
          <p:cNvPr id="139" name="Google Shape;139;p27"/>
          <p:cNvSpPr/>
          <p:nvPr/>
        </p:nvSpPr>
        <p:spPr>
          <a:xfrm>
            <a:off x="3301717" y="3061280"/>
            <a:ext cx="1100100" cy="708000"/>
          </a:xfrm>
          <a:prstGeom prst="ellipse">
            <a:avLst/>
          </a:prstGeom>
          <a:solidFill>
            <a:srgbClr val="F4A2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Store Manager</a:t>
            </a:r>
            <a:endParaRPr sz="1100"/>
          </a:p>
        </p:txBody>
      </p:sp>
      <p:sp>
        <p:nvSpPr>
          <p:cNvPr id="140" name="Google Shape;140;p27"/>
          <p:cNvSpPr/>
          <p:nvPr/>
        </p:nvSpPr>
        <p:spPr>
          <a:xfrm>
            <a:off x="2542092" y="2202425"/>
            <a:ext cx="759600" cy="708000"/>
          </a:xfrm>
          <a:prstGeom prst="ellipse">
            <a:avLst/>
          </a:prstGeom>
          <a:solidFill>
            <a:srgbClr val="A9E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CEO</a:t>
            </a:r>
            <a:endParaRPr sz="1100"/>
          </a:p>
        </p:txBody>
      </p:sp>
      <p:sp>
        <p:nvSpPr>
          <p:cNvPr id="141" name="Google Shape;141;p27"/>
          <p:cNvSpPr/>
          <p:nvPr/>
        </p:nvSpPr>
        <p:spPr>
          <a:xfrm>
            <a:off x="1442088" y="3115898"/>
            <a:ext cx="1100100" cy="708000"/>
          </a:xfrm>
          <a:prstGeom prst="ellipse">
            <a:avLst/>
          </a:prstGeom>
          <a:solidFill>
            <a:srgbClr val="F4A2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HR Manager</a:t>
            </a:r>
            <a:endParaRPr sz="1100"/>
          </a:p>
        </p:txBody>
      </p:sp>
      <p:sp>
        <p:nvSpPr>
          <p:cNvPr id="142" name="Google Shape;142;p27"/>
          <p:cNvSpPr/>
          <p:nvPr/>
        </p:nvSpPr>
        <p:spPr>
          <a:xfrm>
            <a:off x="3172237" y="4213281"/>
            <a:ext cx="1030200" cy="7080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Cashier</a:t>
            </a:r>
            <a:endParaRPr sz="1200"/>
          </a:p>
        </p:txBody>
      </p:sp>
      <p:sp>
        <p:nvSpPr>
          <p:cNvPr id="143" name="Google Shape;143;p27"/>
          <p:cNvSpPr/>
          <p:nvPr/>
        </p:nvSpPr>
        <p:spPr>
          <a:xfrm>
            <a:off x="2096404" y="4213281"/>
            <a:ext cx="1030200" cy="7080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Recruiter</a:t>
            </a:r>
            <a:endParaRPr sz="1000"/>
          </a:p>
        </p:txBody>
      </p:sp>
      <p:sp>
        <p:nvSpPr>
          <p:cNvPr id="144" name="Google Shape;144;p27"/>
          <p:cNvSpPr/>
          <p:nvPr/>
        </p:nvSpPr>
        <p:spPr>
          <a:xfrm>
            <a:off x="4317274" y="4213281"/>
            <a:ext cx="1030200" cy="7080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Cashier</a:t>
            </a:r>
            <a:endParaRPr sz="1200"/>
          </a:p>
        </p:txBody>
      </p:sp>
      <p:cxnSp>
        <p:nvCxnSpPr>
          <p:cNvPr id="145" name="Google Shape;145;p27"/>
          <p:cNvCxnSpPr>
            <a:endCxn id="139" idx="0"/>
          </p:cNvCxnSpPr>
          <p:nvPr/>
        </p:nvCxnSpPr>
        <p:spPr>
          <a:xfrm>
            <a:off x="2916367" y="2928680"/>
            <a:ext cx="935400" cy="132600"/>
          </a:xfrm>
          <a:prstGeom prst="bentConnector2">
            <a:avLst/>
          </a:prstGeom>
          <a:noFill/>
          <a:ln cap="flat" cmpd="sng" w="9525">
            <a:solidFill>
              <a:srgbClr val="595959"/>
            </a:solidFill>
            <a:prstDash val="solid"/>
            <a:round/>
            <a:headEnd len="med" w="med" type="none"/>
            <a:tailEnd len="med" w="med" type="none"/>
          </a:ln>
        </p:spPr>
      </p:cxnSp>
      <p:cxnSp>
        <p:nvCxnSpPr>
          <p:cNvPr id="146" name="Google Shape;146;p27"/>
          <p:cNvCxnSpPr>
            <a:endCxn id="141" idx="0"/>
          </p:cNvCxnSpPr>
          <p:nvPr/>
        </p:nvCxnSpPr>
        <p:spPr>
          <a:xfrm flipH="1">
            <a:off x="1992138" y="2928698"/>
            <a:ext cx="932700" cy="187200"/>
          </a:xfrm>
          <a:prstGeom prst="bentConnector2">
            <a:avLst/>
          </a:prstGeom>
          <a:noFill/>
          <a:ln cap="flat" cmpd="sng" w="9525">
            <a:solidFill>
              <a:srgbClr val="595959"/>
            </a:solidFill>
            <a:prstDash val="solid"/>
            <a:round/>
            <a:headEnd len="med" w="med" type="none"/>
            <a:tailEnd len="med" w="med" type="none"/>
          </a:ln>
        </p:spPr>
      </p:cxnSp>
      <p:cxnSp>
        <p:nvCxnSpPr>
          <p:cNvPr id="147" name="Google Shape;147;p27"/>
          <p:cNvCxnSpPr>
            <a:stCxn id="141" idx="4"/>
            <a:endCxn id="138" idx="0"/>
          </p:cNvCxnSpPr>
          <p:nvPr/>
        </p:nvCxnSpPr>
        <p:spPr>
          <a:xfrm rot="5400000">
            <a:off x="1465038" y="3686198"/>
            <a:ext cx="389400" cy="664800"/>
          </a:xfrm>
          <a:prstGeom prst="bentConnector3">
            <a:avLst>
              <a:gd fmla="val 49997" name="adj1"/>
            </a:avLst>
          </a:prstGeom>
          <a:noFill/>
          <a:ln cap="flat" cmpd="sng" w="9525">
            <a:solidFill>
              <a:srgbClr val="595959"/>
            </a:solidFill>
            <a:prstDash val="solid"/>
            <a:round/>
            <a:headEnd len="med" w="med" type="none"/>
            <a:tailEnd len="med" w="med" type="none"/>
          </a:ln>
        </p:spPr>
      </p:cxnSp>
      <p:cxnSp>
        <p:nvCxnSpPr>
          <p:cNvPr id="148" name="Google Shape;148;p27"/>
          <p:cNvCxnSpPr>
            <a:stCxn id="141" idx="4"/>
            <a:endCxn id="143" idx="0"/>
          </p:cNvCxnSpPr>
          <p:nvPr/>
        </p:nvCxnSpPr>
        <p:spPr>
          <a:xfrm flipH="1" rot="-5400000">
            <a:off x="2107188" y="3708848"/>
            <a:ext cx="389400" cy="619500"/>
          </a:xfrm>
          <a:prstGeom prst="bentConnector3">
            <a:avLst>
              <a:gd fmla="val 49997" name="adj1"/>
            </a:avLst>
          </a:prstGeom>
          <a:noFill/>
          <a:ln cap="flat" cmpd="sng" w="9525">
            <a:solidFill>
              <a:srgbClr val="595959"/>
            </a:solidFill>
            <a:prstDash val="solid"/>
            <a:round/>
            <a:headEnd len="med" w="med" type="none"/>
            <a:tailEnd len="med" w="med" type="none"/>
          </a:ln>
        </p:spPr>
      </p:cxnSp>
      <p:cxnSp>
        <p:nvCxnSpPr>
          <p:cNvPr id="149" name="Google Shape;149;p27"/>
          <p:cNvCxnSpPr>
            <a:stCxn id="139" idx="4"/>
            <a:endCxn id="144" idx="0"/>
          </p:cNvCxnSpPr>
          <p:nvPr/>
        </p:nvCxnSpPr>
        <p:spPr>
          <a:xfrm flipH="1" rot="-5400000">
            <a:off x="4120117" y="3500930"/>
            <a:ext cx="444000" cy="980700"/>
          </a:xfrm>
          <a:prstGeom prst="bentConnector3">
            <a:avLst>
              <a:gd fmla="val 49985" name="adj1"/>
            </a:avLst>
          </a:prstGeom>
          <a:noFill/>
          <a:ln cap="flat" cmpd="sng" w="9525">
            <a:solidFill>
              <a:srgbClr val="595959"/>
            </a:solidFill>
            <a:prstDash val="solid"/>
            <a:round/>
            <a:headEnd len="med" w="med" type="none"/>
            <a:tailEnd len="med" w="med" type="none"/>
          </a:ln>
        </p:spPr>
      </p:cxnSp>
      <p:cxnSp>
        <p:nvCxnSpPr>
          <p:cNvPr id="150" name="Google Shape;150;p27"/>
          <p:cNvCxnSpPr/>
          <p:nvPr/>
        </p:nvCxnSpPr>
        <p:spPr>
          <a:xfrm rot="5400000">
            <a:off x="3550669" y="3915242"/>
            <a:ext cx="429000" cy="173100"/>
          </a:xfrm>
          <a:prstGeom prst="bentConnector3">
            <a:avLst>
              <a:gd fmla="val 48088" name="adj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4294967295" type="ctrTitle"/>
          </p:nvPr>
        </p:nvSpPr>
        <p:spPr>
          <a:xfrm>
            <a:off x="238575" y="382600"/>
            <a:ext cx="7486500" cy="5388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0"/>
              </a:spcBef>
              <a:spcAft>
                <a:spcPts val="1200"/>
              </a:spcAft>
              <a:buClr>
                <a:schemeClr val="dk1"/>
              </a:buClr>
              <a:buSzPct val="31428"/>
              <a:buFont typeface="Arial"/>
              <a:buNone/>
            </a:pPr>
            <a:r>
              <a:rPr b="1" lang="en" sz="3500">
                <a:solidFill>
                  <a:schemeClr val="accent1"/>
                </a:solidFill>
                <a:latin typeface="Barlow"/>
                <a:ea typeface="Barlow"/>
                <a:cs typeface="Barlow"/>
                <a:sym typeface="Barlow"/>
              </a:rPr>
              <a:t>Creating a Business Structure Diagram</a:t>
            </a:r>
            <a:endParaRPr sz="5900"/>
          </a:p>
        </p:txBody>
      </p:sp>
      <p:sp>
        <p:nvSpPr>
          <p:cNvPr id="156" name="Google Shape;156;p28"/>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522550" y="1016675"/>
            <a:ext cx="8098800" cy="8451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ph idx="4294967295" type="ctrTitle"/>
          </p:nvPr>
        </p:nvSpPr>
        <p:spPr>
          <a:xfrm>
            <a:off x="522550" y="1016675"/>
            <a:ext cx="8098800" cy="8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II:</a:t>
            </a:r>
            <a:r>
              <a:rPr lang="en" sz="1600">
                <a:solidFill>
                  <a:schemeClr val="accent4"/>
                </a:solidFill>
                <a:latin typeface="Barlow"/>
                <a:ea typeface="Barlow"/>
                <a:cs typeface="Barlow"/>
                <a:sym typeface="Barlow"/>
              </a:rPr>
              <a:t> Create a </a:t>
            </a:r>
            <a:r>
              <a:rPr lang="en" sz="1600">
                <a:solidFill>
                  <a:schemeClr val="accent4"/>
                </a:solidFill>
                <a:latin typeface="Barlow"/>
                <a:ea typeface="Barlow"/>
                <a:cs typeface="Barlow"/>
                <a:sym typeface="Barlow"/>
              </a:rPr>
              <a:t>catchy</a:t>
            </a:r>
            <a:r>
              <a:rPr lang="en" sz="1600">
                <a:solidFill>
                  <a:schemeClr val="accent4"/>
                </a:solidFill>
                <a:latin typeface="Barlow"/>
                <a:ea typeface="Barlow"/>
                <a:cs typeface="Barlow"/>
                <a:sym typeface="Barlow"/>
              </a:rPr>
              <a:t> name for your AI Assistant! Write it here _______________________.</a:t>
            </a:r>
            <a:endParaRPr sz="1600">
              <a:solidFill>
                <a:schemeClr val="accent4"/>
              </a:solidFill>
              <a:latin typeface="Barlow"/>
              <a:ea typeface="Barlow"/>
              <a:cs typeface="Barlow"/>
              <a:sym typeface="Barlow"/>
            </a:endParaRPr>
          </a:p>
        </p:txBody>
      </p:sp>
      <p:sp>
        <p:nvSpPr>
          <p:cNvPr id="159" name="Google Shape;159;p28"/>
          <p:cNvSpPr/>
          <p:nvPr/>
        </p:nvSpPr>
        <p:spPr>
          <a:xfrm>
            <a:off x="522600" y="2023900"/>
            <a:ext cx="8098800" cy="8451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txBox="1"/>
          <p:nvPr>
            <p:ph idx="4294967295" type="ctrTitle"/>
          </p:nvPr>
        </p:nvSpPr>
        <p:spPr>
          <a:xfrm>
            <a:off x="522600" y="2023900"/>
            <a:ext cx="8098800" cy="8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III:</a:t>
            </a:r>
            <a:r>
              <a:rPr lang="en" sz="1600">
                <a:solidFill>
                  <a:schemeClr val="accent4"/>
                </a:solidFill>
                <a:latin typeface="Barlow"/>
                <a:ea typeface="Barlow"/>
                <a:cs typeface="Barlow"/>
                <a:sym typeface="Barlow"/>
              </a:rPr>
              <a:t> What role does your new AI Assistant fulfill? Will it be replacing any existing roles? </a:t>
            </a:r>
            <a:endParaRPr sz="1600">
              <a:solidFill>
                <a:schemeClr val="accent4"/>
              </a:solidFill>
              <a:latin typeface="Barlow"/>
              <a:ea typeface="Barlow"/>
              <a:cs typeface="Barlow"/>
              <a:sym typeface="Barlow"/>
            </a:endParaRPr>
          </a:p>
        </p:txBody>
      </p:sp>
      <p:sp>
        <p:nvSpPr>
          <p:cNvPr id="161" name="Google Shape;161;p28"/>
          <p:cNvSpPr txBox="1"/>
          <p:nvPr>
            <p:ph idx="4294967295" type="ctrTitle"/>
          </p:nvPr>
        </p:nvSpPr>
        <p:spPr>
          <a:xfrm>
            <a:off x="504850" y="3124350"/>
            <a:ext cx="8134200" cy="2612100"/>
          </a:xfrm>
          <a:prstGeom prst="rect">
            <a:avLst/>
          </a:prstGeom>
          <a:solidFill>
            <a:schemeClr val="lt2"/>
          </a:solidFill>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600">
                <a:solidFill>
                  <a:schemeClr val="accent4"/>
                </a:solidFill>
                <a:latin typeface="Barlow"/>
                <a:ea typeface="Barlow"/>
                <a:cs typeface="Barlow"/>
                <a:sym typeface="Barlow"/>
              </a:rPr>
              <a:t>Y</a:t>
            </a:r>
            <a:r>
              <a:rPr lang="en" sz="1600">
                <a:solidFill>
                  <a:schemeClr val="accent4"/>
                </a:solidFill>
                <a:latin typeface="Barlow"/>
                <a:ea typeface="Barlow"/>
                <a:cs typeface="Barlow"/>
                <a:sym typeface="Barlow"/>
              </a:rPr>
              <a:t>our answer…</a:t>
            </a:r>
            <a:endParaRPr sz="1600">
              <a:solidFill>
                <a:schemeClr val="accent4"/>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4294967295" type="ctrTitle"/>
          </p:nvPr>
        </p:nvSpPr>
        <p:spPr>
          <a:xfrm>
            <a:off x="238575" y="382600"/>
            <a:ext cx="7486500" cy="5388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0"/>
              </a:spcBef>
              <a:spcAft>
                <a:spcPts val="1200"/>
              </a:spcAft>
              <a:buClr>
                <a:schemeClr val="dk1"/>
              </a:buClr>
              <a:buSzPct val="31428"/>
              <a:buFont typeface="Arial"/>
              <a:buNone/>
            </a:pPr>
            <a:r>
              <a:rPr b="1" lang="en" sz="3500">
                <a:solidFill>
                  <a:schemeClr val="accent1"/>
                </a:solidFill>
                <a:latin typeface="Barlow"/>
                <a:ea typeface="Barlow"/>
                <a:cs typeface="Barlow"/>
                <a:sym typeface="Barlow"/>
              </a:rPr>
              <a:t>Creating a Business Structure Diagram</a:t>
            </a:r>
            <a:endParaRPr sz="5900"/>
          </a:p>
        </p:txBody>
      </p:sp>
      <p:sp>
        <p:nvSpPr>
          <p:cNvPr id="167" name="Google Shape;167;p29"/>
          <p:cNvSpPr/>
          <p:nvPr/>
        </p:nvSpPr>
        <p:spPr>
          <a:xfrm>
            <a:off x="522550" y="1359600"/>
            <a:ext cx="4049400" cy="8451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a:off x="4736150" y="1359608"/>
            <a:ext cx="3885300" cy="8451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ph idx="4294967295" type="ctrTitle"/>
          </p:nvPr>
        </p:nvSpPr>
        <p:spPr>
          <a:xfrm>
            <a:off x="522550" y="2429847"/>
            <a:ext cx="3885300" cy="221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p:txBody>
      </p:sp>
      <p:sp>
        <p:nvSpPr>
          <p:cNvPr id="170" name="Google Shape;170;p29"/>
          <p:cNvSpPr txBox="1"/>
          <p:nvPr>
            <p:ph idx="4294967295" type="ctrTitle"/>
          </p:nvPr>
        </p:nvSpPr>
        <p:spPr>
          <a:xfrm>
            <a:off x="4736150" y="2429847"/>
            <a:ext cx="3885300" cy="221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a:p>
            <a:pPr indent="-330200" lvl="0" marL="457200" rtl="0" algn="l">
              <a:lnSpc>
                <a:spcPct val="100000"/>
              </a:lnSpc>
              <a:spcBef>
                <a:spcPts val="0"/>
              </a:spcBef>
              <a:spcAft>
                <a:spcPts val="0"/>
              </a:spcAft>
              <a:buClr>
                <a:schemeClr val="accent4"/>
              </a:buClr>
              <a:buSzPts val="1600"/>
              <a:buFont typeface="Barlow"/>
              <a:buChar char="●"/>
            </a:pPr>
            <a:r>
              <a:rPr lang="en" sz="1600">
                <a:solidFill>
                  <a:schemeClr val="accent4"/>
                </a:solidFill>
                <a:latin typeface="Barlow"/>
                <a:ea typeface="Barlow"/>
                <a:cs typeface="Barlow"/>
                <a:sym typeface="Barlow"/>
              </a:rPr>
              <a:t>…</a:t>
            </a:r>
            <a:endParaRPr sz="1600">
              <a:solidFill>
                <a:schemeClr val="accent4"/>
              </a:solidFill>
              <a:latin typeface="Barlow"/>
              <a:ea typeface="Barlow"/>
              <a:cs typeface="Barlow"/>
              <a:sym typeface="Barlow"/>
            </a:endParaRPr>
          </a:p>
        </p:txBody>
      </p:sp>
      <p:sp>
        <p:nvSpPr>
          <p:cNvPr id="171" name="Google Shape;171;p29"/>
          <p:cNvSpPr txBox="1"/>
          <p:nvPr>
            <p:ph idx="4294967295" type="ctrTitle"/>
          </p:nvPr>
        </p:nvSpPr>
        <p:spPr>
          <a:xfrm>
            <a:off x="522550" y="1359600"/>
            <a:ext cx="4049400" cy="8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IV:</a:t>
            </a:r>
            <a:r>
              <a:rPr lang="en" sz="1600">
                <a:solidFill>
                  <a:schemeClr val="accent4"/>
                </a:solidFill>
                <a:latin typeface="Barlow"/>
                <a:ea typeface="Barlow"/>
                <a:cs typeface="Barlow"/>
                <a:sym typeface="Barlow"/>
              </a:rPr>
              <a:t> Brainstorm and list at least 7 positions required to run </a:t>
            </a:r>
            <a:r>
              <a:rPr i="1" lang="en" sz="1600">
                <a:solidFill>
                  <a:schemeClr val="accent4"/>
                </a:solidFill>
                <a:latin typeface="Barlow"/>
                <a:ea typeface="Barlow"/>
                <a:cs typeface="Barlow"/>
                <a:sym typeface="Barlow"/>
              </a:rPr>
              <a:t>Harmony Dynamics</a:t>
            </a:r>
            <a:endParaRPr i="1" sz="1600">
              <a:solidFill>
                <a:schemeClr val="accent4"/>
              </a:solidFill>
              <a:latin typeface="Barlow"/>
              <a:ea typeface="Barlow"/>
              <a:cs typeface="Barlow"/>
              <a:sym typeface="Barlow"/>
            </a:endParaRPr>
          </a:p>
        </p:txBody>
      </p:sp>
      <p:sp>
        <p:nvSpPr>
          <p:cNvPr id="172" name="Google Shape;172;p29"/>
          <p:cNvSpPr txBox="1"/>
          <p:nvPr>
            <p:ph idx="4294967295" type="ctrTitle"/>
          </p:nvPr>
        </p:nvSpPr>
        <p:spPr>
          <a:xfrm>
            <a:off x="4736150" y="1359608"/>
            <a:ext cx="3885300" cy="8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V:</a:t>
            </a:r>
            <a:r>
              <a:rPr lang="en" sz="1600">
                <a:solidFill>
                  <a:schemeClr val="accent4"/>
                </a:solidFill>
                <a:latin typeface="Barlow"/>
                <a:ea typeface="Barlow"/>
                <a:cs typeface="Barlow"/>
                <a:sym typeface="Barlow"/>
              </a:rPr>
              <a:t> Now, write the rankings to see how the diagram should flow. Think about what roles are on the same level.</a:t>
            </a:r>
            <a:endParaRPr sz="1600">
              <a:solidFill>
                <a:schemeClr val="accent4"/>
              </a:solidFill>
              <a:latin typeface="Barlow"/>
              <a:ea typeface="Barlow"/>
              <a:cs typeface="Barlow"/>
              <a:sym typeface="Barlow"/>
            </a:endParaRPr>
          </a:p>
        </p:txBody>
      </p:sp>
      <p:sp>
        <p:nvSpPr>
          <p:cNvPr id="173" name="Google Shape;173;p29"/>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4294967295" type="ctrTitle"/>
          </p:nvPr>
        </p:nvSpPr>
        <p:spPr>
          <a:xfrm>
            <a:off x="238575" y="382600"/>
            <a:ext cx="7201800" cy="5388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0"/>
              </a:spcBef>
              <a:spcAft>
                <a:spcPts val="1200"/>
              </a:spcAft>
              <a:buClr>
                <a:schemeClr val="dk1"/>
              </a:buClr>
              <a:buSzPct val="31428"/>
              <a:buFont typeface="Arial"/>
              <a:buNone/>
            </a:pPr>
            <a:r>
              <a:rPr b="1" lang="en" sz="3500">
                <a:solidFill>
                  <a:schemeClr val="accent1"/>
                </a:solidFill>
                <a:latin typeface="Barlow"/>
                <a:ea typeface="Barlow"/>
                <a:cs typeface="Barlow"/>
                <a:sym typeface="Barlow"/>
              </a:rPr>
              <a:t>Creating a Business Structure Diagram</a:t>
            </a:r>
            <a:endParaRPr sz="5900"/>
          </a:p>
        </p:txBody>
      </p:sp>
      <p:sp>
        <p:nvSpPr>
          <p:cNvPr id="179" name="Google Shape;179;p30"/>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487350" y="1155508"/>
            <a:ext cx="8169300" cy="8451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txBox="1"/>
          <p:nvPr>
            <p:ph idx="4294967295" type="ctrTitle"/>
          </p:nvPr>
        </p:nvSpPr>
        <p:spPr>
          <a:xfrm>
            <a:off x="487350" y="1106988"/>
            <a:ext cx="8169300" cy="93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VI:</a:t>
            </a:r>
            <a:r>
              <a:rPr lang="en" sz="1600">
                <a:solidFill>
                  <a:schemeClr val="accent4"/>
                </a:solidFill>
                <a:latin typeface="Barlow"/>
                <a:ea typeface="Barlow"/>
                <a:cs typeface="Barlow"/>
                <a:sym typeface="Barlow"/>
              </a:rPr>
              <a:t> </a:t>
            </a:r>
            <a:r>
              <a:rPr lang="en" sz="1600">
                <a:solidFill>
                  <a:schemeClr val="accent4"/>
                </a:solidFill>
                <a:latin typeface="Barlow"/>
                <a:ea typeface="Barlow"/>
                <a:cs typeface="Barlow"/>
                <a:sym typeface="Barlow"/>
              </a:rPr>
              <a:t>Now, create a Business Structure Diagram which shows the rankings of each position (A, B, C…). Copy and paste the circle shape to represent each role, then connect each position with lines.</a:t>
            </a:r>
            <a:endParaRPr sz="1600">
              <a:solidFill>
                <a:schemeClr val="accent4"/>
              </a:solidFill>
              <a:latin typeface="Barlow"/>
              <a:ea typeface="Barlow"/>
              <a:cs typeface="Barlow"/>
              <a:sym typeface="Barlow"/>
            </a:endParaRPr>
          </a:p>
        </p:txBody>
      </p:sp>
      <p:sp>
        <p:nvSpPr>
          <p:cNvPr id="182" name="Google Shape;182;p30"/>
          <p:cNvSpPr/>
          <p:nvPr/>
        </p:nvSpPr>
        <p:spPr>
          <a:xfrm>
            <a:off x="4185900" y="2234693"/>
            <a:ext cx="772200" cy="7722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3151188" y="3141255"/>
            <a:ext cx="772200" cy="7722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5210063" y="3141243"/>
            <a:ext cx="772200" cy="772200"/>
          </a:xfrm>
          <a:prstGeom prst="ellipse">
            <a:avLst/>
          </a:prstGeom>
          <a:solidFill>
            <a:srgbClr val="E9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30"/>
          <p:cNvCxnSpPr/>
          <p:nvPr/>
        </p:nvCxnSpPr>
        <p:spPr>
          <a:xfrm>
            <a:off x="4594188" y="3007593"/>
            <a:ext cx="1002000" cy="108900"/>
          </a:xfrm>
          <a:prstGeom prst="bentConnector3">
            <a:avLst>
              <a:gd fmla="val 99098" name="adj1"/>
            </a:avLst>
          </a:prstGeom>
          <a:noFill/>
          <a:ln cap="flat" cmpd="sng" w="9525">
            <a:solidFill>
              <a:schemeClr val="dk2"/>
            </a:solidFill>
            <a:prstDash val="solid"/>
            <a:round/>
            <a:headEnd len="med" w="med" type="none"/>
            <a:tailEnd len="med" w="med" type="none"/>
          </a:ln>
        </p:spPr>
      </p:cxnSp>
      <p:cxnSp>
        <p:nvCxnSpPr>
          <p:cNvPr id="186" name="Google Shape;186;p30"/>
          <p:cNvCxnSpPr>
            <a:endCxn id="183" idx="0"/>
          </p:cNvCxnSpPr>
          <p:nvPr/>
        </p:nvCxnSpPr>
        <p:spPr>
          <a:xfrm flipH="1">
            <a:off x="3537288" y="3005955"/>
            <a:ext cx="1056900" cy="1353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4294967295" type="ctrTitle"/>
          </p:nvPr>
        </p:nvSpPr>
        <p:spPr>
          <a:xfrm>
            <a:off x="390975" y="382600"/>
            <a:ext cx="6868500" cy="5388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0"/>
              </a:spcBef>
              <a:spcAft>
                <a:spcPts val="1200"/>
              </a:spcAft>
              <a:buClr>
                <a:schemeClr val="dk1"/>
              </a:buClr>
              <a:buSzPct val="31428"/>
              <a:buFont typeface="Arial"/>
              <a:buNone/>
            </a:pPr>
            <a:r>
              <a:rPr b="1" lang="en" sz="3500">
                <a:solidFill>
                  <a:schemeClr val="accent1"/>
                </a:solidFill>
                <a:latin typeface="Barlow"/>
                <a:ea typeface="Barlow"/>
                <a:cs typeface="Barlow"/>
                <a:sym typeface="Barlow"/>
              </a:rPr>
              <a:t>Assess Your Innovation</a:t>
            </a:r>
            <a:endParaRPr sz="5900"/>
          </a:p>
        </p:txBody>
      </p:sp>
      <p:sp>
        <p:nvSpPr>
          <p:cNvPr id="192" name="Google Shape;192;p31"/>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487350" y="1079300"/>
            <a:ext cx="8169300" cy="10368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txBox="1"/>
          <p:nvPr>
            <p:ph idx="4294967295" type="ctrTitle"/>
          </p:nvPr>
        </p:nvSpPr>
        <p:spPr>
          <a:xfrm>
            <a:off x="487350" y="1079300"/>
            <a:ext cx="8169300" cy="1036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VII:</a:t>
            </a:r>
            <a:r>
              <a:rPr lang="en" sz="1600">
                <a:solidFill>
                  <a:schemeClr val="accent4"/>
                </a:solidFill>
                <a:latin typeface="Barlow"/>
                <a:ea typeface="Barlow"/>
                <a:cs typeface="Barlow"/>
                <a:sym typeface="Barlow"/>
              </a:rPr>
              <a:t> T</a:t>
            </a:r>
            <a:r>
              <a:rPr lang="en" sz="1600">
                <a:solidFill>
                  <a:schemeClr val="accent4"/>
                </a:solidFill>
                <a:latin typeface="Barlow"/>
                <a:ea typeface="Barlow"/>
                <a:cs typeface="Barlow"/>
                <a:sym typeface="Barlow"/>
              </a:rPr>
              <a:t>hink about how other people in the organization will interact with the AI HR assistant. Consider how they will work with the AI HR assistant. Imagine if it will help them with questions, make tasks easier, or change the way they do their jobs. </a:t>
            </a:r>
            <a:endParaRPr sz="1600">
              <a:solidFill>
                <a:schemeClr val="accent4"/>
              </a:solidFill>
              <a:latin typeface="Barlow"/>
              <a:ea typeface="Barlow"/>
              <a:cs typeface="Barlow"/>
              <a:sym typeface="Barlow"/>
            </a:endParaRPr>
          </a:p>
        </p:txBody>
      </p:sp>
      <p:sp>
        <p:nvSpPr>
          <p:cNvPr id="195" name="Google Shape;195;p31"/>
          <p:cNvSpPr txBox="1"/>
          <p:nvPr>
            <p:ph idx="4294967295" type="ctrTitle"/>
          </p:nvPr>
        </p:nvSpPr>
        <p:spPr>
          <a:xfrm>
            <a:off x="487350" y="2274000"/>
            <a:ext cx="8169300" cy="3401700"/>
          </a:xfrm>
          <a:prstGeom prst="rect">
            <a:avLst/>
          </a:prstGeom>
          <a:solidFill>
            <a:schemeClr val="lt2"/>
          </a:solidFill>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4294967295" type="ctrTitle"/>
          </p:nvPr>
        </p:nvSpPr>
        <p:spPr>
          <a:xfrm>
            <a:off x="390975" y="382600"/>
            <a:ext cx="6868500" cy="5388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0"/>
              </a:spcBef>
              <a:spcAft>
                <a:spcPts val="1200"/>
              </a:spcAft>
              <a:buClr>
                <a:schemeClr val="dk1"/>
              </a:buClr>
              <a:buSzPct val="31428"/>
              <a:buFont typeface="Arial"/>
              <a:buNone/>
            </a:pPr>
            <a:r>
              <a:rPr b="1" lang="en" sz="3500">
                <a:solidFill>
                  <a:schemeClr val="accent1"/>
                </a:solidFill>
                <a:latin typeface="Barlow"/>
                <a:ea typeface="Barlow"/>
                <a:cs typeface="Barlow"/>
                <a:sym typeface="Barlow"/>
              </a:rPr>
              <a:t>Assess Your Innovation</a:t>
            </a:r>
            <a:endParaRPr sz="5900"/>
          </a:p>
        </p:txBody>
      </p:sp>
      <p:sp>
        <p:nvSpPr>
          <p:cNvPr id="201" name="Google Shape;201;p32"/>
          <p:cNvSpPr/>
          <p:nvPr/>
        </p:nvSpPr>
        <p:spPr>
          <a:xfrm>
            <a:off x="0" y="0"/>
            <a:ext cx="9144000" cy="148500"/>
          </a:xfrm>
          <a:prstGeom prst="rect">
            <a:avLst/>
          </a:prstGeom>
          <a:solidFill>
            <a:srgbClr val="2A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487350" y="1079300"/>
            <a:ext cx="8169300" cy="1036800"/>
          </a:xfrm>
          <a:prstGeom prst="rect">
            <a:avLst/>
          </a:prstGeom>
          <a:solidFill>
            <a:srgbClr val="F3DEAD"/>
          </a:solidFill>
          <a:ln cap="flat" cmpd="sng" w="9525">
            <a:solidFill>
              <a:srgbClr val="F3DE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txBox="1"/>
          <p:nvPr>
            <p:ph idx="4294967295" type="ctrTitle"/>
          </p:nvPr>
        </p:nvSpPr>
        <p:spPr>
          <a:xfrm>
            <a:off x="487350" y="1079300"/>
            <a:ext cx="8169300" cy="1036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b="1" lang="en" sz="1600">
                <a:solidFill>
                  <a:schemeClr val="accent4"/>
                </a:solidFill>
                <a:latin typeface="Barlow"/>
                <a:ea typeface="Barlow"/>
                <a:cs typeface="Barlow"/>
                <a:sym typeface="Barlow"/>
              </a:rPr>
              <a:t>Part X:</a:t>
            </a:r>
            <a:r>
              <a:rPr lang="en" sz="1600">
                <a:solidFill>
                  <a:schemeClr val="accent4"/>
                </a:solidFill>
                <a:latin typeface="Barlow"/>
                <a:ea typeface="Barlow"/>
                <a:cs typeface="Barlow"/>
                <a:sym typeface="Barlow"/>
              </a:rPr>
              <a:t> </a:t>
            </a:r>
            <a:r>
              <a:rPr lang="en" sz="1600">
                <a:solidFill>
                  <a:schemeClr val="accent4"/>
                </a:solidFill>
                <a:latin typeface="Barlow"/>
                <a:ea typeface="Barlow"/>
                <a:cs typeface="Barlow"/>
                <a:sym typeface="Barlow"/>
              </a:rPr>
              <a:t>Explain why your AI HR assistant is a valuable addition to the organization. Use thoughtful and convincing language to showcase the benefits it brings to the business and its employees. Write a short paragraph (4-5 sentences) to explain your thinking.</a:t>
            </a:r>
            <a:endParaRPr sz="1600">
              <a:solidFill>
                <a:schemeClr val="accent4"/>
              </a:solidFill>
              <a:latin typeface="Barlow"/>
              <a:ea typeface="Barlow"/>
              <a:cs typeface="Barlow"/>
              <a:sym typeface="Barlow"/>
            </a:endParaRPr>
          </a:p>
        </p:txBody>
      </p:sp>
      <p:sp>
        <p:nvSpPr>
          <p:cNvPr id="204" name="Google Shape;204;p32"/>
          <p:cNvSpPr txBox="1"/>
          <p:nvPr>
            <p:ph idx="4294967295" type="ctrTitle"/>
          </p:nvPr>
        </p:nvSpPr>
        <p:spPr>
          <a:xfrm>
            <a:off x="487350" y="2274000"/>
            <a:ext cx="8169300" cy="3401700"/>
          </a:xfrm>
          <a:prstGeom prst="rect">
            <a:avLst/>
          </a:prstGeom>
          <a:solidFill>
            <a:schemeClr val="lt2"/>
          </a:solidFill>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600">
                <a:solidFill>
                  <a:schemeClr val="accent4"/>
                </a:solidFill>
                <a:latin typeface="Barlow"/>
                <a:ea typeface="Barlow"/>
                <a:cs typeface="Barlow"/>
                <a:sym typeface="Barlow"/>
              </a:rPr>
              <a:t>Your answer…</a:t>
            </a:r>
            <a:endParaRPr sz="1600">
              <a:solidFill>
                <a:schemeClr val="accent4"/>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2A9D8F"/>
      </a:accent1>
      <a:accent2>
        <a:srgbClr val="E9C46A"/>
      </a:accent2>
      <a:accent3>
        <a:srgbClr val="F4A261"/>
      </a:accent3>
      <a:accent4>
        <a:srgbClr val="264653"/>
      </a:accent4>
      <a:accent5>
        <a:srgbClr val="D07170"/>
      </a:accent5>
      <a:accent6>
        <a:srgbClr val="A9E1CF"/>
      </a:accent6>
      <a:hlink>
        <a:srgbClr val="3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