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9144000"/>
  <p:notesSz cx="6858000" cy="9144000"/>
  <p:embeddedFontLst>
    <p:embeddedFont>
      <p:font typeface="Barlow"/>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CB7389-9086-4635-9EEC-52B15487682C}">
  <a:tblStyle styleId="{D7CB7389-9086-4635-9EEC-52B1548768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Barlow-bold.fntdata"/><Relationship Id="rId16" Type="http://schemas.openxmlformats.org/officeDocument/2006/relationships/font" Target="fonts/Barlow-regular.fntdata"/><Relationship Id="rId5" Type="http://schemas.openxmlformats.org/officeDocument/2006/relationships/slideMaster" Target="slideMasters/slideMaster1.xml"/><Relationship Id="rId19" Type="http://schemas.openxmlformats.org/officeDocument/2006/relationships/font" Target="fonts/Barlow-boldItalic.fntdata"/><Relationship Id="rId6" Type="http://schemas.openxmlformats.org/officeDocument/2006/relationships/notesMaster" Target="notesMasters/notesMaster1.xml"/><Relationship Id="rId18" Type="http://schemas.openxmlformats.org/officeDocument/2006/relationships/font" Target="fonts/Barlow-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9tXwP0EJBlw"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cvEqxHdKiWQ"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6671e9937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6671e993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70dfa2bfb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70dfa2bf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step, you will be using the </a:t>
            </a:r>
            <a:r>
              <a:rPr b="1" lang="en"/>
              <a:t>Design Thinking Process</a:t>
            </a:r>
            <a:r>
              <a:rPr lang="en"/>
              <a:t> and choose a UN SDG to create a product solution for. Recall the </a:t>
            </a:r>
            <a:r>
              <a:rPr i="1" lang="en" u="sng"/>
              <a:t>Introduction to Entrepreneurship</a:t>
            </a:r>
            <a:r>
              <a:rPr lang="en"/>
              <a:t> workshop and apply the concepts you learned that month!</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The Design Thinking Process:</a:t>
            </a:r>
            <a:endParaRPr b="1" u="sng"/>
          </a:p>
          <a:p>
            <a:pPr indent="0" lvl="0" marL="0" rtl="0" algn="l">
              <a:spcBef>
                <a:spcPts val="0"/>
              </a:spcBef>
              <a:spcAft>
                <a:spcPts val="0"/>
              </a:spcAft>
              <a:buNone/>
            </a:pPr>
            <a:r>
              <a:t/>
            </a:r>
            <a:endParaRPr b="1"/>
          </a:p>
          <a:p>
            <a:pPr indent="0" lvl="0" marL="0" rtl="0" algn="l">
              <a:spcBef>
                <a:spcPts val="0"/>
              </a:spcBef>
              <a:spcAft>
                <a:spcPts val="0"/>
              </a:spcAft>
              <a:buNone/>
            </a:pPr>
            <a:r>
              <a:rPr b="1" lang="en"/>
              <a:t>Step 1) Empathize </a:t>
            </a:r>
            <a:r>
              <a:rPr lang="en"/>
              <a:t>-</a:t>
            </a:r>
            <a:r>
              <a:rPr lang="en"/>
              <a:t> What bigger picture problem are you trying to solve? How does it affect you, your community, and the world?</a:t>
            </a:r>
            <a:r>
              <a:rPr i="1" lang="en"/>
              <a:t> Discuss with your group the overall problem and how it affects you!</a:t>
            </a:r>
            <a:endParaRPr i="1"/>
          </a:p>
          <a:p>
            <a:pPr indent="0" lvl="0" marL="0" rtl="0" algn="l">
              <a:spcBef>
                <a:spcPts val="0"/>
              </a:spcBef>
              <a:spcAft>
                <a:spcPts val="0"/>
              </a:spcAft>
              <a:buNone/>
            </a:pPr>
            <a:r>
              <a:t/>
            </a:r>
            <a:endParaRPr b="1"/>
          </a:p>
          <a:p>
            <a:pPr indent="0" lvl="0" marL="0" rtl="0" algn="l">
              <a:spcBef>
                <a:spcPts val="0"/>
              </a:spcBef>
              <a:spcAft>
                <a:spcPts val="0"/>
              </a:spcAft>
              <a:buNone/>
            </a:pPr>
            <a:r>
              <a:rPr b="1" lang="en"/>
              <a:t>Step 2) Define </a:t>
            </a:r>
            <a:r>
              <a:rPr lang="en"/>
              <a:t>- Within the big problem you chose in step 1, what is a smaller specific issue that you are going to solve? Narrow down your problem into something you can take on! Why did you choose it and do you have the ability to put it into action?</a:t>
            </a:r>
            <a:endParaRPr/>
          </a:p>
          <a:p>
            <a:pPr indent="0" lvl="0" marL="0" rtl="0" algn="l">
              <a:spcBef>
                <a:spcPts val="0"/>
              </a:spcBef>
              <a:spcAft>
                <a:spcPts val="0"/>
              </a:spcAft>
              <a:buNone/>
            </a:pPr>
            <a:br>
              <a:rPr b="1" lang="en"/>
            </a:br>
            <a:r>
              <a:rPr b="1" lang="en"/>
              <a:t>Step 3) Ideate</a:t>
            </a:r>
            <a:r>
              <a:rPr lang="en"/>
              <a:t> - Think of 3 product ideas that could help solve your problem. Be creative with your solutions! The sky’s the limit.</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Step 4) Prototype</a:t>
            </a:r>
            <a:r>
              <a:rPr lang="en"/>
              <a:t> - Now choose one of your 3 ideas and transform it into a product! Create a diagram of what you product would look like– you can either create a digital picture or upload a picture of it on paper. Upload it into the next slide</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Step 5) Test</a:t>
            </a:r>
            <a:r>
              <a:rPr lang="en"/>
              <a:t> - </a:t>
            </a:r>
            <a:r>
              <a:rPr i="1" lang="en"/>
              <a:t>Since this is a hypothetical situation, you will not actually make your product and will skip this step.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need a refresher, feel free to </a:t>
            </a:r>
            <a:r>
              <a:rPr lang="en"/>
              <a:t>rewatch</a:t>
            </a:r>
            <a:r>
              <a:rPr lang="en"/>
              <a:t> this video about </a:t>
            </a:r>
            <a:r>
              <a:rPr lang="en"/>
              <a:t>entrepreneurial</a:t>
            </a:r>
            <a:r>
              <a:rPr lang="en"/>
              <a:t> thinking: </a:t>
            </a:r>
            <a:r>
              <a:rPr lang="en" u="sng">
                <a:solidFill>
                  <a:schemeClr val="hlink"/>
                </a:solidFill>
                <a:hlinkClick r:id="rId2"/>
              </a:rPr>
              <a:t>https://www.youtube.com/watch?v=9tXwP0EJBlw</a:t>
            </a: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74d53d495_1_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74d53d49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70dfa2bfb_0_5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70dfa2bf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Step 4) Prototype</a:t>
            </a:r>
            <a:endParaRPr b="1"/>
          </a:p>
          <a:p>
            <a:pPr indent="0" lvl="0" marL="0" rtl="0" algn="l">
              <a:spcBef>
                <a:spcPts val="0"/>
              </a:spcBef>
              <a:spcAft>
                <a:spcPts val="0"/>
              </a:spcAft>
              <a:buNone/>
            </a:pPr>
            <a:r>
              <a:rPr b="1" lang="en"/>
              <a:t>→ Use this slide to upload the diagram of your chosen product!</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70dfa2bfb_0_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70dfa2bf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you will make the important decision on how you will allocate your budget for the year!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your business project, you will be given </a:t>
            </a:r>
            <a:r>
              <a:rPr i="1" lang="en" u="sng">
                <a:highlight>
                  <a:srgbClr val="FFE599"/>
                </a:highlight>
              </a:rPr>
              <a:t> $1,500,000</a:t>
            </a:r>
            <a:r>
              <a:rPr lang="en" u="sng">
                <a:highlight>
                  <a:srgbClr val="FFE599"/>
                </a:highlight>
              </a:rPr>
              <a:t> </a:t>
            </a:r>
            <a:r>
              <a:rPr lang="en"/>
              <a:t> to invest in the following sections of your business: </a:t>
            </a:r>
            <a:r>
              <a:rPr b="1" lang="en"/>
              <a:t>Product Quality, Advertising, Selling Operations, Future Savings.</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en">
                <a:highlight>
                  <a:srgbClr val="A9E1CF"/>
                </a:highlight>
              </a:rPr>
              <a:t>Product Quality</a:t>
            </a:r>
            <a:r>
              <a:rPr lang="en">
                <a:highlight>
                  <a:srgbClr val="A9E1CF"/>
                </a:highlight>
              </a:rPr>
              <a:t>:</a:t>
            </a:r>
            <a:r>
              <a:rPr lang="en"/>
              <a:t> you plan to invest in to the research and </a:t>
            </a:r>
            <a:r>
              <a:rPr lang="en"/>
              <a:t>development</a:t>
            </a:r>
            <a:r>
              <a:rPr lang="en"/>
              <a:t> process of your product.</a:t>
            </a:r>
            <a:endParaRPr/>
          </a:p>
          <a:p>
            <a:pPr indent="-298450" lvl="0" marL="457200" rtl="0" algn="l">
              <a:spcBef>
                <a:spcPts val="0"/>
              </a:spcBef>
              <a:spcAft>
                <a:spcPts val="0"/>
              </a:spcAft>
              <a:buSzPts val="1100"/>
              <a:buChar char="-"/>
            </a:pPr>
            <a:r>
              <a:rPr b="1" lang="en"/>
              <a:t>High Quality</a:t>
            </a:r>
            <a:r>
              <a:rPr lang="en"/>
              <a:t> ($600,000) → durable, environmentally friendly, higher performance than competitors, expensive selling price </a:t>
            </a:r>
            <a:endParaRPr/>
          </a:p>
          <a:p>
            <a:pPr indent="-298450" lvl="0" marL="457200" rtl="0" algn="l">
              <a:spcBef>
                <a:spcPts val="0"/>
              </a:spcBef>
              <a:spcAft>
                <a:spcPts val="0"/>
              </a:spcAft>
              <a:buSzPts val="1100"/>
              <a:buChar char="-"/>
            </a:pPr>
            <a:r>
              <a:rPr b="1" lang="en"/>
              <a:t>Average Quality</a:t>
            </a:r>
            <a:r>
              <a:rPr lang="en"/>
              <a:t> ($400,000) → average performance, more affordable to customers</a:t>
            </a:r>
            <a:endParaRPr/>
          </a:p>
          <a:p>
            <a:pPr indent="0" lvl="0" marL="0" rtl="0" algn="l">
              <a:spcBef>
                <a:spcPts val="0"/>
              </a:spcBef>
              <a:spcAft>
                <a:spcPts val="0"/>
              </a:spcAft>
              <a:buNone/>
            </a:pPr>
            <a:r>
              <a:rPr b="1" lang="en">
                <a:highlight>
                  <a:srgbClr val="A9E1CF"/>
                </a:highlight>
              </a:rPr>
              <a:t>Advertising:</a:t>
            </a:r>
            <a:r>
              <a:rPr lang="en"/>
              <a:t> </a:t>
            </a:r>
            <a:endParaRPr/>
          </a:p>
          <a:p>
            <a:pPr indent="-298450" lvl="0" marL="457200" rtl="0" algn="l">
              <a:spcBef>
                <a:spcPts val="0"/>
              </a:spcBef>
              <a:spcAft>
                <a:spcPts val="0"/>
              </a:spcAft>
              <a:buSzPts val="1100"/>
              <a:buChar char="-"/>
            </a:pPr>
            <a:r>
              <a:rPr b="1" lang="en"/>
              <a:t>Newspaper and flyers</a:t>
            </a:r>
            <a:r>
              <a:rPr lang="en"/>
              <a:t> ($200,000) → includes hiring Ad designer and printing costs, more localized and cheaper, less customer reach</a:t>
            </a:r>
            <a:endParaRPr/>
          </a:p>
          <a:p>
            <a:pPr indent="-298450" lvl="0" marL="457200" rtl="0" algn="l">
              <a:spcBef>
                <a:spcPts val="0"/>
              </a:spcBef>
              <a:spcAft>
                <a:spcPts val="0"/>
              </a:spcAft>
              <a:buSzPts val="1100"/>
              <a:buChar char="-"/>
            </a:pPr>
            <a:r>
              <a:rPr b="1" lang="en"/>
              <a:t>Online Ads</a:t>
            </a:r>
            <a:r>
              <a:rPr lang="en"/>
              <a:t> ($400,000) → includes filming costs for a Youtube Ad and website Ads</a:t>
            </a:r>
            <a:endParaRPr/>
          </a:p>
          <a:p>
            <a:pPr indent="0" lvl="0" marL="0" rtl="0" algn="l">
              <a:spcBef>
                <a:spcPts val="0"/>
              </a:spcBef>
              <a:spcAft>
                <a:spcPts val="0"/>
              </a:spcAft>
              <a:buNone/>
            </a:pPr>
            <a:r>
              <a:rPr b="1" lang="en">
                <a:highlight>
                  <a:srgbClr val="A9E1CF"/>
                </a:highlight>
              </a:rPr>
              <a:t>Selling Operations:</a:t>
            </a:r>
            <a:endParaRPr b="1">
              <a:highlight>
                <a:srgbClr val="A9E1CF"/>
              </a:highlight>
            </a:endParaRPr>
          </a:p>
          <a:p>
            <a:pPr indent="-298450" lvl="0" marL="457200" rtl="0" algn="l">
              <a:spcBef>
                <a:spcPts val="0"/>
              </a:spcBef>
              <a:spcAft>
                <a:spcPts val="0"/>
              </a:spcAft>
              <a:buSzPts val="1100"/>
              <a:buChar char="-"/>
            </a:pPr>
            <a:r>
              <a:rPr b="1" lang="en"/>
              <a:t>Contract with store</a:t>
            </a:r>
            <a:r>
              <a:rPr lang="en"/>
              <a:t> ($100,000) → sell exclusively in stores, more local, less reach</a:t>
            </a:r>
            <a:endParaRPr/>
          </a:p>
          <a:p>
            <a:pPr indent="-298450" lvl="0" marL="457200" rtl="0" algn="l">
              <a:spcBef>
                <a:spcPts val="0"/>
              </a:spcBef>
              <a:spcAft>
                <a:spcPts val="0"/>
              </a:spcAft>
              <a:buSzPts val="1100"/>
              <a:buChar char="-"/>
            </a:pPr>
            <a:r>
              <a:rPr b="1" lang="en"/>
              <a:t>Build a website</a:t>
            </a:r>
            <a:r>
              <a:rPr lang="en"/>
              <a:t> ($500,000) → hire a company to build the website, start selling online, more accessible</a:t>
            </a:r>
            <a:endParaRPr/>
          </a:p>
          <a:p>
            <a:pPr indent="0" lvl="0" marL="0" rtl="0" algn="l">
              <a:spcBef>
                <a:spcPts val="0"/>
              </a:spcBef>
              <a:spcAft>
                <a:spcPts val="0"/>
              </a:spcAft>
              <a:buNone/>
            </a:pPr>
            <a:r>
              <a:rPr b="1" lang="en">
                <a:highlight>
                  <a:srgbClr val="A9E1CF"/>
                </a:highlight>
              </a:rPr>
              <a:t>Future Savings:</a:t>
            </a:r>
            <a:r>
              <a:rPr lang="en"/>
              <a:t> Whatever you choose to have left will remain in your savings account for the year.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With each of these decisions, you will write </a:t>
            </a:r>
            <a:r>
              <a:rPr b="1" lang="en" u="sng"/>
              <a:t>1-2 sentences</a:t>
            </a:r>
            <a:r>
              <a:rPr b="1" lang="en"/>
              <a:t> explaining why you made the decision you did and what impact it will make on the company.</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 this video to refresh your memory! </a:t>
            </a:r>
            <a:r>
              <a:rPr lang="en" u="sng">
                <a:solidFill>
                  <a:schemeClr val="hlink"/>
                </a:solidFill>
                <a:hlinkClick r:id="rId2"/>
              </a:rPr>
              <a:t>https://www.youtube.com/watch?v=cvEqxHdKiWQ</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70dfa2bfb_0_4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70dfa2bf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Let’s recap the 4Ps of Marketing!</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Remember, we use the 4Ps to determine how to promote and expand the reach of a company to its customers. Be sure to carry over your decisions in your </a:t>
            </a:r>
            <a:r>
              <a:rPr b="1" lang="en"/>
              <a:t>PLANNING: Business Finances </a:t>
            </a:r>
            <a:r>
              <a:rPr lang="en"/>
              <a:t>stage in your marketing decisions.  Use the following questions to help you complete the table.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highlight>
                  <a:srgbClr val="A9E1CF"/>
                </a:highlight>
              </a:rPr>
              <a:t>PRODUCT:</a:t>
            </a:r>
            <a:r>
              <a:rPr b="1" lang="en"/>
              <a:t> </a:t>
            </a:r>
            <a:r>
              <a:rPr lang="en"/>
              <a:t>What product or service are you offering to your customers? How is your product or service differentiated from other goods on the market?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highlight>
                  <a:srgbClr val="A9E1CF"/>
                </a:highlight>
              </a:rPr>
              <a:t>PRICE:</a:t>
            </a:r>
            <a:r>
              <a:rPr b="1" lang="en"/>
              <a:t> </a:t>
            </a:r>
            <a:r>
              <a:rPr lang="en"/>
              <a:t>How much will your customers pay for your product? Why did you choose to price your product this way?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highlight>
                  <a:srgbClr val="A9E1CF"/>
                </a:highlight>
              </a:rPr>
              <a:t>PLACE:</a:t>
            </a:r>
            <a:r>
              <a:rPr b="1" lang="en"/>
              <a:t> </a:t>
            </a:r>
            <a:r>
              <a:rPr lang="en"/>
              <a:t>Where are you going to sell your product? How are you going to attract customers and gain an audience?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highlight>
                  <a:srgbClr val="A9E1CF"/>
                </a:highlight>
              </a:rPr>
              <a:t>PROMOTION:</a:t>
            </a:r>
            <a:r>
              <a:rPr b="1" lang="en"/>
              <a:t> </a:t>
            </a:r>
            <a:r>
              <a:rPr lang="en"/>
              <a:t>How are you going to </a:t>
            </a:r>
            <a:r>
              <a:rPr lang="en"/>
              <a:t>promote your product? What channels are you going to use (advertising, social media, flyers, etc.)?</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6671e9937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6671e993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770ddbb57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770ddbb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www.canva.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C46A"/>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74604"/>
            <a:ext cx="8520600" cy="2736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000">
                <a:solidFill>
                  <a:srgbClr val="2A9D8F"/>
                </a:solidFill>
                <a:latin typeface="Barlow"/>
                <a:ea typeface="Barlow"/>
                <a:cs typeface="Barlow"/>
                <a:sym typeface="Barlow"/>
              </a:rPr>
              <a:t>Final Activity: </a:t>
            </a:r>
            <a:r>
              <a:rPr b="1" lang="en">
                <a:solidFill>
                  <a:srgbClr val="264653"/>
                </a:solidFill>
                <a:latin typeface="Barlow"/>
                <a:ea typeface="Barlow"/>
                <a:cs typeface="Barlow"/>
                <a:sym typeface="Barlow"/>
              </a:rPr>
              <a:t>Business Plan</a:t>
            </a:r>
            <a:r>
              <a:rPr b="1" lang="en">
                <a:latin typeface="Barlow"/>
                <a:ea typeface="Barlow"/>
                <a:cs typeface="Barlow"/>
                <a:sym typeface="Barlow"/>
              </a:rPr>
              <a:t> </a:t>
            </a:r>
            <a:endParaRPr b="1">
              <a:latin typeface="Barlow"/>
              <a:ea typeface="Barlow"/>
              <a:cs typeface="Barlow"/>
              <a:sym typeface="Barlow"/>
            </a:endParaRPr>
          </a:p>
        </p:txBody>
      </p:sp>
      <p:sp>
        <p:nvSpPr>
          <p:cNvPr id="55" name="Google Shape;55;p13"/>
          <p:cNvSpPr txBox="1"/>
          <p:nvPr>
            <p:ph idx="1" type="subTitle"/>
          </p:nvPr>
        </p:nvSpPr>
        <p:spPr>
          <a:xfrm>
            <a:off x="311700" y="3560671"/>
            <a:ext cx="8520600" cy="1056900"/>
          </a:xfrm>
          <a:prstGeom prst="rect">
            <a:avLst/>
          </a:prstGeom>
        </p:spPr>
        <p:txBody>
          <a:bodyPr anchorCtr="0" anchor="t" bIns="91425" lIns="91425" spcFirstLastPara="1" rIns="91425" wrap="square" tIns="91425">
            <a:normAutofit fontScale="40000"/>
          </a:bodyPr>
          <a:lstStyle/>
          <a:p>
            <a:pPr indent="0" lvl="0" marL="0" rtl="0" algn="ctr">
              <a:lnSpc>
                <a:spcPct val="115000"/>
              </a:lnSpc>
              <a:spcBef>
                <a:spcPts val="0"/>
              </a:spcBef>
              <a:spcAft>
                <a:spcPts val="0"/>
              </a:spcAft>
              <a:buNone/>
            </a:pPr>
            <a:r>
              <a:rPr b="1" lang="en" sz="3750">
                <a:solidFill>
                  <a:schemeClr val="lt1"/>
                </a:solidFill>
                <a:latin typeface="Barlow"/>
                <a:ea typeface="Barlow"/>
                <a:cs typeface="Barlow"/>
                <a:sym typeface="Barlow"/>
              </a:rPr>
              <a:t>Your GOAL</a:t>
            </a:r>
            <a:r>
              <a:rPr b="1" lang="en" sz="3750">
                <a:solidFill>
                  <a:schemeClr val="lt1"/>
                </a:solidFill>
                <a:latin typeface="Barlow"/>
                <a:ea typeface="Barlow"/>
                <a:cs typeface="Barlow"/>
                <a:sym typeface="Barlow"/>
              </a:rPr>
              <a:t>: Use your skill set and knowledge gained from the Enspire program to create a business plan for a potential business that helps to address a Sustainable Development Goal. </a:t>
            </a:r>
            <a:endParaRPr b="1" sz="3750">
              <a:solidFill>
                <a:schemeClr val="lt1"/>
              </a:solidFill>
              <a:latin typeface="Barlow"/>
              <a:ea typeface="Barlow"/>
              <a:cs typeface="Barlow"/>
              <a:sym typeface="Barlow"/>
            </a:endParaRPr>
          </a:p>
          <a:p>
            <a:pPr indent="0" lvl="0" marL="0" rtl="0" algn="ctr">
              <a:lnSpc>
                <a:spcPct val="115000"/>
              </a:lnSpc>
              <a:spcBef>
                <a:spcPts val="1200"/>
              </a:spcBef>
              <a:spcAft>
                <a:spcPts val="1200"/>
              </a:spcAft>
              <a:buClr>
                <a:schemeClr val="dk1"/>
              </a:buClr>
              <a:buSzPct val="45833"/>
              <a:buFont typeface="Arial"/>
              <a:buNone/>
            </a:pPr>
            <a:r>
              <a:t/>
            </a:r>
            <a:endParaRPr b="1" sz="2400">
              <a:solidFill>
                <a:schemeClr val="lt1"/>
              </a:solidFill>
              <a:latin typeface="Barlow"/>
              <a:ea typeface="Barlow"/>
              <a:cs typeface="Barlow"/>
              <a:sym typeface="Barlow"/>
            </a:endParaRPr>
          </a:p>
        </p:txBody>
      </p:sp>
      <p:sp>
        <p:nvSpPr>
          <p:cNvPr id="56" name="Google Shape;56;p13"/>
          <p:cNvSpPr/>
          <p:nvPr/>
        </p:nvSpPr>
        <p:spPr>
          <a:xfrm>
            <a:off x="0" y="0"/>
            <a:ext cx="9144000" cy="130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 name="Google Shape;57;p13"/>
          <p:cNvPicPr preferRelativeResize="0"/>
          <p:nvPr/>
        </p:nvPicPr>
        <p:blipFill>
          <a:blip r:embed="rId3">
            <a:alphaModFix/>
          </a:blip>
          <a:stretch>
            <a:fillRect/>
          </a:stretch>
        </p:blipFill>
        <p:spPr>
          <a:xfrm>
            <a:off x="311700" y="457100"/>
            <a:ext cx="2300524" cy="852050"/>
          </a:xfrm>
          <a:prstGeom prst="rect">
            <a:avLst/>
          </a:prstGeom>
          <a:noFill/>
          <a:ln>
            <a:noFill/>
          </a:ln>
        </p:spPr>
      </p:pic>
      <p:sp>
        <p:nvSpPr>
          <p:cNvPr id="58" name="Google Shape;58;p13"/>
          <p:cNvSpPr/>
          <p:nvPr/>
        </p:nvSpPr>
        <p:spPr>
          <a:xfrm>
            <a:off x="1583450" y="5261675"/>
            <a:ext cx="2533500" cy="115290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Barlow"/>
                <a:ea typeface="Barlow"/>
                <a:cs typeface="Barlow"/>
                <a:sym typeface="Barlow"/>
              </a:rPr>
              <a:t>GROUP MEMBERS:</a:t>
            </a:r>
            <a:endParaRPr b="1">
              <a:solidFill>
                <a:schemeClr val="lt1"/>
              </a:solidFill>
              <a:latin typeface="Barlow"/>
              <a:ea typeface="Barlow"/>
              <a:cs typeface="Barlow"/>
              <a:sym typeface="Barlow"/>
            </a:endParaRPr>
          </a:p>
        </p:txBody>
      </p:sp>
      <p:sp>
        <p:nvSpPr>
          <p:cNvPr id="59" name="Google Shape;59;p13"/>
          <p:cNvSpPr/>
          <p:nvPr/>
        </p:nvSpPr>
        <p:spPr>
          <a:xfrm>
            <a:off x="5024551" y="5261675"/>
            <a:ext cx="2725200" cy="115290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Barlow"/>
                <a:ea typeface="Barlow"/>
                <a:cs typeface="Barlow"/>
                <a:sym typeface="Barlow"/>
              </a:rPr>
              <a:t>TEACHER + GRADE : </a:t>
            </a:r>
            <a:endParaRPr b="1">
              <a:solidFill>
                <a:schemeClr val="lt1"/>
              </a:solidFill>
              <a:latin typeface="Barlow"/>
              <a:ea typeface="Barlow"/>
              <a:cs typeface="Barlow"/>
              <a:sym typeface="Barlow"/>
            </a:endParaRPr>
          </a:p>
        </p:txBody>
      </p:sp>
      <p:sp>
        <p:nvSpPr>
          <p:cNvPr id="60" name="Google Shape;60;p13"/>
          <p:cNvSpPr/>
          <p:nvPr/>
        </p:nvSpPr>
        <p:spPr>
          <a:xfrm>
            <a:off x="2225550" y="4467425"/>
            <a:ext cx="4692900" cy="574200"/>
          </a:xfrm>
          <a:prstGeom prst="roundRect">
            <a:avLst>
              <a:gd fmla="val 16667" name="adj"/>
            </a:avLst>
          </a:prstGeom>
          <a:noFill/>
          <a:ln cap="flat" cmpd="sng" w="381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Barlow"/>
                <a:ea typeface="Barlow"/>
                <a:cs typeface="Barlow"/>
                <a:sym typeface="Barlow"/>
              </a:rPr>
              <a:t>TEAM NAME</a:t>
            </a:r>
            <a:r>
              <a:rPr b="1" lang="en">
                <a:solidFill>
                  <a:schemeClr val="lt1"/>
                </a:solidFill>
                <a:latin typeface="Barlow"/>
                <a:ea typeface="Barlow"/>
                <a:cs typeface="Barlow"/>
                <a:sym typeface="Barlow"/>
              </a:rPr>
              <a:t>:</a:t>
            </a:r>
            <a:endParaRPr b="1">
              <a:solidFill>
                <a:schemeClr val="lt1"/>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DEAD"/>
        </a:solidFill>
      </p:bgPr>
    </p:bg>
    <p:spTree>
      <p:nvGrpSpPr>
        <p:cNvPr id="64" name="Shape 64"/>
        <p:cNvGrpSpPr/>
        <p:nvPr/>
      </p:nvGrpSpPr>
      <p:grpSpPr>
        <a:xfrm>
          <a:off x="0" y="0"/>
          <a:ext cx="0" cy="0"/>
          <a:chOff x="0" y="0"/>
          <a:chExt cx="0" cy="0"/>
        </a:xfrm>
      </p:grpSpPr>
      <p:sp>
        <p:nvSpPr>
          <p:cNvPr id="65" name="Google Shape;65;p14"/>
          <p:cNvSpPr/>
          <p:nvPr/>
        </p:nvSpPr>
        <p:spPr>
          <a:xfrm>
            <a:off x="0" y="0"/>
            <a:ext cx="9144000" cy="130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 name="Google Shape;66;p14"/>
          <p:cNvPicPr preferRelativeResize="0"/>
          <p:nvPr/>
        </p:nvPicPr>
        <p:blipFill>
          <a:blip r:embed="rId3">
            <a:alphaModFix/>
          </a:blip>
          <a:stretch>
            <a:fillRect/>
          </a:stretch>
        </p:blipFill>
        <p:spPr>
          <a:xfrm>
            <a:off x="311700" y="457100"/>
            <a:ext cx="2300524" cy="852050"/>
          </a:xfrm>
          <a:prstGeom prst="rect">
            <a:avLst/>
          </a:prstGeom>
          <a:noFill/>
          <a:ln>
            <a:noFill/>
          </a:ln>
        </p:spPr>
      </p:pic>
      <p:sp>
        <p:nvSpPr>
          <p:cNvPr id="67" name="Google Shape;67;p14"/>
          <p:cNvSpPr txBox="1"/>
          <p:nvPr/>
        </p:nvSpPr>
        <p:spPr>
          <a:xfrm>
            <a:off x="658650" y="1635750"/>
            <a:ext cx="7826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200">
                <a:solidFill>
                  <a:srgbClr val="264653"/>
                </a:solidFill>
                <a:latin typeface="Barlow"/>
                <a:ea typeface="Barlow"/>
                <a:cs typeface="Barlow"/>
                <a:sym typeface="Barlow"/>
              </a:rPr>
              <a:t>Instructions</a:t>
            </a:r>
            <a:endParaRPr sz="4200"/>
          </a:p>
        </p:txBody>
      </p:sp>
      <p:sp>
        <p:nvSpPr>
          <p:cNvPr id="68" name="Google Shape;68;p14"/>
          <p:cNvSpPr txBox="1"/>
          <p:nvPr/>
        </p:nvSpPr>
        <p:spPr>
          <a:xfrm>
            <a:off x="1621800" y="2467050"/>
            <a:ext cx="5900400" cy="2016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In groups of </a:t>
            </a:r>
            <a:r>
              <a:rPr b="1" lang="en" sz="1700">
                <a:solidFill>
                  <a:schemeClr val="dk1"/>
                </a:solidFill>
                <a:latin typeface="Barlow"/>
                <a:ea typeface="Barlow"/>
                <a:cs typeface="Barlow"/>
                <a:sym typeface="Barlow"/>
              </a:rPr>
              <a:t>4 students </a:t>
            </a:r>
            <a:r>
              <a:rPr lang="en" sz="1700">
                <a:solidFill>
                  <a:schemeClr val="dk1"/>
                </a:solidFill>
                <a:latin typeface="Barlow"/>
                <a:ea typeface="Barlow"/>
                <a:cs typeface="Barlow"/>
                <a:sym typeface="Barlow"/>
              </a:rPr>
              <a:t>work to create a business plan for a product/service </a:t>
            </a:r>
            <a:r>
              <a:rPr lang="en" sz="1700">
                <a:solidFill>
                  <a:schemeClr val="dk1"/>
                </a:solidFill>
                <a:latin typeface="Barlow"/>
                <a:ea typeface="Barlow"/>
                <a:cs typeface="Barlow"/>
                <a:sym typeface="Barlow"/>
              </a:rPr>
              <a:t>that tackles a UN SDG goal </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Use the template to help guide you, and refer to the instructions in the speaker notes box* </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Finally, </a:t>
            </a:r>
            <a:r>
              <a:rPr b="1" lang="en" sz="1700">
                <a:solidFill>
                  <a:schemeClr val="dk1"/>
                </a:solidFill>
                <a:latin typeface="Barlow"/>
                <a:ea typeface="Barlow"/>
                <a:cs typeface="Barlow"/>
                <a:sym typeface="Barlow"/>
              </a:rPr>
              <a:t>present </a:t>
            </a:r>
            <a:r>
              <a:rPr lang="en" sz="1700">
                <a:solidFill>
                  <a:schemeClr val="dk1"/>
                </a:solidFill>
                <a:latin typeface="Barlow"/>
                <a:ea typeface="Barlow"/>
                <a:cs typeface="Barlow"/>
                <a:sym typeface="Barlow"/>
              </a:rPr>
              <a:t>your business plan at the Enspire Live Session</a:t>
            </a:r>
            <a:endParaRPr sz="1700">
              <a:solidFill>
                <a:schemeClr val="dk1"/>
              </a:solidFill>
              <a:latin typeface="Barlow"/>
              <a:ea typeface="Barlow"/>
              <a:cs typeface="Barlow"/>
              <a:sym typeface="Barlow"/>
            </a:endParaRPr>
          </a:p>
          <a:p>
            <a:pPr indent="0" lvl="0" marL="457200" rtl="0" algn="l">
              <a:spcBef>
                <a:spcPts val="0"/>
              </a:spcBef>
              <a:spcAft>
                <a:spcPts val="0"/>
              </a:spcAft>
              <a:buNone/>
            </a:pPr>
            <a:r>
              <a:t/>
            </a:r>
            <a:endParaRPr sz="1700">
              <a:solidFill>
                <a:schemeClr val="dk1"/>
              </a:solidFill>
              <a:latin typeface="Barlow"/>
              <a:ea typeface="Barlow"/>
              <a:cs typeface="Barlow"/>
              <a:sym typeface="Barlow"/>
            </a:endParaRPr>
          </a:p>
        </p:txBody>
      </p:sp>
      <p:pic>
        <p:nvPicPr>
          <p:cNvPr id="69" name="Google Shape;69;p14"/>
          <p:cNvPicPr preferRelativeResize="0"/>
          <p:nvPr/>
        </p:nvPicPr>
        <p:blipFill rotWithShape="1">
          <a:blip r:embed="rId4">
            <a:alphaModFix/>
          </a:blip>
          <a:srcRect b="0" l="2105" r="33705" t="0"/>
          <a:stretch/>
        </p:blipFill>
        <p:spPr>
          <a:xfrm>
            <a:off x="3379975" y="4551250"/>
            <a:ext cx="5525473" cy="2042575"/>
          </a:xfrm>
          <a:prstGeom prst="rect">
            <a:avLst/>
          </a:prstGeom>
          <a:noFill/>
          <a:ln>
            <a:noFill/>
          </a:ln>
        </p:spPr>
      </p:pic>
      <p:sp>
        <p:nvSpPr>
          <p:cNvPr id="70" name="Google Shape;70;p14"/>
          <p:cNvSpPr/>
          <p:nvPr/>
        </p:nvSpPr>
        <p:spPr>
          <a:xfrm>
            <a:off x="2988450" y="5261850"/>
            <a:ext cx="3167100" cy="1464000"/>
          </a:xfrm>
          <a:prstGeom prst="ellipse">
            <a:avLst/>
          </a:prstGeom>
          <a:noFill/>
          <a:ln cap="flat" cmpd="sng" w="38100">
            <a:solidFill>
              <a:srgbClr val="F4A26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 name="Google Shape;71;p14"/>
          <p:cNvCxnSpPr/>
          <p:nvPr/>
        </p:nvCxnSpPr>
        <p:spPr>
          <a:xfrm>
            <a:off x="1409025" y="5878275"/>
            <a:ext cx="1343100" cy="0"/>
          </a:xfrm>
          <a:prstGeom prst="straightConnector1">
            <a:avLst/>
          </a:prstGeom>
          <a:noFill/>
          <a:ln cap="flat" cmpd="sng" w="38100">
            <a:solidFill>
              <a:srgbClr val="F4A261"/>
            </a:solidFill>
            <a:prstDash val="solid"/>
            <a:round/>
            <a:headEnd len="med" w="med" type="none"/>
            <a:tailEnd len="med" w="med" type="triangle"/>
          </a:ln>
        </p:spPr>
      </p:cxnSp>
      <p:sp>
        <p:nvSpPr>
          <p:cNvPr id="72" name="Google Shape;72;p14"/>
          <p:cNvSpPr txBox="1"/>
          <p:nvPr/>
        </p:nvSpPr>
        <p:spPr>
          <a:xfrm>
            <a:off x="1357725" y="6114400"/>
            <a:ext cx="144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Barlow"/>
                <a:ea typeface="Barlow"/>
                <a:cs typeface="Barlow"/>
                <a:sym typeface="Barlow"/>
              </a:rPr>
              <a:t>*speaker notes box</a:t>
            </a:r>
            <a:endParaRPr sz="1200">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
        <p:nvSpPr>
          <p:cNvPr id="77" name="Google Shape;77;p15"/>
          <p:cNvSpPr/>
          <p:nvPr/>
        </p:nvSpPr>
        <p:spPr>
          <a:xfrm>
            <a:off x="0" y="0"/>
            <a:ext cx="9144000" cy="130500"/>
          </a:xfrm>
          <a:prstGeom prst="rect">
            <a:avLst/>
          </a:prstGeom>
          <a:solidFill>
            <a:srgbClr val="E9C46A"/>
          </a:solidFill>
          <a:ln cap="flat" cmpd="sng" w="9525">
            <a:solidFill>
              <a:srgbClr val="E9C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 name="Google Shape;78;p15"/>
          <p:cNvPicPr preferRelativeResize="0"/>
          <p:nvPr/>
        </p:nvPicPr>
        <p:blipFill>
          <a:blip r:embed="rId3">
            <a:alphaModFix/>
          </a:blip>
          <a:stretch>
            <a:fillRect/>
          </a:stretch>
        </p:blipFill>
        <p:spPr>
          <a:xfrm>
            <a:off x="311700" y="458525"/>
            <a:ext cx="2304288" cy="850392"/>
          </a:xfrm>
          <a:prstGeom prst="rect">
            <a:avLst/>
          </a:prstGeom>
          <a:noFill/>
          <a:ln>
            <a:noFill/>
          </a:ln>
        </p:spPr>
      </p:pic>
      <p:sp>
        <p:nvSpPr>
          <p:cNvPr id="79" name="Google Shape;79;p15"/>
          <p:cNvSpPr txBox="1"/>
          <p:nvPr>
            <p:ph type="ctrTitle"/>
          </p:nvPr>
        </p:nvSpPr>
        <p:spPr>
          <a:xfrm>
            <a:off x="2616000" y="556425"/>
            <a:ext cx="6614400" cy="654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800">
                <a:solidFill>
                  <a:srgbClr val="2A9D8F"/>
                </a:solidFill>
                <a:latin typeface="Barlow"/>
                <a:ea typeface="Barlow"/>
                <a:cs typeface="Barlow"/>
                <a:sym typeface="Barlow"/>
              </a:rPr>
              <a:t>IDENTIFY</a:t>
            </a:r>
            <a:r>
              <a:rPr b="1" lang="en" sz="2800">
                <a:solidFill>
                  <a:srgbClr val="2A9D8F"/>
                </a:solidFill>
                <a:latin typeface="Barlow"/>
                <a:ea typeface="Barlow"/>
                <a:cs typeface="Barlow"/>
                <a:sym typeface="Barlow"/>
              </a:rPr>
              <a:t>: </a:t>
            </a:r>
            <a:r>
              <a:rPr b="1" lang="en" sz="2800">
                <a:solidFill>
                  <a:srgbClr val="264653"/>
                </a:solidFill>
                <a:latin typeface="Barlow"/>
                <a:ea typeface="Barlow"/>
                <a:cs typeface="Barlow"/>
                <a:sym typeface="Barlow"/>
              </a:rPr>
              <a:t>Design Thinking Process</a:t>
            </a:r>
            <a:endParaRPr b="1" sz="2800">
              <a:latin typeface="Barlow"/>
              <a:ea typeface="Barlow"/>
              <a:cs typeface="Barlow"/>
              <a:sym typeface="Barlow"/>
            </a:endParaRPr>
          </a:p>
        </p:txBody>
      </p:sp>
      <p:pic>
        <p:nvPicPr>
          <p:cNvPr id="80" name="Google Shape;80;p15"/>
          <p:cNvPicPr preferRelativeResize="0"/>
          <p:nvPr/>
        </p:nvPicPr>
        <p:blipFill>
          <a:blip r:embed="rId4">
            <a:alphaModFix/>
          </a:blip>
          <a:stretch>
            <a:fillRect/>
          </a:stretch>
        </p:blipFill>
        <p:spPr>
          <a:xfrm>
            <a:off x="311700" y="1479837"/>
            <a:ext cx="1945302" cy="1945302"/>
          </a:xfrm>
          <a:prstGeom prst="rect">
            <a:avLst/>
          </a:prstGeom>
          <a:noFill/>
          <a:ln>
            <a:noFill/>
          </a:ln>
        </p:spPr>
      </p:pic>
      <p:sp>
        <p:nvSpPr>
          <p:cNvPr id="81" name="Google Shape;81;p15"/>
          <p:cNvSpPr txBox="1"/>
          <p:nvPr/>
        </p:nvSpPr>
        <p:spPr>
          <a:xfrm>
            <a:off x="562725" y="3596050"/>
            <a:ext cx="79218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A9D8F"/>
                </a:solidFill>
                <a:latin typeface="Barlow"/>
                <a:ea typeface="Barlow"/>
                <a:cs typeface="Barlow"/>
                <a:sym typeface="Barlow"/>
              </a:rPr>
              <a:t>Step 1) Empathize</a:t>
            </a:r>
            <a:r>
              <a:rPr b="1" lang="en" sz="1800">
                <a:solidFill>
                  <a:srgbClr val="264653"/>
                </a:solidFill>
                <a:latin typeface="Barlow"/>
                <a:ea typeface="Barlow"/>
                <a:cs typeface="Barlow"/>
                <a:sym typeface="Barlow"/>
              </a:rPr>
              <a:t> </a:t>
            </a:r>
            <a:endParaRPr b="1" sz="1800">
              <a:solidFill>
                <a:srgbClr val="264653"/>
              </a:solidFill>
              <a:latin typeface="Barlow"/>
              <a:ea typeface="Barlow"/>
              <a:cs typeface="Barlow"/>
              <a:sym typeface="Barlow"/>
            </a:endParaRPr>
          </a:p>
          <a:p>
            <a:pPr indent="0" lvl="0" marL="0" rtl="0" algn="l">
              <a:spcBef>
                <a:spcPts val="0"/>
              </a:spcBef>
              <a:spcAft>
                <a:spcPts val="0"/>
              </a:spcAft>
              <a:buNone/>
            </a:pPr>
            <a:r>
              <a:t/>
            </a:r>
            <a:endParaRPr b="1" sz="1800">
              <a:solidFill>
                <a:srgbClr val="E9C46A"/>
              </a:solidFill>
              <a:latin typeface="Barlow"/>
              <a:ea typeface="Barlow"/>
              <a:cs typeface="Barlow"/>
              <a:sym typeface="Barlow"/>
            </a:endParaRPr>
          </a:p>
          <a:p>
            <a:pPr indent="0" lvl="0" marL="0" rtl="0" algn="l">
              <a:spcBef>
                <a:spcPts val="0"/>
              </a:spcBef>
              <a:spcAft>
                <a:spcPts val="0"/>
              </a:spcAft>
              <a:buNone/>
            </a:pPr>
            <a:r>
              <a:t/>
            </a:r>
            <a:endParaRPr b="1" sz="1800" u="sng">
              <a:solidFill>
                <a:srgbClr val="264653"/>
              </a:solidFill>
              <a:latin typeface="Barlow"/>
              <a:ea typeface="Barlow"/>
              <a:cs typeface="Barlow"/>
              <a:sym typeface="Barlow"/>
            </a:endParaRPr>
          </a:p>
          <a:p>
            <a:pPr indent="0" lvl="0" marL="0" rtl="0" algn="l">
              <a:spcBef>
                <a:spcPts val="0"/>
              </a:spcBef>
              <a:spcAft>
                <a:spcPts val="0"/>
              </a:spcAft>
              <a:buNone/>
            </a:pPr>
            <a:r>
              <a:t/>
            </a:r>
            <a:endParaRPr b="1" sz="1800" u="sng">
              <a:solidFill>
                <a:srgbClr val="264653"/>
              </a:solidFill>
              <a:latin typeface="Barlow"/>
              <a:ea typeface="Barlow"/>
              <a:cs typeface="Barlow"/>
              <a:sym typeface="Barlow"/>
            </a:endParaRPr>
          </a:p>
          <a:p>
            <a:pPr indent="0" lvl="0" marL="0" rtl="0" algn="l">
              <a:spcBef>
                <a:spcPts val="0"/>
              </a:spcBef>
              <a:spcAft>
                <a:spcPts val="0"/>
              </a:spcAft>
              <a:buNone/>
            </a:pPr>
            <a:r>
              <a:t/>
            </a:r>
            <a:endParaRPr b="1" sz="1800" u="sng">
              <a:solidFill>
                <a:srgbClr val="264653"/>
              </a:solidFill>
              <a:latin typeface="Barlow"/>
              <a:ea typeface="Barlow"/>
              <a:cs typeface="Barlow"/>
              <a:sym typeface="Barlow"/>
            </a:endParaRPr>
          </a:p>
          <a:p>
            <a:pPr indent="0" lvl="0" marL="0" rtl="0" algn="l">
              <a:spcBef>
                <a:spcPts val="0"/>
              </a:spcBef>
              <a:spcAft>
                <a:spcPts val="0"/>
              </a:spcAft>
              <a:buNone/>
            </a:pPr>
            <a:r>
              <a:t/>
            </a:r>
            <a:endParaRPr b="1" sz="1800" u="sng">
              <a:solidFill>
                <a:srgbClr val="264653"/>
              </a:solidFill>
              <a:latin typeface="Barlow"/>
              <a:ea typeface="Barlow"/>
              <a:cs typeface="Barlow"/>
              <a:sym typeface="Barlow"/>
            </a:endParaRPr>
          </a:p>
          <a:p>
            <a:pPr indent="0" lvl="0" marL="0" rtl="0" algn="l">
              <a:spcBef>
                <a:spcPts val="0"/>
              </a:spcBef>
              <a:spcAft>
                <a:spcPts val="0"/>
              </a:spcAft>
              <a:buNone/>
            </a:pPr>
            <a:r>
              <a:t/>
            </a:r>
            <a:endParaRPr b="1" sz="1800" u="sng">
              <a:solidFill>
                <a:srgbClr val="264653"/>
              </a:solidFill>
              <a:latin typeface="Barlow"/>
              <a:ea typeface="Barlow"/>
              <a:cs typeface="Barlow"/>
              <a:sym typeface="Barlow"/>
            </a:endParaRPr>
          </a:p>
          <a:p>
            <a:pPr indent="0" lvl="0" marL="0" rtl="0" algn="l">
              <a:spcBef>
                <a:spcPts val="0"/>
              </a:spcBef>
              <a:spcAft>
                <a:spcPts val="0"/>
              </a:spcAft>
              <a:buNone/>
            </a:pPr>
            <a:r>
              <a:t/>
            </a:r>
            <a:endParaRPr b="1" sz="1800" u="sng">
              <a:solidFill>
                <a:srgbClr val="264653"/>
              </a:solidFill>
              <a:latin typeface="Barlow"/>
              <a:ea typeface="Barlow"/>
              <a:cs typeface="Barlow"/>
              <a:sym typeface="Barlow"/>
            </a:endParaRPr>
          </a:p>
          <a:p>
            <a:pPr indent="0" lvl="0" marL="0" rtl="0" algn="l">
              <a:spcBef>
                <a:spcPts val="0"/>
              </a:spcBef>
              <a:spcAft>
                <a:spcPts val="0"/>
              </a:spcAft>
              <a:buNone/>
            </a:pPr>
            <a:r>
              <a:t/>
            </a:r>
            <a:endParaRPr b="1" sz="1800" u="sng">
              <a:solidFill>
                <a:srgbClr val="264653"/>
              </a:solidFill>
              <a:latin typeface="Barlow"/>
              <a:ea typeface="Barlow"/>
              <a:cs typeface="Barlow"/>
              <a:sym typeface="Barlow"/>
            </a:endParaRPr>
          </a:p>
          <a:p>
            <a:pPr indent="0" lvl="0" marL="0" rtl="0" algn="l">
              <a:spcBef>
                <a:spcPts val="0"/>
              </a:spcBef>
              <a:spcAft>
                <a:spcPts val="0"/>
              </a:spcAft>
              <a:buNone/>
            </a:pPr>
            <a:r>
              <a:t/>
            </a:r>
            <a:endParaRPr b="1" sz="1800">
              <a:solidFill>
                <a:srgbClr val="264653"/>
              </a:solidFill>
              <a:latin typeface="Barlow"/>
              <a:ea typeface="Barlow"/>
              <a:cs typeface="Barlow"/>
              <a:sym typeface="Barlow"/>
            </a:endParaRPr>
          </a:p>
          <a:p>
            <a:pPr indent="0" lvl="0" marL="0" rtl="0" algn="l">
              <a:spcBef>
                <a:spcPts val="0"/>
              </a:spcBef>
              <a:spcAft>
                <a:spcPts val="0"/>
              </a:spcAft>
              <a:buNone/>
            </a:pPr>
            <a:r>
              <a:rPr b="1" lang="en" sz="1800">
                <a:solidFill>
                  <a:srgbClr val="E9C46A"/>
                </a:solidFill>
                <a:latin typeface="Barlow"/>
                <a:ea typeface="Barlow"/>
                <a:cs typeface="Barlow"/>
                <a:sym typeface="Barlow"/>
              </a:rPr>
              <a:t>(see speaker notes for further instructions)</a:t>
            </a:r>
            <a:endParaRPr b="1" sz="1800">
              <a:solidFill>
                <a:srgbClr val="E9C46A"/>
              </a:solidFill>
              <a:latin typeface="Barlow"/>
              <a:ea typeface="Barlow"/>
              <a:cs typeface="Barlow"/>
              <a:sym typeface="Barlow"/>
            </a:endParaRPr>
          </a:p>
        </p:txBody>
      </p:sp>
      <p:graphicFrame>
        <p:nvGraphicFramePr>
          <p:cNvPr id="82" name="Google Shape;82;p15"/>
          <p:cNvGraphicFramePr/>
          <p:nvPr/>
        </p:nvGraphicFramePr>
        <p:xfrm>
          <a:off x="532725" y="3596050"/>
          <a:ext cx="3000000" cy="3000000"/>
        </p:xfrm>
        <a:graphic>
          <a:graphicData uri="http://schemas.openxmlformats.org/drawingml/2006/table">
            <a:tbl>
              <a:tblPr>
                <a:noFill/>
                <a:tableStyleId>{D7CB7389-9086-4635-9EEC-52B15487682C}</a:tableStyleId>
              </a:tblPr>
              <a:tblGrid>
                <a:gridCol w="7970175"/>
              </a:tblGrid>
              <a:tr h="3162450">
                <a:tc>
                  <a:txBody>
                    <a:bodyPr/>
                    <a:lstStyle/>
                    <a:p>
                      <a:pPr indent="0" lvl="0" marL="0" rtl="0" algn="l">
                        <a:spcBef>
                          <a:spcPts val="0"/>
                        </a:spcBef>
                        <a:spcAft>
                          <a:spcPts val="0"/>
                        </a:spcAft>
                        <a:buNone/>
                      </a:pPr>
                      <a:r>
                        <a:t/>
                      </a:r>
                      <a:endParaRPr b="1" sz="1800">
                        <a:solidFill>
                          <a:srgbClr val="264653"/>
                        </a:solidFill>
                        <a:latin typeface="Barlow"/>
                        <a:ea typeface="Barlow"/>
                        <a:cs typeface="Barlow"/>
                        <a:sym typeface="Barlow"/>
                      </a:endParaRPr>
                    </a:p>
                    <a:p>
                      <a:pPr indent="0" lvl="0" marL="0" rtl="0" algn="l">
                        <a:spcBef>
                          <a:spcPts val="0"/>
                        </a:spcBef>
                        <a:spcAft>
                          <a:spcPts val="0"/>
                        </a:spcAft>
                        <a:buNone/>
                      </a:pPr>
                      <a:r>
                        <a:rPr b="1" lang="en" sz="1800">
                          <a:solidFill>
                            <a:srgbClr val="264653"/>
                          </a:solidFill>
                          <a:latin typeface="Barlow"/>
                          <a:ea typeface="Barlow"/>
                          <a:cs typeface="Barlow"/>
                          <a:sym typeface="Barlow"/>
                        </a:rPr>
                        <a:t>For this activity, you and your group will be tasked to think critically and create a solution that tackles one of the above UN SDGs. Which SDG will your group choose to tackle and how does it affect you? </a:t>
                      </a:r>
                      <a:r>
                        <a:rPr b="1" lang="en" sz="1800">
                          <a:solidFill>
                            <a:srgbClr val="2A9D8F"/>
                          </a:solidFill>
                          <a:latin typeface="Barlow"/>
                          <a:ea typeface="Barlow"/>
                          <a:cs typeface="Barlow"/>
                          <a:sym typeface="Barlow"/>
                        </a:rPr>
                        <a:t>(2 -3 sentences)</a:t>
                      </a:r>
                      <a:endParaRPr sz="1800">
                        <a:solidFill>
                          <a:srgbClr val="264653"/>
                        </a:solidFill>
                        <a:latin typeface="Barlow"/>
                        <a:ea typeface="Barlow"/>
                        <a:cs typeface="Barlow"/>
                        <a:sym typeface="Barlow"/>
                      </a:endParaRPr>
                    </a:p>
                    <a:p>
                      <a:pPr indent="0" lvl="0" marL="0" rtl="0" algn="l">
                        <a:spcBef>
                          <a:spcPts val="0"/>
                        </a:spcBef>
                        <a:spcAft>
                          <a:spcPts val="0"/>
                        </a:spcAft>
                        <a:buNone/>
                      </a:pPr>
                      <a:r>
                        <a:t/>
                      </a:r>
                      <a:endParaRPr sz="1800">
                        <a:solidFill>
                          <a:srgbClr val="264653"/>
                        </a:solidFill>
                        <a:latin typeface="Barlow"/>
                        <a:ea typeface="Barlow"/>
                        <a:cs typeface="Barlow"/>
                        <a:sym typeface="Barlow"/>
                      </a:endParaRPr>
                    </a:p>
                    <a:p>
                      <a:pPr indent="-342900" lvl="0" marL="457200" rtl="0" algn="l">
                        <a:spcBef>
                          <a:spcPts val="0"/>
                        </a:spcBef>
                        <a:spcAft>
                          <a:spcPts val="0"/>
                        </a:spcAft>
                        <a:buClr>
                          <a:srgbClr val="264653"/>
                        </a:buClr>
                        <a:buSzPts val="1800"/>
                        <a:buFont typeface="Barlow"/>
                        <a:buChar char="●"/>
                      </a:pPr>
                      <a:r>
                        <a:t/>
                      </a:r>
                      <a:endParaRPr sz="1800">
                        <a:solidFill>
                          <a:srgbClr val="264653"/>
                        </a:solidFill>
                        <a:latin typeface="Barlow"/>
                        <a:ea typeface="Barlow"/>
                        <a:cs typeface="Barlow"/>
                        <a:sym typeface="Barlow"/>
                      </a:endParaRPr>
                    </a:p>
                  </a:txBody>
                  <a:tcPr marT="91425" marB="91425" marR="91425" marL="91425">
                    <a:lnL cap="flat" cmpd="sng" w="38100">
                      <a:solidFill>
                        <a:srgbClr val="E9C46A"/>
                      </a:solidFill>
                      <a:prstDash val="solid"/>
                      <a:round/>
                      <a:headEnd len="sm" w="sm" type="none"/>
                      <a:tailEnd len="sm" w="sm" type="none"/>
                    </a:lnL>
                    <a:lnR cap="flat" cmpd="sng" w="38100">
                      <a:solidFill>
                        <a:srgbClr val="E9C46A"/>
                      </a:solidFill>
                      <a:prstDash val="solid"/>
                      <a:round/>
                      <a:headEnd len="sm" w="sm" type="none"/>
                      <a:tailEnd len="sm" w="sm" type="none"/>
                    </a:lnR>
                    <a:lnT cap="flat" cmpd="sng" w="38100">
                      <a:solidFill>
                        <a:srgbClr val="E9C46A"/>
                      </a:solidFill>
                      <a:prstDash val="solid"/>
                      <a:round/>
                      <a:headEnd len="sm" w="sm" type="none"/>
                      <a:tailEnd len="sm" w="sm" type="none"/>
                    </a:lnT>
                    <a:lnB cap="flat" cmpd="sng" w="38100">
                      <a:solidFill>
                        <a:srgbClr val="E9C46A"/>
                      </a:solidFill>
                      <a:prstDash val="solid"/>
                      <a:round/>
                      <a:headEnd len="sm" w="sm" type="none"/>
                      <a:tailEnd len="sm" w="sm" type="none"/>
                    </a:lnB>
                  </a:tcPr>
                </a:tc>
              </a:tr>
            </a:tbl>
          </a:graphicData>
        </a:graphic>
      </p:graphicFrame>
      <p:pic>
        <p:nvPicPr>
          <p:cNvPr id="83" name="Google Shape;83;p15"/>
          <p:cNvPicPr preferRelativeResize="0"/>
          <p:nvPr/>
        </p:nvPicPr>
        <p:blipFill>
          <a:blip r:embed="rId5">
            <a:alphaModFix/>
          </a:blip>
          <a:stretch>
            <a:fillRect/>
          </a:stretch>
        </p:blipFill>
        <p:spPr>
          <a:xfrm>
            <a:off x="2512674" y="1479838"/>
            <a:ext cx="1945301" cy="1945301"/>
          </a:xfrm>
          <a:prstGeom prst="rect">
            <a:avLst/>
          </a:prstGeom>
          <a:noFill/>
          <a:ln>
            <a:noFill/>
          </a:ln>
        </p:spPr>
      </p:pic>
      <p:pic>
        <p:nvPicPr>
          <p:cNvPr id="84" name="Google Shape;84;p15"/>
          <p:cNvPicPr preferRelativeResize="0"/>
          <p:nvPr/>
        </p:nvPicPr>
        <p:blipFill>
          <a:blip r:embed="rId6">
            <a:alphaModFix/>
          </a:blip>
          <a:stretch>
            <a:fillRect/>
          </a:stretch>
        </p:blipFill>
        <p:spPr>
          <a:xfrm>
            <a:off x="4713662" y="1479825"/>
            <a:ext cx="1945325" cy="1945325"/>
          </a:xfrm>
          <a:prstGeom prst="rect">
            <a:avLst/>
          </a:prstGeom>
          <a:noFill/>
          <a:ln>
            <a:noFill/>
          </a:ln>
        </p:spPr>
      </p:pic>
      <p:pic>
        <p:nvPicPr>
          <p:cNvPr id="85" name="Google Shape;85;p15"/>
          <p:cNvPicPr preferRelativeResize="0"/>
          <p:nvPr/>
        </p:nvPicPr>
        <p:blipFill>
          <a:blip r:embed="rId7">
            <a:alphaModFix/>
          </a:blip>
          <a:stretch>
            <a:fillRect/>
          </a:stretch>
        </p:blipFill>
        <p:spPr>
          <a:xfrm>
            <a:off x="6933775" y="1479813"/>
            <a:ext cx="1945325" cy="1945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6"/>
          <p:cNvPicPr preferRelativeResize="0"/>
          <p:nvPr/>
        </p:nvPicPr>
        <p:blipFill>
          <a:blip r:embed="rId3">
            <a:alphaModFix/>
          </a:blip>
          <a:stretch>
            <a:fillRect/>
          </a:stretch>
        </p:blipFill>
        <p:spPr>
          <a:xfrm>
            <a:off x="311700" y="458525"/>
            <a:ext cx="2304288" cy="850392"/>
          </a:xfrm>
          <a:prstGeom prst="rect">
            <a:avLst/>
          </a:prstGeom>
          <a:noFill/>
          <a:ln>
            <a:noFill/>
          </a:ln>
        </p:spPr>
      </p:pic>
      <p:sp>
        <p:nvSpPr>
          <p:cNvPr id="91" name="Google Shape;91;p16"/>
          <p:cNvSpPr/>
          <p:nvPr/>
        </p:nvSpPr>
        <p:spPr>
          <a:xfrm>
            <a:off x="0" y="0"/>
            <a:ext cx="9144000" cy="130500"/>
          </a:xfrm>
          <a:prstGeom prst="rect">
            <a:avLst/>
          </a:prstGeom>
          <a:solidFill>
            <a:srgbClr val="E9C46A"/>
          </a:solidFill>
          <a:ln cap="flat" cmpd="sng" w="9525">
            <a:solidFill>
              <a:srgbClr val="E9C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92" name="Google Shape;92;p16"/>
          <p:cNvGraphicFramePr/>
          <p:nvPr/>
        </p:nvGraphicFramePr>
        <p:xfrm>
          <a:off x="641100" y="1636950"/>
          <a:ext cx="3000000" cy="3000000"/>
        </p:xfrm>
        <a:graphic>
          <a:graphicData uri="http://schemas.openxmlformats.org/drawingml/2006/table">
            <a:tbl>
              <a:tblPr>
                <a:noFill/>
                <a:tableStyleId>{D7CB7389-9086-4635-9EEC-52B15487682C}</a:tableStyleId>
              </a:tblPr>
              <a:tblGrid>
                <a:gridCol w="7861800"/>
              </a:tblGrid>
              <a:tr h="2037425">
                <a:tc>
                  <a:txBody>
                    <a:bodyPr/>
                    <a:lstStyle/>
                    <a:p>
                      <a:pPr indent="0" lvl="0" marL="0" rtl="0" algn="l">
                        <a:spcBef>
                          <a:spcPts val="0"/>
                        </a:spcBef>
                        <a:spcAft>
                          <a:spcPts val="0"/>
                        </a:spcAft>
                        <a:buNone/>
                      </a:pPr>
                      <a:r>
                        <a:rPr b="1" lang="en" sz="1800">
                          <a:solidFill>
                            <a:srgbClr val="264653"/>
                          </a:solidFill>
                          <a:latin typeface="Barlow"/>
                          <a:ea typeface="Barlow"/>
                          <a:cs typeface="Barlow"/>
                          <a:sym typeface="Barlow"/>
                        </a:rPr>
                        <a:t>Step 2) Define → What specific problem based on your chosen SDG will you solve and how would you put it into action with the abilities you have now. </a:t>
                      </a:r>
                      <a:r>
                        <a:rPr b="1" lang="en" sz="1800">
                          <a:solidFill>
                            <a:srgbClr val="2A9D8F"/>
                          </a:solidFill>
                          <a:latin typeface="Barlow"/>
                          <a:ea typeface="Barlow"/>
                          <a:cs typeface="Barlow"/>
                          <a:sym typeface="Barlow"/>
                        </a:rPr>
                        <a:t>(2 -3 sentences)</a:t>
                      </a:r>
                      <a:endParaRPr sz="1800">
                        <a:solidFill>
                          <a:schemeClr val="dk1"/>
                        </a:solidFill>
                        <a:latin typeface="Barlow"/>
                        <a:ea typeface="Barlow"/>
                        <a:cs typeface="Barlow"/>
                        <a:sym typeface="Barlow"/>
                      </a:endParaRPr>
                    </a:p>
                    <a:p>
                      <a:pPr indent="-342900" lvl="0" marL="457200" rtl="0" algn="l">
                        <a:spcBef>
                          <a:spcPts val="0"/>
                        </a:spcBef>
                        <a:spcAft>
                          <a:spcPts val="0"/>
                        </a:spcAft>
                        <a:buClr>
                          <a:schemeClr val="dk1"/>
                        </a:buClr>
                        <a:buSzPts val="1800"/>
                        <a:buFont typeface="Barlow"/>
                        <a:buChar char="●"/>
                      </a:pPr>
                      <a:r>
                        <a:t/>
                      </a:r>
                      <a:endParaRPr sz="1800">
                        <a:solidFill>
                          <a:schemeClr val="dk1"/>
                        </a:solidFill>
                        <a:latin typeface="Barlow"/>
                        <a:ea typeface="Barlow"/>
                        <a:cs typeface="Barlow"/>
                        <a:sym typeface="Barlow"/>
                      </a:endParaRPr>
                    </a:p>
                  </a:txBody>
                  <a:tcPr marT="91425" marB="91425" marR="91425" marL="91425">
                    <a:lnL cap="flat" cmpd="sng" w="38100">
                      <a:solidFill>
                        <a:srgbClr val="E9C46A"/>
                      </a:solidFill>
                      <a:prstDash val="solid"/>
                      <a:round/>
                      <a:headEnd len="sm" w="sm" type="none"/>
                      <a:tailEnd len="sm" w="sm" type="none"/>
                    </a:lnL>
                    <a:lnR cap="flat" cmpd="sng" w="38100">
                      <a:solidFill>
                        <a:srgbClr val="E9C46A"/>
                      </a:solidFill>
                      <a:prstDash val="solid"/>
                      <a:round/>
                      <a:headEnd len="sm" w="sm" type="none"/>
                      <a:tailEnd len="sm" w="sm" type="none"/>
                    </a:lnR>
                    <a:lnT cap="flat" cmpd="sng" w="38100">
                      <a:solidFill>
                        <a:srgbClr val="E9C46A"/>
                      </a:solidFill>
                      <a:prstDash val="solid"/>
                      <a:round/>
                      <a:headEnd len="sm" w="sm" type="none"/>
                      <a:tailEnd len="sm" w="sm" type="none"/>
                    </a:lnT>
                    <a:lnB cap="flat" cmpd="sng" w="38100">
                      <a:solidFill>
                        <a:srgbClr val="E9C46A"/>
                      </a:solidFill>
                      <a:prstDash val="solid"/>
                      <a:round/>
                      <a:headEnd len="sm" w="sm" type="none"/>
                      <a:tailEnd len="sm" w="sm" type="none"/>
                    </a:lnB>
                  </a:tcPr>
                </a:tc>
              </a:tr>
            </a:tbl>
          </a:graphicData>
        </a:graphic>
      </p:graphicFrame>
      <p:graphicFrame>
        <p:nvGraphicFramePr>
          <p:cNvPr id="93" name="Google Shape;93;p16"/>
          <p:cNvGraphicFramePr/>
          <p:nvPr/>
        </p:nvGraphicFramePr>
        <p:xfrm>
          <a:off x="641100" y="4002400"/>
          <a:ext cx="3000000" cy="3000000"/>
        </p:xfrm>
        <a:graphic>
          <a:graphicData uri="http://schemas.openxmlformats.org/drawingml/2006/table">
            <a:tbl>
              <a:tblPr>
                <a:noFill/>
                <a:tableStyleId>{D7CB7389-9086-4635-9EEC-52B15487682C}</a:tableStyleId>
              </a:tblPr>
              <a:tblGrid>
                <a:gridCol w="7861800"/>
              </a:tblGrid>
              <a:tr h="2037425">
                <a:tc>
                  <a:txBody>
                    <a:bodyPr/>
                    <a:lstStyle/>
                    <a:p>
                      <a:pPr indent="0" lvl="0" marL="0" rtl="0" algn="l">
                        <a:spcBef>
                          <a:spcPts val="0"/>
                        </a:spcBef>
                        <a:spcAft>
                          <a:spcPts val="0"/>
                        </a:spcAft>
                        <a:buNone/>
                      </a:pPr>
                      <a:r>
                        <a:rPr b="1" lang="en" sz="1800">
                          <a:solidFill>
                            <a:srgbClr val="264653"/>
                          </a:solidFill>
                          <a:latin typeface="Barlow"/>
                          <a:ea typeface="Barlow"/>
                          <a:cs typeface="Barlow"/>
                          <a:sym typeface="Barlow"/>
                        </a:rPr>
                        <a:t>Step 3) Ideate → Come up with 3 product ideas that would tackle your </a:t>
                      </a:r>
                      <a:r>
                        <a:rPr b="1" lang="en" sz="1800">
                          <a:solidFill>
                            <a:srgbClr val="264653"/>
                          </a:solidFill>
                          <a:latin typeface="Barlow"/>
                          <a:ea typeface="Barlow"/>
                          <a:cs typeface="Barlow"/>
                          <a:sym typeface="Barlow"/>
                        </a:rPr>
                        <a:t>specific</a:t>
                      </a:r>
                      <a:r>
                        <a:rPr b="1" lang="en" sz="1800">
                          <a:solidFill>
                            <a:srgbClr val="264653"/>
                          </a:solidFill>
                          <a:latin typeface="Barlow"/>
                          <a:ea typeface="Barlow"/>
                          <a:cs typeface="Barlow"/>
                          <a:sym typeface="Barlow"/>
                        </a:rPr>
                        <a:t> problem. Be creative! </a:t>
                      </a:r>
                      <a:r>
                        <a:rPr b="1" lang="en" sz="1800">
                          <a:solidFill>
                            <a:srgbClr val="2A9D8F"/>
                          </a:solidFill>
                          <a:latin typeface="Barlow"/>
                          <a:ea typeface="Barlow"/>
                          <a:cs typeface="Barlow"/>
                          <a:sym typeface="Barlow"/>
                        </a:rPr>
                        <a:t>(4 -5 sentences)</a:t>
                      </a:r>
                      <a:endParaRPr sz="1800">
                        <a:solidFill>
                          <a:schemeClr val="dk1"/>
                        </a:solidFill>
                        <a:latin typeface="Barlow"/>
                        <a:ea typeface="Barlow"/>
                        <a:cs typeface="Barlow"/>
                        <a:sym typeface="Barlow"/>
                      </a:endParaRPr>
                    </a:p>
                    <a:p>
                      <a:pPr indent="-342900" lvl="0" marL="457200" rtl="0" algn="l">
                        <a:spcBef>
                          <a:spcPts val="0"/>
                        </a:spcBef>
                        <a:spcAft>
                          <a:spcPts val="0"/>
                        </a:spcAft>
                        <a:buClr>
                          <a:schemeClr val="dk1"/>
                        </a:buClr>
                        <a:buSzPts val="1800"/>
                        <a:buFont typeface="Barlow"/>
                        <a:buChar char="●"/>
                      </a:pPr>
                      <a:r>
                        <a:t/>
                      </a:r>
                      <a:endParaRPr sz="1800">
                        <a:solidFill>
                          <a:schemeClr val="dk1"/>
                        </a:solidFill>
                        <a:latin typeface="Barlow"/>
                        <a:ea typeface="Barlow"/>
                        <a:cs typeface="Barlow"/>
                        <a:sym typeface="Barlow"/>
                      </a:endParaRPr>
                    </a:p>
                  </a:txBody>
                  <a:tcPr marT="91425" marB="91425" marR="91425" marL="91425">
                    <a:lnL cap="flat" cmpd="sng" w="38100">
                      <a:solidFill>
                        <a:srgbClr val="E9C46A"/>
                      </a:solidFill>
                      <a:prstDash val="solid"/>
                      <a:round/>
                      <a:headEnd len="sm" w="sm" type="none"/>
                      <a:tailEnd len="sm" w="sm" type="none"/>
                    </a:lnL>
                    <a:lnR cap="flat" cmpd="sng" w="38100">
                      <a:solidFill>
                        <a:srgbClr val="E9C46A"/>
                      </a:solidFill>
                      <a:prstDash val="solid"/>
                      <a:round/>
                      <a:headEnd len="sm" w="sm" type="none"/>
                      <a:tailEnd len="sm" w="sm" type="none"/>
                    </a:lnR>
                    <a:lnT cap="flat" cmpd="sng" w="38100">
                      <a:solidFill>
                        <a:srgbClr val="E9C46A"/>
                      </a:solidFill>
                      <a:prstDash val="solid"/>
                      <a:round/>
                      <a:headEnd len="sm" w="sm" type="none"/>
                      <a:tailEnd len="sm" w="sm" type="none"/>
                    </a:lnT>
                    <a:lnB cap="flat" cmpd="sng" w="38100">
                      <a:solidFill>
                        <a:srgbClr val="E9C46A"/>
                      </a:solidFill>
                      <a:prstDash val="solid"/>
                      <a:round/>
                      <a:headEnd len="sm" w="sm" type="none"/>
                      <a:tailEnd len="sm" w="sm" type="none"/>
                    </a:lnB>
                  </a:tcPr>
                </a:tc>
              </a:tr>
            </a:tbl>
          </a:graphicData>
        </a:graphic>
      </p:graphicFrame>
      <p:sp>
        <p:nvSpPr>
          <p:cNvPr id="94" name="Google Shape;94;p16"/>
          <p:cNvSpPr txBox="1"/>
          <p:nvPr>
            <p:ph type="ctrTitle"/>
          </p:nvPr>
        </p:nvSpPr>
        <p:spPr>
          <a:xfrm>
            <a:off x="2616000" y="556425"/>
            <a:ext cx="6614400" cy="654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800">
                <a:solidFill>
                  <a:srgbClr val="2A9D8F"/>
                </a:solidFill>
                <a:latin typeface="Barlow"/>
                <a:ea typeface="Barlow"/>
                <a:cs typeface="Barlow"/>
                <a:sym typeface="Barlow"/>
              </a:rPr>
              <a:t>IDENTIFY: </a:t>
            </a:r>
            <a:r>
              <a:rPr b="1" lang="en" sz="2800">
                <a:solidFill>
                  <a:srgbClr val="264653"/>
                </a:solidFill>
                <a:latin typeface="Barlow"/>
                <a:ea typeface="Barlow"/>
                <a:cs typeface="Barlow"/>
                <a:sym typeface="Barlow"/>
              </a:rPr>
              <a:t>Design Thinking Process</a:t>
            </a:r>
            <a:endParaRPr b="1" sz="2800">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9E1CF"/>
        </a:solidFill>
      </p:bgPr>
    </p:bg>
    <p:spTree>
      <p:nvGrpSpPr>
        <p:cNvPr id="98" name="Shape 98"/>
        <p:cNvGrpSpPr/>
        <p:nvPr/>
      </p:nvGrpSpPr>
      <p:grpSpPr>
        <a:xfrm>
          <a:off x="0" y="0"/>
          <a:ext cx="0" cy="0"/>
          <a:chOff x="0" y="0"/>
          <a:chExt cx="0" cy="0"/>
        </a:xfrm>
      </p:grpSpPr>
      <p:sp>
        <p:nvSpPr>
          <p:cNvPr id="99" name="Google Shape;99;p17"/>
          <p:cNvSpPr txBox="1"/>
          <p:nvPr/>
        </p:nvSpPr>
        <p:spPr>
          <a:xfrm>
            <a:off x="584700" y="498750"/>
            <a:ext cx="7974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264653"/>
                </a:solidFill>
                <a:latin typeface="Barlow"/>
                <a:ea typeface="Barlow"/>
                <a:cs typeface="Barlow"/>
                <a:sym typeface="Barlow"/>
              </a:rPr>
              <a:t>Step 4) Prototype → </a:t>
            </a:r>
            <a:r>
              <a:rPr b="1" lang="en" sz="2000">
                <a:solidFill>
                  <a:srgbClr val="264653"/>
                </a:solidFill>
                <a:latin typeface="Barlow"/>
                <a:ea typeface="Barlow"/>
                <a:cs typeface="Barlow"/>
                <a:sym typeface="Barlow"/>
              </a:rPr>
              <a:t>Upload a picture diagram of your product below </a:t>
            </a:r>
            <a:r>
              <a:rPr b="1" lang="en" sz="2000">
                <a:solidFill>
                  <a:schemeClr val="lt1"/>
                </a:solidFill>
                <a:latin typeface="Barlow"/>
                <a:ea typeface="Barlow"/>
                <a:cs typeface="Barlow"/>
                <a:sym typeface="Barlow"/>
              </a:rPr>
              <a:t>(You can draw by hand or create a prototype on </a:t>
            </a:r>
            <a:r>
              <a:rPr b="1" lang="en" sz="2000" u="sng">
                <a:solidFill>
                  <a:schemeClr val="hlink"/>
                </a:solidFill>
                <a:latin typeface="Barlow"/>
                <a:ea typeface="Barlow"/>
                <a:cs typeface="Barlow"/>
                <a:sym typeface="Barlow"/>
                <a:hlinkClick r:id="rId3"/>
              </a:rPr>
              <a:t>Canva</a:t>
            </a:r>
            <a:r>
              <a:rPr b="1" lang="en" sz="2000">
                <a:solidFill>
                  <a:schemeClr val="lt1"/>
                </a:solidFill>
                <a:latin typeface="Barlow"/>
                <a:ea typeface="Barlow"/>
                <a:cs typeface="Barlow"/>
                <a:sym typeface="Barlow"/>
              </a:rPr>
              <a:t>!) </a:t>
            </a:r>
            <a:endParaRPr b="1" sz="2000">
              <a:solidFill>
                <a:schemeClr val="lt1"/>
              </a:solidFill>
              <a:latin typeface="Barlow"/>
              <a:ea typeface="Barlow"/>
              <a:cs typeface="Barlow"/>
              <a:sym typeface="Barlow"/>
            </a:endParaRPr>
          </a:p>
        </p:txBody>
      </p:sp>
      <p:graphicFrame>
        <p:nvGraphicFramePr>
          <p:cNvPr id="100" name="Google Shape;100;p17"/>
          <p:cNvGraphicFramePr/>
          <p:nvPr/>
        </p:nvGraphicFramePr>
        <p:xfrm>
          <a:off x="641100" y="5107375"/>
          <a:ext cx="3000000" cy="3000000"/>
        </p:xfrm>
        <a:graphic>
          <a:graphicData uri="http://schemas.openxmlformats.org/drawingml/2006/table">
            <a:tbl>
              <a:tblPr>
                <a:noFill/>
                <a:tableStyleId>{D7CB7389-9086-4635-9EEC-52B15487682C}</a:tableStyleId>
              </a:tblPr>
              <a:tblGrid>
                <a:gridCol w="7861800"/>
              </a:tblGrid>
              <a:tr h="1300275">
                <a:tc>
                  <a:txBody>
                    <a:bodyPr/>
                    <a:lstStyle/>
                    <a:p>
                      <a:pPr indent="0" lvl="0" marL="0" rtl="0" algn="l">
                        <a:spcBef>
                          <a:spcPts val="0"/>
                        </a:spcBef>
                        <a:spcAft>
                          <a:spcPts val="0"/>
                        </a:spcAft>
                        <a:buNone/>
                      </a:pPr>
                      <a:r>
                        <a:rPr b="1" lang="en" sz="1800">
                          <a:solidFill>
                            <a:srgbClr val="264653"/>
                          </a:solidFill>
                          <a:latin typeface="Barlow"/>
                          <a:ea typeface="Barlow"/>
                          <a:cs typeface="Barlow"/>
                          <a:sym typeface="Barlow"/>
                        </a:rPr>
                        <a:t>In 2-3 sentences, provide a brief description of your product below:</a:t>
                      </a:r>
                      <a:endParaRPr b="1" sz="1800">
                        <a:solidFill>
                          <a:srgbClr val="264653"/>
                        </a:solidFill>
                        <a:latin typeface="Barlow"/>
                        <a:ea typeface="Barlow"/>
                        <a:cs typeface="Barlow"/>
                        <a:sym typeface="Barlow"/>
                      </a:endParaRPr>
                    </a:p>
                    <a:p>
                      <a:pPr indent="-342900" lvl="0" marL="457200" rtl="0" algn="l">
                        <a:spcBef>
                          <a:spcPts val="0"/>
                        </a:spcBef>
                        <a:spcAft>
                          <a:spcPts val="0"/>
                        </a:spcAft>
                        <a:buClr>
                          <a:srgbClr val="264653"/>
                        </a:buClr>
                        <a:buSzPts val="1800"/>
                        <a:buFont typeface="Barlow"/>
                        <a:buChar char="●"/>
                      </a:pPr>
                      <a:r>
                        <a:t/>
                      </a:r>
                      <a:endParaRPr sz="1800">
                        <a:solidFill>
                          <a:srgbClr val="264653"/>
                        </a:solidFill>
                        <a:latin typeface="Barlow"/>
                        <a:ea typeface="Barlow"/>
                        <a:cs typeface="Barlow"/>
                        <a:sym typeface="Barlow"/>
                      </a:endParaRPr>
                    </a:p>
                  </a:txBody>
                  <a:tcPr marT="91425" marB="91425" marR="91425" marL="91425">
                    <a:lnL cap="flat" cmpd="sng" w="38100">
                      <a:solidFill>
                        <a:srgbClr val="2A9D8F"/>
                      </a:solidFill>
                      <a:prstDash val="solid"/>
                      <a:round/>
                      <a:headEnd len="sm" w="sm" type="none"/>
                      <a:tailEnd len="sm" w="sm" type="none"/>
                    </a:lnL>
                    <a:lnR cap="flat" cmpd="sng" w="38100">
                      <a:solidFill>
                        <a:srgbClr val="2A9D8F"/>
                      </a:solidFill>
                      <a:prstDash val="solid"/>
                      <a:round/>
                      <a:headEnd len="sm" w="sm" type="none"/>
                      <a:tailEnd len="sm" w="sm" type="none"/>
                    </a:lnR>
                    <a:lnT cap="flat" cmpd="sng" w="38100">
                      <a:solidFill>
                        <a:srgbClr val="2A9D8F"/>
                      </a:solidFill>
                      <a:prstDash val="solid"/>
                      <a:round/>
                      <a:headEnd len="sm" w="sm" type="none"/>
                      <a:tailEnd len="sm" w="sm" type="none"/>
                    </a:lnT>
                    <a:lnB cap="flat" cmpd="sng" w="38100">
                      <a:solidFill>
                        <a:srgbClr val="2A9D8F"/>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8"/>
          <p:cNvSpPr/>
          <p:nvPr/>
        </p:nvSpPr>
        <p:spPr>
          <a:xfrm>
            <a:off x="0" y="0"/>
            <a:ext cx="9144000" cy="130500"/>
          </a:xfrm>
          <a:prstGeom prst="rect">
            <a:avLst/>
          </a:prstGeom>
          <a:solidFill>
            <a:srgbClr val="E9C46A"/>
          </a:solidFill>
          <a:ln cap="flat" cmpd="sng" w="9525">
            <a:solidFill>
              <a:srgbClr val="E9C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8"/>
          <p:cNvPicPr preferRelativeResize="0"/>
          <p:nvPr/>
        </p:nvPicPr>
        <p:blipFill>
          <a:blip r:embed="rId3">
            <a:alphaModFix/>
          </a:blip>
          <a:stretch>
            <a:fillRect/>
          </a:stretch>
        </p:blipFill>
        <p:spPr>
          <a:xfrm>
            <a:off x="311700" y="458525"/>
            <a:ext cx="2304288" cy="850392"/>
          </a:xfrm>
          <a:prstGeom prst="rect">
            <a:avLst/>
          </a:prstGeom>
          <a:noFill/>
          <a:ln>
            <a:noFill/>
          </a:ln>
        </p:spPr>
      </p:pic>
      <p:sp>
        <p:nvSpPr>
          <p:cNvPr id="107" name="Google Shape;107;p18"/>
          <p:cNvSpPr txBox="1"/>
          <p:nvPr>
            <p:ph type="ctrTitle"/>
          </p:nvPr>
        </p:nvSpPr>
        <p:spPr>
          <a:xfrm>
            <a:off x="2616000" y="556425"/>
            <a:ext cx="6271200" cy="654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800">
                <a:solidFill>
                  <a:srgbClr val="2A9D8F"/>
                </a:solidFill>
                <a:latin typeface="Barlow"/>
                <a:ea typeface="Barlow"/>
                <a:cs typeface="Barlow"/>
                <a:sym typeface="Barlow"/>
              </a:rPr>
              <a:t>PLANNING</a:t>
            </a:r>
            <a:r>
              <a:rPr b="1" lang="en" sz="2800">
                <a:solidFill>
                  <a:srgbClr val="2A9D8F"/>
                </a:solidFill>
                <a:latin typeface="Barlow"/>
                <a:ea typeface="Barlow"/>
                <a:cs typeface="Barlow"/>
                <a:sym typeface="Barlow"/>
              </a:rPr>
              <a:t>: </a:t>
            </a:r>
            <a:r>
              <a:rPr b="1" lang="en" sz="2800">
                <a:solidFill>
                  <a:srgbClr val="264653"/>
                </a:solidFill>
                <a:latin typeface="Barlow"/>
                <a:ea typeface="Barlow"/>
                <a:cs typeface="Barlow"/>
                <a:sym typeface="Barlow"/>
              </a:rPr>
              <a:t>Business Finances</a:t>
            </a:r>
            <a:endParaRPr b="1" sz="2800">
              <a:latin typeface="Barlow"/>
              <a:ea typeface="Barlow"/>
              <a:cs typeface="Barlow"/>
              <a:sym typeface="Barlow"/>
            </a:endParaRPr>
          </a:p>
        </p:txBody>
      </p:sp>
      <p:graphicFrame>
        <p:nvGraphicFramePr>
          <p:cNvPr id="108" name="Google Shape;108;p18"/>
          <p:cNvGraphicFramePr/>
          <p:nvPr/>
        </p:nvGraphicFramePr>
        <p:xfrm>
          <a:off x="284250" y="1496100"/>
          <a:ext cx="3000000" cy="3000000"/>
        </p:xfrm>
        <a:graphic>
          <a:graphicData uri="http://schemas.openxmlformats.org/drawingml/2006/table">
            <a:tbl>
              <a:tblPr>
                <a:noFill/>
                <a:tableStyleId>{D7CB7389-9086-4635-9EEC-52B15487682C}</a:tableStyleId>
              </a:tblPr>
              <a:tblGrid>
                <a:gridCol w="8575500"/>
              </a:tblGrid>
              <a:tr h="357425">
                <a:tc>
                  <a:txBody>
                    <a:bodyPr/>
                    <a:lstStyle/>
                    <a:p>
                      <a:pPr indent="0" lvl="0" marL="0" rtl="0" algn="l">
                        <a:spcBef>
                          <a:spcPts val="0"/>
                        </a:spcBef>
                        <a:spcAft>
                          <a:spcPts val="0"/>
                        </a:spcAft>
                        <a:buNone/>
                      </a:pPr>
                      <a:r>
                        <a:rPr b="1" lang="en" u="sng">
                          <a:solidFill>
                            <a:srgbClr val="264653"/>
                          </a:solidFill>
                          <a:latin typeface="Barlow"/>
                          <a:ea typeface="Barlow"/>
                          <a:cs typeface="Barlow"/>
                          <a:sym typeface="Barlow"/>
                        </a:rPr>
                        <a:t>Product Quality</a:t>
                      </a:r>
                      <a:r>
                        <a:rPr b="1" lang="en">
                          <a:solidFill>
                            <a:srgbClr val="264653"/>
                          </a:solidFill>
                          <a:latin typeface="Barlow"/>
                          <a:ea typeface="Barlow"/>
                          <a:cs typeface="Barlow"/>
                          <a:sym typeface="Barlow"/>
                        </a:rPr>
                        <a:t> → High Quality ($600,000) or Average Quality ($400,000)</a:t>
                      </a:r>
                      <a:endParaRPr b="1">
                        <a:solidFill>
                          <a:srgbClr val="264653"/>
                        </a:solidFill>
                        <a:latin typeface="Barlow"/>
                        <a:ea typeface="Barlow"/>
                        <a:cs typeface="Barlow"/>
                        <a:sym typeface="Barlow"/>
                      </a:endParaRPr>
                    </a:p>
                  </a:txBody>
                  <a:tcPr marT="91425" marB="91425" marR="91425" marL="91425">
                    <a:lnL cap="flat" cmpd="sng" w="38100">
                      <a:solidFill>
                        <a:srgbClr val="A9E1CF"/>
                      </a:solidFill>
                      <a:prstDash val="solid"/>
                      <a:round/>
                      <a:headEnd len="sm" w="sm" type="none"/>
                      <a:tailEnd len="sm" w="sm" type="none"/>
                    </a:lnL>
                    <a:lnR cap="flat" cmpd="sng" w="38100">
                      <a:solidFill>
                        <a:srgbClr val="A9E1CF"/>
                      </a:solidFill>
                      <a:prstDash val="solid"/>
                      <a:round/>
                      <a:headEnd len="sm" w="sm" type="none"/>
                      <a:tailEnd len="sm" w="sm" type="none"/>
                    </a:lnR>
                    <a:lnT cap="flat" cmpd="sng" w="38100">
                      <a:solidFill>
                        <a:srgbClr val="A9E1CF"/>
                      </a:solidFill>
                      <a:prstDash val="solid"/>
                      <a:round/>
                      <a:headEnd len="sm" w="sm" type="none"/>
                      <a:tailEnd len="sm" w="sm" type="none"/>
                    </a:lnT>
                    <a:lnB cap="flat" cmpd="sng" w="38100">
                      <a:solidFill>
                        <a:srgbClr val="A9E1CF"/>
                      </a:solidFill>
                      <a:prstDash val="solid"/>
                      <a:round/>
                      <a:headEnd len="sm" w="sm" type="none"/>
                      <a:tailEnd len="sm" w="sm" type="none"/>
                    </a:lnB>
                    <a:solidFill>
                      <a:srgbClr val="A9E1CF"/>
                    </a:solidFill>
                  </a:tcPr>
                </a:tc>
              </a:tr>
              <a:tr h="893850">
                <a:tc>
                  <a:txBody>
                    <a:bodyPr/>
                    <a:lstStyle/>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txBody>
                  <a:tcPr marT="91425" marB="91425" marR="91425" marL="91425">
                    <a:lnL cap="flat" cmpd="sng" w="38100">
                      <a:solidFill>
                        <a:srgbClr val="A9E1CF"/>
                      </a:solidFill>
                      <a:prstDash val="solid"/>
                      <a:round/>
                      <a:headEnd len="sm" w="sm" type="none"/>
                      <a:tailEnd len="sm" w="sm" type="none"/>
                    </a:lnL>
                    <a:lnR cap="flat" cmpd="sng" w="38100">
                      <a:solidFill>
                        <a:srgbClr val="A9E1CF"/>
                      </a:solidFill>
                      <a:prstDash val="solid"/>
                      <a:round/>
                      <a:headEnd len="sm" w="sm" type="none"/>
                      <a:tailEnd len="sm" w="sm" type="none"/>
                    </a:lnR>
                    <a:lnT cap="flat" cmpd="sng" w="38100">
                      <a:solidFill>
                        <a:srgbClr val="A9E1CF"/>
                      </a:solidFill>
                      <a:prstDash val="solid"/>
                      <a:round/>
                      <a:headEnd len="sm" w="sm" type="none"/>
                      <a:tailEnd len="sm" w="sm" type="none"/>
                    </a:lnT>
                    <a:lnB cap="flat" cmpd="sng" w="38100">
                      <a:solidFill>
                        <a:srgbClr val="A9E1CF"/>
                      </a:solidFill>
                      <a:prstDash val="solid"/>
                      <a:round/>
                      <a:headEnd len="sm" w="sm" type="none"/>
                      <a:tailEnd len="sm" w="sm" type="none"/>
                    </a:lnB>
                  </a:tcPr>
                </a:tc>
              </a:tr>
              <a:tr h="371300">
                <a:tc>
                  <a:txBody>
                    <a:bodyPr/>
                    <a:lstStyle/>
                    <a:p>
                      <a:pPr indent="0" lvl="0" marL="0" rtl="0" algn="l">
                        <a:spcBef>
                          <a:spcPts val="0"/>
                        </a:spcBef>
                        <a:spcAft>
                          <a:spcPts val="0"/>
                        </a:spcAft>
                        <a:buNone/>
                      </a:pPr>
                      <a:r>
                        <a:rPr b="1" lang="en" u="sng">
                          <a:solidFill>
                            <a:srgbClr val="264653"/>
                          </a:solidFill>
                          <a:latin typeface="Barlow"/>
                          <a:ea typeface="Barlow"/>
                          <a:cs typeface="Barlow"/>
                          <a:sym typeface="Barlow"/>
                        </a:rPr>
                        <a:t>Advertising</a:t>
                      </a:r>
                      <a:r>
                        <a:rPr b="1" lang="en">
                          <a:solidFill>
                            <a:srgbClr val="264653"/>
                          </a:solidFill>
                          <a:latin typeface="Barlow"/>
                          <a:ea typeface="Barlow"/>
                          <a:cs typeface="Barlow"/>
                          <a:sym typeface="Barlow"/>
                        </a:rPr>
                        <a:t> → Flyers and Newspaper ($200,000) or Online Ads ($400,000)</a:t>
                      </a:r>
                      <a:endParaRPr b="1">
                        <a:solidFill>
                          <a:srgbClr val="264653"/>
                        </a:solidFill>
                        <a:latin typeface="Barlow"/>
                        <a:ea typeface="Barlow"/>
                        <a:cs typeface="Barlow"/>
                        <a:sym typeface="Barlow"/>
                      </a:endParaRPr>
                    </a:p>
                  </a:txBody>
                  <a:tcPr marT="91425" marB="91425" marR="91425" marL="91425">
                    <a:lnL cap="flat" cmpd="sng" w="38100">
                      <a:solidFill>
                        <a:srgbClr val="A9E1CF"/>
                      </a:solidFill>
                      <a:prstDash val="solid"/>
                      <a:round/>
                      <a:headEnd len="sm" w="sm" type="none"/>
                      <a:tailEnd len="sm" w="sm" type="none"/>
                    </a:lnL>
                    <a:lnR cap="flat" cmpd="sng" w="38100">
                      <a:solidFill>
                        <a:srgbClr val="A9E1CF"/>
                      </a:solidFill>
                      <a:prstDash val="solid"/>
                      <a:round/>
                      <a:headEnd len="sm" w="sm" type="none"/>
                      <a:tailEnd len="sm" w="sm" type="none"/>
                    </a:lnR>
                    <a:lnT cap="flat" cmpd="sng" w="38100">
                      <a:solidFill>
                        <a:srgbClr val="A9E1CF"/>
                      </a:solidFill>
                      <a:prstDash val="solid"/>
                      <a:round/>
                      <a:headEnd len="sm" w="sm" type="none"/>
                      <a:tailEnd len="sm" w="sm" type="none"/>
                    </a:lnT>
                    <a:lnB cap="flat" cmpd="sng" w="38100">
                      <a:solidFill>
                        <a:srgbClr val="A9E1CF"/>
                      </a:solidFill>
                      <a:prstDash val="solid"/>
                      <a:round/>
                      <a:headEnd len="sm" w="sm" type="none"/>
                      <a:tailEnd len="sm" w="sm" type="none"/>
                    </a:lnB>
                    <a:solidFill>
                      <a:srgbClr val="A9E1CF"/>
                    </a:solidFill>
                  </a:tcPr>
                </a:tc>
              </a:tr>
              <a:tr h="881950">
                <a:tc>
                  <a:txBody>
                    <a:bodyPr/>
                    <a:lstStyle/>
                    <a:p>
                      <a:pPr indent="0" lvl="0" marL="0" rtl="0" algn="l">
                        <a:spcBef>
                          <a:spcPts val="0"/>
                        </a:spcBef>
                        <a:spcAft>
                          <a:spcPts val="0"/>
                        </a:spcAft>
                        <a:buNone/>
                      </a:pPr>
                      <a:r>
                        <a:t/>
                      </a:r>
                      <a:endParaRPr>
                        <a:latin typeface="Barlow"/>
                        <a:ea typeface="Barlow"/>
                        <a:cs typeface="Barlow"/>
                        <a:sym typeface="Barlow"/>
                      </a:endParaRPr>
                    </a:p>
                  </a:txBody>
                  <a:tcPr marT="91425" marB="91425" marR="91425" marL="91425">
                    <a:lnL cap="flat" cmpd="sng" w="38100">
                      <a:solidFill>
                        <a:srgbClr val="A9E1CF"/>
                      </a:solidFill>
                      <a:prstDash val="solid"/>
                      <a:round/>
                      <a:headEnd len="sm" w="sm" type="none"/>
                      <a:tailEnd len="sm" w="sm" type="none"/>
                    </a:lnL>
                    <a:lnR cap="flat" cmpd="sng" w="38100">
                      <a:solidFill>
                        <a:srgbClr val="A9E1CF"/>
                      </a:solidFill>
                      <a:prstDash val="solid"/>
                      <a:round/>
                      <a:headEnd len="sm" w="sm" type="none"/>
                      <a:tailEnd len="sm" w="sm" type="none"/>
                    </a:lnR>
                    <a:lnT cap="flat" cmpd="sng" w="38100">
                      <a:solidFill>
                        <a:srgbClr val="A9E1CF"/>
                      </a:solidFill>
                      <a:prstDash val="solid"/>
                      <a:round/>
                      <a:headEnd len="sm" w="sm" type="none"/>
                      <a:tailEnd len="sm" w="sm" type="none"/>
                    </a:lnT>
                    <a:lnB cap="flat" cmpd="sng" w="38100">
                      <a:solidFill>
                        <a:srgbClr val="A9E1CF"/>
                      </a:solidFill>
                      <a:prstDash val="solid"/>
                      <a:round/>
                      <a:headEnd len="sm" w="sm" type="none"/>
                      <a:tailEnd len="sm" w="sm" type="none"/>
                    </a:lnB>
                  </a:tcPr>
                </a:tc>
              </a:tr>
              <a:tr h="329725">
                <a:tc>
                  <a:txBody>
                    <a:bodyPr/>
                    <a:lstStyle/>
                    <a:p>
                      <a:pPr indent="0" lvl="0" marL="0" rtl="0" algn="l">
                        <a:spcBef>
                          <a:spcPts val="0"/>
                        </a:spcBef>
                        <a:spcAft>
                          <a:spcPts val="0"/>
                        </a:spcAft>
                        <a:buClr>
                          <a:schemeClr val="dk1"/>
                        </a:buClr>
                        <a:buSzPts val="1100"/>
                        <a:buFont typeface="Arial"/>
                        <a:buNone/>
                      </a:pPr>
                      <a:r>
                        <a:rPr b="1" lang="en" u="sng">
                          <a:solidFill>
                            <a:srgbClr val="264653"/>
                          </a:solidFill>
                          <a:latin typeface="Barlow"/>
                          <a:ea typeface="Barlow"/>
                          <a:cs typeface="Barlow"/>
                          <a:sym typeface="Barlow"/>
                        </a:rPr>
                        <a:t>Selling Operations </a:t>
                      </a:r>
                      <a:r>
                        <a:rPr b="1" lang="en">
                          <a:solidFill>
                            <a:srgbClr val="264653"/>
                          </a:solidFill>
                          <a:latin typeface="Barlow"/>
                          <a:ea typeface="Barlow"/>
                          <a:cs typeface="Barlow"/>
                          <a:sym typeface="Barlow"/>
                        </a:rPr>
                        <a:t>→ In Stores ($100,000) or Website ($500,000)</a:t>
                      </a:r>
                      <a:endParaRPr>
                        <a:latin typeface="Barlow"/>
                        <a:ea typeface="Barlow"/>
                        <a:cs typeface="Barlow"/>
                        <a:sym typeface="Barlow"/>
                      </a:endParaRPr>
                    </a:p>
                  </a:txBody>
                  <a:tcPr marT="91425" marB="91425" marR="91425" marL="91425">
                    <a:lnL cap="flat" cmpd="sng" w="38100">
                      <a:solidFill>
                        <a:srgbClr val="A9E1CF"/>
                      </a:solidFill>
                      <a:prstDash val="solid"/>
                      <a:round/>
                      <a:headEnd len="sm" w="sm" type="none"/>
                      <a:tailEnd len="sm" w="sm" type="none"/>
                    </a:lnL>
                    <a:lnR cap="flat" cmpd="sng" w="38100">
                      <a:solidFill>
                        <a:srgbClr val="A9E1CF"/>
                      </a:solidFill>
                      <a:prstDash val="solid"/>
                      <a:round/>
                      <a:headEnd len="sm" w="sm" type="none"/>
                      <a:tailEnd len="sm" w="sm" type="none"/>
                    </a:lnR>
                    <a:lnT cap="flat" cmpd="sng" w="38100">
                      <a:solidFill>
                        <a:srgbClr val="A9E1CF"/>
                      </a:solidFill>
                      <a:prstDash val="solid"/>
                      <a:round/>
                      <a:headEnd len="sm" w="sm" type="none"/>
                      <a:tailEnd len="sm" w="sm" type="none"/>
                    </a:lnT>
                    <a:lnB cap="flat" cmpd="sng" w="38100">
                      <a:solidFill>
                        <a:srgbClr val="A9E1CF"/>
                      </a:solidFill>
                      <a:prstDash val="solid"/>
                      <a:round/>
                      <a:headEnd len="sm" w="sm" type="none"/>
                      <a:tailEnd len="sm" w="sm" type="none"/>
                    </a:lnB>
                    <a:solidFill>
                      <a:srgbClr val="A9E1CF"/>
                    </a:solidFill>
                  </a:tcPr>
                </a:tc>
              </a:tr>
              <a:tr h="847925">
                <a:tc>
                  <a:txBody>
                    <a:bodyPr/>
                    <a:lstStyle/>
                    <a:p>
                      <a:pPr indent="0" lvl="0" marL="0" rtl="0" algn="l">
                        <a:spcBef>
                          <a:spcPts val="0"/>
                        </a:spcBef>
                        <a:spcAft>
                          <a:spcPts val="0"/>
                        </a:spcAft>
                        <a:buNone/>
                      </a:pPr>
                      <a:r>
                        <a:t/>
                      </a:r>
                      <a:endParaRPr>
                        <a:latin typeface="Barlow"/>
                        <a:ea typeface="Barlow"/>
                        <a:cs typeface="Barlow"/>
                        <a:sym typeface="Barlow"/>
                      </a:endParaRPr>
                    </a:p>
                  </a:txBody>
                  <a:tcPr marT="91425" marB="91425" marR="91425" marL="91425">
                    <a:lnL cap="flat" cmpd="sng" w="38100">
                      <a:solidFill>
                        <a:srgbClr val="A9E1CF"/>
                      </a:solidFill>
                      <a:prstDash val="solid"/>
                      <a:round/>
                      <a:headEnd len="sm" w="sm" type="none"/>
                      <a:tailEnd len="sm" w="sm" type="none"/>
                    </a:lnL>
                    <a:lnR cap="flat" cmpd="sng" w="38100">
                      <a:solidFill>
                        <a:srgbClr val="A9E1CF"/>
                      </a:solidFill>
                      <a:prstDash val="solid"/>
                      <a:round/>
                      <a:headEnd len="sm" w="sm" type="none"/>
                      <a:tailEnd len="sm" w="sm" type="none"/>
                    </a:lnR>
                    <a:lnT cap="flat" cmpd="sng" w="38100">
                      <a:solidFill>
                        <a:srgbClr val="A9E1CF"/>
                      </a:solidFill>
                      <a:prstDash val="solid"/>
                      <a:round/>
                      <a:headEnd len="sm" w="sm" type="none"/>
                      <a:tailEnd len="sm" w="sm" type="none"/>
                    </a:lnT>
                    <a:lnB cap="flat" cmpd="sng" w="38100">
                      <a:solidFill>
                        <a:srgbClr val="A9E1CF"/>
                      </a:solidFill>
                      <a:prstDash val="solid"/>
                      <a:round/>
                      <a:headEnd len="sm" w="sm" type="none"/>
                      <a:tailEnd len="sm" w="sm" type="none"/>
                    </a:lnB>
                  </a:tcPr>
                </a:tc>
              </a:tr>
              <a:tr h="216100">
                <a:tc>
                  <a:txBody>
                    <a:bodyPr/>
                    <a:lstStyle/>
                    <a:p>
                      <a:pPr indent="0" lvl="0" marL="0" rtl="0" algn="l">
                        <a:spcBef>
                          <a:spcPts val="0"/>
                        </a:spcBef>
                        <a:spcAft>
                          <a:spcPts val="0"/>
                        </a:spcAft>
                        <a:buClr>
                          <a:schemeClr val="dk1"/>
                        </a:buClr>
                        <a:buSzPts val="1100"/>
                        <a:buFont typeface="Arial"/>
                        <a:buNone/>
                      </a:pPr>
                      <a:r>
                        <a:rPr b="1" lang="en" u="sng">
                          <a:solidFill>
                            <a:srgbClr val="264653"/>
                          </a:solidFill>
                          <a:latin typeface="Barlow"/>
                          <a:ea typeface="Barlow"/>
                          <a:cs typeface="Barlow"/>
                          <a:sym typeface="Barlow"/>
                        </a:rPr>
                        <a:t>Fu</a:t>
                      </a:r>
                      <a:r>
                        <a:rPr b="1" lang="en" u="sng">
                          <a:solidFill>
                            <a:srgbClr val="264653"/>
                          </a:solidFill>
                          <a:latin typeface="Barlow"/>
                          <a:ea typeface="Barlow"/>
                          <a:cs typeface="Barlow"/>
                          <a:sym typeface="Barlow"/>
                        </a:rPr>
                        <a:t>ture Savings</a:t>
                      </a:r>
                      <a:r>
                        <a:rPr b="1" lang="en">
                          <a:solidFill>
                            <a:srgbClr val="264653"/>
                          </a:solidFill>
                          <a:latin typeface="Barlow"/>
                          <a:ea typeface="Barlow"/>
                          <a:cs typeface="Barlow"/>
                          <a:sym typeface="Barlow"/>
                        </a:rPr>
                        <a:t> </a:t>
                      </a:r>
                      <a:r>
                        <a:rPr b="1" lang="en">
                          <a:solidFill>
                            <a:srgbClr val="264653"/>
                          </a:solidFill>
                          <a:latin typeface="Barlow"/>
                          <a:ea typeface="Barlow"/>
                          <a:cs typeface="Barlow"/>
                          <a:sym typeface="Barlow"/>
                        </a:rPr>
                        <a:t>→ (remaining funds)</a:t>
                      </a:r>
                      <a:endParaRPr>
                        <a:latin typeface="Barlow"/>
                        <a:ea typeface="Barlow"/>
                        <a:cs typeface="Barlow"/>
                        <a:sym typeface="Barlow"/>
                      </a:endParaRPr>
                    </a:p>
                  </a:txBody>
                  <a:tcPr marT="91425" marB="91425" marR="91425" marL="91425">
                    <a:lnL cap="flat" cmpd="sng" w="38100">
                      <a:solidFill>
                        <a:srgbClr val="A9E1CF"/>
                      </a:solidFill>
                      <a:prstDash val="solid"/>
                      <a:round/>
                      <a:headEnd len="sm" w="sm" type="none"/>
                      <a:tailEnd len="sm" w="sm" type="none"/>
                    </a:lnL>
                    <a:lnR cap="flat" cmpd="sng" w="38100">
                      <a:solidFill>
                        <a:srgbClr val="A9E1CF"/>
                      </a:solidFill>
                      <a:prstDash val="solid"/>
                      <a:round/>
                      <a:headEnd len="sm" w="sm" type="none"/>
                      <a:tailEnd len="sm" w="sm" type="none"/>
                    </a:lnR>
                    <a:lnT cap="flat" cmpd="sng" w="38100">
                      <a:solidFill>
                        <a:srgbClr val="A9E1CF"/>
                      </a:solidFill>
                      <a:prstDash val="solid"/>
                      <a:round/>
                      <a:headEnd len="sm" w="sm" type="none"/>
                      <a:tailEnd len="sm" w="sm" type="none"/>
                    </a:lnT>
                    <a:lnB cap="flat" cmpd="sng" w="38100">
                      <a:solidFill>
                        <a:srgbClr val="A9E1CF"/>
                      </a:solidFill>
                      <a:prstDash val="solid"/>
                      <a:round/>
                      <a:headEnd len="sm" w="sm" type="none"/>
                      <a:tailEnd len="sm" w="sm" type="none"/>
                    </a:lnB>
                    <a:solidFill>
                      <a:srgbClr val="A9E1CF"/>
                    </a:solidFill>
                  </a:tcPr>
                </a:tc>
              </a:tr>
              <a:tr h="854575">
                <a:tc>
                  <a:txBody>
                    <a:bodyPr/>
                    <a:lstStyle/>
                    <a:p>
                      <a:pPr indent="0" lvl="0" marL="0" rtl="0" algn="l">
                        <a:spcBef>
                          <a:spcPts val="0"/>
                        </a:spcBef>
                        <a:spcAft>
                          <a:spcPts val="0"/>
                        </a:spcAft>
                        <a:buNone/>
                      </a:pPr>
                      <a:r>
                        <a:t/>
                      </a:r>
                      <a:endParaRPr>
                        <a:latin typeface="Barlow"/>
                        <a:ea typeface="Barlow"/>
                        <a:cs typeface="Barlow"/>
                        <a:sym typeface="Barlow"/>
                      </a:endParaRPr>
                    </a:p>
                  </a:txBody>
                  <a:tcPr marT="91425" marB="91425" marR="91425" marL="91425">
                    <a:lnL cap="flat" cmpd="sng" w="38100">
                      <a:solidFill>
                        <a:srgbClr val="A9E1CF"/>
                      </a:solidFill>
                      <a:prstDash val="solid"/>
                      <a:round/>
                      <a:headEnd len="sm" w="sm" type="none"/>
                      <a:tailEnd len="sm" w="sm" type="none"/>
                    </a:lnL>
                    <a:lnR cap="flat" cmpd="sng" w="38100">
                      <a:solidFill>
                        <a:srgbClr val="A9E1CF"/>
                      </a:solidFill>
                      <a:prstDash val="solid"/>
                      <a:round/>
                      <a:headEnd len="sm" w="sm" type="none"/>
                      <a:tailEnd len="sm" w="sm" type="none"/>
                    </a:lnR>
                    <a:lnT cap="flat" cmpd="sng" w="38100">
                      <a:solidFill>
                        <a:srgbClr val="A9E1CF"/>
                      </a:solidFill>
                      <a:prstDash val="solid"/>
                      <a:round/>
                      <a:headEnd len="sm" w="sm" type="none"/>
                      <a:tailEnd len="sm" w="sm" type="none"/>
                    </a:lnT>
                    <a:lnB cap="flat" cmpd="sng" w="38100">
                      <a:solidFill>
                        <a:srgbClr val="A9E1CF"/>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19"/>
          <p:cNvSpPr/>
          <p:nvPr/>
        </p:nvSpPr>
        <p:spPr>
          <a:xfrm>
            <a:off x="0" y="0"/>
            <a:ext cx="9144000" cy="130500"/>
          </a:xfrm>
          <a:prstGeom prst="rect">
            <a:avLst/>
          </a:prstGeom>
          <a:solidFill>
            <a:srgbClr val="E9C46A"/>
          </a:solidFill>
          <a:ln cap="flat" cmpd="sng" w="9525">
            <a:solidFill>
              <a:srgbClr val="E9C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19"/>
          <p:cNvPicPr preferRelativeResize="0"/>
          <p:nvPr/>
        </p:nvPicPr>
        <p:blipFill>
          <a:blip r:embed="rId3">
            <a:alphaModFix/>
          </a:blip>
          <a:stretch>
            <a:fillRect/>
          </a:stretch>
        </p:blipFill>
        <p:spPr>
          <a:xfrm>
            <a:off x="311700" y="458525"/>
            <a:ext cx="2304288" cy="850392"/>
          </a:xfrm>
          <a:prstGeom prst="rect">
            <a:avLst/>
          </a:prstGeom>
          <a:noFill/>
          <a:ln>
            <a:noFill/>
          </a:ln>
        </p:spPr>
      </p:pic>
      <p:sp>
        <p:nvSpPr>
          <p:cNvPr id="115" name="Google Shape;115;p19"/>
          <p:cNvSpPr txBox="1"/>
          <p:nvPr>
            <p:ph type="ctrTitle"/>
          </p:nvPr>
        </p:nvSpPr>
        <p:spPr>
          <a:xfrm>
            <a:off x="2616000" y="556425"/>
            <a:ext cx="6271200" cy="654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800">
                <a:solidFill>
                  <a:srgbClr val="2A9D8F"/>
                </a:solidFill>
                <a:latin typeface="Barlow"/>
                <a:ea typeface="Barlow"/>
                <a:cs typeface="Barlow"/>
                <a:sym typeface="Barlow"/>
              </a:rPr>
              <a:t>MARKETING</a:t>
            </a:r>
            <a:r>
              <a:rPr b="1" lang="en" sz="2800">
                <a:solidFill>
                  <a:srgbClr val="2A9D8F"/>
                </a:solidFill>
                <a:latin typeface="Barlow"/>
                <a:ea typeface="Barlow"/>
                <a:cs typeface="Barlow"/>
                <a:sym typeface="Barlow"/>
              </a:rPr>
              <a:t>: </a:t>
            </a:r>
            <a:r>
              <a:rPr b="1" lang="en" sz="2800">
                <a:solidFill>
                  <a:srgbClr val="264653"/>
                </a:solidFill>
                <a:latin typeface="Barlow"/>
                <a:ea typeface="Barlow"/>
                <a:cs typeface="Barlow"/>
                <a:sym typeface="Barlow"/>
              </a:rPr>
              <a:t>4Ps of Marketing </a:t>
            </a:r>
            <a:endParaRPr b="1" sz="2800">
              <a:latin typeface="Barlow"/>
              <a:ea typeface="Barlow"/>
              <a:cs typeface="Barlow"/>
              <a:sym typeface="Barlow"/>
            </a:endParaRPr>
          </a:p>
        </p:txBody>
      </p:sp>
      <p:graphicFrame>
        <p:nvGraphicFramePr>
          <p:cNvPr id="116" name="Google Shape;116;p19"/>
          <p:cNvGraphicFramePr/>
          <p:nvPr/>
        </p:nvGraphicFramePr>
        <p:xfrm>
          <a:off x="952500" y="1803425"/>
          <a:ext cx="3000000" cy="3000000"/>
        </p:xfrm>
        <a:graphic>
          <a:graphicData uri="http://schemas.openxmlformats.org/drawingml/2006/table">
            <a:tbl>
              <a:tblPr>
                <a:noFill/>
                <a:tableStyleId>{D7CB7389-9086-4635-9EEC-52B15487682C}</a:tableStyleId>
              </a:tblPr>
              <a:tblGrid>
                <a:gridCol w="3619500"/>
                <a:gridCol w="3619500"/>
              </a:tblGrid>
              <a:tr h="2300775">
                <a:tc>
                  <a:txBody>
                    <a:bodyPr/>
                    <a:lstStyle/>
                    <a:p>
                      <a:pPr indent="0" lvl="0" marL="0" rtl="0" algn="l">
                        <a:spcBef>
                          <a:spcPts val="0"/>
                        </a:spcBef>
                        <a:spcAft>
                          <a:spcPts val="0"/>
                        </a:spcAft>
                        <a:buNone/>
                      </a:pPr>
                      <a:r>
                        <a:rPr b="1" lang="en" sz="1800">
                          <a:solidFill>
                            <a:srgbClr val="264653"/>
                          </a:solidFill>
                          <a:latin typeface="Barlow"/>
                          <a:ea typeface="Barlow"/>
                          <a:cs typeface="Barlow"/>
                          <a:sym typeface="Barlow"/>
                        </a:rPr>
                        <a:t>PRODUCT</a:t>
                      </a:r>
                      <a:endParaRPr/>
                    </a:p>
                    <a:p>
                      <a:pPr indent="-317500" lvl="0" marL="457200" rtl="0" algn="l">
                        <a:spcBef>
                          <a:spcPts val="0"/>
                        </a:spcBef>
                        <a:spcAft>
                          <a:spcPts val="0"/>
                        </a:spcAft>
                        <a:buSzPts val="1400"/>
                        <a:buChar char="●"/>
                      </a:pPr>
                      <a:r>
                        <a:t/>
                      </a:r>
                      <a:endParaRPr/>
                    </a:p>
                  </a:txBody>
                  <a:tcPr marT="91425" marB="91425" marR="91425" marL="91425">
                    <a:lnL cap="flat" cmpd="sng" w="38100">
                      <a:solidFill>
                        <a:srgbClr val="E9C46A"/>
                      </a:solidFill>
                      <a:prstDash val="solid"/>
                      <a:round/>
                      <a:headEnd len="sm" w="sm" type="none"/>
                      <a:tailEnd len="sm" w="sm" type="none"/>
                    </a:lnL>
                    <a:lnR cap="flat" cmpd="sng" w="38100">
                      <a:solidFill>
                        <a:srgbClr val="E9C46A"/>
                      </a:solidFill>
                      <a:prstDash val="solid"/>
                      <a:round/>
                      <a:headEnd len="sm" w="sm" type="none"/>
                      <a:tailEnd len="sm" w="sm" type="none"/>
                    </a:lnR>
                    <a:lnT cap="flat" cmpd="sng" w="38100">
                      <a:solidFill>
                        <a:srgbClr val="E9C46A"/>
                      </a:solidFill>
                      <a:prstDash val="solid"/>
                      <a:round/>
                      <a:headEnd len="sm" w="sm" type="none"/>
                      <a:tailEnd len="sm" w="sm" type="none"/>
                    </a:lnT>
                    <a:lnB cap="flat" cmpd="sng" w="38100">
                      <a:solidFill>
                        <a:srgbClr val="E9C46A"/>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800">
                          <a:solidFill>
                            <a:srgbClr val="264653"/>
                          </a:solidFill>
                          <a:latin typeface="Barlow"/>
                          <a:ea typeface="Barlow"/>
                          <a:cs typeface="Barlow"/>
                          <a:sym typeface="Barlow"/>
                        </a:rPr>
                        <a:t>PRICE</a:t>
                      </a:r>
                      <a:endParaRPr b="1" sz="1800">
                        <a:solidFill>
                          <a:srgbClr val="264653"/>
                        </a:solidFill>
                        <a:latin typeface="Barlow"/>
                        <a:ea typeface="Barlow"/>
                        <a:cs typeface="Barlow"/>
                        <a:sym typeface="Barlow"/>
                      </a:endParaRPr>
                    </a:p>
                    <a:p>
                      <a:pPr indent="-342900" lvl="0" marL="457200" rtl="0" algn="l">
                        <a:spcBef>
                          <a:spcPts val="0"/>
                        </a:spcBef>
                        <a:spcAft>
                          <a:spcPts val="0"/>
                        </a:spcAft>
                        <a:buClr>
                          <a:srgbClr val="264653"/>
                        </a:buClr>
                        <a:buSzPts val="1800"/>
                        <a:buFont typeface="Barlow"/>
                        <a:buChar char="●"/>
                      </a:pPr>
                      <a:r>
                        <a:t/>
                      </a:r>
                      <a:endParaRPr b="1" sz="1800">
                        <a:solidFill>
                          <a:srgbClr val="264653"/>
                        </a:solidFill>
                        <a:latin typeface="Barlow"/>
                        <a:ea typeface="Barlow"/>
                        <a:cs typeface="Barlow"/>
                        <a:sym typeface="Barlow"/>
                      </a:endParaRPr>
                    </a:p>
                    <a:p>
                      <a:pPr indent="0" lvl="0" marL="0" rtl="0" algn="l">
                        <a:spcBef>
                          <a:spcPts val="0"/>
                        </a:spcBef>
                        <a:spcAft>
                          <a:spcPts val="0"/>
                        </a:spcAft>
                        <a:buNone/>
                      </a:pPr>
                      <a:r>
                        <a:t/>
                      </a:r>
                      <a:endParaRPr/>
                    </a:p>
                  </a:txBody>
                  <a:tcPr marT="91425" marB="91425" marR="91425" marL="91425">
                    <a:lnL cap="flat" cmpd="sng" w="38100">
                      <a:solidFill>
                        <a:srgbClr val="E9C46A"/>
                      </a:solidFill>
                      <a:prstDash val="solid"/>
                      <a:round/>
                      <a:headEnd len="sm" w="sm" type="none"/>
                      <a:tailEnd len="sm" w="sm" type="none"/>
                    </a:lnL>
                    <a:lnR cap="flat" cmpd="sng" w="38100">
                      <a:solidFill>
                        <a:srgbClr val="E9C46A"/>
                      </a:solidFill>
                      <a:prstDash val="solid"/>
                      <a:round/>
                      <a:headEnd len="sm" w="sm" type="none"/>
                      <a:tailEnd len="sm" w="sm" type="none"/>
                    </a:lnR>
                    <a:lnT cap="flat" cmpd="sng" w="38100">
                      <a:solidFill>
                        <a:srgbClr val="E9C46A"/>
                      </a:solidFill>
                      <a:prstDash val="solid"/>
                      <a:round/>
                      <a:headEnd len="sm" w="sm" type="none"/>
                      <a:tailEnd len="sm" w="sm" type="none"/>
                    </a:lnT>
                    <a:lnB cap="flat" cmpd="sng" w="38100">
                      <a:solidFill>
                        <a:srgbClr val="E9C46A"/>
                      </a:solidFill>
                      <a:prstDash val="solid"/>
                      <a:round/>
                      <a:headEnd len="sm" w="sm" type="none"/>
                      <a:tailEnd len="sm" w="sm" type="none"/>
                    </a:lnB>
                  </a:tcPr>
                </a:tc>
              </a:tr>
              <a:tr h="2278600">
                <a:tc>
                  <a:txBody>
                    <a:bodyPr/>
                    <a:lstStyle/>
                    <a:p>
                      <a:pPr indent="0" lvl="0" marL="0" rtl="0" algn="l">
                        <a:spcBef>
                          <a:spcPts val="0"/>
                        </a:spcBef>
                        <a:spcAft>
                          <a:spcPts val="0"/>
                        </a:spcAft>
                        <a:buClr>
                          <a:schemeClr val="dk1"/>
                        </a:buClr>
                        <a:buSzPts val="1100"/>
                        <a:buFont typeface="Arial"/>
                        <a:buNone/>
                      </a:pPr>
                      <a:r>
                        <a:rPr b="1" lang="en" sz="1800">
                          <a:solidFill>
                            <a:srgbClr val="264653"/>
                          </a:solidFill>
                          <a:latin typeface="Barlow"/>
                          <a:ea typeface="Barlow"/>
                          <a:cs typeface="Barlow"/>
                          <a:sym typeface="Barlow"/>
                        </a:rPr>
                        <a:t>PLACE</a:t>
                      </a:r>
                      <a:endParaRPr b="1" sz="1800">
                        <a:solidFill>
                          <a:srgbClr val="264653"/>
                        </a:solidFill>
                        <a:latin typeface="Barlow"/>
                        <a:ea typeface="Barlow"/>
                        <a:cs typeface="Barlow"/>
                        <a:sym typeface="Barlow"/>
                      </a:endParaRPr>
                    </a:p>
                    <a:p>
                      <a:pPr indent="-342900" lvl="0" marL="457200" rtl="0" algn="l">
                        <a:spcBef>
                          <a:spcPts val="0"/>
                        </a:spcBef>
                        <a:spcAft>
                          <a:spcPts val="0"/>
                        </a:spcAft>
                        <a:buClr>
                          <a:srgbClr val="264653"/>
                        </a:buClr>
                        <a:buSzPts val="1800"/>
                        <a:buFont typeface="Barlow"/>
                        <a:buChar char="●"/>
                      </a:pPr>
                      <a:r>
                        <a:t/>
                      </a:r>
                      <a:endParaRPr b="1" sz="1800">
                        <a:solidFill>
                          <a:srgbClr val="264653"/>
                        </a:solidFill>
                        <a:latin typeface="Barlow"/>
                        <a:ea typeface="Barlow"/>
                        <a:cs typeface="Barlow"/>
                        <a:sym typeface="Barlow"/>
                      </a:endParaRPr>
                    </a:p>
                  </a:txBody>
                  <a:tcPr marT="91425" marB="91425" marR="91425" marL="91425">
                    <a:lnL cap="flat" cmpd="sng" w="38100">
                      <a:solidFill>
                        <a:srgbClr val="E9C46A"/>
                      </a:solidFill>
                      <a:prstDash val="solid"/>
                      <a:round/>
                      <a:headEnd len="sm" w="sm" type="none"/>
                      <a:tailEnd len="sm" w="sm" type="none"/>
                    </a:lnL>
                    <a:lnR cap="flat" cmpd="sng" w="38100">
                      <a:solidFill>
                        <a:srgbClr val="E9C46A"/>
                      </a:solidFill>
                      <a:prstDash val="solid"/>
                      <a:round/>
                      <a:headEnd len="sm" w="sm" type="none"/>
                      <a:tailEnd len="sm" w="sm" type="none"/>
                    </a:lnR>
                    <a:lnT cap="flat" cmpd="sng" w="38100">
                      <a:solidFill>
                        <a:srgbClr val="E9C46A"/>
                      </a:solidFill>
                      <a:prstDash val="solid"/>
                      <a:round/>
                      <a:headEnd len="sm" w="sm" type="none"/>
                      <a:tailEnd len="sm" w="sm" type="none"/>
                    </a:lnT>
                    <a:lnB cap="flat" cmpd="sng" w="38100">
                      <a:solidFill>
                        <a:srgbClr val="E9C46A"/>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800">
                          <a:solidFill>
                            <a:srgbClr val="264653"/>
                          </a:solidFill>
                          <a:latin typeface="Barlow"/>
                          <a:ea typeface="Barlow"/>
                          <a:cs typeface="Barlow"/>
                          <a:sym typeface="Barlow"/>
                        </a:rPr>
                        <a:t>PROMOTION</a:t>
                      </a:r>
                      <a:endParaRPr b="1" sz="1800">
                        <a:solidFill>
                          <a:srgbClr val="264653"/>
                        </a:solidFill>
                        <a:latin typeface="Barlow"/>
                        <a:ea typeface="Barlow"/>
                        <a:cs typeface="Barlow"/>
                        <a:sym typeface="Barlow"/>
                      </a:endParaRPr>
                    </a:p>
                    <a:p>
                      <a:pPr indent="-342900" lvl="0" marL="457200" rtl="0" algn="l">
                        <a:spcBef>
                          <a:spcPts val="0"/>
                        </a:spcBef>
                        <a:spcAft>
                          <a:spcPts val="0"/>
                        </a:spcAft>
                        <a:buClr>
                          <a:srgbClr val="264653"/>
                        </a:buClr>
                        <a:buSzPts val="1800"/>
                        <a:buFont typeface="Barlow"/>
                        <a:buChar char="●"/>
                      </a:pPr>
                      <a:r>
                        <a:t/>
                      </a:r>
                      <a:endParaRPr b="1" sz="1800">
                        <a:solidFill>
                          <a:srgbClr val="264653"/>
                        </a:solidFill>
                        <a:latin typeface="Barlow"/>
                        <a:ea typeface="Barlow"/>
                        <a:cs typeface="Barlow"/>
                        <a:sym typeface="Barlow"/>
                      </a:endParaRPr>
                    </a:p>
                  </a:txBody>
                  <a:tcPr marT="91425" marB="91425" marR="91425" marL="91425">
                    <a:lnL cap="flat" cmpd="sng" w="38100">
                      <a:solidFill>
                        <a:srgbClr val="E9C46A"/>
                      </a:solidFill>
                      <a:prstDash val="solid"/>
                      <a:round/>
                      <a:headEnd len="sm" w="sm" type="none"/>
                      <a:tailEnd len="sm" w="sm" type="none"/>
                    </a:lnL>
                    <a:lnR cap="flat" cmpd="sng" w="38100">
                      <a:solidFill>
                        <a:srgbClr val="E9C46A"/>
                      </a:solidFill>
                      <a:prstDash val="solid"/>
                      <a:round/>
                      <a:headEnd len="sm" w="sm" type="none"/>
                      <a:tailEnd len="sm" w="sm" type="none"/>
                    </a:lnR>
                    <a:lnT cap="flat" cmpd="sng" w="38100">
                      <a:solidFill>
                        <a:srgbClr val="E9C46A"/>
                      </a:solidFill>
                      <a:prstDash val="solid"/>
                      <a:round/>
                      <a:headEnd len="sm" w="sm" type="none"/>
                      <a:tailEnd len="sm" w="sm" type="none"/>
                    </a:lnT>
                    <a:lnB cap="flat" cmpd="sng" w="38100">
                      <a:solidFill>
                        <a:srgbClr val="E9C46A"/>
                      </a:solidFill>
                      <a:prstDash val="solid"/>
                      <a:round/>
                      <a:headEnd len="sm" w="sm" type="none"/>
                      <a:tailEnd len="sm" w="sm" type="none"/>
                    </a:lnB>
                  </a:tcPr>
                </a:tc>
              </a:tr>
            </a:tbl>
          </a:graphicData>
        </a:graphic>
      </p:graphicFrame>
      <p:sp>
        <p:nvSpPr>
          <p:cNvPr id="117" name="Google Shape;117;p19"/>
          <p:cNvSpPr txBox="1"/>
          <p:nvPr/>
        </p:nvSpPr>
        <p:spPr>
          <a:xfrm>
            <a:off x="952500" y="1276375"/>
            <a:ext cx="723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4653"/>
                </a:solidFill>
                <a:latin typeface="Barlow"/>
                <a:ea typeface="Barlow"/>
                <a:cs typeface="Barlow"/>
                <a:sym typeface="Barlow"/>
              </a:rPr>
              <a:t>Use the following table to help plan your marketing campaign!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DEAD"/>
        </a:solidFill>
      </p:bgPr>
    </p:bg>
    <p:spTree>
      <p:nvGrpSpPr>
        <p:cNvPr id="121" name="Shape 121"/>
        <p:cNvGrpSpPr/>
        <p:nvPr/>
      </p:nvGrpSpPr>
      <p:grpSpPr>
        <a:xfrm>
          <a:off x="0" y="0"/>
          <a:ext cx="0" cy="0"/>
          <a:chOff x="0" y="0"/>
          <a:chExt cx="0" cy="0"/>
        </a:xfrm>
      </p:grpSpPr>
      <p:sp>
        <p:nvSpPr>
          <p:cNvPr id="122" name="Google Shape;122;p20"/>
          <p:cNvSpPr/>
          <p:nvPr/>
        </p:nvSpPr>
        <p:spPr>
          <a:xfrm>
            <a:off x="0" y="0"/>
            <a:ext cx="9144000" cy="130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20"/>
          <p:cNvPicPr preferRelativeResize="0"/>
          <p:nvPr/>
        </p:nvPicPr>
        <p:blipFill>
          <a:blip r:embed="rId3">
            <a:alphaModFix/>
          </a:blip>
          <a:stretch>
            <a:fillRect/>
          </a:stretch>
        </p:blipFill>
        <p:spPr>
          <a:xfrm>
            <a:off x="311700" y="457100"/>
            <a:ext cx="2300524" cy="852050"/>
          </a:xfrm>
          <a:prstGeom prst="rect">
            <a:avLst/>
          </a:prstGeom>
          <a:noFill/>
          <a:ln>
            <a:noFill/>
          </a:ln>
        </p:spPr>
      </p:pic>
      <p:sp>
        <p:nvSpPr>
          <p:cNvPr id="124" name="Google Shape;124;p20"/>
          <p:cNvSpPr txBox="1"/>
          <p:nvPr/>
        </p:nvSpPr>
        <p:spPr>
          <a:xfrm>
            <a:off x="658650" y="2212600"/>
            <a:ext cx="7826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200">
                <a:solidFill>
                  <a:srgbClr val="264653"/>
                </a:solidFill>
                <a:latin typeface="Barlow"/>
                <a:ea typeface="Barlow"/>
                <a:cs typeface="Barlow"/>
                <a:sym typeface="Barlow"/>
              </a:rPr>
              <a:t>Presentation: What to expect!</a:t>
            </a:r>
            <a:endParaRPr sz="4200"/>
          </a:p>
        </p:txBody>
      </p:sp>
      <p:sp>
        <p:nvSpPr>
          <p:cNvPr id="125" name="Google Shape;125;p20"/>
          <p:cNvSpPr txBox="1"/>
          <p:nvPr/>
        </p:nvSpPr>
        <p:spPr>
          <a:xfrm>
            <a:off x="1356300" y="3043900"/>
            <a:ext cx="6431400" cy="358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Now that you have your business plan, transfer it onto a poster board!</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During Workshop 6, each group will do a 3-5 Minute informal presentation to your peers</a:t>
            </a:r>
            <a:r>
              <a:rPr lang="en" sz="1700">
                <a:solidFill>
                  <a:schemeClr val="dk1"/>
                </a:solidFill>
                <a:latin typeface="Barlow"/>
                <a:ea typeface="Barlow"/>
                <a:cs typeface="Barlow"/>
                <a:sym typeface="Barlow"/>
              </a:rPr>
              <a:t> in smaller groups (4 people) </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Be prepared to explain the Design Thinking Process:</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Present on these questions: </a:t>
            </a:r>
            <a:endParaRPr sz="1700">
              <a:solidFill>
                <a:schemeClr val="dk1"/>
              </a:solidFill>
              <a:latin typeface="Barlow"/>
              <a:ea typeface="Barlow"/>
              <a:cs typeface="Barlow"/>
              <a:sym typeface="Barlow"/>
            </a:endParaRPr>
          </a:p>
          <a:p>
            <a:pPr indent="457200" lvl="0" marL="0" rtl="0" algn="l">
              <a:spcBef>
                <a:spcPts val="0"/>
              </a:spcBef>
              <a:spcAft>
                <a:spcPts val="0"/>
              </a:spcAft>
              <a:buNone/>
            </a:pPr>
            <a:r>
              <a:rPr b="1" lang="en" sz="1700">
                <a:solidFill>
                  <a:schemeClr val="dk1"/>
                </a:solidFill>
                <a:latin typeface="Barlow"/>
                <a:ea typeface="Barlow"/>
                <a:cs typeface="Barlow"/>
                <a:sym typeface="Barlow"/>
              </a:rPr>
              <a:t>WHAT</a:t>
            </a:r>
            <a:r>
              <a:rPr lang="en" sz="1700">
                <a:solidFill>
                  <a:schemeClr val="dk1"/>
                </a:solidFill>
                <a:latin typeface="Barlow"/>
                <a:ea typeface="Barlow"/>
                <a:cs typeface="Barlow"/>
                <a:sym typeface="Barlow"/>
              </a:rPr>
              <a:t> your group has created? </a:t>
            </a:r>
            <a:endParaRPr sz="1700">
              <a:solidFill>
                <a:schemeClr val="dk1"/>
              </a:solidFill>
              <a:latin typeface="Barlow"/>
              <a:ea typeface="Barlow"/>
              <a:cs typeface="Barlow"/>
              <a:sym typeface="Barlow"/>
            </a:endParaRPr>
          </a:p>
          <a:p>
            <a:pPr indent="0" lvl="0" marL="457200" rtl="0" algn="l">
              <a:spcBef>
                <a:spcPts val="0"/>
              </a:spcBef>
              <a:spcAft>
                <a:spcPts val="0"/>
              </a:spcAft>
              <a:buNone/>
            </a:pPr>
            <a:r>
              <a:rPr b="1" lang="en" sz="1700">
                <a:solidFill>
                  <a:schemeClr val="dk1"/>
                </a:solidFill>
                <a:latin typeface="Barlow"/>
                <a:ea typeface="Barlow"/>
                <a:cs typeface="Barlow"/>
                <a:sym typeface="Barlow"/>
              </a:rPr>
              <a:t>WHO </a:t>
            </a:r>
            <a:r>
              <a:rPr lang="en" sz="1700">
                <a:solidFill>
                  <a:schemeClr val="dk1"/>
                </a:solidFill>
                <a:latin typeface="Barlow"/>
                <a:ea typeface="Barlow"/>
                <a:cs typeface="Barlow"/>
                <a:sym typeface="Barlow"/>
              </a:rPr>
              <a:t>is impacted? </a:t>
            </a:r>
            <a:endParaRPr sz="1700">
              <a:solidFill>
                <a:schemeClr val="dk1"/>
              </a:solidFill>
              <a:latin typeface="Barlow"/>
              <a:ea typeface="Barlow"/>
              <a:cs typeface="Barlow"/>
              <a:sym typeface="Barlow"/>
            </a:endParaRPr>
          </a:p>
          <a:p>
            <a:pPr indent="0" lvl="0" marL="457200" rtl="0" algn="l">
              <a:spcBef>
                <a:spcPts val="0"/>
              </a:spcBef>
              <a:spcAft>
                <a:spcPts val="0"/>
              </a:spcAft>
              <a:buNone/>
            </a:pPr>
            <a:r>
              <a:rPr b="1" lang="en" sz="1700">
                <a:solidFill>
                  <a:schemeClr val="dk1"/>
                </a:solidFill>
                <a:latin typeface="Barlow"/>
                <a:ea typeface="Barlow"/>
                <a:cs typeface="Barlow"/>
                <a:sym typeface="Barlow"/>
              </a:rPr>
              <a:t>WHY</a:t>
            </a:r>
            <a:r>
              <a:rPr lang="en" sz="1700">
                <a:solidFill>
                  <a:schemeClr val="dk1"/>
                </a:solidFill>
                <a:latin typeface="Barlow"/>
                <a:ea typeface="Barlow"/>
                <a:cs typeface="Barlow"/>
                <a:sym typeface="Barlow"/>
              </a:rPr>
              <a:t> did your group choose to tackle your SDG this way?</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Share your poster with the class!</a:t>
            </a:r>
            <a:endParaRPr sz="1700">
              <a:solidFill>
                <a:schemeClr val="dk1"/>
              </a:solidFill>
              <a:latin typeface="Barlow"/>
              <a:ea typeface="Barlow"/>
              <a:cs typeface="Barlow"/>
              <a:sym typeface="Barlow"/>
            </a:endParaRPr>
          </a:p>
          <a:p>
            <a:pPr indent="0" lvl="0" marL="0" rtl="0" algn="l">
              <a:spcBef>
                <a:spcPts val="0"/>
              </a:spcBef>
              <a:spcAft>
                <a:spcPts val="0"/>
              </a:spcAft>
              <a:buNone/>
            </a:pPr>
            <a:r>
              <a:rPr lang="en" sz="1700">
                <a:solidFill>
                  <a:schemeClr val="dk1"/>
                </a:solidFill>
                <a:latin typeface="Barlow"/>
                <a:ea typeface="Barlow"/>
                <a:cs typeface="Barlow"/>
                <a:sym typeface="Barlow"/>
              </a:rPr>
              <a:t>(Note: Try to split speaking points as best as you can among your team members, however, not all team members are required to speak, 3-5 Minutes is a short time) </a:t>
            </a:r>
            <a:endParaRPr sz="1700">
              <a:solidFill>
                <a:schemeClr val="dk1"/>
              </a:solidFill>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C46A"/>
        </a:solidFill>
      </p:bgPr>
    </p:bg>
    <p:spTree>
      <p:nvGrpSpPr>
        <p:cNvPr id="129" name="Shape 129"/>
        <p:cNvGrpSpPr/>
        <p:nvPr/>
      </p:nvGrpSpPr>
      <p:grpSpPr>
        <a:xfrm>
          <a:off x="0" y="0"/>
          <a:ext cx="0" cy="0"/>
          <a:chOff x="0" y="0"/>
          <a:chExt cx="0" cy="0"/>
        </a:xfrm>
      </p:grpSpPr>
      <p:sp>
        <p:nvSpPr>
          <p:cNvPr id="130" name="Google Shape;130;p21"/>
          <p:cNvSpPr txBox="1"/>
          <p:nvPr>
            <p:ph type="ctrTitle"/>
          </p:nvPr>
        </p:nvSpPr>
        <p:spPr>
          <a:xfrm>
            <a:off x="1114500" y="1798013"/>
            <a:ext cx="6915000" cy="121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264653"/>
                </a:solidFill>
                <a:latin typeface="Barlow"/>
                <a:ea typeface="Barlow"/>
                <a:cs typeface="Barlow"/>
                <a:sym typeface="Barlow"/>
              </a:rPr>
              <a:t>Next Steps:</a:t>
            </a:r>
            <a:endParaRPr b="1">
              <a:latin typeface="Barlow"/>
              <a:ea typeface="Barlow"/>
              <a:cs typeface="Barlow"/>
              <a:sym typeface="Barlow"/>
            </a:endParaRPr>
          </a:p>
        </p:txBody>
      </p:sp>
      <p:sp>
        <p:nvSpPr>
          <p:cNvPr id="131" name="Google Shape;131;p21"/>
          <p:cNvSpPr txBox="1"/>
          <p:nvPr>
            <p:ph idx="1" type="subTitle"/>
          </p:nvPr>
        </p:nvSpPr>
        <p:spPr>
          <a:xfrm>
            <a:off x="711150" y="3312188"/>
            <a:ext cx="7721700" cy="174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200">
                <a:solidFill>
                  <a:schemeClr val="lt1"/>
                </a:solidFill>
                <a:latin typeface="Barlow"/>
                <a:ea typeface="Barlow"/>
                <a:cs typeface="Barlow"/>
                <a:sym typeface="Barlow"/>
              </a:rPr>
              <a:t>Now you’re set! After you and your group are done answering the questions, you will be taking this into the live session and presenting your ideas to the rest of the class. </a:t>
            </a:r>
            <a:br>
              <a:rPr b="1" lang="en" sz="2200">
                <a:solidFill>
                  <a:schemeClr val="lt1"/>
                </a:solidFill>
                <a:latin typeface="Barlow"/>
                <a:ea typeface="Barlow"/>
                <a:cs typeface="Barlow"/>
                <a:sym typeface="Barlow"/>
              </a:rPr>
            </a:br>
            <a:r>
              <a:rPr b="1" lang="en" sz="2200">
                <a:solidFill>
                  <a:schemeClr val="lt1"/>
                </a:solidFill>
                <a:latin typeface="Barlow"/>
                <a:ea typeface="Barlow"/>
                <a:cs typeface="Barlow"/>
                <a:sym typeface="Barlow"/>
              </a:rPr>
              <a:t>Good luck!</a:t>
            </a:r>
            <a:endParaRPr b="1" sz="2200">
              <a:solidFill>
                <a:schemeClr val="lt1"/>
              </a:solidFill>
              <a:latin typeface="Barlow"/>
              <a:ea typeface="Barlow"/>
              <a:cs typeface="Barlow"/>
              <a:sym typeface="Barlow"/>
            </a:endParaRPr>
          </a:p>
          <a:p>
            <a:pPr indent="0" lvl="0" marL="0" rtl="0" algn="ctr">
              <a:lnSpc>
                <a:spcPct val="115000"/>
              </a:lnSpc>
              <a:spcBef>
                <a:spcPts val="1200"/>
              </a:spcBef>
              <a:spcAft>
                <a:spcPts val="1200"/>
              </a:spcAft>
              <a:buClr>
                <a:schemeClr val="dk1"/>
              </a:buClr>
              <a:buSzPts val="1100"/>
              <a:buFont typeface="Arial"/>
              <a:buNone/>
            </a:pPr>
            <a:r>
              <a:t/>
            </a:r>
            <a:endParaRPr b="1" sz="2400">
              <a:solidFill>
                <a:schemeClr val="lt1"/>
              </a:solidFill>
              <a:latin typeface="Barlow"/>
              <a:ea typeface="Barlow"/>
              <a:cs typeface="Barlow"/>
              <a:sym typeface="Barlow"/>
            </a:endParaRPr>
          </a:p>
        </p:txBody>
      </p:sp>
      <p:sp>
        <p:nvSpPr>
          <p:cNvPr id="132" name="Google Shape;132;p21"/>
          <p:cNvSpPr/>
          <p:nvPr/>
        </p:nvSpPr>
        <p:spPr>
          <a:xfrm>
            <a:off x="0" y="0"/>
            <a:ext cx="9144000" cy="130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1"/>
          <p:cNvPicPr preferRelativeResize="0"/>
          <p:nvPr/>
        </p:nvPicPr>
        <p:blipFill>
          <a:blip r:embed="rId3">
            <a:alphaModFix/>
          </a:blip>
          <a:stretch>
            <a:fillRect/>
          </a:stretch>
        </p:blipFill>
        <p:spPr>
          <a:xfrm>
            <a:off x="311700" y="457100"/>
            <a:ext cx="2300524" cy="852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