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772400" cx="10058400"/>
  <p:notesSz cx="6858000" cy="9144000"/>
  <p:embeddedFontLst>
    <p:embeddedFont>
      <p:font typeface="Barlow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regular.fntdata"/><Relationship Id="rId10" Type="http://schemas.openxmlformats.org/officeDocument/2006/relationships/slide" Target="slides/slide5.xml"/><Relationship Id="rId13" Type="http://schemas.openxmlformats.org/officeDocument/2006/relationships/font" Target="fonts/Barlow-italic.fntdata"/><Relationship Id="rId12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b15d31e90_0_12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b15d31e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79f5d5d5_0_53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79f5d5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79f5d5d5_0_121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79f5d5d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79f5d5d5_0_179:notes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79f5d5d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C46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6225" y="536750"/>
            <a:ext cx="6522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Mind Map Recap </a:t>
            </a:r>
            <a:endParaRPr b="1" sz="62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Activity</a:t>
            </a:r>
            <a:endParaRPr b="1" sz="62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17051" y="5494700"/>
            <a:ext cx="86862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What have YOU learned in Enspire this year?</a:t>
            </a:r>
            <a:endParaRPr b="1" sz="45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850" y="1725352"/>
            <a:ext cx="3693149" cy="36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C46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74850" y="550350"/>
            <a:ext cx="8708700" cy="6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This is your chance to review </a:t>
            </a:r>
            <a:r>
              <a:rPr b="1" i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everything</a:t>
            </a:r>
            <a:r>
              <a:rPr b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 you’ve learned in Roots of Ennovate</a:t>
            </a:r>
            <a:r>
              <a:rPr b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! </a:t>
            </a:r>
            <a:r>
              <a:rPr b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Let’s recap:</a:t>
            </a:r>
            <a:br>
              <a:rPr lang="en" sz="3200">
                <a:latin typeface="Barlow"/>
                <a:ea typeface="Barlow"/>
                <a:cs typeface="Barlow"/>
                <a:sym typeface="Barlow"/>
              </a:rPr>
            </a:br>
            <a:endParaRPr sz="2400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653"/>
              </a:buClr>
              <a:buSzPts val="2400"/>
              <a:buFont typeface="Barlow"/>
              <a:buChar char="●"/>
            </a:pPr>
            <a: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October</a:t>
            </a:r>
            <a: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: Introduction to Entrepreneurship</a:t>
            </a:r>
            <a:b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learned how to make a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Business Model Canvas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the WHO (Customer Segments), WHAT (Key Activities), WHEN/WHERE (Channels), WHY (Value Proposition), and HOW (Key Resources + Revenue Streams) of business.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653"/>
              </a:buClr>
              <a:buSzPts val="2400"/>
              <a:buFont typeface="Barlow"/>
              <a:buChar char="●"/>
            </a:pPr>
            <a: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November: Marketing &amp; Media</a:t>
            </a:r>
            <a:b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learned about the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4 Ps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(Product, Place, Price, and Promotion) and what makes a good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advertisement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1" sz="24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4653"/>
              </a:buClr>
              <a:buSzPts val="2400"/>
              <a:buFont typeface="Barlow"/>
              <a:buChar char="●"/>
            </a:pPr>
            <a: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December: Financial Literacy</a:t>
            </a:r>
            <a:b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learned about the difference between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Needs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Wants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We also talked about how individuals and business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spend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save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borrow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invest 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money.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C46A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74850" y="470550"/>
            <a:ext cx="8708700" cy="6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Workshop recap continued...</a:t>
            </a:r>
            <a:br>
              <a:rPr lang="en" sz="3200">
                <a:latin typeface="Barlow"/>
                <a:ea typeface="Barlow"/>
                <a:cs typeface="Barlow"/>
                <a:sym typeface="Barlow"/>
              </a:rPr>
            </a:b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●"/>
            </a:pPr>
            <a: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January: Human Resource &amp; Technology</a:t>
            </a:r>
            <a:b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learned about how business technology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improves processes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that operations is the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“glue” to any business,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while a good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supply chain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is needed to get materials.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●"/>
            </a:pPr>
            <a: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February: Business &amp; Global Issues</a:t>
            </a:r>
            <a:br>
              <a:rPr b="1"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discussed the</a:t>
            </a:r>
            <a:r>
              <a:rPr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Triple Bottom Line</a:t>
            </a:r>
            <a:r>
              <a:rPr lang="en" sz="24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(Environment, People and Money).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Activity instructions:</a:t>
            </a:r>
            <a:endParaRPr b="1" sz="32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●"/>
            </a:pP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With a partner, 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choose a business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that you’re familiar with (e.g. your favourite restaurant or clothing store).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Char char="●"/>
            </a:pP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a mind map about your business, with with</a:t>
            </a:r>
            <a:r>
              <a:rPr b="1" lang="en" sz="24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 1-2 ideas</a:t>
            </a:r>
            <a:r>
              <a:rPr lang="en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related to each ROE theme. These could be based on research, or your own experiences!</a:t>
            </a:r>
            <a:endParaRPr sz="2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6"/>
          <p:cNvCxnSpPr>
            <a:stCxn id="72" idx="5"/>
            <a:endCxn id="73" idx="0"/>
          </p:cNvCxnSpPr>
          <p:nvPr/>
        </p:nvCxnSpPr>
        <p:spPr>
          <a:xfrm>
            <a:off x="4021628" y="2625395"/>
            <a:ext cx="1007700" cy="528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6"/>
          <p:cNvSpPr/>
          <p:nvPr/>
        </p:nvSpPr>
        <p:spPr>
          <a:xfrm>
            <a:off x="3375750" y="3153300"/>
            <a:ext cx="3306900" cy="1293000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COMPANY NAME:</a:t>
            </a:r>
            <a:endParaRPr b="1" sz="2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</a:t>
            </a:r>
            <a:endParaRPr b="1" sz="2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2250675" y="1521750"/>
            <a:ext cx="20748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MARKETING &amp; MEDIA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5502325" y="1700875"/>
            <a:ext cx="22122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FINANCIAL LITERACY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6088625" y="4845000"/>
            <a:ext cx="26310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BUSINESS &amp; GLOBAL ISSUES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550450" y="4784850"/>
            <a:ext cx="25431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HR </a:t>
            </a: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&amp; TECHNOLOGY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77" name="Google Shape;77;p16"/>
          <p:cNvCxnSpPr>
            <a:stCxn id="74" idx="3"/>
            <a:endCxn id="73" idx="0"/>
          </p:cNvCxnSpPr>
          <p:nvPr/>
        </p:nvCxnSpPr>
        <p:spPr>
          <a:xfrm flipH="1">
            <a:off x="5029194" y="2804520"/>
            <a:ext cx="797100" cy="3489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>
            <a:stCxn id="73" idx="2"/>
            <a:endCxn id="75" idx="1"/>
          </p:cNvCxnSpPr>
          <p:nvPr/>
        </p:nvCxnSpPr>
        <p:spPr>
          <a:xfrm>
            <a:off x="5029200" y="4446300"/>
            <a:ext cx="1444800" cy="588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>
            <a:stCxn id="76" idx="7"/>
            <a:endCxn id="73" idx="2"/>
          </p:cNvCxnSpPr>
          <p:nvPr/>
        </p:nvCxnSpPr>
        <p:spPr>
          <a:xfrm flipH="1" rot="10800000">
            <a:off x="3721122" y="4446205"/>
            <a:ext cx="1308000" cy="528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175875" y="967600"/>
            <a:ext cx="1698900" cy="1723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has a yellow and blue logo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951900" y="187925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puts advertisements on YouTube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029325" y="295225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has low prices, meaning it needs to buy cheaper materials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2875" y="6355850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uses Artificial Intelligence technology to do interior design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159725" y="3441375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has a plan to reduce all carbon emissions by 2030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13225" y="3152025"/>
            <a:ext cx="1698900" cy="1723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needs lots of wood to create its furniture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89725" y="5777150"/>
            <a:ext cx="1698900" cy="1723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creates furniture using recycled materials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003925" y="901900"/>
            <a:ext cx="1698900" cy="2091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IKEA </a:t>
            </a:r>
            <a:r>
              <a:rPr b="1" i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saves</a:t>
            </a: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 money each year so it has enough money to </a:t>
            </a:r>
            <a:r>
              <a:rPr b="1" i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spend</a:t>
            </a:r>
            <a:r>
              <a:rPr b="1" lang="en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 on opening new stores</a:t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8" name="Google Shape;88;p16"/>
          <p:cNvCxnSpPr>
            <a:stCxn id="76" idx="1"/>
            <a:endCxn id="85" idx="4"/>
          </p:cNvCxnSpPr>
          <p:nvPr/>
        </p:nvCxnSpPr>
        <p:spPr>
          <a:xfrm rot="10800000">
            <a:off x="1162678" y="4875505"/>
            <a:ext cx="760200" cy="987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76" idx="4"/>
            <a:endCxn id="83" idx="0"/>
          </p:cNvCxnSpPr>
          <p:nvPr/>
        </p:nvCxnSpPr>
        <p:spPr>
          <a:xfrm flipH="1">
            <a:off x="1814300" y="6077850"/>
            <a:ext cx="1007700" cy="2781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6" idx="6"/>
            <a:endCxn id="75" idx="3"/>
          </p:cNvCxnSpPr>
          <p:nvPr/>
        </p:nvCxnSpPr>
        <p:spPr>
          <a:xfrm flipH="1" rot="10800000">
            <a:off x="6088625" y="5948600"/>
            <a:ext cx="385200" cy="6903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4" idx="4"/>
            <a:endCxn id="75" idx="0"/>
          </p:cNvCxnSpPr>
          <p:nvPr/>
        </p:nvCxnSpPr>
        <p:spPr>
          <a:xfrm flipH="1">
            <a:off x="7404075" y="4586175"/>
            <a:ext cx="1027200" cy="2589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74" idx="6"/>
            <a:endCxn id="87" idx="2"/>
          </p:cNvCxnSpPr>
          <p:nvPr/>
        </p:nvCxnSpPr>
        <p:spPr>
          <a:xfrm flipH="1" rot="10800000">
            <a:off x="7714525" y="1947775"/>
            <a:ext cx="289500" cy="3996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82" idx="4"/>
            <a:endCxn id="74" idx="0"/>
          </p:cNvCxnSpPr>
          <p:nvPr/>
        </p:nvCxnSpPr>
        <p:spPr>
          <a:xfrm>
            <a:off x="6300875" y="1440025"/>
            <a:ext cx="307500" cy="261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72" idx="0"/>
            <a:endCxn id="81" idx="5"/>
          </p:cNvCxnSpPr>
          <p:nvPr/>
        </p:nvCxnSpPr>
        <p:spPr>
          <a:xfrm flipH="1" rot="10800000">
            <a:off x="3288075" y="1165050"/>
            <a:ext cx="834600" cy="3567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72" idx="2"/>
            <a:endCxn id="80" idx="6"/>
          </p:cNvCxnSpPr>
          <p:nvPr/>
        </p:nvCxnSpPr>
        <p:spPr>
          <a:xfrm rot="10800000">
            <a:off x="1874775" y="1829250"/>
            <a:ext cx="375900" cy="339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6782325" y="6495500"/>
            <a:ext cx="2920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EXAMPLE</a:t>
            </a:r>
            <a:endParaRPr b="1" sz="45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7"/>
          <p:cNvCxnSpPr>
            <a:stCxn id="102" idx="5"/>
            <a:endCxn id="103" idx="0"/>
          </p:cNvCxnSpPr>
          <p:nvPr/>
        </p:nvCxnSpPr>
        <p:spPr>
          <a:xfrm>
            <a:off x="4021628" y="2625395"/>
            <a:ext cx="1007700" cy="528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/>
          <p:nvPr/>
        </p:nvSpPr>
        <p:spPr>
          <a:xfrm>
            <a:off x="3375750" y="3153300"/>
            <a:ext cx="3306900" cy="1293000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COMPANY NAME:</a:t>
            </a:r>
            <a:endParaRPr b="1" sz="2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250675" y="1521750"/>
            <a:ext cx="20748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MARKETING &amp; MEDIA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502325" y="1700875"/>
            <a:ext cx="22122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FINANCIAL LITERACY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088625" y="4845000"/>
            <a:ext cx="26310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BUSINESS &amp; GLOBAL ISSUES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1550450" y="4784850"/>
            <a:ext cx="2543100" cy="129300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HR </a:t>
            </a:r>
            <a:r>
              <a:rPr b="1" lang="en" sz="18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&amp; TECHNOLOGY</a:t>
            </a:r>
            <a:endParaRPr b="1" sz="18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7" name="Google Shape;107;p17"/>
          <p:cNvCxnSpPr>
            <a:stCxn id="104" idx="3"/>
            <a:endCxn id="103" idx="0"/>
          </p:cNvCxnSpPr>
          <p:nvPr/>
        </p:nvCxnSpPr>
        <p:spPr>
          <a:xfrm flipH="1">
            <a:off x="5029194" y="2804520"/>
            <a:ext cx="797100" cy="3489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>
            <a:stCxn id="103" idx="2"/>
            <a:endCxn id="105" idx="1"/>
          </p:cNvCxnSpPr>
          <p:nvPr/>
        </p:nvCxnSpPr>
        <p:spPr>
          <a:xfrm>
            <a:off x="5029200" y="4446300"/>
            <a:ext cx="1444800" cy="588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>
            <a:stCxn id="106" idx="7"/>
            <a:endCxn id="103" idx="2"/>
          </p:cNvCxnSpPr>
          <p:nvPr/>
        </p:nvCxnSpPr>
        <p:spPr>
          <a:xfrm flipH="1" rot="10800000">
            <a:off x="3721122" y="4446205"/>
            <a:ext cx="1308000" cy="528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/>
          <p:nvPr/>
        </p:nvSpPr>
        <p:spPr>
          <a:xfrm>
            <a:off x="175875" y="967600"/>
            <a:ext cx="1698900" cy="1723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951900" y="187925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029325" y="295225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42875" y="6355850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7159725" y="3441375"/>
            <a:ext cx="2543100" cy="11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13225" y="3152025"/>
            <a:ext cx="1698900" cy="1723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89725" y="5777150"/>
            <a:ext cx="1698900" cy="17235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8003925" y="901900"/>
            <a:ext cx="1698900" cy="2091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18" name="Google Shape;118;p17"/>
          <p:cNvCxnSpPr>
            <a:stCxn id="106" idx="1"/>
            <a:endCxn id="115" idx="4"/>
          </p:cNvCxnSpPr>
          <p:nvPr/>
        </p:nvCxnSpPr>
        <p:spPr>
          <a:xfrm rot="10800000">
            <a:off x="1162678" y="4875505"/>
            <a:ext cx="760200" cy="987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06" idx="4"/>
            <a:endCxn id="113" idx="0"/>
          </p:cNvCxnSpPr>
          <p:nvPr/>
        </p:nvCxnSpPr>
        <p:spPr>
          <a:xfrm flipH="1">
            <a:off x="1814300" y="6077850"/>
            <a:ext cx="1007700" cy="2781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6" idx="6"/>
            <a:endCxn id="105" idx="3"/>
          </p:cNvCxnSpPr>
          <p:nvPr/>
        </p:nvCxnSpPr>
        <p:spPr>
          <a:xfrm flipH="1" rot="10800000">
            <a:off x="6088625" y="5948600"/>
            <a:ext cx="385200" cy="6903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14" idx="4"/>
            <a:endCxn id="105" idx="0"/>
          </p:cNvCxnSpPr>
          <p:nvPr/>
        </p:nvCxnSpPr>
        <p:spPr>
          <a:xfrm flipH="1">
            <a:off x="7404075" y="4586175"/>
            <a:ext cx="1027200" cy="2589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04" idx="6"/>
            <a:endCxn id="117" idx="2"/>
          </p:cNvCxnSpPr>
          <p:nvPr/>
        </p:nvCxnSpPr>
        <p:spPr>
          <a:xfrm flipH="1" rot="10800000">
            <a:off x="7714525" y="1947775"/>
            <a:ext cx="289500" cy="3996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12" idx="4"/>
            <a:endCxn id="104" idx="0"/>
          </p:cNvCxnSpPr>
          <p:nvPr/>
        </p:nvCxnSpPr>
        <p:spPr>
          <a:xfrm>
            <a:off x="6300875" y="1440025"/>
            <a:ext cx="307500" cy="261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stCxn id="102" idx="0"/>
            <a:endCxn id="111" idx="5"/>
          </p:cNvCxnSpPr>
          <p:nvPr/>
        </p:nvCxnSpPr>
        <p:spPr>
          <a:xfrm flipH="1" rot="10800000">
            <a:off x="3288075" y="1165050"/>
            <a:ext cx="834600" cy="3567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02" idx="2"/>
            <a:endCxn id="110" idx="6"/>
          </p:cNvCxnSpPr>
          <p:nvPr/>
        </p:nvCxnSpPr>
        <p:spPr>
          <a:xfrm rot="10800000">
            <a:off x="1874775" y="1829250"/>
            <a:ext cx="375900" cy="339000"/>
          </a:xfrm>
          <a:prstGeom prst="straightConnector1">
            <a:avLst/>
          </a:prstGeom>
          <a:noFill/>
          <a:ln cap="flat" cmpd="sng" w="38100">
            <a:solidFill>
              <a:srgbClr val="E9C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6782325" y="6495500"/>
            <a:ext cx="2920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YOUR TURN!</a:t>
            </a:r>
            <a:endParaRPr b="1" sz="3800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