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embeddedFontLst>
    <p:embeddedFont>
      <p:font typeface="Barlow" panose="00000500000000000000" pitchFamily="2" charset="0"/>
      <p:regular r:id="rId7"/>
      <p:bold r:id="rId8"/>
      <p:italic r:id="rId9"/>
      <p:boldItalic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1" d="100"/>
          <a:sy n="151" d="100"/>
        </p:scale>
        <p:origin x="2094" y="1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1drv.ms/x/s!AvZPvdV0A7r3ggipHCoqZlduCmpE?e=bhkthT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3a41f380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03a41f380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03a41f3806_1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03a41f3806_1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0392dda11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0392dda11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03a41f3806_1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03a41f3806_1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0" i="0" dirty="0">
                <a:effectLst/>
                <a:latin typeface="Whitney"/>
                <a:hlinkClick r:id="rId3" tooltip="https://1drv.ms/x/s!AvZPvdV0A7r3ggipHCoqZlduCmpE?e=bhkthT"/>
              </a:rPr>
              <a:t>https://1drv.ms/x/s!AvZPvdV0A7r3ggipHCoqZlduCmpE?e=bhkthT</a:t>
            </a: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1drv.ms/x/s!AvZPvdV0A7r3ggipHCoqZlduCmpE?e=bhkth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7.jpg"/><Relationship Id="rId4" Type="http://schemas.openxmlformats.org/officeDocument/2006/relationships/hyperlink" Target="https://docs.google.com/spreadsheets/d/1CknYP7tX2uPvFZUBA84IsidSPZPqZbEcx7H2X7K-M4c/edit#gid=575933887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subTitle" idx="1"/>
          </p:nvPr>
        </p:nvSpPr>
        <p:spPr>
          <a:xfrm>
            <a:off x="613975" y="714025"/>
            <a:ext cx="83664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rgbClr val="E9C46A"/>
                </a:solidFill>
                <a:latin typeface="Barlow"/>
                <a:ea typeface="Barlow"/>
                <a:cs typeface="Barlow"/>
                <a:sym typeface="Barlow"/>
              </a:rPr>
              <a:t>Personal Finance: Build your budget!</a:t>
            </a:r>
            <a:endParaRPr sz="3600" b="1" dirty="0">
              <a:solidFill>
                <a:srgbClr val="E9C46A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7550" y="1874699"/>
            <a:ext cx="3636300" cy="28581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613975" y="5057975"/>
            <a:ext cx="48669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264653"/>
                </a:solidFill>
                <a:latin typeface="Barlow"/>
                <a:ea typeface="Barlow"/>
                <a:cs typeface="Barlow"/>
                <a:sym typeface="Barlow"/>
              </a:rPr>
              <a:t>Make smart money decisions to reach your savings goals ☺</a:t>
            </a:r>
            <a:endParaRPr sz="2000" b="1" dirty="0">
              <a:solidFill>
                <a:srgbClr val="264653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57" name="Google Shape;57;p13"/>
          <p:cNvCxnSpPr/>
          <p:nvPr/>
        </p:nvCxnSpPr>
        <p:spPr>
          <a:xfrm>
            <a:off x="-2250" y="66050"/>
            <a:ext cx="9148500" cy="0"/>
          </a:xfrm>
          <a:prstGeom prst="straightConnector1">
            <a:avLst/>
          </a:prstGeom>
          <a:noFill/>
          <a:ln w="152400" cap="flat" cmpd="sng">
            <a:solidFill>
              <a:srgbClr val="E9C46A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8" name="Google Shape;5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56075" y="5608125"/>
            <a:ext cx="2122575" cy="78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ctrTitle"/>
          </p:nvPr>
        </p:nvSpPr>
        <p:spPr>
          <a:xfrm>
            <a:off x="4839675" y="456725"/>
            <a:ext cx="4112400" cy="1074000"/>
          </a:xfrm>
          <a:prstGeom prst="rect">
            <a:avLst/>
          </a:prstGeom>
          <a:solidFill>
            <a:srgbClr val="EAD1DC"/>
          </a:solidFill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dirty="0">
                <a:latin typeface="Barlow"/>
                <a:ea typeface="Barlow"/>
                <a:cs typeface="Barlow"/>
                <a:sym typeface="Barlow"/>
              </a:rPr>
              <a:t>Potential Monthly </a:t>
            </a:r>
            <a:r>
              <a:rPr lang="en" sz="3500" b="1" dirty="0">
                <a:latin typeface="Barlow"/>
                <a:ea typeface="Barlow"/>
                <a:cs typeface="Barlow"/>
                <a:sym typeface="Barlow"/>
              </a:rPr>
              <a:t>Expenditures</a:t>
            </a:r>
            <a:endParaRPr sz="3500" b="1" dirty="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4" name="Google Shape;64;p14"/>
          <p:cNvSpPr txBox="1">
            <a:spLocks noGrp="1"/>
          </p:cNvSpPr>
          <p:nvPr>
            <p:ph type="subTitle" idx="1"/>
          </p:nvPr>
        </p:nvSpPr>
        <p:spPr>
          <a:xfrm>
            <a:off x="4572000" y="1606600"/>
            <a:ext cx="4295100" cy="496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13716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Barlow"/>
              <a:buChar char="➔"/>
            </a:pPr>
            <a:r>
              <a:rPr lang="en" sz="72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$50 on food at restaurants </a:t>
            </a:r>
            <a:endParaRPr sz="7200"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13716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Barlow"/>
              <a:buChar char="➔"/>
            </a:pPr>
            <a:r>
              <a:rPr lang="en" sz="72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$35 on a new limited edition video game </a:t>
            </a:r>
            <a:endParaRPr sz="7200"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13716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Barlow"/>
              <a:buChar char="➔"/>
            </a:pPr>
            <a:r>
              <a:rPr lang="en" sz="72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$80 on new clothes </a:t>
            </a:r>
            <a:endParaRPr sz="7200"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13716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Barlow"/>
              <a:buChar char="➔"/>
            </a:pPr>
            <a:r>
              <a:rPr lang="en" sz="72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$45 on new school supplies </a:t>
            </a:r>
            <a:endParaRPr sz="7200"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13716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Barlow"/>
              <a:buChar char="➔"/>
            </a:pPr>
            <a:r>
              <a:rPr lang="en" sz="72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$100 on school field trip </a:t>
            </a:r>
            <a:endParaRPr sz="7200"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13716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Barlow"/>
              <a:buChar char="➔"/>
            </a:pPr>
            <a:r>
              <a:rPr lang="en" sz="72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$60 on a gift for your friend </a:t>
            </a:r>
            <a:endParaRPr sz="7200"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13716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Barlow"/>
              <a:buChar char="➔"/>
            </a:pPr>
            <a:r>
              <a:rPr lang="en" sz="72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$130 to upgrade your phone </a:t>
            </a:r>
            <a:endParaRPr sz="7200"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13716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Barlow"/>
              <a:buChar char="➔"/>
            </a:pPr>
            <a:r>
              <a:rPr lang="en" sz="72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$10 music streaming subscription </a:t>
            </a:r>
            <a:endParaRPr sz="7200"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13716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Barlow"/>
              <a:buChar char="➔"/>
            </a:pPr>
            <a:r>
              <a:rPr lang="en" sz="72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$15 video streaming subscription </a:t>
            </a:r>
            <a:endParaRPr sz="7200"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13716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Barlow"/>
              <a:buChar char="➔"/>
            </a:pPr>
            <a:r>
              <a:rPr lang="en" sz="72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$100 on playing on a sports team </a:t>
            </a:r>
            <a:endParaRPr sz="7200"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5" name="Google Shape;65;p14"/>
          <p:cNvSpPr txBox="1">
            <a:spLocks noGrp="1"/>
          </p:cNvSpPr>
          <p:nvPr>
            <p:ph type="ctrTitle"/>
          </p:nvPr>
        </p:nvSpPr>
        <p:spPr>
          <a:xfrm>
            <a:off x="544501" y="456725"/>
            <a:ext cx="4112400" cy="607200"/>
          </a:xfrm>
          <a:prstGeom prst="rect">
            <a:avLst/>
          </a:prstGeom>
          <a:solidFill>
            <a:srgbClr val="D9EAD3"/>
          </a:solidFill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dirty="0">
                <a:latin typeface="Barlow"/>
                <a:ea typeface="Barlow"/>
                <a:cs typeface="Barlow"/>
                <a:sym typeface="Barlow"/>
              </a:rPr>
              <a:t>Monthly </a:t>
            </a:r>
            <a:r>
              <a:rPr lang="en" sz="3500" b="1" dirty="0">
                <a:latin typeface="Barlow"/>
                <a:ea typeface="Barlow"/>
                <a:cs typeface="Barlow"/>
                <a:sym typeface="Barlow"/>
              </a:rPr>
              <a:t>Income </a:t>
            </a:r>
            <a:endParaRPr sz="3500" b="1" dirty="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6" name="Google Shape;66;p14"/>
          <p:cNvSpPr txBox="1">
            <a:spLocks noGrp="1"/>
          </p:cNvSpPr>
          <p:nvPr>
            <p:ph type="ctrTitle"/>
          </p:nvPr>
        </p:nvSpPr>
        <p:spPr>
          <a:xfrm>
            <a:off x="544500" y="1417925"/>
            <a:ext cx="4112400" cy="25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Barlow"/>
                <a:ea typeface="Barlow"/>
                <a:cs typeface="Barlow"/>
                <a:sym typeface="Barlow"/>
              </a:rPr>
              <a:t>You work part-time at a local grocery store and make and income of </a:t>
            </a:r>
            <a:r>
              <a:rPr lang="en" sz="1600" b="1" dirty="0">
                <a:latin typeface="Barlow"/>
                <a:ea typeface="Barlow"/>
                <a:cs typeface="Barlow"/>
                <a:sym typeface="Barlow"/>
              </a:rPr>
              <a:t>$500 per month</a:t>
            </a:r>
            <a:r>
              <a:rPr lang="en" sz="1600" dirty="0">
                <a:latin typeface="Barlow"/>
                <a:ea typeface="Barlow"/>
                <a:cs typeface="Barlow"/>
                <a:sym typeface="Barlow"/>
              </a:rPr>
              <a:t>! </a:t>
            </a:r>
            <a:endParaRPr sz="1600" dirty="0"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Barlow"/>
                <a:ea typeface="Barlow"/>
                <a:cs typeface="Barlow"/>
                <a:sym typeface="Barlow"/>
              </a:rPr>
              <a:t>(Annually you could make $6000) </a:t>
            </a:r>
            <a:endParaRPr sz="1600" dirty="0"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946559">
            <a:off x="4086960" y="2803880"/>
            <a:ext cx="842076" cy="592889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 rotWithShape="1">
          <a:blip r:embed="rId4">
            <a:alphaModFix/>
          </a:blip>
          <a:srcRect b="5060"/>
          <a:stretch/>
        </p:blipFill>
        <p:spPr>
          <a:xfrm rot="-770738">
            <a:off x="3746812" y="4028734"/>
            <a:ext cx="1101870" cy="112657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2550" y="3008225"/>
            <a:ext cx="2178288" cy="258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926633">
            <a:off x="4316450" y="5702562"/>
            <a:ext cx="808248" cy="7055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/>
          <p:nvPr/>
        </p:nvSpPr>
        <p:spPr>
          <a:xfrm>
            <a:off x="245275" y="990500"/>
            <a:ext cx="4235700" cy="5612700"/>
          </a:xfrm>
          <a:prstGeom prst="rect">
            <a:avLst/>
          </a:prstGeom>
          <a:solidFill>
            <a:srgbClr val="A9E1CF">
              <a:alpha val="35750"/>
            </a:srgbClr>
          </a:solidFill>
          <a:ln w="9525" cap="flat" cmpd="sng">
            <a:solidFill>
              <a:srgbClr val="A9E1C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5"/>
          <p:cNvSpPr txBox="1"/>
          <p:nvPr/>
        </p:nvSpPr>
        <p:spPr>
          <a:xfrm>
            <a:off x="547125" y="641475"/>
            <a:ext cx="2349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5"/>
          <p:cNvSpPr txBox="1"/>
          <p:nvPr/>
        </p:nvSpPr>
        <p:spPr>
          <a:xfrm>
            <a:off x="547125" y="1079750"/>
            <a:ext cx="2565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latin typeface="Barlow"/>
                <a:ea typeface="Barlow"/>
                <a:cs typeface="Barlow"/>
                <a:sym typeface="Barlow"/>
              </a:rPr>
              <a:t>NEEDS</a:t>
            </a:r>
            <a:endParaRPr sz="1800" b="1" dirty="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78" name="Google Shape;78;p15"/>
          <p:cNvSpPr/>
          <p:nvPr/>
        </p:nvSpPr>
        <p:spPr>
          <a:xfrm>
            <a:off x="4707200" y="990625"/>
            <a:ext cx="4235700" cy="5612700"/>
          </a:xfrm>
          <a:prstGeom prst="rect">
            <a:avLst/>
          </a:prstGeom>
          <a:solidFill>
            <a:srgbClr val="F4A261">
              <a:alpha val="35750"/>
            </a:srgbClr>
          </a:solidFill>
          <a:ln w="9525" cap="flat" cmpd="sng">
            <a:solidFill>
              <a:srgbClr val="F4A2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5"/>
          <p:cNvSpPr txBox="1"/>
          <p:nvPr/>
        </p:nvSpPr>
        <p:spPr>
          <a:xfrm>
            <a:off x="4990200" y="1094000"/>
            <a:ext cx="1556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latin typeface="Barlow"/>
                <a:ea typeface="Barlow"/>
                <a:cs typeface="Barlow"/>
                <a:sym typeface="Barlow"/>
              </a:rPr>
              <a:t>WANTS</a:t>
            </a:r>
            <a:endParaRPr sz="1800" b="1" dirty="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2509275" y="5744875"/>
            <a:ext cx="1556400" cy="400200"/>
          </a:xfrm>
          <a:prstGeom prst="rect">
            <a:avLst/>
          </a:prstGeom>
          <a:solidFill>
            <a:srgbClr val="D9EAD3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5"/>
          <p:cNvSpPr txBox="1"/>
          <p:nvPr/>
        </p:nvSpPr>
        <p:spPr>
          <a:xfrm>
            <a:off x="7133050" y="5793500"/>
            <a:ext cx="1556400" cy="400200"/>
          </a:xfrm>
          <a:prstGeom prst="rect">
            <a:avLst/>
          </a:prstGeom>
          <a:solidFill>
            <a:srgbClr val="D9EAD3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5"/>
          <p:cNvSpPr/>
          <p:nvPr/>
        </p:nvSpPr>
        <p:spPr>
          <a:xfrm>
            <a:off x="646225" y="1705436"/>
            <a:ext cx="3443100" cy="36039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5"/>
          <p:cNvSpPr/>
          <p:nvPr/>
        </p:nvSpPr>
        <p:spPr>
          <a:xfrm>
            <a:off x="5103500" y="1705399"/>
            <a:ext cx="3443100" cy="36039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5"/>
          <p:cNvSpPr txBox="1"/>
          <p:nvPr/>
        </p:nvSpPr>
        <p:spPr>
          <a:xfrm>
            <a:off x="669775" y="5744875"/>
            <a:ext cx="2565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Barlow"/>
                <a:ea typeface="Barlow"/>
                <a:cs typeface="Barlow"/>
                <a:sym typeface="Barlow"/>
              </a:rPr>
              <a:t>Total ($)</a:t>
            </a:r>
            <a:endParaRPr b="1" dirty="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85" name="Google Shape;85;p15"/>
          <p:cNvSpPr txBox="1"/>
          <p:nvPr/>
        </p:nvSpPr>
        <p:spPr>
          <a:xfrm>
            <a:off x="4990200" y="5793500"/>
            <a:ext cx="2565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Barlow"/>
                <a:ea typeface="Barlow"/>
                <a:cs typeface="Barlow"/>
                <a:sym typeface="Barlow"/>
              </a:rPr>
              <a:t>Total ($)</a:t>
            </a:r>
            <a:endParaRPr b="1" dirty="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86" name="Google Shape;86;p15"/>
          <p:cNvSpPr txBox="1"/>
          <p:nvPr/>
        </p:nvSpPr>
        <p:spPr>
          <a:xfrm>
            <a:off x="223200" y="159200"/>
            <a:ext cx="8697600" cy="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 dirty="0">
                <a:latin typeface="Barlow"/>
                <a:ea typeface="Barlow"/>
                <a:cs typeface="Barlow"/>
                <a:sym typeface="Barlow"/>
              </a:rPr>
              <a:t>Step 1:</a:t>
            </a:r>
            <a:r>
              <a:rPr lang="en" sz="1300" dirty="0">
                <a:latin typeface="Barlow"/>
                <a:ea typeface="Barlow"/>
                <a:cs typeface="Barlow"/>
                <a:sym typeface="Barlow"/>
              </a:rPr>
              <a:t> Determine your needs and wants from the potential monthly expenditures! </a:t>
            </a:r>
            <a:r>
              <a:rPr lang="en" sz="1300" b="1" dirty="0">
                <a:latin typeface="Barlow"/>
                <a:ea typeface="Barlow"/>
                <a:cs typeface="Barlow"/>
                <a:sym typeface="Barlow"/>
              </a:rPr>
              <a:t>List</a:t>
            </a:r>
            <a:r>
              <a:rPr lang="en" sz="1300" dirty="0">
                <a:latin typeface="Barlow"/>
                <a:ea typeface="Barlow"/>
                <a:cs typeface="Barlow"/>
                <a:sym typeface="Barlow"/>
              </a:rPr>
              <a:t> the expenditures in the box and </a:t>
            </a:r>
            <a:r>
              <a:rPr lang="en" sz="1300" b="1" dirty="0">
                <a:latin typeface="Barlow"/>
                <a:ea typeface="Barlow"/>
                <a:cs typeface="Barlow"/>
                <a:sym typeface="Barlow"/>
              </a:rPr>
              <a:t>calculate</a:t>
            </a:r>
            <a:r>
              <a:rPr lang="en" sz="1300" dirty="0">
                <a:latin typeface="Barlow"/>
                <a:ea typeface="Barlow"/>
                <a:cs typeface="Barlow"/>
                <a:sym typeface="Barlow"/>
              </a:rPr>
              <a:t> how much you are willing to spend on in category and </a:t>
            </a:r>
            <a:r>
              <a:rPr lang="en" sz="1300" b="1" dirty="0">
                <a:latin typeface="Barlow"/>
                <a:ea typeface="Barlow"/>
                <a:cs typeface="Barlow"/>
                <a:sym typeface="Barlow"/>
              </a:rPr>
              <a:t>insert the total in the box</a:t>
            </a:r>
            <a:r>
              <a:rPr lang="en" sz="1300" dirty="0">
                <a:latin typeface="Barlow"/>
                <a:ea typeface="Barlow"/>
                <a:cs typeface="Barlow"/>
                <a:sym typeface="Barlow"/>
              </a:rPr>
              <a:t>. Think carefully about which expenditures that you may encounter in the month. (You may choose not to spend on some expenditures.)</a:t>
            </a:r>
            <a:endParaRPr sz="1300" dirty="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87" name="Google Shape;87;p15"/>
          <p:cNvSpPr txBox="1"/>
          <p:nvPr/>
        </p:nvSpPr>
        <p:spPr>
          <a:xfrm>
            <a:off x="1075400" y="1962125"/>
            <a:ext cx="2433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5"/>
          <p:cNvSpPr txBox="1"/>
          <p:nvPr/>
        </p:nvSpPr>
        <p:spPr>
          <a:xfrm>
            <a:off x="5348675" y="1962125"/>
            <a:ext cx="2905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/>
          <p:nvPr/>
        </p:nvSpPr>
        <p:spPr>
          <a:xfrm>
            <a:off x="490525" y="924450"/>
            <a:ext cx="4405500" cy="3009300"/>
          </a:xfrm>
          <a:prstGeom prst="rect">
            <a:avLst/>
          </a:prstGeom>
          <a:solidFill>
            <a:srgbClr val="E9C46A">
              <a:alpha val="46930"/>
            </a:srgbClr>
          </a:solidFill>
          <a:ln w="9525" cap="flat" cmpd="sng">
            <a:solidFill>
              <a:srgbClr val="E9C4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6"/>
          <p:cNvSpPr txBox="1"/>
          <p:nvPr/>
        </p:nvSpPr>
        <p:spPr>
          <a:xfrm>
            <a:off x="424500" y="235850"/>
            <a:ext cx="86976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>
                <a:latin typeface="Barlow"/>
                <a:ea typeface="Barlow"/>
                <a:cs typeface="Barlow"/>
                <a:sym typeface="Barlow"/>
              </a:rPr>
              <a:t>Step 2:</a:t>
            </a:r>
            <a:r>
              <a:rPr lang="en" dirty="0">
                <a:latin typeface="Barlow"/>
                <a:ea typeface="Barlow"/>
                <a:cs typeface="Barlow"/>
                <a:sym typeface="Barlow"/>
              </a:rPr>
              <a:t> Now let’s think about your savings! Using your total from your needs and wants, calculate how much you are putting into your savings. </a:t>
            </a:r>
            <a:endParaRPr dirty="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95" name="Google Shape;95;p16"/>
          <p:cNvSpPr txBox="1"/>
          <p:nvPr/>
        </p:nvSpPr>
        <p:spPr>
          <a:xfrm>
            <a:off x="424500" y="4246475"/>
            <a:ext cx="8150400" cy="1692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>
                <a:latin typeface="Barlow"/>
                <a:ea typeface="Barlow"/>
                <a:cs typeface="Barlow"/>
                <a:sym typeface="Barlow"/>
              </a:rPr>
              <a:t>Step 3:</a:t>
            </a:r>
            <a:r>
              <a:rPr lang="en" dirty="0">
                <a:latin typeface="Barlow"/>
                <a:ea typeface="Barlow"/>
                <a:cs typeface="Barlow"/>
                <a:sym typeface="Barlow"/>
              </a:rPr>
              <a:t> You want to save for college! You invest your money in an account with an interest rate of 4%-8%</a:t>
            </a:r>
            <a:endParaRPr dirty="0"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Barlow"/>
                <a:ea typeface="Barlow"/>
                <a:cs typeface="Barlow"/>
                <a:sym typeface="Barlow"/>
              </a:rPr>
              <a:t>Use this </a:t>
            </a:r>
            <a:r>
              <a:rPr lang="en" b="1" u="sng" dirty="0">
                <a:solidFill>
                  <a:schemeClr val="hlink"/>
                </a:solidFill>
                <a:latin typeface="Barlow"/>
                <a:ea typeface="Barlow"/>
                <a:cs typeface="Barlow"/>
                <a:sym typeface="Barlow"/>
                <a:hlinkClick r:id="rId3"/>
              </a:rPr>
              <a:t>spreadsheet</a:t>
            </a:r>
            <a:r>
              <a:rPr lang="en" b="1" u="sng" dirty="0">
                <a:solidFill>
                  <a:schemeClr val="hlink"/>
                </a:solidFill>
                <a:latin typeface="Barlow"/>
                <a:ea typeface="Barlow"/>
                <a:cs typeface="Barlow"/>
                <a:sym typeface="Barlow"/>
                <a:hlinkClick r:id="rId4"/>
              </a:rPr>
              <a:t> </a:t>
            </a:r>
            <a:r>
              <a:rPr lang="en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to calculate how much you could save over a period of 10-60 years. </a:t>
            </a:r>
            <a:endParaRPr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Enter the value from </a:t>
            </a:r>
            <a:r>
              <a:rPr lang="en" b="1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Step 2</a:t>
            </a:r>
            <a:r>
              <a:rPr lang="en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into the </a:t>
            </a:r>
            <a:r>
              <a:rPr lang="en" b="1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yellow box </a:t>
            </a:r>
            <a:r>
              <a:rPr lang="en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on the spreadsheet </a:t>
            </a:r>
            <a:r>
              <a:rPr lang="en" dirty="0">
                <a:solidFill>
                  <a:schemeClr val="dk1"/>
                </a:solidFill>
                <a:highlight>
                  <a:srgbClr val="E9C46A"/>
                </a:highlight>
                <a:latin typeface="Barlow"/>
                <a:ea typeface="Barlow"/>
                <a:cs typeface="Barlow"/>
                <a:sym typeface="Barlow"/>
              </a:rPr>
              <a:t>“Amount Saved Each Month ($)”</a:t>
            </a:r>
            <a:endParaRPr dirty="0">
              <a:solidFill>
                <a:schemeClr val="dk1"/>
              </a:solidFill>
              <a:highlight>
                <a:srgbClr val="E9C46A"/>
              </a:highlight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highlight>
                <a:srgbClr val="E9C46A"/>
              </a:highlight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How much do you save after 60 years? (Amount Saved)</a:t>
            </a:r>
            <a:endParaRPr b="1"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96" name="Google Shape;96;p16"/>
          <p:cNvSpPr txBox="1"/>
          <p:nvPr/>
        </p:nvSpPr>
        <p:spPr>
          <a:xfrm>
            <a:off x="629025" y="1080925"/>
            <a:ext cx="2565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latin typeface="Barlow"/>
                <a:ea typeface="Barlow"/>
                <a:cs typeface="Barlow"/>
                <a:sym typeface="Barlow"/>
              </a:rPr>
              <a:t>SAVE</a:t>
            </a:r>
            <a:endParaRPr sz="1800" b="1" dirty="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97" name="Google Shape;97;p16"/>
          <p:cNvSpPr/>
          <p:nvPr/>
        </p:nvSpPr>
        <p:spPr>
          <a:xfrm>
            <a:off x="799750" y="1593825"/>
            <a:ext cx="3622200" cy="12927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6"/>
          <p:cNvSpPr txBox="1"/>
          <p:nvPr/>
        </p:nvSpPr>
        <p:spPr>
          <a:xfrm>
            <a:off x="948025" y="1772100"/>
            <a:ext cx="3490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"/>
                <a:ea typeface="Barlow"/>
                <a:cs typeface="Barlow"/>
                <a:sym typeface="Barlow"/>
              </a:rPr>
              <a:t>Income - (total needs + wants) = savings</a:t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99" name="Google Shape;99;p16"/>
          <p:cNvSpPr txBox="1"/>
          <p:nvPr/>
        </p:nvSpPr>
        <p:spPr>
          <a:xfrm>
            <a:off x="799750" y="3228900"/>
            <a:ext cx="2565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Barlow"/>
                <a:ea typeface="Barlow"/>
                <a:cs typeface="Barlow"/>
                <a:sym typeface="Barlow"/>
              </a:rPr>
              <a:t>Total ($)</a:t>
            </a:r>
            <a:endParaRPr b="1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00" name="Google Shape;100;p16"/>
          <p:cNvSpPr txBox="1"/>
          <p:nvPr/>
        </p:nvSpPr>
        <p:spPr>
          <a:xfrm>
            <a:off x="2882125" y="3228900"/>
            <a:ext cx="1556400" cy="400200"/>
          </a:xfrm>
          <a:prstGeom prst="rect">
            <a:avLst/>
          </a:prstGeom>
          <a:solidFill>
            <a:srgbClr val="D9EAD3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6"/>
          <p:cNvSpPr txBox="1"/>
          <p:nvPr/>
        </p:nvSpPr>
        <p:spPr>
          <a:xfrm>
            <a:off x="2980925" y="3320525"/>
            <a:ext cx="1349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6"/>
          <p:cNvSpPr txBox="1"/>
          <p:nvPr/>
        </p:nvSpPr>
        <p:spPr>
          <a:xfrm>
            <a:off x="1056525" y="2179100"/>
            <a:ext cx="3150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6"/>
          <p:cNvSpPr txBox="1"/>
          <p:nvPr/>
        </p:nvSpPr>
        <p:spPr>
          <a:xfrm>
            <a:off x="5062675" y="5523875"/>
            <a:ext cx="1556400" cy="400200"/>
          </a:xfrm>
          <a:prstGeom prst="rect">
            <a:avLst/>
          </a:prstGeom>
          <a:solidFill>
            <a:srgbClr val="D9EAD3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04" name="Google Shape;104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62675" y="2579300"/>
            <a:ext cx="1349100" cy="1349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6"/>
          <p:cNvSpPr/>
          <p:nvPr/>
        </p:nvSpPr>
        <p:spPr>
          <a:xfrm>
            <a:off x="6172200" y="924450"/>
            <a:ext cx="2446500" cy="1832700"/>
          </a:xfrm>
          <a:prstGeom prst="cloudCallout">
            <a:avLst>
              <a:gd name="adj1" fmla="val -43743"/>
              <a:gd name="adj2" fmla="val 69851"/>
            </a:avLst>
          </a:prstGeom>
          <a:solidFill>
            <a:srgbClr val="A9E1CF">
              <a:alpha val="35750"/>
            </a:srgbClr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Barlow"/>
                <a:ea typeface="Barlow"/>
                <a:cs typeface="Barlow"/>
                <a:sym typeface="Barlow"/>
              </a:rPr>
              <a:t>Remember the 50/30/20 rule! But think carefully about your decision. You may choose to save more now, which may be beneficial for you in the long run.</a:t>
            </a:r>
            <a:endParaRPr sz="1200" dirty="0"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345</Words>
  <Application>Microsoft Office PowerPoint</Application>
  <PresentationFormat>On-screen Show (4:3)</PresentationFormat>
  <Paragraphs>35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Whitney</vt:lpstr>
      <vt:lpstr>Barlow</vt:lpstr>
      <vt:lpstr>Arial</vt:lpstr>
      <vt:lpstr>Simple Light</vt:lpstr>
      <vt:lpstr>PowerPoint Presentation</vt:lpstr>
      <vt:lpstr>Potential Monthly Expenditures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neumann7@student.ubc.ca</cp:lastModifiedBy>
  <cp:revision>3</cp:revision>
  <dcterms:modified xsi:type="dcterms:W3CDTF">2022-11-29T01:06:28Z</dcterms:modified>
</cp:coreProperties>
</file>