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7772400" cx="10058400"/>
  <p:notesSz cx="6858000" cy="9144000"/>
  <p:embeddedFontLst>
    <p:embeddedFont>
      <p:font typeface="Barlow"/>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48">
          <p15:clr>
            <a:srgbClr val="A4A3A4"/>
          </p15:clr>
        </p15:guide>
        <p15:guide id="2" pos="3168">
          <p15:clr>
            <a:srgbClr val="A4A3A4"/>
          </p15:clr>
        </p15:guide>
      </p15:sldGuideLst>
    </p:ext>
    <p:ext uri="GoogleSlidesCustomDataVersion2">
      <go:slidesCustomData xmlns:go="http://customooxmlschemas.google.com/" r:id="rId28" roundtripDataSignature="AMtx7mjJgJbeldajVvnzner0+X0THoGB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48" orient="horz"/>
        <p:guide pos="316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regular.fntdata"/><Relationship Id="rId22" Type="http://schemas.openxmlformats.org/officeDocument/2006/relationships/font" Target="fonts/Barlow-italic.fntdata"/><Relationship Id="rId21" Type="http://schemas.openxmlformats.org/officeDocument/2006/relationships/font" Target="fonts/Barlow-bold.fntdata"/><Relationship Id="rId24" Type="http://schemas.openxmlformats.org/officeDocument/2006/relationships/font" Target="fonts/OpenSans-regular.fntdata"/><Relationship Id="rId23" Type="http://schemas.openxmlformats.org/officeDocument/2006/relationships/font" Target="fonts/Barlow-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8" Type="http://customschemas.google.com/relationships/presentationmetadata" Target="meta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10584" y="685800"/>
            <a:ext cx="4437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210584" y="685800"/>
            <a:ext cx="4437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Coffee shop? Diner? Clothing store? Hairdresser? Bookstore?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p:nvPr>
            <p:ph idx="2" type="sldImg"/>
          </p:nvPr>
        </p:nvSpPr>
        <p:spPr>
          <a:xfrm>
            <a:off x="1210584" y="685800"/>
            <a:ext cx="4437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p:nvPr>
            <p:ph idx="2" type="sldImg"/>
          </p:nvPr>
        </p:nvSpPr>
        <p:spPr>
          <a:xfrm>
            <a:off x="1210584" y="685800"/>
            <a:ext cx="4437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p:nvPr>
            <p:ph idx="2" type="sldImg"/>
          </p:nvPr>
        </p:nvSpPr>
        <p:spPr>
          <a:xfrm>
            <a:off x="1210584" y="685800"/>
            <a:ext cx="4437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p:nvPr>
            <p:ph idx="2" type="sldImg"/>
          </p:nvPr>
        </p:nvSpPr>
        <p:spPr>
          <a:xfrm>
            <a:off x="1211263" y="685800"/>
            <a:ext cx="443706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p:nvPr>
            <p:ph idx="2" type="sldImg"/>
          </p:nvPr>
        </p:nvSpPr>
        <p:spPr>
          <a:xfrm>
            <a:off x="1211263" y="685800"/>
            <a:ext cx="443706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1210584" y="685800"/>
            <a:ext cx="4437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1210584" y="685800"/>
            <a:ext cx="4437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1210584" y="685800"/>
            <a:ext cx="4437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1210584" y="685800"/>
            <a:ext cx="4437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1210584" y="685800"/>
            <a:ext cx="4437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1210584" y="685800"/>
            <a:ext cx="4437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p:nvPr>
            <p:ph idx="2" type="sldImg"/>
          </p:nvPr>
        </p:nvSpPr>
        <p:spPr>
          <a:xfrm>
            <a:off x="1210584" y="685800"/>
            <a:ext cx="4437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1210584" y="685800"/>
            <a:ext cx="4437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6"/>
          <p:cNvSpPr txBox="1"/>
          <p:nvPr>
            <p:ph idx="12" type="sldNum"/>
          </p:nvPr>
        </p:nvSpPr>
        <p:spPr>
          <a:xfrm>
            <a:off x="9319704" y="7046639"/>
            <a:ext cx="603600" cy="5949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5"/>
          <p:cNvSpPr txBox="1"/>
          <p:nvPr>
            <p:ph idx="1" type="body"/>
          </p:nvPr>
        </p:nvSpPr>
        <p:spPr>
          <a:xfrm>
            <a:off x="342870" y="6392869"/>
            <a:ext cx="6598800" cy="9144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25"/>
          <p:cNvSpPr txBox="1"/>
          <p:nvPr>
            <p:ph idx="12" type="sldNum"/>
          </p:nvPr>
        </p:nvSpPr>
        <p:spPr>
          <a:xfrm>
            <a:off x="9319704" y="7046639"/>
            <a:ext cx="603600" cy="5949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6"/>
          <p:cNvSpPr txBox="1"/>
          <p:nvPr>
            <p:ph hasCustomPrompt="1" type="title"/>
          </p:nvPr>
        </p:nvSpPr>
        <p:spPr>
          <a:xfrm>
            <a:off x="342870" y="1671478"/>
            <a:ext cx="9372900" cy="29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6"/>
          <p:cNvSpPr txBox="1"/>
          <p:nvPr>
            <p:ph idx="1" type="body"/>
          </p:nvPr>
        </p:nvSpPr>
        <p:spPr>
          <a:xfrm>
            <a:off x="342870" y="4763362"/>
            <a:ext cx="9372900" cy="1965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26"/>
          <p:cNvSpPr txBox="1"/>
          <p:nvPr>
            <p:ph idx="12" type="sldNum"/>
          </p:nvPr>
        </p:nvSpPr>
        <p:spPr>
          <a:xfrm>
            <a:off x="9319704" y="7046639"/>
            <a:ext cx="603600" cy="5949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342879" y="1125136"/>
            <a:ext cx="9372900" cy="310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17"/>
          <p:cNvSpPr txBox="1"/>
          <p:nvPr>
            <p:ph idx="1" type="subTitle"/>
          </p:nvPr>
        </p:nvSpPr>
        <p:spPr>
          <a:xfrm>
            <a:off x="342870" y="4282678"/>
            <a:ext cx="9372900" cy="11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17"/>
          <p:cNvSpPr txBox="1"/>
          <p:nvPr>
            <p:ph idx="12" type="sldNum"/>
          </p:nvPr>
        </p:nvSpPr>
        <p:spPr>
          <a:xfrm>
            <a:off x="9319704" y="7046639"/>
            <a:ext cx="603600" cy="5949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18"/>
          <p:cNvSpPr txBox="1"/>
          <p:nvPr>
            <p:ph type="title"/>
          </p:nvPr>
        </p:nvSpPr>
        <p:spPr>
          <a:xfrm>
            <a:off x="342870" y="3250173"/>
            <a:ext cx="9372900" cy="127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18"/>
          <p:cNvSpPr txBox="1"/>
          <p:nvPr>
            <p:ph idx="12" type="sldNum"/>
          </p:nvPr>
        </p:nvSpPr>
        <p:spPr>
          <a:xfrm>
            <a:off x="9319704" y="7046639"/>
            <a:ext cx="603600" cy="5949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19"/>
          <p:cNvSpPr txBox="1"/>
          <p:nvPr>
            <p:ph type="title"/>
          </p:nvPr>
        </p:nvSpPr>
        <p:spPr>
          <a:xfrm>
            <a:off x="342870" y="672482"/>
            <a:ext cx="9372900" cy="86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19"/>
          <p:cNvSpPr txBox="1"/>
          <p:nvPr>
            <p:ph idx="1" type="body"/>
          </p:nvPr>
        </p:nvSpPr>
        <p:spPr>
          <a:xfrm>
            <a:off x="342870" y="1741518"/>
            <a:ext cx="9372900" cy="5162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19"/>
          <p:cNvSpPr txBox="1"/>
          <p:nvPr>
            <p:ph idx="12" type="sldNum"/>
          </p:nvPr>
        </p:nvSpPr>
        <p:spPr>
          <a:xfrm>
            <a:off x="9319704" y="7046639"/>
            <a:ext cx="603600" cy="5949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20"/>
          <p:cNvSpPr txBox="1"/>
          <p:nvPr>
            <p:ph type="title"/>
          </p:nvPr>
        </p:nvSpPr>
        <p:spPr>
          <a:xfrm>
            <a:off x="342870" y="672482"/>
            <a:ext cx="9372900" cy="86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0"/>
          <p:cNvSpPr txBox="1"/>
          <p:nvPr>
            <p:ph idx="1" type="body"/>
          </p:nvPr>
        </p:nvSpPr>
        <p:spPr>
          <a:xfrm>
            <a:off x="342870" y="1741518"/>
            <a:ext cx="4399800" cy="516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0"/>
          <p:cNvSpPr txBox="1"/>
          <p:nvPr>
            <p:ph idx="2" type="body"/>
          </p:nvPr>
        </p:nvSpPr>
        <p:spPr>
          <a:xfrm>
            <a:off x="5315640" y="1741518"/>
            <a:ext cx="4399800" cy="516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20"/>
          <p:cNvSpPr txBox="1"/>
          <p:nvPr>
            <p:ph idx="12" type="sldNum"/>
          </p:nvPr>
        </p:nvSpPr>
        <p:spPr>
          <a:xfrm>
            <a:off x="9319704" y="7046639"/>
            <a:ext cx="603600" cy="5949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1"/>
          <p:cNvSpPr txBox="1"/>
          <p:nvPr>
            <p:ph type="title"/>
          </p:nvPr>
        </p:nvSpPr>
        <p:spPr>
          <a:xfrm>
            <a:off x="342870" y="672482"/>
            <a:ext cx="9372900" cy="86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21"/>
          <p:cNvSpPr txBox="1"/>
          <p:nvPr>
            <p:ph idx="12" type="sldNum"/>
          </p:nvPr>
        </p:nvSpPr>
        <p:spPr>
          <a:xfrm>
            <a:off x="9319704" y="7046639"/>
            <a:ext cx="603600" cy="5949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22"/>
          <p:cNvSpPr txBox="1"/>
          <p:nvPr>
            <p:ph type="title"/>
          </p:nvPr>
        </p:nvSpPr>
        <p:spPr>
          <a:xfrm>
            <a:off x="342870" y="839573"/>
            <a:ext cx="3088800" cy="1141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2"/>
          <p:cNvSpPr txBox="1"/>
          <p:nvPr>
            <p:ph idx="1" type="body"/>
          </p:nvPr>
        </p:nvSpPr>
        <p:spPr>
          <a:xfrm>
            <a:off x="342870" y="2099840"/>
            <a:ext cx="3088800" cy="4804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22"/>
          <p:cNvSpPr txBox="1"/>
          <p:nvPr>
            <p:ph idx="12" type="sldNum"/>
          </p:nvPr>
        </p:nvSpPr>
        <p:spPr>
          <a:xfrm>
            <a:off x="9319704" y="7046639"/>
            <a:ext cx="603600" cy="5949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23"/>
          <p:cNvSpPr txBox="1"/>
          <p:nvPr>
            <p:ph type="title"/>
          </p:nvPr>
        </p:nvSpPr>
        <p:spPr>
          <a:xfrm>
            <a:off x="539275" y="680227"/>
            <a:ext cx="7004400" cy="618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3"/>
          <p:cNvSpPr txBox="1"/>
          <p:nvPr>
            <p:ph idx="12" type="sldNum"/>
          </p:nvPr>
        </p:nvSpPr>
        <p:spPr>
          <a:xfrm>
            <a:off x="9319704" y="7046639"/>
            <a:ext cx="603600" cy="5949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4"/>
          <p:cNvSpPr/>
          <p:nvPr/>
        </p:nvSpPr>
        <p:spPr>
          <a:xfrm>
            <a:off x="5029200" y="-189"/>
            <a:ext cx="5029200" cy="7772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4"/>
          <p:cNvSpPr txBox="1"/>
          <p:nvPr>
            <p:ph type="title"/>
          </p:nvPr>
        </p:nvSpPr>
        <p:spPr>
          <a:xfrm>
            <a:off x="292050" y="1863464"/>
            <a:ext cx="4449600" cy="223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4"/>
          <p:cNvSpPr txBox="1"/>
          <p:nvPr>
            <p:ph idx="1" type="subTitle"/>
          </p:nvPr>
        </p:nvSpPr>
        <p:spPr>
          <a:xfrm>
            <a:off x="292050" y="4235758"/>
            <a:ext cx="4449600" cy="1866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4"/>
          <p:cNvSpPr txBox="1"/>
          <p:nvPr>
            <p:ph idx="2" type="body"/>
          </p:nvPr>
        </p:nvSpPr>
        <p:spPr>
          <a:xfrm>
            <a:off x="5433450" y="1094158"/>
            <a:ext cx="4220400" cy="5583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24"/>
          <p:cNvSpPr txBox="1"/>
          <p:nvPr>
            <p:ph idx="12" type="sldNum"/>
          </p:nvPr>
        </p:nvSpPr>
        <p:spPr>
          <a:xfrm>
            <a:off x="9319704" y="7046639"/>
            <a:ext cx="603600" cy="5949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2A9D8F"/>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42870" y="672482"/>
            <a:ext cx="9372900" cy="865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42870" y="1741518"/>
            <a:ext cx="9372900" cy="516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5"/>
          <p:cNvSpPr txBox="1"/>
          <p:nvPr>
            <p:ph idx="12" type="sldNum"/>
          </p:nvPr>
        </p:nvSpPr>
        <p:spPr>
          <a:xfrm>
            <a:off x="9319704" y="7046639"/>
            <a:ext cx="603600" cy="5949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C46A"/>
        </a:solidFill>
      </p:bgPr>
    </p:bg>
    <p:spTree>
      <p:nvGrpSpPr>
        <p:cNvPr id="53" name="Shape 53"/>
        <p:cNvGrpSpPr/>
        <p:nvPr/>
      </p:nvGrpSpPr>
      <p:grpSpPr>
        <a:xfrm>
          <a:off x="0" y="0"/>
          <a:ext cx="0" cy="0"/>
          <a:chOff x="0" y="0"/>
          <a:chExt cx="0" cy="0"/>
        </a:xfrm>
      </p:grpSpPr>
      <p:sp>
        <p:nvSpPr>
          <p:cNvPr id="54" name="Google Shape;54;p1"/>
          <p:cNvSpPr txBox="1"/>
          <p:nvPr/>
        </p:nvSpPr>
        <p:spPr>
          <a:xfrm>
            <a:off x="600050" y="458425"/>
            <a:ext cx="7477800" cy="2289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 sz="6000" u="none" cap="none" strike="noStrike">
                <a:solidFill>
                  <a:srgbClr val="2A9D8F"/>
                </a:solidFill>
                <a:latin typeface="Barlow"/>
                <a:ea typeface="Barlow"/>
                <a:cs typeface="Barlow"/>
                <a:sym typeface="Barlow"/>
              </a:rPr>
              <a:t>Choose Your Own Adventure</a:t>
            </a:r>
            <a:endParaRPr b="1" i="0" sz="6000" u="none" cap="none" strike="noStrike">
              <a:solidFill>
                <a:srgbClr val="2A9D8F"/>
              </a:solidFill>
              <a:latin typeface="Barlow"/>
              <a:ea typeface="Barlow"/>
              <a:cs typeface="Barlow"/>
              <a:sym typeface="Barlow"/>
            </a:endParaRPr>
          </a:p>
        </p:txBody>
      </p:sp>
      <p:sp>
        <p:nvSpPr>
          <p:cNvPr id="55" name="Google Shape;55;p1"/>
          <p:cNvSpPr txBox="1"/>
          <p:nvPr/>
        </p:nvSpPr>
        <p:spPr>
          <a:xfrm>
            <a:off x="1961675" y="6004450"/>
            <a:ext cx="7477800" cy="1236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Barlow"/>
                <a:ea typeface="Barlow"/>
                <a:cs typeface="Barlow"/>
                <a:sym typeface="Barlow"/>
              </a:rPr>
              <a:t>Learn about business finance and opportunity cost!</a:t>
            </a:r>
            <a:endParaRPr b="1" i="0" sz="3600" u="none" cap="none" strike="noStrike">
              <a:solidFill>
                <a:srgbClr val="000000"/>
              </a:solidFill>
              <a:latin typeface="Barlow"/>
              <a:ea typeface="Barlow"/>
              <a:cs typeface="Barlow"/>
              <a:sym typeface="Barlow"/>
            </a:endParaRPr>
          </a:p>
        </p:txBody>
      </p:sp>
      <p:pic>
        <p:nvPicPr>
          <p:cNvPr id="56" name="Google Shape;56;p1"/>
          <p:cNvPicPr preferRelativeResize="0"/>
          <p:nvPr/>
        </p:nvPicPr>
        <p:blipFill rotWithShape="1">
          <a:blip r:embed="rId3">
            <a:alphaModFix/>
          </a:blip>
          <a:srcRect b="0" l="0" r="0" t="0"/>
          <a:stretch/>
        </p:blipFill>
        <p:spPr>
          <a:xfrm>
            <a:off x="3809877" y="2410102"/>
            <a:ext cx="5763526" cy="33770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7" name="Shape 127"/>
        <p:cNvGrpSpPr/>
        <p:nvPr/>
      </p:nvGrpSpPr>
      <p:grpSpPr>
        <a:xfrm>
          <a:off x="0" y="0"/>
          <a:ext cx="0" cy="0"/>
          <a:chOff x="0" y="0"/>
          <a:chExt cx="0" cy="0"/>
        </a:xfrm>
      </p:grpSpPr>
      <p:sp>
        <p:nvSpPr>
          <p:cNvPr id="128" name="Google Shape;128;p10"/>
          <p:cNvSpPr/>
          <p:nvPr/>
        </p:nvSpPr>
        <p:spPr>
          <a:xfrm>
            <a:off x="511088" y="396875"/>
            <a:ext cx="4261500" cy="4434000"/>
          </a:xfrm>
          <a:prstGeom prst="rect">
            <a:avLst/>
          </a:prstGeom>
          <a:solidFill>
            <a:srgbClr val="E9C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0"/>
          <p:cNvSpPr/>
          <p:nvPr/>
        </p:nvSpPr>
        <p:spPr>
          <a:xfrm>
            <a:off x="511088" y="5348425"/>
            <a:ext cx="4261500" cy="2027100"/>
          </a:xfrm>
          <a:prstGeom prst="rect">
            <a:avLst/>
          </a:prstGeom>
          <a:solidFill>
            <a:srgbClr val="E9C46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1" i="0" lang="en" sz="3500" u="none" cap="none" strike="noStrike">
                <a:solidFill>
                  <a:schemeClr val="dk1"/>
                </a:solidFill>
                <a:latin typeface="Barlow"/>
                <a:ea typeface="Barlow"/>
                <a:cs typeface="Barlow"/>
                <a:sym typeface="Barlow"/>
              </a:rPr>
              <a:t>Exterior Renovation</a:t>
            </a:r>
            <a:endParaRPr b="1" i="0" sz="3500" u="none" cap="none" strike="noStrike">
              <a:solidFill>
                <a:schemeClr val="dk1"/>
              </a:solidFill>
              <a:latin typeface="Barlow"/>
              <a:ea typeface="Barlow"/>
              <a:cs typeface="Barlow"/>
              <a:sym typeface="Barlow"/>
            </a:endParaRPr>
          </a:p>
          <a:p>
            <a:pPr indent="0" lvl="0" marL="0" marR="0" rtl="0" algn="ctr">
              <a:lnSpc>
                <a:spcPct val="100000"/>
              </a:lnSpc>
              <a:spcBef>
                <a:spcPts val="0"/>
              </a:spcBef>
              <a:spcAft>
                <a:spcPts val="0"/>
              </a:spcAft>
              <a:buClr>
                <a:srgbClr val="000000"/>
              </a:buClr>
              <a:buSzPts val="3500"/>
              <a:buFont typeface="Arial"/>
              <a:buNone/>
            </a:pPr>
            <a:r>
              <a:rPr b="1" i="0" lang="en" sz="3500" u="none" cap="none" strike="noStrike">
                <a:solidFill>
                  <a:schemeClr val="dk1"/>
                </a:solidFill>
                <a:latin typeface="Barlow"/>
                <a:ea typeface="Barlow"/>
                <a:cs typeface="Barlow"/>
                <a:sym typeface="Barlow"/>
              </a:rPr>
              <a:t>$800</a:t>
            </a:r>
            <a:endParaRPr b="1" i="0" sz="3500" u="none" cap="none" strike="noStrike">
              <a:solidFill>
                <a:schemeClr val="dk1"/>
              </a:solidFill>
              <a:latin typeface="Barlow"/>
              <a:ea typeface="Barlow"/>
              <a:cs typeface="Barlow"/>
              <a:sym typeface="Barlow"/>
            </a:endParaRPr>
          </a:p>
        </p:txBody>
      </p:sp>
      <p:sp>
        <p:nvSpPr>
          <p:cNvPr id="130" name="Google Shape;130;p10"/>
          <p:cNvSpPr/>
          <p:nvPr/>
        </p:nvSpPr>
        <p:spPr>
          <a:xfrm>
            <a:off x="5285813" y="396875"/>
            <a:ext cx="4261500" cy="6978600"/>
          </a:xfrm>
          <a:prstGeom prst="rect">
            <a:avLst/>
          </a:prstGeom>
          <a:solidFill>
            <a:srgbClr val="E9C46A"/>
          </a:solidFill>
          <a:ln>
            <a:noFill/>
          </a:ln>
        </p:spPr>
        <p:txBody>
          <a:bodyPr anchorCtr="0" anchor="ctr" bIns="91425" lIns="91425" spcFirstLastPara="1" rIns="91425" wrap="square" tIns="91425">
            <a:noAutofit/>
          </a:bodyPr>
          <a:lstStyle/>
          <a:p>
            <a:pPr indent="0" lvl="0" marL="457200" marR="0" rtl="0" algn="l">
              <a:lnSpc>
                <a:spcPct val="115000"/>
              </a:lnSpc>
              <a:spcBef>
                <a:spcPts val="1100"/>
              </a:spcBef>
              <a:spcAft>
                <a:spcPts val="1100"/>
              </a:spcAft>
              <a:buClr>
                <a:srgbClr val="000000"/>
              </a:buClr>
              <a:buSzPts val="1800"/>
              <a:buFont typeface="Arial"/>
              <a:buNone/>
            </a:pPr>
            <a:r>
              <a:t/>
            </a:r>
            <a:endParaRPr b="0" i="0" sz="1800" u="none" cap="none" strike="noStrike">
              <a:solidFill>
                <a:schemeClr val="dk1"/>
              </a:solidFill>
              <a:latin typeface="Barlow"/>
              <a:ea typeface="Barlow"/>
              <a:cs typeface="Barlow"/>
              <a:sym typeface="Barlow"/>
            </a:endParaRPr>
          </a:p>
        </p:txBody>
      </p:sp>
      <p:sp>
        <p:nvSpPr>
          <p:cNvPr id="131" name="Google Shape;131;p10"/>
          <p:cNvSpPr txBox="1"/>
          <p:nvPr/>
        </p:nvSpPr>
        <p:spPr>
          <a:xfrm>
            <a:off x="5688575" y="696350"/>
            <a:ext cx="3456000" cy="5629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 sz="2400" u="none" cap="none" strike="noStrike">
                <a:solidFill>
                  <a:schemeClr val="dk1"/>
                </a:solidFill>
                <a:latin typeface="Barlow"/>
                <a:ea typeface="Barlow"/>
                <a:cs typeface="Barlow"/>
                <a:sym typeface="Barlow"/>
              </a:rPr>
              <a:t>Benefits of this buy:</a:t>
            </a:r>
            <a:endParaRPr b="1" i="0" sz="2400" u="none" cap="none" strike="noStrike">
              <a:solidFill>
                <a:schemeClr val="dk1"/>
              </a:solidFill>
              <a:latin typeface="Barlow"/>
              <a:ea typeface="Barlow"/>
              <a:cs typeface="Barlow"/>
              <a:sym typeface="Barlow"/>
            </a:endParaRPr>
          </a:p>
          <a:p>
            <a:pPr indent="-342900" lvl="0" marL="457200" marR="0" rtl="0" algn="l">
              <a:lnSpc>
                <a:spcPct val="115000"/>
              </a:lnSpc>
              <a:spcBef>
                <a:spcPts val="1100"/>
              </a:spcBef>
              <a:spcAft>
                <a:spcPts val="0"/>
              </a:spcAft>
              <a:buClr>
                <a:schemeClr val="dk1"/>
              </a:buClr>
              <a:buSzPts val="1800"/>
              <a:buFont typeface="Barlow"/>
              <a:buChar char="●"/>
            </a:pPr>
            <a:r>
              <a:rPr b="0" i="0" lang="en" sz="1800" u="none" cap="none" strike="noStrike">
                <a:solidFill>
                  <a:schemeClr val="dk1"/>
                </a:solidFill>
                <a:latin typeface="Barlow"/>
                <a:ea typeface="Barlow"/>
                <a:cs typeface="Barlow"/>
                <a:sym typeface="Barlow"/>
              </a:rPr>
              <a:t>Upgrading the look of your hair salon from the outside would help attract new customers to come visit your store.</a:t>
            </a:r>
            <a:endParaRPr b="0" i="0" sz="1800" u="none" cap="none" strike="noStrike">
              <a:solidFill>
                <a:schemeClr val="dk1"/>
              </a:solidFill>
              <a:latin typeface="Barlow"/>
              <a:ea typeface="Barlow"/>
              <a:cs typeface="Barlow"/>
              <a:sym typeface="Barlow"/>
            </a:endParaRPr>
          </a:p>
          <a:p>
            <a:pPr indent="-342900" lvl="0" marL="457200" marR="0" rtl="0" algn="l">
              <a:lnSpc>
                <a:spcPct val="115000"/>
              </a:lnSpc>
              <a:spcBef>
                <a:spcPts val="0"/>
              </a:spcBef>
              <a:spcAft>
                <a:spcPts val="0"/>
              </a:spcAft>
              <a:buClr>
                <a:schemeClr val="dk1"/>
              </a:buClr>
              <a:buSzPts val="1800"/>
              <a:buFont typeface="Barlow"/>
              <a:buChar char="●"/>
            </a:pPr>
            <a:r>
              <a:rPr b="0" i="0" lang="en" sz="1800" u="none" cap="none" strike="noStrike">
                <a:solidFill>
                  <a:schemeClr val="dk1"/>
                </a:solidFill>
                <a:latin typeface="Barlow"/>
                <a:ea typeface="Barlow"/>
                <a:cs typeface="Barlow"/>
                <a:sym typeface="Barlow"/>
              </a:rPr>
              <a:t>Your current storefront is looking a bit outdated, and it’s hard for customers to see your store when they are driving by.</a:t>
            </a:r>
            <a:endParaRPr b="0" i="0" sz="1800" u="none" cap="none" strike="noStrike">
              <a:solidFill>
                <a:schemeClr val="dk1"/>
              </a:solidFill>
              <a:latin typeface="Barlow"/>
              <a:ea typeface="Barlow"/>
              <a:cs typeface="Barlow"/>
              <a:sym typeface="Barlow"/>
            </a:endParaRPr>
          </a:p>
          <a:p>
            <a:pPr indent="-342900" lvl="0" marL="457200" marR="0" rtl="0" algn="l">
              <a:lnSpc>
                <a:spcPct val="115000"/>
              </a:lnSpc>
              <a:spcBef>
                <a:spcPts val="0"/>
              </a:spcBef>
              <a:spcAft>
                <a:spcPts val="0"/>
              </a:spcAft>
              <a:buClr>
                <a:schemeClr val="dk1"/>
              </a:buClr>
              <a:buSzPts val="1800"/>
              <a:buFont typeface="Barlow"/>
              <a:buChar char="●"/>
            </a:pPr>
            <a:r>
              <a:rPr b="0" i="0" lang="en" sz="1800" u="none" cap="none" strike="noStrike">
                <a:solidFill>
                  <a:schemeClr val="dk1"/>
                </a:solidFill>
                <a:latin typeface="Barlow"/>
                <a:ea typeface="Barlow"/>
                <a:cs typeface="Barlow"/>
                <a:sym typeface="Barlow"/>
              </a:rPr>
              <a:t>Your manager believes that this upgrade would be really beneficial to gaining new customers.</a:t>
            </a:r>
            <a:endParaRPr b="0" i="0" sz="1800" u="none" cap="none" strike="noStrike">
              <a:solidFill>
                <a:schemeClr val="dk1"/>
              </a:solidFill>
              <a:latin typeface="Barlow"/>
              <a:ea typeface="Barlow"/>
              <a:cs typeface="Barlow"/>
              <a:sym typeface="Barlow"/>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chemeClr val="dk1"/>
              </a:solidFill>
              <a:latin typeface="Barlow"/>
              <a:ea typeface="Barlow"/>
              <a:cs typeface="Barlow"/>
              <a:sym typeface="Barlow"/>
            </a:endParaRPr>
          </a:p>
        </p:txBody>
      </p:sp>
      <p:pic>
        <p:nvPicPr>
          <p:cNvPr id="132" name="Google Shape;132;p10"/>
          <p:cNvPicPr preferRelativeResize="0"/>
          <p:nvPr/>
        </p:nvPicPr>
        <p:blipFill rotWithShape="1">
          <a:blip r:embed="rId3">
            <a:alphaModFix/>
          </a:blip>
          <a:srcRect b="0" l="0" r="0" t="0"/>
          <a:stretch/>
        </p:blipFill>
        <p:spPr>
          <a:xfrm>
            <a:off x="974975" y="947000"/>
            <a:ext cx="3333750" cy="3333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6" name="Shape 136"/>
        <p:cNvGrpSpPr/>
        <p:nvPr/>
      </p:nvGrpSpPr>
      <p:grpSpPr>
        <a:xfrm>
          <a:off x="0" y="0"/>
          <a:ext cx="0" cy="0"/>
          <a:chOff x="0" y="0"/>
          <a:chExt cx="0" cy="0"/>
        </a:xfrm>
      </p:grpSpPr>
      <p:sp>
        <p:nvSpPr>
          <p:cNvPr id="137" name="Google Shape;137;p11"/>
          <p:cNvSpPr/>
          <p:nvPr/>
        </p:nvSpPr>
        <p:spPr>
          <a:xfrm>
            <a:off x="511088" y="396875"/>
            <a:ext cx="4261500" cy="4434000"/>
          </a:xfrm>
          <a:prstGeom prst="rect">
            <a:avLst/>
          </a:prstGeom>
          <a:solidFill>
            <a:srgbClr val="E9C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1"/>
          <p:cNvSpPr/>
          <p:nvPr/>
        </p:nvSpPr>
        <p:spPr>
          <a:xfrm>
            <a:off x="511088" y="5348425"/>
            <a:ext cx="4261500" cy="2027100"/>
          </a:xfrm>
          <a:prstGeom prst="rect">
            <a:avLst/>
          </a:prstGeom>
          <a:solidFill>
            <a:srgbClr val="E9C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1" i="0" lang="en" sz="3500" u="none" cap="none" strike="noStrike">
                <a:solidFill>
                  <a:schemeClr val="dk1"/>
                </a:solidFill>
                <a:latin typeface="Barlow"/>
                <a:ea typeface="Barlow"/>
                <a:cs typeface="Barlow"/>
                <a:sym typeface="Barlow"/>
              </a:rPr>
              <a:t>   Cleaning Supplies </a:t>
            </a:r>
            <a:endParaRPr b="1" i="0" sz="3500" u="none" cap="none" strike="noStrike">
              <a:solidFill>
                <a:schemeClr val="dk1"/>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3500"/>
              <a:buFont typeface="Arial"/>
              <a:buNone/>
            </a:pPr>
            <a:r>
              <a:rPr b="1" i="0" lang="en" sz="3500" u="none" cap="none" strike="noStrike">
                <a:solidFill>
                  <a:schemeClr val="dk1"/>
                </a:solidFill>
                <a:latin typeface="Barlow"/>
                <a:ea typeface="Barlow"/>
                <a:cs typeface="Barlow"/>
                <a:sym typeface="Barlow"/>
              </a:rPr>
              <a:t>                 $100 </a:t>
            </a:r>
            <a:endParaRPr b="1" i="0" sz="3500" u="none" cap="none" strike="noStrike">
              <a:solidFill>
                <a:schemeClr val="dk1"/>
              </a:solidFill>
              <a:latin typeface="Barlow"/>
              <a:ea typeface="Barlow"/>
              <a:cs typeface="Barlow"/>
              <a:sym typeface="Barlow"/>
            </a:endParaRPr>
          </a:p>
        </p:txBody>
      </p:sp>
      <p:sp>
        <p:nvSpPr>
          <p:cNvPr id="139" name="Google Shape;139;p11"/>
          <p:cNvSpPr/>
          <p:nvPr/>
        </p:nvSpPr>
        <p:spPr>
          <a:xfrm>
            <a:off x="5285813" y="396875"/>
            <a:ext cx="4261500" cy="6978600"/>
          </a:xfrm>
          <a:prstGeom prst="rect">
            <a:avLst/>
          </a:prstGeom>
          <a:solidFill>
            <a:srgbClr val="E9C46A"/>
          </a:solidFill>
          <a:ln>
            <a:noFill/>
          </a:ln>
        </p:spPr>
        <p:txBody>
          <a:bodyPr anchorCtr="0" anchor="ctr" bIns="91425" lIns="91425" spcFirstLastPara="1" rIns="91425" wrap="square" tIns="91425">
            <a:noAutofit/>
          </a:bodyPr>
          <a:lstStyle/>
          <a:p>
            <a:pPr indent="0" lvl="0" marL="457200" marR="0" rtl="0" algn="l">
              <a:lnSpc>
                <a:spcPct val="115000"/>
              </a:lnSpc>
              <a:spcBef>
                <a:spcPts val="1100"/>
              </a:spcBef>
              <a:spcAft>
                <a:spcPts val="1100"/>
              </a:spcAft>
              <a:buClr>
                <a:srgbClr val="000000"/>
              </a:buClr>
              <a:buSzPts val="1800"/>
              <a:buFont typeface="Arial"/>
              <a:buNone/>
            </a:pPr>
            <a:r>
              <a:t/>
            </a:r>
            <a:endParaRPr b="0" i="0" sz="1800" u="none" cap="none" strike="noStrike">
              <a:solidFill>
                <a:schemeClr val="dk1"/>
              </a:solidFill>
              <a:latin typeface="Barlow"/>
              <a:ea typeface="Barlow"/>
              <a:cs typeface="Barlow"/>
              <a:sym typeface="Barlow"/>
            </a:endParaRPr>
          </a:p>
        </p:txBody>
      </p:sp>
      <p:pic>
        <p:nvPicPr>
          <p:cNvPr id="140" name="Google Shape;140;p11"/>
          <p:cNvPicPr preferRelativeResize="0"/>
          <p:nvPr/>
        </p:nvPicPr>
        <p:blipFill rotWithShape="1">
          <a:blip r:embed="rId3">
            <a:alphaModFix/>
          </a:blip>
          <a:srcRect b="0" l="0" r="0" t="0"/>
          <a:stretch/>
        </p:blipFill>
        <p:spPr>
          <a:xfrm>
            <a:off x="797150" y="1296236"/>
            <a:ext cx="3689401" cy="2635279"/>
          </a:xfrm>
          <a:prstGeom prst="rect">
            <a:avLst/>
          </a:prstGeom>
          <a:noFill/>
          <a:ln>
            <a:noFill/>
          </a:ln>
        </p:spPr>
      </p:pic>
      <p:sp>
        <p:nvSpPr>
          <p:cNvPr id="141" name="Google Shape;141;p11"/>
          <p:cNvSpPr txBox="1"/>
          <p:nvPr/>
        </p:nvSpPr>
        <p:spPr>
          <a:xfrm>
            <a:off x="5571875" y="670550"/>
            <a:ext cx="3689400" cy="5488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 sz="2400" u="none" cap="none" strike="noStrike">
                <a:solidFill>
                  <a:schemeClr val="dk1"/>
                </a:solidFill>
                <a:latin typeface="Open Sans"/>
                <a:ea typeface="Open Sans"/>
                <a:cs typeface="Open Sans"/>
                <a:sym typeface="Open Sans"/>
              </a:rPr>
              <a:t>Benefits of this buy:</a:t>
            </a:r>
            <a:endParaRPr b="1" i="0" sz="2400" u="none" cap="none" strike="noStrike">
              <a:solidFill>
                <a:schemeClr val="dk1"/>
              </a:solidFill>
              <a:latin typeface="Open Sans"/>
              <a:ea typeface="Open Sans"/>
              <a:cs typeface="Open Sans"/>
              <a:sym typeface="Open Sans"/>
            </a:endParaRPr>
          </a:p>
          <a:p>
            <a:pPr indent="-342900" lvl="0" marL="457200" marR="0" rtl="0" algn="l">
              <a:lnSpc>
                <a:spcPct val="115000"/>
              </a:lnSpc>
              <a:spcBef>
                <a:spcPts val="1100"/>
              </a:spcBef>
              <a:spcAft>
                <a:spcPts val="0"/>
              </a:spcAft>
              <a:buClr>
                <a:schemeClr val="dk1"/>
              </a:buClr>
              <a:buSzPts val="1800"/>
              <a:buFont typeface="Barlow"/>
              <a:buChar char="●"/>
            </a:pPr>
            <a:r>
              <a:rPr b="0" i="0" lang="en" sz="1800" u="none" cap="none" strike="noStrike">
                <a:solidFill>
                  <a:schemeClr val="dk1"/>
                </a:solidFill>
                <a:latin typeface="Barlow"/>
                <a:ea typeface="Barlow"/>
                <a:cs typeface="Barlow"/>
                <a:sym typeface="Barlow"/>
              </a:rPr>
              <a:t>You recently have been getting customer complains about the overall cleanliness and atmosphere of the store. One customer left a bad review about the chairs being constantly dirty. </a:t>
            </a:r>
            <a:endParaRPr b="0" i="0" sz="1800" u="none" cap="none" strike="noStrike">
              <a:solidFill>
                <a:schemeClr val="dk1"/>
              </a:solidFill>
              <a:latin typeface="Barlow"/>
              <a:ea typeface="Barlow"/>
              <a:cs typeface="Barlow"/>
              <a:sym typeface="Barlow"/>
            </a:endParaRPr>
          </a:p>
          <a:p>
            <a:pPr indent="-342900" lvl="0" marL="457200" marR="0" rtl="0" algn="l">
              <a:lnSpc>
                <a:spcPct val="115000"/>
              </a:lnSpc>
              <a:spcBef>
                <a:spcPts val="0"/>
              </a:spcBef>
              <a:spcAft>
                <a:spcPts val="0"/>
              </a:spcAft>
              <a:buClr>
                <a:schemeClr val="dk1"/>
              </a:buClr>
              <a:buSzPts val="1800"/>
              <a:buFont typeface="Barlow"/>
              <a:buChar char="●"/>
            </a:pPr>
            <a:r>
              <a:rPr b="0" i="0" lang="en" sz="1800" u="none" cap="none" strike="noStrike">
                <a:solidFill>
                  <a:schemeClr val="dk1"/>
                </a:solidFill>
                <a:latin typeface="Barlow"/>
                <a:ea typeface="Barlow"/>
                <a:cs typeface="Barlow"/>
                <a:sym typeface="Barlow"/>
              </a:rPr>
              <a:t>Your manager has taken this review seriously and has recommended that we resolve this issue quickly. </a:t>
            </a:r>
            <a:endParaRPr b="0" i="0" sz="1800" u="none" cap="none" strike="noStrike">
              <a:solidFill>
                <a:schemeClr val="dk1"/>
              </a:solidFill>
              <a:latin typeface="Barlow"/>
              <a:ea typeface="Barlow"/>
              <a:cs typeface="Barlow"/>
              <a:sym typeface="Barlow"/>
            </a:endParaRPr>
          </a:p>
          <a:p>
            <a:pPr indent="-342900" lvl="0" marL="457200" marR="0" rtl="0" algn="l">
              <a:lnSpc>
                <a:spcPct val="115000"/>
              </a:lnSpc>
              <a:spcBef>
                <a:spcPts val="0"/>
              </a:spcBef>
              <a:spcAft>
                <a:spcPts val="0"/>
              </a:spcAft>
              <a:buClr>
                <a:schemeClr val="dk1"/>
              </a:buClr>
              <a:buSzPts val="1800"/>
              <a:buFont typeface="Barlow"/>
              <a:buChar char="●"/>
            </a:pPr>
            <a:r>
              <a:rPr b="0" i="0" lang="en" sz="1800" u="none" cap="none" strike="noStrike">
                <a:solidFill>
                  <a:schemeClr val="dk1"/>
                </a:solidFill>
                <a:latin typeface="Barlow"/>
                <a:ea typeface="Barlow"/>
                <a:cs typeface="Barlow"/>
                <a:sym typeface="Barlow"/>
              </a:rPr>
              <a:t>Purchasing cleaning supplies will help with overall customer satisfaction and cleanliness of your hair salon.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5" name="Shape 145"/>
        <p:cNvGrpSpPr/>
        <p:nvPr/>
      </p:nvGrpSpPr>
      <p:grpSpPr>
        <a:xfrm>
          <a:off x="0" y="0"/>
          <a:ext cx="0" cy="0"/>
          <a:chOff x="0" y="0"/>
          <a:chExt cx="0" cy="0"/>
        </a:xfrm>
      </p:grpSpPr>
      <p:sp>
        <p:nvSpPr>
          <p:cNvPr id="146" name="Google Shape;146;p12"/>
          <p:cNvSpPr/>
          <p:nvPr/>
        </p:nvSpPr>
        <p:spPr>
          <a:xfrm>
            <a:off x="511088" y="396875"/>
            <a:ext cx="4261500" cy="4434000"/>
          </a:xfrm>
          <a:prstGeom prst="rect">
            <a:avLst/>
          </a:prstGeom>
          <a:solidFill>
            <a:srgbClr val="E9C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2"/>
          <p:cNvSpPr/>
          <p:nvPr/>
        </p:nvSpPr>
        <p:spPr>
          <a:xfrm>
            <a:off x="511088" y="5348425"/>
            <a:ext cx="4261500" cy="2027100"/>
          </a:xfrm>
          <a:prstGeom prst="rect">
            <a:avLst/>
          </a:prstGeom>
          <a:solidFill>
            <a:srgbClr val="E9C46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Barlow"/>
                <a:ea typeface="Barlow"/>
                <a:cs typeface="Barlow"/>
                <a:sym typeface="Barlow"/>
              </a:rPr>
              <a:t>Save Your Money</a:t>
            </a:r>
            <a:endParaRPr b="1" i="0" sz="3600" u="none" cap="none" strike="noStrike">
              <a:solidFill>
                <a:srgbClr val="000000"/>
              </a:solidFill>
              <a:latin typeface="Barlow"/>
              <a:ea typeface="Barlow"/>
              <a:cs typeface="Barlow"/>
              <a:sym typeface="Barlow"/>
            </a:endParaRPr>
          </a:p>
        </p:txBody>
      </p:sp>
      <p:sp>
        <p:nvSpPr>
          <p:cNvPr id="148" name="Google Shape;148;p12"/>
          <p:cNvSpPr/>
          <p:nvPr/>
        </p:nvSpPr>
        <p:spPr>
          <a:xfrm>
            <a:off x="5285813" y="396875"/>
            <a:ext cx="4261500" cy="6978600"/>
          </a:xfrm>
          <a:prstGeom prst="rect">
            <a:avLst/>
          </a:prstGeom>
          <a:solidFill>
            <a:srgbClr val="E9C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2"/>
          <p:cNvSpPr txBox="1"/>
          <p:nvPr/>
        </p:nvSpPr>
        <p:spPr>
          <a:xfrm>
            <a:off x="5544875" y="725400"/>
            <a:ext cx="3743400" cy="6321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2400" u="none" cap="none" strike="noStrike">
                <a:solidFill>
                  <a:srgbClr val="000000"/>
                </a:solidFill>
                <a:latin typeface="Barlow"/>
                <a:ea typeface="Barlow"/>
                <a:cs typeface="Barlow"/>
                <a:sym typeface="Barlow"/>
              </a:rPr>
              <a:t>Benefits of this option:</a:t>
            </a:r>
            <a:endParaRPr b="1" i="0" sz="2400" u="none" cap="none" strike="noStrike">
              <a:solidFill>
                <a:srgbClr val="000000"/>
              </a:solidFill>
              <a:latin typeface="Barlow"/>
              <a:ea typeface="Barlow"/>
              <a:cs typeface="Barlow"/>
              <a:sym typeface="Barlow"/>
            </a:endParaRPr>
          </a:p>
          <a:p>
            <a:pPr indent="-342900" lvl="0" marL="457200" marR="0" rtl="0" algn="l">
              <a:lnSpc>
                <a:spcPct val="115000"/>
              </a:lnSpc>
              <a:spcBef>
                <a:spcPts val="1100"/>
              </a:spcBef>
              <a:spcAft>
                <a:spcPts val="0"/>
              </a:spcAft>
              <a:buClr>
                <a:srgbClr val="000000"/>
              </a:buClr>
              <a:buSzPts val="1800"/>
              <a:buFont typeface="Barlow"/>
              <a:buChar char="●"/>
            </a:pPr>
            <a:r>
              <a:rPr b="0" i="0" lang="en" sz="1800" u="none" cap="none" strike="noStrike">
                <a:solidFill>
                  <a:srgbClr val="000000"/>
                </a:solidFill>
                <a:latin typeface="Barlow"/>
                <a:ea typeface="Barlow"/>
                <a:cs typeface="Barlow"/>
                <a:sym typeface="Barlow"/>
              </a:rPr>
              <a:t>If you choose not to use your full budget to buy new equipment, you can instead save your money for next year.</a:t>
            </a:r>
            <a:endParaRPr b="0" i="0" sz="1800" u="none" cap="none" strike="noStrike">
              <a:solidFill>
                <a:srgbClr val="000000"/>
              </a:solidFill>
              <a:latin typeface="Barlow"/>
              <a:ea typeface="Barlow"/>
              <a:cs typeface="Barlow"/>
              <a:sym typeface="Barlow"/>
            </a:endParaRPr>
          </a:p>
          <a:p>
            <a:pPr indent="-342900" lvl="0" marL="457200" marR="0" rtl="0" algn="l">
              <a:lnSpc>
                <a:spcPct val="115000"/>
              </a:lnSpc>
              <a:spcBef>
                <a:spcPts val="0"/>
              </a:spcBef>
              <a:spcAft>
                <a:spcPts val="0"/>
              </a:spcAft>
              <a:buClr>
                <a:srgbClr val="000000"/>
              </a:buClr>
              <a:buSzPts val="1800"/>
              <a:buFont typeface="Barlow"/>
              <a:buChar char="●"/>
            </a:pPr>
            <a:r>
              <a:rPr b="0" i="0" lang="en" sz="1800" u="none" cap="none" strike="noStrike">
                <a:solidFill>
                  <a:srgbClr val="000000"/>
                </a:solidFill>
                <a:latin typeface="Barlow"/>
                <a:ea typeface="Barlow"/>
                <a:cs typeface="Barlow"/>
                <a:sym typeface="Barlow"/>
              </a:rPr>
              <a:t>This would provide your hair salon with some “wiggle room” in case you have some unexpected costs this upcoming year--such as if something breaks and you need to replace it later on.</a:t>
            </a:r>
            <a:endParaRPr b="0" i="0" sz="1800" u="none" cap="none" strike="noStrike">
              <a:solidFill>
                <a:srgbClr val="000000"/>
              </a:solidFill>
              <a:latin typeface="Barlow"/>
              <a:ea typeface="Barlow"/>
              <a:cs typeface="Barlow"/>
              <a:sym typeface="Barlow"/>
            </a:endParaRPr>
          </a:p>
          <a:p>
            <a:pPr indent="-342900" lvl="0" marL="457200" marR="0" rtl="0" algn="l">
              <a:lnSpc>
                <a:spcPct val="115000"/>
              </a:lnSpc>
              <a:spcBef>
                <a:spcPts val="0"/>
              </a:spcBef>
              <a:spcAft>
                <a:spcPts val="0"/>
              </a:spcAft>
              <a:buClr>
                <a:srgbClr val="000000"/>
              </a:buClr>
              <a:buSzPts val="1800"/>
              <a:buFont typeface="Barlow"/>
              <a:buChar char="●"/>
            </a:pPr>
            <a:r>
              <a:rPr b="0" i="0" lang="en" sz="1800" u="none" cap="none" strike="noStrike">
                <a:solidFill>
                  <a:srgbClr val="000000"/>
                </a:solidFill>
                <a:latin typeface="Barlow"/>
                <a:ea typeface="Barlow"/>
                <a:cs typeface="Barlow"/>
                <a:sym typeface="Barlow"/>
              </a:rPr>
              <a:t>Or, it would simply provide you with more money to use to buy equipment next year!</a:t>
            </a:r>
            <a:endParaRPr b="0" i="0" sz="1800" u="none" cap="none" strike="noStrike">
              <a:solidFill>
                <a:srgbClr val="000000"/>
              </a:solidFill>
              <a:latin typeface="Barlow"/>
              <a:ea typeface="Barlow"/>
              <a:cs typeface="Barlow"/>
              <a:sym typeface="Barlow"/>
            </a:endParaRPr>
          </a:p>
        </p:txBody>
      </p:sp>
      <p:pic>
        <p:nvPicPr>
          <p:cNvPr id="150" name="Google Shape;150;p12"/>
          <p:cNvPicPr preferRelativeResize="0"/>
          <p:nvPr/>
        </p:nvPicPr>
        <p:blipFill rotWithShape="1">
          <a:blip r:embed="rId3">
            <a:alphaModFix/>
          </a:blip>
          <a:srcRect b="0" l="0" r="44360" t="9633"/>
          <a:stretch/>
        </p:blipFill>
        <p:spPr>
          <a:xfrm>
            <a:off x="1031650" y="951462"/>
            <a:ext cx="3220399" cy="3324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C46A"/>
        </a:solidFill>
      </p:bgPr>
    </p:bg>
    <p:spTree>
      <p:nvGrpSpPr>
        <p:cNvPr id="154" name="Shape 154"/>
        <p:cNvGrpSpPr/>
        <p:nvPr/>
      </p:nvGrpSpPr>
      <p:grpSpPr>
        <a:xfrm>
          <a:off x="0" y="0"/>
          <a:ext cx="0" cy="0"/>
          <a:chOff x="0" y="0"/>
          <a:chExt cx="0" cy="0"/>
        </a:xfrm>
      </p:grpSpPr>
      <p:sp>
        <p:nvSpPr>
          <p:cNvPr id="155" name="Google Shape;155;p13"/>
          <p:cNvSpPr txBox="1"/>
          <p:nvPr/>
        </p:nvSpPr>
        <p:spPr>
          <a:xfrm>
            <a:off x="682500" y="692525"/>
            <a:ext cx="8693400" cy="122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Barlow"/>
                <a:ea typeface="Barlow"/>
                <a:cs typeface="Barlow"/>
                <a:sym typeface="Barlow"/>
              </a:rPr>
              <a:t>Which items will you choose? List them here, along with their prices! Then, add up the total cost of your purchases (must be $2000 or less).</a:t>
            </a:r>
            <a:endParaRPr b="1" i="0" sz="3000" u="none" cap="none" strike="noStrike">
              <a:solidFill>
                <a:srgbClr val="000000"/>
              </a:solidFill>
              <a:latin typeface="Barlow"/>
              <a:ea typeface="Barlow"/>
              <a:cs typeface="Barlow"/>
              <a:sym typeface="Barlow"/>
            </a:endParaRPr>
          </a:p>
        </p:txBody>
      </p:sp>
      <p:sp>
        <p:nvSpPr>
          <p:cNvPr id="156" name="Google Shape;156;p13"/>
          <p:cNvSpPr txBox="1"/>
          <p:nvPr/>
        </p:nvSpPr>
        <p:spPr>
          <a:xfrm>
            <a:off x="682500" y="2203688"/>
            <a:ext cx="8693400" cy="4876200"/>
          </a:xfrm>
          <a:prstGeom prst="rect">
            <a:avLst/>
          </a:prstGeom>
          <a:solidFill>
            <a:schemeClr val="lt1"/>
          </a:solidFill>
          <a:ln cap="flat" cmpd="sng" w="381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Barlow"/>
              <a:ea typeface="Barlow"/>
              <a:cs typeface="Barlow"/>
              <a:sym typeface="Barlo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C46A"/>
        </a:solidFill>
      </p:bgPr>
    </p:bg>
    <p:spTree>
      <p:nvGrpSpPr>
        <p:cNvPr id="160" name="Shape 160"/>
        <p:cNvGrpSpPr/>
        <p:nvPr/>
      </p:nvGrpSpPr>
      <p:grpSpPr>
        <a:xfrm>
          <a:off x="0" y="0"/>
          <a:ext cx="0" cy="0"/>
          <a:chOff x="0" y="0"/>
          <a:chExt cx="0" cy="0"/>
        </a:xfrm>
      </p:grpSpPr>
      <p:sp>
        <p:nvSpPr>
          <p:cNvPr id="161" name="Google Shape;161;p14"/>
          <p:cNvSpPr txBox="1"/>
          <p:nvPr/>
        </p:nvSpPr>
        <p:spPr>
          <a:xfrm>
            <a:off x="682500" y="526800"/>
            <a:ext cx="8693400" cy="122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Barlow"/>
                <a:ea typeface="Barlow"/>
                <a:cs typeface="Barlow"/>
                <a:sym typeface="Barlow"/>
              </a:rPr>
              <a:t>In 3-5 bullet points, explain why you chose the items you chose:</a:t>
            </a:r>
            <a:endParaRPr b="1" i="0" sz="3000" u="none" cap="none" strike="noStrike">
              <a:solidFill>
                <a:srgbClr val="000000"/>
              </a:solidFill>
              <a:latin typeface="Barlow"/>
              <a:ea typeface="Barlow"/>
              <a:cs typeface="Barlow"/>
              <a:sym typeface="Barlow"/>
            </a:endParaRPr>
          </a:p>
        </p:txBody>
      </p:sp>
      <p:sp>
        <p:nvSpPr>
          <p:cNvPr id="162" name="Google Shape;162;p14"/>
          <p:cNvSpPr txBox="1"/>
          <p:nvPr/>
        </p:nvSpPr>
        <p:spPr>
          <a:xfrm>
            <a:off x="682500" y="2203688"/>
            <a:ext cx="8693400" cy="4876200"/>
          </a:xfrm>
          <a:prstGeom prst="rect">
            <a:avLst/>
          </a:prstGeom>
          <a:solidFill>
            <a:schemeClr val="lt1"/>
          </a:solidFill>
          <a:ln cap="flat" cmpd="sng" w="381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C46A"/>
        </a:solidFill>
      </p:bgPr>
    </p:bg>
    <p:spTree>
      <p:nvGrpSpPr>
        <p:cNvPr id="60" name="Shape 60"/>
        <p:cNvGrpSpPr/>
        <p:nvPr/>
      </p:nvGrpSpPr>
      <p:grpSpPr>
        <a:xfrm>
          <a:off x="0" y="0"/>
          <a:ext cx="0" cy="0"/>
          <a:chOff x="0" y="0"/>
          <a:chExt cx="0" cy="0"/>
        </a:xfrm>
      </p:grpSpPr>
      <p:sp>
        <p:nvSpPr>
          <p:cNvPr id="61" name="Google Shape;61;p2"/>
          <p:cNvSpPr txBox="1"/>
          <p:nvPr/>
        </p:nvSpPr>
        <p:spPr>
          <a:xfrm>
            <a:off x="682500" y="692513"/>
            <a:ext cx="7477800" cy="122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 sz="6000" u="none" cap="none" strike="noStrike">
                <a:solidFill>
                  <a:srgbClr val="2A9D8F"/>
                </a:solidFill>
                <a:latin typeface="Barlow"/>
                <a:ea typeface="Barlow"/>
                <a:cs typeface="Barlow"/>
                <a:sym typeface="Barlow"/>
              </a:rPr>
              <a:t>Your Challenge:</a:t>
            </a:r>
            <a:endParaRPr b="1" i="0" sz="6000" u="none" cap="none" strike="noStrike">
              <a:solidFill>
                <a:srgbClr val="2A9D8F"/>
              </a:solidFill>
              <a:latin typeface="Barlow"/>
              <a:ea typeface="Barlow"/>
              <a:cs typeface="Barlow"/>
              <a:sym typeface="Barlow"/>
            </a:endParaRPr>
          </a:p>
        </p:txBody>
      </p:sp>
      <p:sp>
        <p:nvSpPr>
          <p:cNvPr id="62" name="Google Shape;62;p2"/>
          <p:cNvSpPr txBox="1"/>
          <p:nvPr/>
        </p:nvSpPr>
        <p:spPr>
          <a:xfrm>
            <a:off x="682500" y="2203700"/>
            <a:ext cx="8978100" cy="487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400"/>
              <a:buFont typeface="Arial"/>
              <a:buNone/>
            </a:pPr>
            <a:r>
              <a:rPr b="0" i="0" lang="en" sz="3400" u="none" cap="none" strike="noStrike">
                <a:solidFill>
                  <a:srgbClr val="000000"/>
                </a:solidFill>
                <a:latin typeface="Barlow"/>
                <a:ea typeface="Barlow"/>
                <a:cs typeface="Barlow"/>
                <a:sym typeface="Barlow"/>
              </a:rPr>
              <a:t>You are the owner of a hair salon, </a:t>
            </a:r>
            <a:r>
              <a:rPr b="1" i="0" lang="en" sz="3400" u="none" cap="none" strike="noStrike">
                <a:solidFill>
                  <a:srgbClr val="2A9D8F"/>
                </a:solidFill>
                <a:latin typeface="Barlow"/>
                <a:ea typeface="Barlow"/>
                <a:cs typeface="Barlow"/>
                <a:sym typeface="Barlow"/>
              </a:rPr>
              <a:t>Budget Cuts</a:t>
            </a:r>
            <a:r>
              <a:rPr b="0" i="0" lang="en" sz="3400" u="none" cap="none" strike="noStrike">
                <a:solidFill>
                  <a:srgbClr val="000000"/>
                </a:solidFill>
                <a:latin typeface="Barlow"/>
                <a:ea typeface="Barlow"/>
                <a:cs typeface="Barlow"/>
                <a:sym typeface="Barlow"/>
              </a:rPr>
              <a:t>! It’s the end of the year, and you have some money leftover that you want to use to buy new equipment to improve your business for next year.</a:t>
            </a:r>
            <a:endParaRPr b="0" i="0" sz="3400" u="none"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3400"/>
              <a:buFont typeface="Arial"/>
              <a:buNone/>
            </a:pPr>
            <a:r>
              <a:t/>
            </a:r>
            <a:endParaRPr b="0" i="0" sz="3400" u="none"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3400"/>
              <a:buFont typeface="Arial"/>
              <a:buNone/>
            </a:pPr>
            <a:r>
              <a:rPr b="0" i="0" lang="en" sz="3400" u="none" cap="none" strike="noStrike">
                <a:solidFill>
                  <a:srgbClr val="000000"/>
                </a:solidFill>
                <a:latin typeface="Barlow"/>
                <a:ea typeface="Barlow"/>
                <a:cs typeface="Barlow"/>
                <a:sym typeface="Barlow"/>
              </a:rPr>
              <a:t>There are a number of things that you want to invest in, but you only have $2000. What will you buy?</a:t>
            </a:r>
            <a:endParaRPr b="0" i="0" sz="3400" u="none" cap="none" strike="noStrike">
              <a:solidFill>
                <a:srgbClr val="000000"/>
              </a:solidFill>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C46A"/>
        </a:solidFill>
      </p:bgPr>
    </p:bg>
    <p:spTree>
      <p:nvGrpSpPr>
        <p:cNvPr id="66" name="Shape 66"/>
        <p:cNvGrpSpPr/>
        <p:nvPr/>
      </p:nvGrpSpPr>
      <p:grpSpPr>
        <a:xfrm>
          <a:off x="0" y="0"/>
          <a:ext cx="0" cy="0"/>
          <a:chOff x="0" y="0"/>
          <a:chExt cx="0" cy="0"/>
        </a:xfrm>
      </p:grpSpPr>
      <p:sp>
        <p:nvSpPr>
          <p:cNvPr id="67" name="Google Shape;67;p3"/>
          <p:cNvSpPr txBox="1"/>
          <p:nvPr/>
        </p:nvSpPr>
        <p:spPr>
          <a:xfrm>
            <a:off x="682500" y="692513"/>
            <a:ext cx="7477800" cy="122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 sz="6000" u="none" cap="none" strike="noStrike">
                <a:solidFill>
                  <a:srgbClr val="2A9D8F"/>
                </a:solidFill>
                <a:latin typeface="Barlow"/>
                <a:ea typeface="Barlow"/>
                <a:cs typeface="Barlow"/>
                <a:sym typeface="Barlow"/>
              </a:rPr>
              <a:t>Instructions:</a:t>
            </a:r>
            <a:endParaRPr b="1" i="0" sz="6000" u="none" cap="none" strike="noStrike">
              <a:solidFill>
                <a:srgbClr val="2A9D8F"/>
              </a:solidFill>
              <a:latin typeface="Barlow"/>
              <a:ea typeface="Barlow"/>
              <a:cs typeface="Barlow"/>
              <a:sym typeface="Barlow"/>
            </a:endParaRPr>
          </a:p>
        </p:txBody>
      </p:sp>
      <p:sp>
        <p:nvSpPr>
          <p:cNvPr id="68" name="Google Shape;68;p3"/>
          <p:cNvSpPr txBox="1"/>
          <p:nvPr/>
        </p:nvSpPr>
        <p:spPr>
          <a:xfrm>
            <a:off x="682500" y="2203688"/>
            <a:ext cx="8693400" cy="48762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000000"/>
              </a:buClr>
              <a:buSzPts val="3000"/>
              <a:buFont typeface="Barlow"/>
              <a:buAutoNum type="arabicPeriod"/>
            </a:pPr>
            <a:r>
              <a:rPr b="0" i="0" lang="en" sz="3000" u="none" cap="none" strike="noStrike">
                <a:solidFill>
                  <a:srgbClr val="000000"/>
                </a:solidFill>
                <a:latin typeface="Barlow"/>
                <a:ea typeface="Barlow"/>
                <a:cs typeface="Barlow"/>
                <a:sym typeface="Barlow"/>
              </a:rPr>
              <a:t>Read the following item descriptions and think about the benefits of each potential purchase.</a:t>
            </a:r>
            <a:endParaRPr b="0" i="0" sz="3000" u="none" cap="none" strike="noStrike">
              <a:solidFill>
                <a:srgbClr val="000000"/>
              </a:solidFill>
              <a:latin typeface="Barlow"/>
              <a:ea typeface="Barlow"/>
              <a:cs typeface="Barlow"/>
              <a:sym typeface="Barlow"/>
            </a:endParaRPr>
          </a:p>
          <a:p>
            <a:pPr indent="-419100" lvl="0" marL="457200" marR="0" rtl="0" algn="l">
              <a:lnSpc>
                <a:spcPct val="100000"/>
              </a:lnSpc>
              <a:spcBef>
                <a:spcPts val="0"/>
              </a:spcBef>
              <a:spcAft>
                <a:spcPts val="0"/>
              </a:spcAft>
              <a:buClr>
                <a:srgbClr val="000000"/>
              </a:buClr>
              <a:buSzPts val="3000"/>
              <a:buFont typeface="Barlow"/>
              <a:buAutoNum type="arabicPeriod"/>
            </a:pPr>
            <a:r>
              <a:rPr b="0" i="0" lang="en" sz="3000" u="none" cap="none" strike="noStrike">
                <a:solidFill>
                  <a:srgbClr val="000000"/>
                </a:solidFill>
                <a:latin typeface="Barlow"/>
                <a:ea typeface="Barlow"/>
                <a:cs typeface="Barlow"/>
                <a:sym typeface="Barlow"/>
              </a:rPr>
              <a:t>On Slide 13, write which items you will purchase and their total cost, which can add up to a maximum of $2000.</a:t>
            </a:r>
            <a:endParaRPr b="0" i="0" sz="3000" u="none" cap="none" strike="noStrike">
              <a:solidFill>
                <a:srgbClr val="000000"/>
              </a:solidFill>
              <a:latin typeface="Barlow"/>
              <a:ea typeface="Barlow"/>
              <a:cs typeface="Barlow"/>
              <a:sym typeface="Barlow"/>
            </a:endParaRPr>
          </a:p>
          <a:p>
            <a:pPr indent="-419100" lvl="0" marL="457200" marR="0" rtl="0" algn="l">
              <a:lnSpc>
                <a:spcPct val="100000"/>
              </a:lnSpc>
              <a:spcBef>
                <a:spcPts val="0"/>
              </a:spcBef>
              <a:spcAft>
                <a:spcPts val="0"/>
              </a:spcAft>
              <a:buClr>
                <a:srgbClr val="000000"/>
              </a:buClr>
              <a:buSzPts val="3000"/>
              <a:buFont typeface="Barlow"/>
              <a:buAutoNum type="arabicPeriod"/>
            </a:pPr>
            <a:r>
              <a:rPr b="0" i="0" lang="en" sz="3000" u="none" cap="none" strike="noStrike">
                <a:solidFill>
                  <a:srgbClr val="000000"/>
                </a:solidFill>
                <a:latin typeface="Barlow"/>
                <a:ea typeface="Barlow"/>
                <a:cs typeface="Barlow"/>
                <a:sym typeface="Barlow"/>
              </a:rPr>
              <a:t>On Slide 14, write 3-5 bullet points to explain why you chose the items you did.</a:t>
            </a:r>
            <a:endParaRPr b="0" i="0" sz="3000" u="none" cap="none" strike="noStrike">
              <a:solidFill>
                <a:srgbClr val="000000"/>
              </a:solidFill>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 name="Shape 72"/>
        <p:cNvGrpSpPr/>
        <p:nvPr/>
      </p:nvGrpSpPr>
      <p:grpSpPr>
        <a:xfrm>
          <a:off x="0" y="0"/>
          <a:ext cx="0" cy="0"/>
          <a:chOff x="0" y="0"/>
          <a:chExt cx="0" cy="0"/>
        </a:xfrm>
      </p:grpSpPr>
      <p:sp>
        <p:nvSpPr>
          <p:cNvPr id="73" name="Google Shape;73;p4"/>
          <p:cNvSpPr/>
          <p:nvPr/>
        </p:nvSpPr>
        <p:spPr>
          <a:xfrm>
            <a:off x="511088" y="396875"/>
            <a:ext cx="4261500" cy="4434000"/>
          </a:xfrm>
          <a:prstGeom prst="rect">
            <a:avLst/>
          </a:prstGeom>
          <a:solidFill>
            <a:srgbClr val="E9C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
          <p:cNvSpPr/>
          <p:nvPr/>
        </p:nvSpPr>
        <p:spPr>
          <a:xfrm>
            <a:off x="511088" y="5348425"/>
            <a:ext cx="4261500" cy="2027100"/>
          </a:xfrm>
          <a:prstGeom prst="rect">
            <a:avLst/>
          </a:prstGeom>
          <a:solidFill>
            <a:srgbClr val="E9C46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Barlow"/>
                <a:ea typeface="Barlow"/>
                <a:cs typeface="Barlow"/>
                <a:sym typeface="Barlow"/>
              </a:rPr>
              <a:t>New Tools</a:t>
            </a:r>
            <a:endParaRPr b="1" i="0" sz="3600" u="none" cap="none" strike="noStrike">
              <a:solidFill>
                <a:srgbClr val="000000"/>
              </a:solidFill>
              <a:latin typeface="Barlow"/>
              <a:ea typeface="Barlow"/>
              <a:cs typeface="Barlow"/>
              <a:sym typeface="Barlow"/>
            </a:endParaRPr>
          </a:p>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Barlow"/>
                <a:ea typeface="Barlow"/>
                <a:cs typeface="Barlow"/>
                <a:sym typeface="Barlow"/>
              </a:rPr>
              <a:t>$300</a:t>
            </a:r>
            <a:endParaRPr b="1" i="0" sz="3600" u="none" cap="none" strike="noStrike">
              <a:solidFill>
                <a:srgbClr val="000000"/>
              </a:solidFill>
              <a:latin typeface="Barlow"/>
              <a:ea typeface="Barlow"/>
              <a:cs typeface="Barlow"/>
              <a:sym typeface="Barlow"/>
            </a:endParaRPr>
          </a:p>
        </p:txBody>
      </p:sp>
      <p:sp>
        <p:nvSpPr>
          <p:cNvPr id="75" name="Google Shape;75;p4"/>
          <p:cNvSpPr/>
          <p:nvPr/>
        </p:nvSpPr>
        <p:spPr>
          <a:xfrm>
            <a:off x="5285813" y="396875"/>
            <a:ext cx="4261500" cy="6978600"/>
          </a:xfrm>
          <a:prstGeom prst="rect">
            <a:avLst/>
          </a:prstGeom>
          <a:solidFill>
            <a:srgbClr val="E9C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
          <p:cNvSpPr txBox="1"/>
          <p:nvPr/>
        </p:nvSpPr>
        <p:spPr>
          <a:xfrm>
            <a:off x="5544875" y="725400"/>
            <a:ext cx="3743400" cy="6321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2400" u="none" cap="none" strike="noStrike">
                <a:solidFill>
                  <a:srgbClr val="000000"/>
                </a:solidFill>
                <a:latin typeface="Barlow"/>
                <a:ea typeface="Barlow"/>
                <a:cs typeface="Barlow"/>
                <a:sym typeface="Barlow"/>
              </a:rPr>
              <a:t>Benefits of this buy:</a:t>
            </a:r>
            <a:endParaRPr b="1" i="0" sz="2400" u="none" cap="none" strike="noStrike">
              <a:solidFill>
                <a:srgbClr val="000000"/>
              </a:solidFill>
              <a:latin typeface="Barlow"/>
              <a:ea typeface="Barlow"/>
              <a:cs typeface="Barlow"/>
              <a:sym typeface="Barlow"/>
            </a:endParaRPr>
          </a:p>
          <a:p>
            <a:pPr indent="-342900" lvl="0" marL="457200" marR="0" rtl="0" algn="l">
              <a:lnSpc>
                <a:spcPct val="115000"/>
              </a:lnSpc>
              <a:spcBef>
                <a:spcPts val="1100"/>
              </a:spcBef>
              <a:spcAft>
                <a:spcPts val="0"/>
              </a:spcAft>
              <a:buClr>
                <a:srgbClr val="000000"/>
              </a:buClr>
              <a:buSzPts val="1800"/>
              <a:buFont typeface="Barlow"/>
              <a:buChar char="●"/>
            </a:pPr>
            <a:r>
              <a:rPr b="0" i="0" lang="en" sz="1800" u="none" cap="none" strike="noStrike">
                <a:solidFill>
                  <a:srgbClr val="000000"/>
                </a:solidFill>
                <a:latin typeface="Barlow"/>
                <a:ea typeface="Barlow"/>
                <a:cs typeface="Barlow"/>
                <a:sym typeface="Barlow"/>
              </a:rPr>
              <a:t>Currently, your hair salon only owns one hair dryer, which slows down your operations since only 1 staff member can use it at a time.</a:t>
            </a:r>
            <a:endParaRPr b="0" i="0" sz="1800" u="none" cap="none" strike="noStrike">
              <a:solidFill>
                <a:srgbClr val="000000"/>
              </a:solidFill>
              <a:latin typeface="Barlow"/>
              <a:ea typeface="Barlow"/>
              <a:cs typeface="Barlow"/>
              <a:sym typeface="Barlow"/>
            </a:endParaRPr>
          </a:p>
          <a:p>
            <a:pPr indent="-342900" lvl="0" marL="457200" marR="0" rtl="0" algn="l">
              <a:lnSpc>
                <a:spcPct val="115000"/>
              </a:lnSpc>
              <a:spcBef>
                <a:spcPts val="0"/>
              </a:spcBef>
              <a:spcAft>
                <a:spcPts val="0"/>
              </a:spcAft>
              <a:buClr>
                <a:srgbClr val="000000"/>
              </a:buClr>
              <a:buSzPts val="1800"/>
              <a:buFont typeface="Barlow"/>
              <a:buChar char="●"/>
            </a:pPr>
            <a:r>
              <a:rPr b="0" i="0" lang="en" sz="1800" u="none" cap="none" strike="noStrike">
                <a:solidFill>
                  <a:srgbClr val="000000"/>
                </a:solidFill>
                <a:latin typeface="Barlow"/>
                <a:ea typeface="Barlow"/>
                <a:cs typeface="Barlow"/>
                <a:sym typeface="Barlow"/>
              </a:rPr>
              <a:t>Your other tools are also starting to look worn out. Specifically your set of scissors are starting to rust and are getting dull.</a:t>
            </a:r>
            <a:endParaRPr b="0" i="0" sz="1800" u="none" cap="none" strike="noStrike">
              <a:solidFill>
                <a:srgbClr val="000000"/>
              </a:solidFill>
              <a:latin typeface="Barlow"/>
              <a:ea typeface="Barlow"/>
              <a:cs typeface="Barlow"/>
              <a:sym typeface="Barlow"/>
            </a:endParaRPr>
          </a:p>
          <a:p>
            <a:pPr indent="-342900" lvl="0" marL="457200" marR="0" rtl="0" algn="l">
              <a:lnSpc>
                <a:spcPct val="115000"/>
              </a:lnSpc>
              <a:spcBef>
                <a:spcPts val="0"/>
              </a:spcBef>
              <a:spcAft>
                <a:spcPts val="0"/>
              </a:spcAft>
              <a:buClr>
                <a:srgbClr val="000000"/>
              </a:buClr>
              <a:buSzPts val="1800"/>
              <a:buFont typeface="Barlow"/>
              <a:buChar char="●"/>
            </a:pPr>
            <a:r>
              <a:rPr b="0" i="0" lang="en" sz="1800" u="none" cap="none" strike="noStrike">
                <a:solidFill>
                  <a:srgbClr val="000000"/>
                </a:solidFill>
                <a:latin typeface="Barlow"/>
                <a:ea typeface="Barlow"/>
                <a:cs typeface="Barlow"/>
                <a:sym typeface="Barlow"/>
              </a:rPr>
              <a:t>If you were to buy more tools, you would increase the speed of serving each client, and save money on the hairdresser's wages since they can to work more efficiently.</a:t>
            </a:r>
            <a:endParaRPr b="0" i="0" sz="1800" u="none" cap="none" strike="noStrike">
              <a:solidFill>
                <a:srgbClr val="000000"/>
              </a:solidFill>
              <a:latin typeface="Barlow"/>
              <a:ea typeface="Barlow"/>
              <a:cs typeface="Barlow"/>
              <a:sym typeface="Barlow"/>
            </a:endParaRPr>
          </a:p>
        </p:txBody>
      </p:sp>
      <p:pic>
        <p:nvPicPr>
          <p:cNvPr id="77" name="Google Shape;77;p4"/>
          <p:cNvPicPr preferRelativeResize="0"/>
          <p:nvPr/>
        </p:nvPicPr>
        <p:blipFill rotWithShape="1">
          <a:blip r:embed="rId3">
            <a:alphaModFix/>
          </a:blip>
          <a:srcRect b="0" l="0" r="0" t="0"/>
          <a:stretch/>
        </p:blipFill>
        <p:spPr>
          <a:xfrm>
            <a:off x="770150" y="742175"/>
            <a:ext cx="3743400" cy="3743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1" name="Shape 81"/>
        <p:cNvGrpSpPr/>
        <p:nvPr/>
      </p:nvGrpSpPr>
      <p:grpSpPr>
        <a:xfrm>
          <a:off x="0" y="0"/>
          <a:ext cx="0" cy="0"/>
          <a:chOff x="0" y="0"/>
          <a:chExt cx="0" cy="0"/>
        </a:xfrm>
      </p:grpSpPr>
      <p:sp>
        <p:nvSpPr>
          <p:cNvPr id="82" name="Google Shape;82;p5"/>
          <p:cNvSpPr/>
          <p:nvPr/>
        </p:nvSpPr>
        <p:spPr>
          <a:xfrm>
            <a:off x="511088" y="396875"/>
            <a:ext cx="4261500" cy="4434000"/>
          </a:xfrm>
          <a:prstGeom prst="rect">
            <a:avLst/>
          </a:prstGeom>
          <a:solidFill>
            <a:srgbClr val="E9C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
          <p:cNvSpPr/>
          <p:nvPr/>
        </p:nvSpPr>
        <p:spPr>
          <a:xfrm>
            <a:off x="511088" y="5348425"/>
            <a:ext cx="4261500" cy="2027100"/>
          </a:xfrm>
          <a:prstGeom prst="rect">
            <a:avLst/>
          </a:prstGeom>
          <a:solidFill>
            <a:srgbClr val="E9C46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Barlow"/>
                <a:ea typeface="Barlow"/>
                <a:cs typeface="Barlow"/>
                <a:sym typeface="Barlow"/>
              </a:rPr>
              <a:t>Styling Chairs</a:t>
            </a:r>
            <a:endParaRPr b="1" i="0" sz="3600" u="none" cap="none" strike="noStrike">
              <a:solidFill>
                <a:srgbClr val="000000"/>
              </a:solidFill>
              <a:latin typeface="Barlow"/>
              <a:ea typeface="Barlow"/>
              <a:cs typeface="Barlow"/>
              <a:sym typeface="Barlow"/>
            </a:endParaRPr>
          </a:p>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Barlow"/>
                <a:ea typeface="Barlow"/>
                <a:cs typeface="Barlow"/>
                <a:sym typeface="Barlow"/>
              </a:rPr>
              <a:t>$400 each</a:t>
            </a:r>
            <a:endParaRPr b="1" i="0" sz="3600" u="none" cap="none" strike="noStrike">
              <a:solidFill>
                <a:srgbClr val="000000"/>
              </a:solidFill>
              <a:latin typeface="Barlow"/>
              <a:ea typeface="Barlow"/>
              <a:cs typeface="Barlow"/>
              <a:sym typeface="Barlow"/>
            </a:endParaRPr>
          </a:p>
        </p:txBody>
      </p:sp>
      <p:sp>
        <p:nvSpPr>
          <p:cNvPr id="84" name="Google Shape;84;p5"/>
          <p:cNvSpPr/>
          <p:nvPr/>
        </p:nvSpPr>
        <p:spPr>
          <a:xfrm>
            <a:off x="5285813" y="396875"/>
            <a:ext cx="4261500" cy="6978600"/>
          </a:xfrm>
          <a:prstGeom prst="rect">
            <a:avLst/>
          </a:prstGeom>
          <a:solidFill>
            <a:srgbClr val="E9C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
          <p:cNvSpPr txBox="1"/>
          <p:nvPr/>
        </p:nvSpPr>
        <p:spPr>
          <a:xfrm>
            <a:off x="5544875" y="725400"/>
            <a:ext cx="3743400" cy="6321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2400" u="none" cap="none" strike="noStrike">
                <a:solidFill>
                  <a:srgbClr val="000000"/>
                </a:solidFill>
                <a:latin typeface="Barlow"/>
                <a:ea typeface="Barlow"/>
                <a:cs typeface="Barlow"/>
                <a:sym typeface="Barlow"/>
              </a:rPr>
              <a:t>Benefits of this buy:</a:t>
            </a:r>
            <a:endParaRPr b="0" i="0" sz="1800" u="none" cap="none" strike="noStrike">
              <a:solidFill>
                <a:srgbClr val="000000"/>
              </a:solidFill>
              <a:latin typeface="Barlow"/>
              <a:ea typeface="Barlow"/>
              <a:cs typeface="Barlow"/>
              <a:sym typeface="Barlow"/>
            </a:endParaRPr>
          </a:p>
          <a:p>
            <a:pPr indent="-342900" lvl="0" marL="457200" marR="0" rtl="0" algn="l">
              <a:lnSpc>
                <a:spcPct val="115000"/>
              </a:lnSpc>
              <a:spcBef>
                <a:spcPts val="1100"/>
              </a:spcBef>
              <a:spcAft>
                <a:spcPts val="0"/>
              </a:spcAft>
              <a:buClr>
                <a:srgbClr val="000000"/>
              </a:buClr>
              <a:buSzPts val="1800"/>
              <a:buFont typeface="Barlow"/>
              <a:buChar char="●"/>
            </a:pPr>
            <a:r>
              <a:rPr b="0" i="0" lang="en" sz="1800" u="none" cap="none" strike="noStrike">
                <a:solidFill>
                  <a:srgbClr val="000000"/>
                </a:solidFill>
                <a:latin typeface="Barlow"/>
                <a:ea typeface="Barlow"/>
                <a:cs typeface="Barlow"/>
                <a:sym typeface="Barlow"/>
              </a:rPr>
              <a:t>With this purchase, you will be able to fulfill more customer appointments each day. Your manager has stated that she would like to increase the capacity of your store.</a:t>
            </a:r>
            <a:endParaRPr b="0" i="0" sz="1800" u="none" cap="none" strike="noStrike">
              <a:solidFill>
                <a:srgbClr val="000000"/>
              </a:solidFill>
              <a:latin typeface="Barlow"/>
              <a:ea typeface="Barlow"/>
              <a:cs typeface="Barlow"/>
              <a:sym typeface="Barlow"/>
            </a:endParaRPr>
          </a:p>
          <a:p>
            <a:pPr indent="-342900" lvl="0" marL="457200" marR="0" rtl="0" algn="l">
              <a:lnSpc>
                <a:spcPct val="115000"/>
              </a:lnSpc>
              <a:spcBef>
                <a:spcPts val="0"/>
              </a:spcBef>
              <a:spcAft>
                <a:spcPts val="0"/>
              </a:spcAft>
              <a:buClr>
                <a:srgbClr val="000000"/>
              </a:buClr>
              <a:buSzPts val="1800"/>
              <a:buFont typeface="Barlow"/>
              <a:buChar char="●"/>
            </a:pPr>
            <a:r>
              <a:rPr b="0" i="0" lang="en" sz="1800" u="none" cap="none" strike="noStrike">
                <a:solidFill>
                  <a:srgbClr val="000000"/>
                </a:solidFill>
                <a:latin typeface="Barlow"/>
                <a:ea typeface="Barlow"/>
                <a:cs typeface="Barlow"/>
                <a:sym typeface="Barlow"/>
              </a:rPr>
              <a:t>You currently have 2 chairs in the store, so you can only serve 2 clients at a time and the others have to wait in line.</a:t>
            </a:r>
            <a:endParaRPr b="0" i="0" sz="1800" u="none" cap="none" strike="noStrike">
              <a:solidFill>
                <a:srgbClr val="000000"/>
              </a:solidFill>
              <a:latin typeface="Barlow"/>
              <a:ea typeface="Barlow"/>
              <a:cs typeface="Barlow"/>
              <a:sym typeface="Barlow"/>
            </a:endParaRPr>
          </a:p>
        </p:txBody>
      </p:sp>
      <p:pic>
        <p:nvPicPr>
          <p:cNvPr id="86" name="Google Shape;86;p5"/>
          <p:cNvPicPr preferRelativeResize="0"/>
          <p:nvPr/>
        </p:nvPicPr>
        <p:blipFill rotWithShape="1">
          <a:blip r:embed="rId3">
            <a:alphaModFix/>
          </a:blip>
          <a:srcRect b="0" l="32912" r="12866" t="13926"/>
          <a:stretch/>
        </p:blipFill>
        <p:spPr>
          <a:xfrm>
            <a:off x="859313" y="863000"/>
            <a:ext cx="3565075" cy="350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0" name="Shape 90"/>
        <p:cNvGrpSpPr/>
        <p:nvPr/>
      </p:nvGrpSpPr>
      <p:grpSpPr>
        <a:xfrm>
          <a:off x="0" y="0"/>
          <a:ext cx="0" cy="0"/>
          <a:chOff x="0" y="0"/>
          <a:chExt cx="0" cy="0"/>
        </a:xfrm>
      </p:grpSpPr>
      <p:sp>
        <p:nvSpPr>
          <p:cNvPr id="91" name="Google Shape;91;p6"/>
          <p:cNvSpPr/>
          <p:nvPr/>
        </p:nvSpPr>
        <p:spPr>
          <a:xfrm>
            <a:off x="511088" y="396875"/>
            <a:ext cx="4261500" cy="4434000"/>
          </a:xfrm>
          <a:prstGeom prst="rect">
            <a:avLst/>
          </a:prstGeom>
          <a:solidFill>
            <a:srgbClr val="E9C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6"/>
          <p:cNvSpPr/>
          <p:nvPr/>
        </p:nvSpPr>
        <p:spPr>
          <a:xfrm>
            <a:off x="511088" y="5348425"/>
            <a:ext cx="4261500" cy="2027100"/>
          </a:xfrm>
          <a:prstGeom prst="rect">
            <a:avLst/>
          </a:prstGeom>
          <a:solidFill>
            <a:srgbClr val="E9C46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Barlow"/>
                <a:ea typeface="Barlow"/>
                <a:cs typeface="Barlow"/>
                <a:sym typeface="Barlow"/>
              </a:rPr>
              <a:t>Hair Products</a:t>
            </a:r>
            <a:endParaRPr b="1" i="0" sz="3600" u="none" cap="none" strike="noStrike">
              <a:solidFill>
                <a:srgbClr val="000000"/>
              </a:solidFill>
              <a:latin typeface="Barlow"/>
              <a:ea typeface="Barlow"/>
              <a:cs typeface="Barlow"/>
              <a:sym typeface="Barlow"/>
            </a:endParaRPr>
          </a:p>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Barlow"/>
                <a:ea typeface="Barlow"/>
                <a:cs typeface="Barlow"/>
                <a:sym typeface="Barlow"/>
              </a:rPr>
              <a:t>$300</a:t>
            </a:r>
            <a:endParaRPr b="1" i="0" sz="3600" u="none" cap="none" strike="noStrike">
              <a:solidFill>
                <a:srgbClr val="000000"/>
              </a:solidFill>
              <a:latin typeface="Barlow"/>
              <a:ea typeface="Barlow"/>
              <a:cs typeface="Barlow"/>
              <a:sym typeface="Barlow"/>
            </a:endParaRPr>
          </a:p>
        </p:txBody>
      </p:sp>
      <p:sp>
        <p:nvSpPr>
          <p:cNvPr id="93" name="Google Shape;93;p6"/>
          <p:cNvSpPr/>
          <p:nvPr/>
        </p:nvSpPr>
        <p:spPr>
          <a:xfrm>
            <a:off x="5285813" y="396875"/>
            <a:ext cx="4261500" cy="6978600"/>
          </a:xfrm>
          <a:prstGeom prst="rect">
            <a:avLst/>
          </a:prstGeom>
          <a:solidFill>
            <a:srgbClr val="E9C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
          <p:cNvSpPr txBox="1"/>
          <p:nvPr/>
        </p:nvSpPr>
        <p:spPr>
          <a:xfrm>
            <a:off x="5544875" y="725400"/>
            <a:ext cx="3743400" cy="6321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2400" u="none" cap="none" strike="noStrike">
                <a:solidFill>
                  <a:srgbClr val="000000"/>
                </a:solidFill>
                <a:latin typeface="Barlow"/>
                <a:ea typeface="Barlow"/>
                <a:cs typeface="Barlow"/>
                <a:sym typeface="Barlow"/>
              </a:rPr>
              <a:t>Benefits of this buy:</a:t>
            </a:r>
            <a:endParaRPr b="1" i="0" sz="2400" u="none" cap="none" strike="noStrike">
              <a:solidFill>
                <a:srgbClr val="000000"/>
              </a:solidFill>
              <a:latin typeface="Barlow"/>
              <a:ea typeface="Barlow"/>
              <a:cs typeface="Barlow"/>
              <a:sym typeface="Barlow"/>
            </a:endParaRPr>
          </a:p>
          <a:p>
            <a:pPr indent="-342900" lvl="0" marL="457200" marR="0" rtl="0" algn="l">
              <a:lnSpc>
                <a:spcPct val="115000"/>
              </a:lnSpc>
              <a:spcBef>
                <a:spcPts val="1100"/>
              </a:spcBef>
              <a:spcAft>
                <a:spcPts val="0"/>
              </a:spcAft>
              <a:buClr>
                <a:srgbClr val="000000"/>
              </a:buClr>
              <a:buSzPts val="1800"/>
              <a:buFont typeface="Barlow"/>
              <a:buChar char="●"/>
            </a:pPr>
            <a:r>
              <a:rPr b="0" i="0" lang="en" sz="1800" u="none" cap="none" strike="noStrike">
                <a:solidFill>
                  <a:srgbClr val="000000"/>
                </a:solidFill>
                <a:latin typeface="Barlow"/>
                <a:ea typeface="Barlow"/>
                <a:cs typeface="Barlow"/>
                <a:sym typeface="Barlow"/>
              </a:rPr>
              <a:t>You’ve noticed that you’re running low on hair products like shampoo, conditioner, and hair dye. </a:t>
            </a:r>
            <a:endParaRPr b="0" i="0" sz="1800" u="none" cap="none" strike="noStrike">
              <a:solidFill>
                <a:srgbClr val="000000"/>
              </a:solidFill>
              <a:latin typeface="Barlow"/>
              <a:ea typeface="Barlow"/>
              <a:cs typeface="Barlow"/>
              <a:sym typeface="Barlow"/>
            </a:endParaRPr>
          </a:p>
          <a:p>
            <a:pPr indent="-342900" lvl="0" marL="457200" marR="0" rtl="0" algn="l">
              <a:lnSpc>
                <a:spcPct val="115000"/>
              </a:lnSpc>
              <a:spcBef>
                <a:spcPts val="0"/>
              </a:spcBef>
              <a:spcAft>
                <a:spcPts val="0"/>
              </a:spcAft>
              <a:buClr>
                <a:srgbClr val="000000"/>
              </a:buClr>
              <a:buSzPts val="1800"/>
              <a:buFont typeface="Barlow"/>
              <a:buChar char="●"/>
            </a:pPr>
            <a:r>
              <a:rPr b="0" i="0" lang="en" sz="1800" u="none" cap="none" strike="noStrike">
                <a:solidFill>
                  <a:srgbClr val="000000"/>
                </a:solidFill>
                <a:latin typeface="Barlow"/>
                <a:ea typeface="Barlow"/>
                <a:cs typeface="Barlow"/>
                <a:sym typeface="Barlow"/>
              </a:rPr>
              <a:t>You’re thinking of stocking up on these products to reduce the number of trips to the store in the future to save time, but the prices right now are higher than usual.</a:t>
            </a:r>
            <a:endParaRPr b="0" i="0" sz="1800" u="none" cap="none" strike="noStrike">
              <a:solidFill>
                <a:srgbClr val="000000"/>
              </a:solidFill>
              <a:latin typeface="Barlow"/>
              <a:ea typeface="Barlow"/>
              <a:cs typeface="Barlow"/>
              <a:sym typeface="Barlow"/>
            </a:endParaRPr>
          </a:p>
          <a:p>
            <a:pPr indent="-342900" lvl="0" marL="457200" marR="0" rtl="0" algn="l">
              <a:lnSpc>
                <a:spcPct val="115000"/>
              </a:lnSpc>
              <a:spcBef>
                <a:spcPts val="0"/>
              </a:spcBef>
              <a:spcAft>
                <a:spcPts val="0"/>
              </a:spcAft>
              <a:buClr>
                <a:srgbClr val="000000"/>
              </a:buClr>
              <a:buSzPts val="1800"/>
              <a:buFont typeface="Barlow"/>
              <a:buChar char="●"/>
            </a:pPr>
            <a:r>
              <a:rPr b="0" i="0" lang="en" sz="1800" u="none" cap="none" strike="noStrike">
                <a:solidFill>
                  <a:srgbClr val="000000"/>
                </a:solidFill>
                <a:latin typeface="Barlow"/>
                <a:ea typeface="Barlow"/>
                <a:cs typeface="Barlow"/>
                <a:sym typeface="Barlow"/>
              </a:rPr>
              <a:t>If you buy it now, you won’t need to worry about running out of products.</a:t>
            </a:r>
            <a:endParaRPr b="0" i="0" sz="1800" u="none" cap="none" strike="noStrike">
              <a:solidFill>
                <a:srgbClr val="000000"/>
              </a:solidFill>
              <a:latin typeface="Barlow"/>
              <a:ea typeface="Barlow"/>
              <a:cs typeface="Barlow"/>
              <a:sym typeface="Barlow"/>
            </a:endParaRPr>
          </a:p>
        </p:txBody>
      </p:sp>
      <p:pic>
        <p:nvPicPr>
          <p:cNvPr id="95" name="Google Shape;95;p6"/>
          <p:cNvPicPr preferRelativeResize="0"/>
          <p:nvPr/>
        </p:nvPicPr>
        <p:blipFill rotWithShape="1">
          <a:blip r:embed="rId3">
            <a:alphaModFix/>
          </a:blip>
          <a:srcRect b="0" l="0" r="0" t="0"/>
          <a:stretch/>
        </p:blipFill>
        <p:spPr>
          <a:xfrm>
            <a:off x="847475" y="819500"/>
            <a:ext cx="3588750" cy="358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sp>
        <p:nvSpPr>
          <p:cNvPr id="100" name="Google Shape;100;p7"/>
          <p:cNvSpPr/>
          <p:nvPr/>
        </p:nvSpPr>
        <p:spPr>
          <a:xfrm>
            <a:off x="511088" y="396875"/>
            <a:ext cx="4261500" cy="4434000"/>
          </a:xfrm>
          <a:prstGeom prst="rect">
            <a:avLst/>
          </a:prstGeom>
          <a:solidFill>
            <a:srgbClr val="E9C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7"/>
          <p:cNvSpPr/>
          <p:nvPr/>
        </p:nvSpPr>
        <p:spPr>
          <a:xfrm>
            <a:off x="511088" y="5348425"/>
            <a:ext cx="4261500" cy="2027100"/>
          </a:xfrm>
          <a:prstGeom prst="rect">
            <a:avLst/>
          </a:prstGeom>
          <a:solidFill>
            <a:srgbClr val="E9C46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Barlow"/>
                <a:ea typeface="Barlow"/>
                <a:cs typeface="Barlow"/>
                <a:sym typeface="Barlow"/>
              </a:rPr>
              <a:t>Hire Employees</a:t>
            </a:r>
            <a:endParaRPr b="1" i="0" sz="3600" u="none" cap="none" strike="noStrike">
              <a:solidFill>
                <a:srgbClr val="000000"/>
              </a:solidFill>
              <a:latin typeface="Barlow"/>
              <a:ea typeface="Barlow"/>
              <a:cs typeface="Barlow"/>
              <a:sym typeface="Barlow"/>
            </a:endParaRPr>
          </a:p>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Barlow"/>
                <a:ea typeface="Barlow"/>
                <a:cs typeface="Barlow"/>
                <a:sym typeface="Barlow"/>
              </a:rPr>
              <a:t>$500 each</a:t>
            </a:r>
            <a:endParaRPr b="1" i="0" sz="3600" u="none" cap="none" strike="noStrike">
              <a:solidFill>
                <a:srgbClr val="000000"/>
              </a:solidFill>
              <a:latin typeface="Barlow"/>
              <a:ea typeface="Barlow"/>
              <a:cs typeface="Barlow"/>
              <a:sym typeface="Barlow"/>
            </a:endParaRPr>
          </a:p>
        </p:txBody>
      </p:sp>
      <p:sp>
        <p:nvSpPr>
          <p:cNvPr id="102" name="Google Shape;102;p7"/>
          <p:cNvSpPr/>
          <p:nvPr/>
        </p:nvSpPr>
        <p:spPr>
          <a:xfrm>
            <a:off x="5285813" y="396875"/>
            <a:ext cx="4261500" cy="6978600"/>
          </a:xfrm>
          <a:prstGeom prst="rect">
            <a:avLst/>
          </a:prstGeom>
          <a:solidFill>
            <a:srgbClr val="E9C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7"/>
          <p:cNvSpPr txBox="1"/>
          <p:nvPr/>
        </p:nvSpPr>
        <p:spPr>
          <a:xfrm>
            <a:off x="5544875" y="725400"/>
            <a:ext cx="3743400" cy="6321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2400" u="none" cap="none" strike="noStrike">
                <a:solidFill>
                  <a:srgbClr val="000000"/>
                </a:solidFill>
                <a:latin typeface="Barlow"/>
                <a:ea typeface="Barlow"/>
                <a:cs typeface="Barlow"/>
                <a:sym typeface="Barlow"/>
              </a:rPr>
              <a:t>Benefits of this buy:</a:t>
            </a:r>
            <a:endParaRPr b="1" i="0" sz="2400" u="none" cap="none" strike="noStrike">
              <a:solidFill>
                <a:srgbClr val="000000"/>
              </a:solidFill>
              <a:latin typeface="Barlow"/>
              <a:ea typeface="Barlow"/>
              <a:cs typeface="Barlow"/>
              <a:sym typeface="Barlow"/>
            </a:endParaRPr>
          </a:p>
          <a:p>
            <a:pPr indent="-342900" lvl="0" marL="457200" marR="0" rtl="0" algn="l">
              <a:lnSpc>
                <a:spcPct val="115000"/>
              </a:lnSpc>
              <a:spcBef>
                <a:spcPts val="1100"/>
              </a:spcBef>
              <a:spcAft>
                <a:spcPts val="0"/>
              </a:spcAft>
              <a:buClr>
                <a:srgbClr val="000000"/>
              </a:buClr>
              <a:buSzPts val="1800"/>
              <a:buFont typeface="Barlow"/>
              <a:buChar char="●"/>
            </a:pPr>
            <a:r>
              <a:rPr b="0" i="0" lang="en" sz="1800" u="none" cap="none" strike="noStrike">
                <a:solidFill>
                  <a:srgbClr val="000000"/>
                </a:solidFill>
                <a:latin typeface="Barlow"/>
                <a:ea typeface="Barlow"/>
                <a:cs typeface="Barlow"/>
                <a:sym typeface="Barlow"/>
              </a:rPr>
              <a:t>Your manager has decided that she wants to increase the amount of clients that your salon serves. Hiring new staff would give you the human resources needed to achieve this goal.</a:t>
            </a:r>
            <a:endParaRPr b="0" i="0" sz="1800" u="none" cap="none" strike="noStrike">
              <a:solidFill>
                <a:srgbClr val="000000"/>
              </a:solidFill>
              <a:latin typeface="Barlow"/>
              <a:ea typeface="Barlow"/>
              <a:cs typeface="Barlow"/>
              <a:sym typeface="Barlow"/>
            </a:endParaRPr>
          </a:p>
          <a:p>
            <a:pPr indent="-342900" lvl="0" marL="457200" marR="0" rtl="0" algn="l">
              <a:lnSpc>
                <a:spcPct val="115000"/>
              </a:lnSpc>
              <a:spcBef>
                <a:spcPts val="0"/>
              </a:spcBef>
              <a:spcAft>
                <a:spcPts val="0"/>
              </a:spcAft>
              <a:buClr>
                <a:srgbClr val="000000"/>
              </a:buClr>
              <a:buSzPts val="1800"/>
              <a:buFont typeface="Barlow"/>
              <a:buChar char="●"/>
            </a:pPr>
            <a:r>
              <a:rPr b="0" i="0" lang="en" sz="1800" u="none" cap="none" strike="noStrike">
                <a:solidFill>
                  <a:srgbClr val="000000"/>
                </a:solidFill>
                <a:latin typeface="Barlow"/>
                <a:ea typeface="Barlow"/>
                <a:cs typeface="Barlow"/>
                <a:sym typeface="Barlow"/>
              </a:rPr>
              <a:t>Currently, you have 2 hairdressers. Without hiring at least 1 new staff, your current hairdressers would likely have to work overtime hours, which would be very tiring.</a:t>
            </a:r>
            <a:endParaRPr b="0" i="0" sz="1800" u="none" cap="none" strike="noStrike">
              <a:solidFill>
                <a:srgbClr val="000000"/>
              </a:solidFill>
              <a:latin typeface="Barlow"/>
              <a:ea typeface="Barlow"/>
              <a:cs typeface="Barlow"/>
              <a:sym typeface="Barlow"/>
            </a:endParaRPr>
          </a:p>
          <a:p>
            <a:pPr indent="-342900" lvl="0" marL="457200" marR="0" rtl="0" algn="l">
              <a:lnSpc>
                <a:spcPct val="115000"/>
              </a:lnSpc>
              <a:spcBef>
                <a:spcPts val="0"/>
              </a:spcBef>
              <a:spcAft>
                <a:spcPts val="0"/>
              </a:spcAft>
              <a:buClr>
                <a:srgbClr val="000000"/>
              </a:buClr>
              <a:buSzPts val="1800"/>
              <a:buFont typeface="Barlow"/>
              <a:buChar char="●"/>
            </a:pPr>
            <a:r>
              <a:rPr b="0" i="0" lang="en" sz="1800" u="none" cap="none" strike="noStrike">
                <a:solidFill>
                  <a:srgbClr val="000000"/>
                </a:solidFill>
                <a:latin typeface="Barlow"/>
                <a:ea typeface="Barlow"/>
                <a:cs typeface="Barlow"/>
                <a:sym typeface="Barlow"/>
              </a:rPr>
              <a:t>You may hire up to 3 new staff. Any more than that would not be needed.</a:t>
            </a:r>
            <a:endParaRPr b="0" i="0" sz="1800" u="none" cap="none" strike="noStrike">
              <a:solidFill>
                <a:srgbClr val="000000"/>
              </a:solidFill>
              <a:latin typeface="Barlow"/>
              <a:ea typeface="Barlow"/>
              <a:cs typeface="Barlow"/>
              <a:sym typeface="Barlow"/>
            </a:endParaRPr>
          </a:p>
        </p:txBody>
      </p:sp>
      <p:pic>
        <p:nvPicPr>
          <p:cNvPr id="104" name="Google Shape;104;p7"/>
          <p:cNvPicPr preferRelativeResize="0"/>
          <p:nvPr/>
        </p:nvPicPr>
        <p:blipFill rotWithShape="1">
          <a:blip r:embed="rId3">
            <a:alphaModFix/>
          </a:blip>
          <a:srcRect b="0" l="0" r="0" t="0"/>
          <a:stretch/>
        </p:blipFill>
        <p:spPr>
          <a:xfrm>
            <a:off x="870025" y="858662"/>
            <a:ext cx="3543651" cy="35104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8" name="Shape 108"/>
        <p:cNvGrpSpPr/>
        <p:nvPr/>
      </p:nvGrpSpPr>
      <p:grpSpPr>
        <a:xfrm>
          <a:off x="0" y="0"/>
          <a:ext cx="0" cy="0"/>
          <a:chOff x="0" y="0"/>
          <a:chExt cx="0" cy="0"/>
        </a:xfrm>
      </p:grpSpPr>
      <p:sp>
        <p:nvSpPr>
          <p:cNvPr id="109" name="Google Shape;109;p8"/>
          <p:cNvSpPr/>
          <p:nvPr/>
        </p:nvSpPr>
        <p:spPr>
          <a:xfrm>
            <a:off x="511088" y="396875"/>
            <a:ext cx="4261500" cy="4434000"/>
          </a:xfrm>
          <a:prstGeom prst="rect">
            <a:avLst/>
          </a:prstGeom>
          <a:solidFill>
            <a:srgbClr val="E9C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8"/>
          <p:cNvSpPr/>
          <p:nvPr/>
        </p:nvSpPr>
        <p:spPr>
          <a:xfrm>
            <a:off x="511088" y="5348425"/>
            <a:ext cx="4261500" cy="2027100"/>
          </a:xfrm>
          <a:prstGeom prst="rect">
            <a:avLst/>
          </a:prstGeom>
          <a:solidFill>
            <a:srgbClr val="E9C46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Barlow"/>
                <a:ea typeface="Barlow"/>
                <a:cs typeface="Barlow"/>
                <a:sym typeface="Barlow"/>
              </a:rPr>
              <a:t>New Mirrors</a:t>
            </a:r>
            <a:endParaRPr b="1" i="0" sz="3600" u="none" cap="none" strike="noStrike">
              <a:solidFill>
                <a:srgbClr val="000000"/>
              </a:solidFill>
              <a:latin typeface="Barlow"/>
              <a:ea typeface="Barlow"/>
              <a:cs typeface="Barlow"/>
              <a:sym typeface="Barlow"/>
            </a:endParaRPr>
          </a:p>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Barlow"/>
                <a:ea typeface="Barlow"/>
                <a:cs typeface="Barlow"/>
                <a:sym typeface="Barlow"/>
              </a:rPr>
              <a:t> $200 </a:t>
            </a:r>
            <a:endParaRPr b="1" i="0" sz="3600" u="none" cap="none" strike="noStrike">
              <a:solidFill>
                <a:srgbClr val="000000"/>
              </a:solidFill>
              <a:latin typeface="Barlow"/>
              <a:ea typeface="Barlow"/>
              <a:cs typeface="Barlow"/>
              <a:sym typeface="Barlow"/>
            </a:endParaRPr>
          </a:p>
        </p:txBody>
      </p:sp>
      <p:sp>
        <p:nvSpPr>
          <p:cNvPr id="111" name="Google Shape;111;p8"/>
          <p:cNvSpPr/>
          <p:nvPr/>
        </p:nvSpPr>
        <p:spPr>
          <a:xfrm>
            <a:off x="5285813" y="396875"/>
            <a:ext cx="4261500" cy="6978600"/>
          </a:xfrm>
          <a:prstGeom prst="rect">
            <a:avLst/>
          </a:prstGeom>
          <a:solidFill>
            <a:srgbClr val="E9C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8"/>
          <p:cNvSpPr txBox="1"/>
          <p:nvPr/>
        </p:nvSpPr>
        <p:spPr>
          <a:xfrm>
            <a:off x="5544875" y="665825"/>
            <a:ext cx="3743400" cy="613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2400" u="none" cap="none" strike="noStrike">
                <a:solidFill>
                  <a:srgbClr val="000000"/>
                </a:solidFill>
                <a:latin typeface="Barlow"/>
                <a:ea typeface="Barlow"/>
                <a:cs typeface="Barlow"/>
                <a:sym typeface="Barlow"/>
              </a:rPr>
              <a:t>Benefits of this buy:</a:t>
            </a:r>
            <a:endParaRPr b="0" i="0" sz="1800" u="none" cap="none" strike="noStrike">
              <a:solidFill>
                <a:schemeClr val="dk1"/>
              </a:solidFill>
              <a:latin typeface="Barlow"/>
              <a:ea typeface="Barlow"/>
              <a:cs typeface="Barlow"/>
              <a:sym typeface="Barlow"/>
            </a:endParaRPr>
          </a:p>
          <a:p>
            <a:pPr indent="-342900" lvl="0" marL="457200" marR="0" rtl="0" algn="l">
              <a:lnSpc>
                <a:spcPct val="115000"/>
              </a:lnSpc>
              <a:spcBef>
                <a:spcPts val="1100"/>
              </a:spcBef>
              <a:spcAft>
                <a:spcPts val="0"/>
              </a:spcAft>
              <a:buClr>
                <a:schemeClr val="dk1"/>
              </a:buClr>
              <a:buSzPts val="1800"/>
              <a:buFont typeface="Barlow"/>
              <a:buChar char="●"/>
            </a:pPr>
            <a:r>
              <a:rPr b="0" i="0" lang="en" sz="1800" u="none" cap="none" strike="noStrike">
                <a:solidFill>
                  <a:schemeClr val="dk1"/>
                </a:solidFill>
                <a:latin typeface="Barlow"/>
                <a:ea typeface="Barlow"/>
                <a:cs typeface="Barlow"/>
                <a:sym typeface="Barlow"/>
              </a:rPr>
              <a:t>The mirrors you have right now were given to you by the previous owners and therefore are quite old-looking. Some of them have been getting a bit foggy and one of them has a crack.</a:t>
            </a:r>
            <a:endParaRPr b="0" i="0" sz="1800" u="none" cap="none" strike="noStrike">
              <a:solidFill>
                <a:schemeClr val="dk1"/>
              </a:solidFill>
              <a:latin typeface="Barlow"/>
              <a:ea typeface="Barlow"/>
              <a:cs typeface="Barlow"/>
              <a:sym typeface="Barlow"/>
            </a:endParaRPr>
          </a:p>
          <a:p>
            <a:pPr indent="-342900" lvl="0" marL="457200" marR="0" rtl="0" algn="l">
              <a:lnSpc>
                <a:spcPct val="115000"/>
              </a:lnSpc>
              <a:spcBef>
                <a:spcPts val="0"/>
              </a:spcBef>
              <a:spcAft>
                <a:spcPts val="0"/>
              </a:spcAft>
              <a:buClr>
                <a:schemeClr val="dk1"/>
              </a:buClr>
              <a:buSzPts val="1800"/>
              <a:buFont typeface="Barlow"/>
              <a:buChar char="●"/>
            </a:pPr>
            <a:r>
              <a:rPr b="0" i="0" lang="en" sz="1800" u="none" cap="none" strike="noStrike">
                <a:solidFill>
                  <a:schemeClr val="dk1"/>
                </a:solidFill>
                <a:latin typeface="Barlow"/>
                <a:ea typeface="Barlow"/>
                <a:cs typeface="Barlow"/>
                <a:sym typeface="Barlow"/>
              </a:rPr>
              <a:t>By replacing your mirrors, you’ll be giving your store a slight modern flare, which will help improve customer experience and overall atmosphere of the place.</a:t>
            </a:r>
            <a:endParaRPr b="0" i="0" sz="1800" u="none" cap="none" strike="noStrike">
              <a:solidFill>
                <a:schemeClr val="dk1"/>
              </a:solidFill>
              <a:latin typeface="Barlow"/>
              <a:ea typeface="Barlow"/>
              <a:cs typeface="Barlow"/>
              <a:sym typeface="Barlow"/>
            </a:endParaRPr>
          </a:p>
        </p:txBody>
      </p:sp>
      <p:pic>
        <p:nvPicPr>
          <p:cNvPr id="113" name="Google Shape;113;p8"/>
          <p:cNvPicPr preferRelativeResize="0"/>
          <p:nvPr/>
        </p:nvPicPr>
        <p:blipFill rotWithShape="1">
          <a:blip r:embed="rId3">
            <a:alphaModFix/>
          </a:blip>
          <a:srcRect b="0" l="0" r="0" t="0"/>
          <a:stretch/>
        </p:blipFill>
        <p:spPr>
          <a:xfrm>
            <a:off x="941350" y="781024"/>
            <a:ext cx="3401000" cy="3665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7" name="Shape 117"/>
        <p:cNvGrpSpPr/>
        <p:nvPr/>
      </p:nvGrpSpPr>
      <p:grpSpPr>
        <a:xfrm>
          <a:off x="0" y="0"/>
          <a:ext cx="0" cy="0"/>
          <a:chOff x="0" y="0"/>
          <a:chExt cx="0" cy="0"/>
        </a:xfrm>
      </p:grpSpPr>
      <p:sp>
        <p:nvSpPr>
          <p:cNvPr id="118" name="Google Shape;118;p9"/>
          <p:cNvSpPr/>
          <p:nvPr/>
        </p:nvSpPr>
        <p:spPr>
          <a:xfrm>
            <a:off x="511088" y="396875"/>
            <a:ext cx="4261500" cy="4434000"/>
          </a:xfrm>
          <a:prstGeom prst="rect">
            <a:avLst/>
          </a:prstGeom>
          <a:solidFill>
            <a:srgbClr val="E9C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9"/>
          <p:cNvSpPr/>
          <p:nvPr/>
        </p:nvSpPr>
        <p:spPr>
          <a:xfrm>
            <a:off x="511088" y="5348425"/>
            <a:ext cx="4261500" cy="2027100"/>
          </a:xfrm>
          <a:prstGeom prst="rect">
            <a:avLst/>
          </a:prstGeom>
          <a:solidFill>
            <a:srgbClr val="E9C46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1" i="0" lang="en" sz="3500" u="none" cap="none" strike="noStrike">
                <a:solidFill>
                  <a:schemeClr val="dk1"/>
                </a:solidFill>
                <a:latin typeface="Barlow"/>
                <a:ea typeface="Barlow"/>
                <a:cs typeface="Barlow"/>
                <a:sym typeface="Barlow"/>
              </a:rPr>
              <a:t>Seating Area</a:t>
            </a:r>
            <a:endParaRPr b="1" i="0" sz="3500" u="none" cap="none" strike="noStrike">
              <a:solidFill>
                <a:schemeClr val="dk1"/>
              </a:solidFill>
              <a:latin typeface="Barlow"/>
              <a:ea typeface="Barlow"/>
              <a:cs typeface="Barlow"/>
              <a:sym typeface="Barlow"/>
            </a:endParaRPr>
          </a:p>
          <a:p>
            <a:pPr indent="0" lvl="0" marL="0" marR="0" rtl="0" algn="ctr">
              <a:lnSpc>
                <a:spcPct val="100000"/>
              </a:lnSpc>
              <a:spcBef>
                <a:spcPts val="0"/>
              </a:spcBef>
              <a:spcAft>
                <a:spcPts val="0"/>
              </a:spcAft>
              <a:buClr>
                <a:srgbClr val="000000"/>
              </a:buClr>
              <a:buSzPts val="3500"/>
              <a:buFont typeface="Arial"/>
              <a:buNone/>
            </a:pPr>
            <a:r>
              <a:rPr b="1" i="0" lang="en" sz="3500" u="none" cap="none" strike="noStrike">
                <a:solidFill>
                  <a:schemeClr val="dk1"/>
                </a:solidFill>
                <a:latin typeface="Barlow"/>
                <a:ea typeface="Barlow"/>
                <a:cs typeface="Barlow"/>
                <a:sym typeface="Barlow"/>
              </a:rPr>
              <a:t>$500</a:t>
            </a:r>
            <a:endParaRPr b="1" i="0" sz="3500" u="none" cap="none" strike="noStrike">
              <a:solidFill>
                <a:schemeClr val="dk1"/>
              </a:solidFill>
              <a:latin typeface="Barlow"/>
              <a:ea typeface="Barlow"/>
              <a:cs typeface="Barlow"/>
              <a:sym typeface="Barlow"/>
            </a:endParaRPr>
          </a:p>
        </p:txBody>
      </p:sp>
      <p:sp>
        <p:nvSpPr>
          <p:cNvPr id="120" name="Google Shape;120;p9"/>
          <p:cNvSpPr/>
          <p:nvPr/>
        </p:nvSpPr>
        <p:spPr>
          <a:xfrm>
            <a:off x="5285813" y="396875"/>
            <a:ext cx="4261500" cy="6978600"/>
          </a:xfrm>
          <a:prstGeom prst="rect">
            <a:avLst/>
          </a:prstGeom>
          <a:solidFill>
            <a:srgbClr val="E9C46A"/>
          </a:solidFill>
          <a:ln>
            <a:noFill/>
          </a:ln>
        </p:spPr>
        <p:txBody>
          <a:bodyPr anchorCtr="0" anchor="ctr" bIns="91425" lIns="91425" spcFirstLastPara="1" rIns="91425" wrap="square" tIns="91425">
            <a:noAutofit/>
          </a:bodyPr>
          <a:lstStyle/>
          <a:p>
            <a:pPr indent="0" lvl="0" marL="457200" marR="0" rtl="0" algn="l">
              <a:lnSpc>
                <a:spcPct val="115000"/>
              </a:lnSpc>
              <a:spcBef>
                <a:spcPts val="1100"/>
              </a:spcBef>
              <a:spcAft>
                <a:spcPts val="1100"/>
              </a:spcAft>
              <a:buClr>
                <a:srgbClr val="000000"/>
              </a:buClr>
              <a:buSzPts val="1800"/>
              <a:buFont typeface="Arial"/>
              <a:buNone/>
            </a:pPr>
            <a:r>
              <a:t/>
            </a:r>
            <a:endParaRPr b="0" i="0" sz="1800" u="none" cap="none" strike="noStrike">
              <a:solidFill>
                <a:schemeClr val="dk1"/>
              </a:solidFill>
              <a:latin typeface="Barlow"/>
              <a:ea typeface="Barlow"/>
              <a:cs typeface="Barlow"/>
              <a:sym typeface="Barlow"/>
            </a:endParaRPr>
          </a:p>
        </p:txBody>
      </p:sp>
      <p:sp>
        <p:nvSpPr>
          <p:cNvPr id="121" name="Google Shape;121;p9"/>
          <p:cNvSpPr txBox="1"/>
          <p:nvPr/>
        </p:nvSpPr>
        <p:spPr>
          <a:xfrm>
            <a:off x="5777125" y="928475"/>
            <a:ext cx="8088000" cy="94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9"/>
          <p:cNvSpPr txBox="1"/>
          <p:nvPr/>
        </p:nvSpPr>
        <p:spPr>
          <a:xfrm>
            <a:off x="5623475" y="663725"/>
            <a:ext cx="3586200" cy="5415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 sz="2400" u="none" cap="none" strike="noStrike">
                <a:solidFill>
                  <a:schemeClr val="dk1"/>
                </a:solidFill>
                <a:latin typeface="Open Sans"/>
                <a:ea typeface="Open Sans"/>
                <a:cs typeface="Open Sans"/>
                <a:sym typeface="Open Sans"/>
              </a:rPr>
              <a:t>Benefits of this buy:</a:t>
            </a:r>
            <a:endParaRPr b="1" i="0" sz="2400" u="none" cap="none" strike="noStrike">
              <a:solidFill>
                <a:schemeClr val="dk1"/>
              </a:solidFill>
              <a:latin typeface="Open Sans"/>
              <a:ea typeface="Open Sans"/>
              <a:cs typeface="Open Sans"/>
              <a:sym typeface="Open Sans"/>
            </a:endParaRPr>
          </a:p>
          <a:p>
            <a:pPr indent="-349250" lvl="0" marL="457200" marR="0" rtl="0" algn="l">
              <a:lnSpc>
                <a:spcPct val="115000"/>
              </a:lnSpc>
              <a:spcBef>
                <a:spcPts val="1100"/>
              </a:spcBef>
              <a:spcAft>
                <a:spcPts val="0"/>
              </a:spcAft>
              <a:buClr>
                <a:schemeClr val="dk1"/>
              </a:buClr>
              <a:buSzPts val="1900"/>
              <a:buFont typeface="Barlow"/>
              <a:buChar char="●"/>
            </a:pPr>
            <a:r>
              <a:rPr b="0" i="0" lang="en" sz="1900" u="none" cap="none" strike="noStrike">
                <a:solidFill>
                  <a:schemeClr val="dk1"/>
                </a:solidFill>
                <a:latin typeface="Barlow"/>
                <a:ea typeface="Barlow"/>
                <a:cs typeface="Barlow"/>
                <a:sym typeface="Barlow"/>
              </a:rPr>
              <a:t>Your salon currently does not have a waiting area and customers would have to stand in line. Those accompanying the clients also have no place to sit.</a:t>
            </a:r>
            <a:endParaRPr b="0" i="0" sz="1900" u="none" cap="none" strike="noStrike">
              <a:solidFill>
                <a:schemeClr val="dk1"/>
              </a:solidFill>
              <a:latin typeface="Barlow"/>
              <a:ea typeface="Barlow"/>
              <a:cs typeface="Barlow"/>
              <a:sym typeface="Barlow"/>
            </a:endParaRPr>
          </a:p>
          <a:p>
            <a:pPr indent="-349250" lvl="0" marL="457200" marR="0" rtl="0" algn="l">
              <a:lnSpc>
                <a:spcPct val="115000"/>
              </a:lnSpc>
              <a:spcBef>
                <a:spcPts val="0"/>
              </a:spcBef>
              <a:spcAft>
                <a:spcPts val="0"/>
              </a:spcAft>
              <a:buClr>
                <a:schemeClr val="dk1"/>
              </a:buClr>
              <a:buSzPts val="1900"/>
              <a:buFont typeface="Barlow"/>
              <a:buChar char="●"/>
            </a:pPr>
            <a:r>
              <a:rPr b="0" i="0" lang="en" sz="1900" u="none" cap="none" strike="noStrike">
                <a:solidFill>
                  <a:schemeClr val="dk1"/>
                </a:solidFill>
                <a:latin typeface="Barlow"/>
                <a:ea typeface="Barlow"/>
                <a:cs typeface="Barlow"/>
                <a:sym typeface="Barlow"/>
              </a:rPr>
              <a:t>This addition would increase customer satisfaction and comfort,  which will in turn improve their reviews.</a:t>
            </a:r>
            <a:endParaRPr b="0" i="0" sz="1900" u="none" cap="none" strike="noStrike">
              <a:solidFill>
                <a:schemeClr val="dk1"/>
              </a:solidFill>
              <a:latin typeface="Barlow"/>
              <a:ea typeface="Barlow"/>
              <a:cs typeface="Barlow"/>
              <a:sym typeface="Barlow"/>
            </a:endParaRPr>
          </a:p>
          <a:p>
            <a:pPr indent="-349250" lvl="0" marL="457200" marR="0" rtl="0" algn="l">
              <a:lnSpc>
                <a:spcPct val="115000"/>
              </a:lnSpc>
              <a:spcBef>
                <a:spcPts val="0"/>
              </a:spcBef>
              <a:spcAft>
                <a:spcPts val="0"/>
              </a:spcAft>
              <a:buClr>
                <a:schemeClr val="dk1"/>
              </a:buClr>
              <a:buSzPts val="1900"/>
              <a:buFont typeface="Barlow"/>
              <a:buChar char="●"/>
            </a:pPr>
            <a:r>
              <a:rPr b="0" i="0" lang="en" sz="1900" u="none" cap="none" strike="noStrike">
                <a:solidFill>
                  <a:schemeClr val="dk1"/>
                </a:solidFill>
                <a:latin typeface="Barlow"/>
                <a:ea typeface="Barlow"/>
                <a:cs typeface="Barlow"/>
                <a:sym typeface="Barlow"/>
              </a:rPr>
              <a:t>You also expect that with this change, your amount of tips would increase. </a:t>
            </a:r>
            <a:endParaRPr b="0" i="0" sz="1900" u="none" cap="none" strike="noStrike">
              <a:solidFill>
                <a:schemeClr val="dk1"/>
              </a:solidFill>
              <a:latin typeface="Barlow"/>
              <a:ea typeface="Barlow"/>
              <a:cs typeface="Barlow"/>
              <a:sym typeface="Barlow"/>
            </a:endParaRPr>
          </a:p>
        </p:txBody>
      </p:sp>
      <p:pic>
        <p:nvPicPr>
          <p:cNvPr id="123" name="Google Shape;123;p9"/>
          <p:cNvPicPr preferRelativeResize="0"/>
          <p:nvPr/>
        </p:nvPicPr>
        <p:blipFill rotWithShape="1">
          <a:blip r:embed="rId3">
            <a:alphaModFix/>
          </a:blip>
          <a:srcRect b="11259" l="3295" r="3350" t="0"/>
          <a:stretch/>
        </p:blipFill>
        <p:spPr>
          <a:xfrm>
            <a:off x="848750" y="909438"/>
            <a:ext cx="3586200" cy="340888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