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Barlow"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ACA93-2717-47F3-957C-77E582046893}">
  <a:tblStyle styleId="{6CBACA93-2717-47F3-957C-77E5820468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562" autoAdjust="0"/>
  </p:normalViewPr>
  <p:slideViewPr>
    <p:cSldViewPr snapToGrid="0">
      <p:cViewPr varScale="1">
        <p:scale>
          <a:sx n="61" d="100"/>
          <a:sy n="61" d="100"/>
        </p:scale>
        <p:origin x="1833" y="3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9tXwP0EJBl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cvEqxHdKiWQ"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6671e9937_0_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6671e993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70dfa2bfb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70dfa2b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step, you will be using the </a:t>
            </a:r>
            <a:r>
              <a:rPr lang="en" b="1"/>
              <a:t>Design Thinking Process</a:t>
            </a:r>
            <a:r>
              <a:rPr lang="en"/>
              <a:t> and choose a UN SDG to create a product solution for. Recall the </a:t>
            </a:r>
            <a:r>
              <a:rPr lang="en" i="1" u="sng"/>
              <a:t>Introduction to Entrepreneurship</a:t>
            </a:r>
            <a:r>
              <a:rPr lang="en"/>
              <a:t> workshop and apply the concepts you learned that month!</a:t>
            </a:r>
            <a:endParaRPr/>
          </a:p>
          <a:p>
            <a:pPr marL="0" lvl="0" indent="0" algn="l" rtl="0">
              <a:spcBef>
                <a:spcPts val="0"/>
              </a:spcBef>
              <a:spcAft>
                <a:spcPts val="0"/>
              </a:spcAft>
              <a:buNone/>
            </a:pPr>
            <a:endParaRPr/>
          </a:p>
          <a:p>
            <a:pPr marL="0" lvl="0" indent="0" algn="l" rtl="0">
              <a:spcBef>
                <a:spcPts val="0"/>
              </a:spcBef>
              <a:spcAft>
                <a:spcPts val="0"/>
              </a:spcAft>
              <a:buNone/>
            </a:pPr>
            <a:r>
              <a:rPr lang="en" b="1" u="sng"/>
              <a:t>The Design Thinking Process:</a:t>
            </a:r>
            <a:endParaRPr b="1" u="sng"/>
          </a:p>
          <a:p>
            <a:pPr marL="0" lvl="0" indent="0" algn="l" rtl="0">
              <a:spcBef>
                <a:spcPts val="0"/>
              </a:spcBef>
              <a:spcAft>
                <a:spcPts val="0"/>
              </a:spcAft>
              <a:buNone/>
            </a:pPr>
            <a:endParaRPr b="1"/>
          </a:p>
          <a:p>
            <a:pPr marL="0" lvl="0" indent="0" algn="l" rtl="0">
              <a:spcBef>
                <a:spcPts val="0"/>
              </a:spcBef>
              <a:spcAft>
                <a:spcPts val="0"/>
              </a:spcAft>
              <a:buNone/>
            </a:pPr>
            <a:r>
              <a:rPr lang="en" b="1"/>
              <a:t>Step 1) Empathize </a:t>
            </a:r>
            <a:r>
              <a:rPr lang="en"/>
              <a:t>- What bigger picture problem are you trying to solve? How does it affect you, your community, and the world?</a:t>
            </a:r>
            <a:r>
              <a:rPr lang="en" i="1"/>
              <a:t> Discuss with your group the overall problem and how it affects you!</a:t>
            </a:r>
            <a:endParaRPr i="1"/>
          </a:p>
          <a:p>
            <a:pPr marL="0" lvl="0" indent="0" algn="l" rtl="0">
              <a:spcBef>
                <a:spcPts val="0"/>
              </a:spcBef>
              <a:spcAft>
                <a:spcPts val="0"/>
              </a:spcAft>
              <a:buNone/>
            </a:pPr>
            <a:endParaRPr b="1"/>
          </a:p>
          <a:p>
            <a:pPr marL="0" lvl="0" indent="0" algn="l" rtl="0">
              <a:spcBef>
                <a:spcPts val="0"/>
              </a:spcBef>
              <a:spcAft>
                <a:spcPts val="0"/>
              </a:spcAft>
              <a:buNone/>
            </a:pPr>
            <a:r>
              <a:rPr lang="en" b="1"/>
              <a:t>Step 2) Define </a:t>
            </a:r>
            <a:r>
              <a:rPr lang="en"/>
              <a:t>- Within the big problem you chose in step 1, what is a smaller specific issue that you are going to solve? Narrow down your problem into something you can take on! Why did you choose it and do you have the ability to put it into action?</a:t>
            </a:r>
            <a:endParaRPr/>
          </a:p>
          <a:p>
            <a:pPr marL="0" lvl="0" indent="0" algn="l" rtl="0">
              <a:spcBef>
                <a:spcPts val="0"/>
              </a:spcBef>
              <a:spcAft>
                <a:spcPts val="0"/>
              </a:spcAft>
              <a:buNone/>
            </a:pPr>
            <a:br>
              <a:rPr lang="en" b="1"/>
            </a:br>
            <a:r>
              <a:rPr lang="en" b="1"/>
              <a:t>Step 3) Ideate</a:t>
            </a:r>
            <a:r>
              <a:rPr lang="en"/>
              <a:t> - Think of 3 product ideas that could help solve your problem. Be creative with your solutions! The sky’s the limit.</a:t>
            </a:r>
            <a:endParaRPr/>
          </a:p>
          <a:p>
            <a:pPr marL="0" lvl="0" indent="0" algn="l" rtl="0">
              <a:spcBef>
                <a:spcPts val="0"/>
              </a:spcBef>
              <a:spcAft>
                <a:spcPts val="0"/>
              </a:spcAft>
              <a:buNone/>
            </a:pPr>
            <a:endParaRPr b="1"/>
          </a:p>
          <a:p>
            <a:pPr marL="0" lvl="0" indent="0" algn="l" rtl="0">
              <a:spcBef>
                <a:spcPts val="0"/>
              </a:spcBef>
              <a:spcAft>
                <a:spcPts val="0"/>
              </a:spcAft>
              <a:buNone/>
            </a:pPr>
            <a:r>
              <a:rPr lang="en" b="1"/>
              <a:t>Step 4) Prototype</a:t>
            </a:r>
            <a:r>
              <a:rPr lang="en"/>
              <a:t> - Now choose one of your 3 ideas and transform it into a product! Create a diagram of what you product would look like– you can either create a digital picture or upload a picture of it on paper. Upload it into the next slide</a:t>
            </a:r>
            <a:endParaRPr/>
          </a:p>
          <a:p>
            <a:pPr marL="0" lvl="0" indent="0" algn="l" rtl="0">
              <a:spcBef>
                <a:spcPts val="0"/>
              </a:spcBef>
              <a:spcAft>
                <a:spcPts val="0"/>
              </a:spcAft>
              <a:buNone/>
            </a:pPr>
            <a:endParaRPr b="1"/>
          </a:p>
          <a:p>
            <a:pPr marL="0" lvl="0" indent="0" algn="l" rtl="0">
              <a:spcBef>
                <a:spcPts val="0"/>
              </a:spcBef>
              <a:spcAft>
                <a:spcPts val="0"/>
              </a:spcAft>
              <a:buNone/>
            </a:pPr>
            <a:r>
              <a:rPr lang="en" b="1"/>
              <a:t>Step 5) Test</a:t>
            </a:r>
            <a:r>
              <a:rPr lang="en"/>
              <a:t> - </a:t>
            </a:r>
            <a:r>
              <a:rPr lang="en" i="1"/>
              <a:t>Since this is a hypothetical situation, you will not actually make your product and will skip this step.</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If you need a refresher, feel free to rewatch this video about entrepreneurial thinking: </a:t>
            </a:r>
            <a:r>
              <a:rPr lang="en" u="sng">
                <a:solidFill>
                  <a:schemeClr val="hlink"/>
                </a:solidFill>
                <a:hlinkClick r:id="rId3"/>
              </a:rPr>
              <a:t>https://www.youtube.com/watch?v=9tXwP0EJBlw</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74d53d495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74d53d49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70dfa2bfb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70dfa2bf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Step 4) Prototype</a:t>
            </a:r>
            <a:endParaRPr b="1"/>
          </a:p>
          <a:p>
            <a:pPr marL="0" lvl="0" indent="0" algn="l" rtl="0">
              <a:spcBef>
                <a:spcPts val="0"/>
              </a:spcBef>
              <a:spcAft>
                <a:spcPts val="0"/>
              </a:spcAft>
              <a:buNone/>
            </a:pPr>
            <a:r>
              <a:rPr lang="en" b="1"/>
              <a:t>→ Use this slide to upload the diagram of your chosen product!</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70dfa2bfb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70dfa2bf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you will make the important decision on how you will allocate your budget for the year! </a:t>
            </a:r>
            <a:endParaRPr/>
          </a:p>
          <a:p>
            <a:pPr marL="0" lvl="0" indent="0" algn="l" rtl="0">
              <a:spcBef>
                <a:spcPts val="0"/>
              </a:spcBef>
              <a:spcAft>
                <a:spcPts val="0"/>
              </a:spcAft>
              <a:buNone/>
            </a:pPr>
            <a:endParaRPr/>
          </a:p>
          <a:p>
            <a:pPr marL="0" lvl="0" indent="0" algn="l" rtl="0">
              <a:spcBef>
                <a:spcPts val="0"/>
              </a:spcBef>
              <a:spcAft>
                <a:spcPts val="0"/>
              </a:spcAft>
              <a:buNone/>
            </a:pPr>
            <a:r>
              <a:rPr lang="en"/>
              <a:t>For your business project, you will be given </a:t>
            </a:r>
            <a:r>
              <a:rPr lang="en" i="1" u="sng">
                <a:highlight>
                  <a:srgbClr val="FFE599"/>
                </a:highlight>
              </a:rPr>
              <a:t> $1,500,000</a:t>
            </a:r>
            <a:r>
              <a:rPr lang="en" u="sng">
                <a:highlight>
                  <a:srgbClr val="FFE599"/>
                </a:highlight>
              </a:rPr>
              <a:t> </a:t>
            </a:r>
            <a:r>
              <a:rPr lang="en"/>
              <a:t> to invest in the following sections of your business: </a:t>
            </a:r>
            <a:r>
              <a:rPr lang="en" b="1"/>
              <a:t>Product Quality, Advertising, Selling Operations, Future Savings.</a:t>
            </a:r>
            <a:endParaRPr b="1"/>
          </a:p>
          <a:p>
            <a:pPr marL="0" lvl="0" indent="0" algn="l" rtl="0">
              <a:spcBef>
                <a:spcPts val="0"/>
              </a:spcBef>
              <a:spcAft>
                <a:spcPts val="0"/>
              </a:spcAft>
              <a:buNone/>
            </a:pPr>
            <a:endParaRPr/>
          </a:p>
          <a:p>
            <a:pPr marL="0" lvl="0" indent="0" algn="l" rtl="0">
              <a:spcBef>
                <a:spcPts val="0"/>
              </a:spcBef>
              <a:spcAft>
                <a:spcPts val="0"/>
              </a:spcAft>
              <a:buNone/>
            </a:pPr>
            <a:r>
              <a:rPr lang="en" b="1">
                <a:highlight>
                  <a:srgbClr val="A9E1CF"/>
                </a:highlight>
              </a:rPr>
              <a:t>Product Quality</a:t>
            </a:r>
            <a:r>
              <a:rPr lang="en">
                <a:highlight>
                  <a:srgbClr val="A9E1CF"/>
                </a:highlight>
              </a:rPr>
              <a:t>:</a:t>
            </a:r>
            <a:r>
              <a:rPr lang="en"/>
              <a:t> you plan to invest in to the research and development process of your product.</a:t>
            </a:r>
            <a:endParaRPr/>
          </a:p>
          <a:p>
            <a:pPr marL="457200" lvl="0" indent="-298450" algn="l" rtl="0">
              <a:spcBef>
                <a:spcPts val="0"/>
              </a:spcBef>
              <a:spcAft>
                <a:spcPts val="0"/>
              </a:spcAft>
              <a:buSzPts val="1100"/>
              <a:buChar char="-"/>
            </a:pPr>
            <a:r>
              <a:rPr lang="en" b="1"/>
              <a:t>High Quality</a:t>
            </a:r>
            <a:r>
              <a:rPr lang="en"/>
              <a:t> ($600,000) → durable, environmentally friendly, higher performance than competitors, expensive selling price </a:t>
            </a:r>
            <a:endParaRPr/>
          </a:p>
          <a:p>
            <a:pPr marL="457200" lvl="0" indent="-298450" algn="l" rtl="0">
              <a:spcBef>
                <a:spcPts val="0"/>
              </a:spcBef>
              <a:spcAft>
                <a:spcPts val="0"/>
              </a:spcAft>
              <a:buSzPts val="1100"/>
              <a:buChar char="-"/>
            </a:pPr>
            <a:r>
              <a:rPr lang="en" b="1"/>
              <a:t>Average Quality</a:t>
            </a:r>
            <a:r>
              <a:rPr lang="en"/>
              <a:t> ($400,000) → average performance, more affordable to customers</a:t>
            </a:r>
            <a:endParaRPr/>
          </a:p>
          <a:p>
            <a:pPr marL="0" lvl="0" indent="0" algn="l" rtl="0">
              <a:spcBef>
                <a:spcPts val="0"/>
              </a:spcBef>
              <a:spcAft>
                <a:spcPts val="0"/>
              </a:spcAft>
              <a:buNone/>
            </a:pPr>
            <a:r>
              <a:rPr lang="en" b="1">
                <a:highlight>
                  <a:srgbClr val="A9E1CF"/>
                </a:highlight>
              </a:rPr>
              <a:t>Advertising:</a:t>
            </a:r>
            <a:r>
              <a:rPr lang="en"/>
              <a:t> </a:t>
            </a:r>
            <a:endParaRPr/>
          </a:p>
          <a:p>
            <a:pPr marL="457200" lvl="0" indent="-298450" algn="l" rtl="0">
              <a:spcBef>
                <a:spcPts val="0"/>
              </a:spcBef>
              <a:spcAft>
                <a:spcPts val="0"/>
              </a:spcAft>
              <a:buSzPts val="1100"/>
              <a:buChar char="-"/>
            </a:pPr>
            <a:r>
              <a:rPr lang="en" b="1"/>
              <a:t>Newspaper and flyers</a:t>
            </a:r>
            <a:r>
              <a:rPr lang="en"/>
              <a:t> ($200,000) → includes hiring Ad designer and printing costs, more localized and cheaper, less customer reach</a:t>
            </a:r>
            <a:endParaRPr/>
          </a:p>
          <a:p>
            <a:pPr marL="457200" lvl="0" indent="-298450" algn="l" rtl="0">
              <a:spcBef>
                <a:spcPts val="0"/>
              </a:spcBef>
              <a:spcAft>
                <a:spcPts val="0"/>
              </a:spcAft>
              <a:buSzPts val="1100"/>
              <a:buChar char="-"/>
            </a:pPr>
            <a:r>
              <a:rPr lang="en" b="1"/>
              <a:t>Online Ads</a:t>
            </a:r>
            <a:r>
              <a:rPr lang="en"/>
              <a:t> ($400,000) → includes filming costs for a Youtube Ad and website Ads</a:t>
            </a:r>
            <a:endParaRPr/>
          </a:p>
          <a:p>
            <a:pPr marL="0" lvl="0" indent="0" algn="l" rtl="0">
              <a:spcBef>
                <a:spcPts val="0"/>
              </a:spcBef>
              <a:spcAft>
                <a:spcPts val="0"/>
              </a:spcAft>
              <a:buNone/>
            </a:pPr>
            <a:r>
              <a:rPr lang="en" b="1">
                <a:highlight>
                  <a:srgbClr val="A9E1CF"/>
                </a:highlight>
              </a:rPr>
              <a:t>Selling Operations:</a:t>
            </a:r>
            <a:endParaRPr b="1">
              <a:highlight>
                <a:srgbClr val="A9E1CF"/>
              </a:highlight>
            </a:endParaRPr>
          </a:p>
          <a:p>
            <a:pPr marL="457200" lvl="0" indent="-298450" algn="l" rtl="0">
              <a:spcBef>
                <a:spcPts val="0"/>
              </a:spcBef>
              <a:spcAft>
                <a:spcPts val="0"/>
              </a:spcAft>
              <a:buSzPts val="1100"/>
              <a:buChar char="-"/>
            </a:pPr>
            <a:r>
              <a:rPr lang="en" b="1"/>
              <a:t>Contract with store</a:t>
            </a:r>
            <a:r>
              <a:rPr lang="en"/>
              <a:t> ($100,000) → sell exclusively in stores, more local, less reach</a:t>
            </a:r>
            <a:endParaRPr/>
          </a:p>
          <a:p>
            <a:pPr marL="457200" lvl="0" indent="-298450" algn="l" rtl="0">
              <a:spcBef>
                <a:spcPts val="0"/>
              </a:spcBef>
              <a:spcAft>
                <a:spcPts val="0"/>
              </a:spcAft>
              <a:buSzPts val="1100"/>
              <a:buChar char="-"/>
            </a:pPr>
            <a:r>
              <a:rPr lang="en" b="1"/>
              <a:t>Build a website</a:t>
            </a:r>
            <a:r>
              <a:rPr lang="en"/>
              <a:t> ($500,000) → hire a company to build the website, start selling online, more accessible</a:t>
            </a:r>
            <a:endParaRPr/>
          </a:p>
          <a:p>
            <a:pPr marL="0" lvl="0" indent="0" algn="l" rtl="0">
              <a:spcBef>
                <a:spcPts val="0"/>
              </a:spcBef>
              <a:spcAft>
                <a:spcPts val="0"/>
              </a:spcAft>
              <a:buNone/>
            </a:pPr>
            <a:r>
              <a:rPr lang="en" b="1">
                <a:highlight>
                  <a:srgbClr val="A9E1CF"/>
                </a:highlight>
              </a:rPr>
              <a:t>Future Savings:</a:t>
            </a:r>
            <a:r>
              <a:rPr lang="en"/>
              <a:t> Whatever you choose to have left will remain in your savings account for the year.</a:t>
            </a:r>
            <a:endParaRPr/>
          </a:p>
          <a:p>
            <a:pPr marL="0" lvl="0" indent="0" algn="l" rtl="0">
              <a:spcBef>
                <a:spcPts val="0"/>
              </a:spcBef>
              <a:spcAft>
                <a:spcPts val="0"/>
              </a:spcAft>
              <a:buNone/>
            </a:pPr>
            <a:endParaRPr/>
          </a:p>
          <a:p>
            <a:pPr marL="0" lvl="0" indent="0" algn="l" rtl="0">
              <a:spcBef>
                <a:spcPts val="0"/>
              </a:spcBef>
              <a:spcAft>
                <a:spcPts val="0"/>
              </a:spcAft>
              <a:buNone/>
            </a:pPr>
            <a:r>
              <a:rPr lang="en" b="1"/>
              <a:t>With each of these decisions, you will write </a:t>
            </a:r>
            <a:r>
              <a:rPr lang="en" b="1" u="sng"/>
              <a:t>1-2 sentences</a:t>
            </a:r>
            <a:r>
              <a:rPr lang="en" b="1"/>
              <a:t> explaining why you made the decision you did and what impact it will make on the company.</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Use this video to refresh your memory! </a:t>
            </a:r>
            <a:r>
              <a:rPr lang="en" u="sng">
                <a:solidFill>
                  <a:schemeClr val="hlink"/>
                </a:solidFill>
                <a:hlinkClick r:id="rId3"/>
              </a:rPr>
              <a:t>https://www.youtube.com/watch?v=cvEqxHdKiWQ</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70dfa2bfb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70dfa2bf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Let’s recap the 4Ps of Marketing!</a:t>
            </a:r>
            <a:endParaRPr b="1"/>
          </a:p>
          <a:p>
            <a:pPr marL="0" lvl="0" indent="0" algn="l" rtl="0">
              <a:spcBef>
                <a:spcPts val="0"/>
              </a:spcBef>
              <a:spcAft>
                <a:spcPts val="0"/>
              </a:spcAft>
              <a:buNone/>
            </a:pPr>
            <a:endParaRPr b="1"/>
          </a:p>
          <a:p>
            <a:pPr marL="0" lvl="0" indent="0" algn="l" rtl="0">
              <a:spcBef>
                <a:spcPts val="0"/>
              </a:spcBef>
              <a:spcAft>
                <a:spcPts val="0"/>
              </a:spcAft>
              <a:buNone/>
            </a:pPr>
            <a:r>
              <a:rPr lang="en"/>
              <a:t>Remember, we use the 4Ps to determine how to promote and expand the reach of a company to its customers. Be sure to carry over your decisions in your </a:t>
            </a:r>
            <a:r>
              <a:rPr lang="en" b="1"/>
              <a:t>PLANNING: Business Finances </a:t>
            </a:r>
            <a:r>
              <a:rPr lang="en"/>
              <a:t>stage in your marketing decisions.  Use the following questions to help you complete the table. </a:t>
            </a:r>
            <a:endParaRPr/>
          </a:p>
          <a:p>
            <a:pPr marL="0" lvl="0" indent="0" algn="l" rtl="0">
              <a:spcBef>
                <a:spcPts val="0"/>
              </a:spcBef>
              <a:spcAft>
                <a:spcPts val="0"/>
              </a:spcAft>
              <a:buNone/>
            </a:pPr>
            <a:endParaRPr/>
          </a:p>
          <a:p>
            <a:pPr marL="0" lvl="0" indent="0" algn="l" rtl="0">
              <a:spcBef>
                <a:spcPts val="0"/>
              </a:spcBef>
              <a:spcAft>
                <a:spcPts val="0"/>
              </a:spcAft>
              <a:buNone/>
            </a:pPr>
            <a:r>
              <a:rPr lang="en" b="1">
                <a:highlight>
                  <a:srgbClr val="A9E1CF"/>
                </a:highlight>
              </a:rPr>
              <a:t>PRODUCT:</a:t>
            </a:r>
            <a:r>
              <a:rPr lang="en" b="1"/>
              <a:t> </a:t>
            </a:r>
            <a:r>
              <a:rPr lang="en"/>
              <a:t>What product or service are you offering to your customers? How is your product or service differentiated from other goods on the market?</a:t>
            </a:r>
            <a:endParaRPr/>
          </a:p>
          <a:p>
            <a:pPr marL="0" lvl="0" indent="0" algn="l" rtl="0">
              <a:spcBef>
                <a:spcPts val="0"/>
              </a:spcBef>
              <a:spcAft>
                <a:spcPts val="0"/>
              </a:spcAft>
              <a:buNone/>
            </a:pPr>
            <a:endParaRPr/>
          </a:p>
          <a:p>
            <a:pPr marL="0" lvl="0" indent="0" algn="l" rtl="0">
              <a:spcBef>
                <a:spcPts val="0"/>
              </a:spcBef>
              <a:spcAft>
                <a:spcPts val="0"/>
              </a:spcAft>
              <a:buNone/>
            </a:pPr>
            <a:r>
              <a:rPr lang="en" b="1">
                <a:highlight>
                  <a:srgbClr val="A9E1CF"/>
                </a:highlight>
              </a:rPr>
              <a:t>PRICE:</a:t>
            </a:r>
            <a:r>
              <a:rPr lang="en" b="1"/>
              <a:t> </a:t>
            </a:r>
            <a:r>
              <a:rPr lang="en"/>
              <a:t>How much will your customers pay for your product? Why did you choose to price your product this way?</a:t>
            </a:r>
            <a:endParaRPr/>
          </a:p>
          <a:p>
            <a:pPr marL="0" lvl="0" indent="0" algn="l" rtl="0">
              <a:spcBef>
                <a:spcPts val="0"/>
              </a:spcBef>
              <a:spcAft>
                <a:spcPts val="0"/>
              </a:spcAft>
              <a:buNone/>
            </a:pPr>
            <a:endParaRPr/>
          </a:p>
          <a:p>
            <a:pPr marL="0" lvl="0" indent="0" algn="l" rtl="0">
              <a:spcBef>
                <a:spcPts val="0"/>
              </a:spcBef>
              <a:spcAft>
                <a:spcPts val="0"/>
              </a:spcAft>
              <a:buNone/>
            </a:pPr>
            <a:r>
              <a:rPr lang="en" b="1">
                <a:highlight>
                  <a:srgbClr val="A9E1CF"/>
                </a:highlight>
              </a:rPr>
              <a:t>PLACE:</a:t>
            </a:r>
            <a:r>
              <a:rPr lang="en" b="1"/>
              <a:t> </a:t>
            </a:r>
            <a:r>
              <a:rPr lang="en"/>
              <a:t>Where are you going to sell your product? How are you going to attract customers and gain an audience?</a:t>
            </a:r>
            <a:endParaRPr/>
          </a:p>
          <a:p>
            <a:pPr marL="0" lvl="0" indent="0" algn="l" rtl="0">
              <a:spcBef>
                <a:spcPts val="0"/>
              </a:spcBef>
              <a:spcAft>
                <a:spcPts val="0"/>
              </a:spcAft>
              <a:buNone/>
            </a:pPr>
            <a:endParaRPr/>
          </a:p>
          <a:p>
            <a:pPr marL="0" lvl="0" indent="0" algn="l" rtl="0">
              <a:spcBef>
                <a:spcPts val="0"/>
              </a:spcBef>
              <a:spcAft>
                <a:spcPts val="0"/>
              </a:spcAft>
              <a:buNone/>
            </a:pPr>
            <a:r>
              <a:rPr lang="en" b="1">
                <a:highlight>
                  <a:srgbClr val="A9E1CF"/>
                </a:highlight>
              </a:rPr>
              <a:t>PROMOTION:</a:t>
            </a:r>
            <a:r>
              <a:rPr lang="en" b="1"/>
              <a:t> </a:t>
            </a:r>
            <a:r>
              <a:rPr lang="en"/>
              <a:t>How are you going to promote your product? What channels are you going to use (advertising, social media, flyers, etc.)?</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6671e9937_0_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6671e993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770ddbb57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770ddbb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anva.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C46A"/>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74604"/>
            <a:ext cx="8520600" cy="2736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b="1">
                <a:solidFill>
                  <a:srgbClr val="2A9D8F"/>
                </a:solidFill>
                <a:latin typeface="Barlow"/>
                <a:ea typeface="Barlow"/>
                <a:cs typeface="Barlow"/>
                <a:sym typeface="Barlow"/>
              </a:rPr>
              <a:t>Final Activity: </a:t>
            </a:r>
            <a:r>
              <a:rPr lang="en" b="1">
                <a:solidFill>
                  <a:srgbClr val="264653"/>
                </a:solidFill>
                <a:latin typeface="Barlow"/>
                <a:ea typeface="Barlow"/>
                <a:cs typeface="Barlow"/>
                <a:sym typeface="Barlow"/>
              </a:rPr>
              <a:t>Business Plan</a:t>
            </a:r>
            <a:r>
              <a:rPr lang="en" b="1">
                <a:latin typeface="Barlow"/>
                <a:ea typeface="Barlow"/>
                <a:cs typeface="Barlow"/>
                <a:sym typeface="Barlow"/>
              </a:rPr>
              <a:t> </a:t>
            </a:r>
            <a:endParaRPr b="1">
              <a:latin typeface="Barlow"/>
              <a:ea typeface="Barlow"/>
              <a:cs typeface="Barlow"/>
              <a:sym typeface="Barlow"/>
            </a:endParaRPr>
          </a:p>
        </p:txBody>
      </p:sp>
      <p:sp>
        <p:nvSpPr>
          <p:cNvPr id="55" name="Google Shape;55;p13"/>
          <p:cNvSpPr txBox="1">
            <a:spLocks noGrp="1"/>
          </p:cNvSpPr>
          <p:nvPr>
            <p:ph type="subTitle" idx="1"/>
          </p:nvPr>
        </p:nvSpPr>
        <p:spPr>
          <a:xfrm>
            <a:off x="311700" y="3560671"/>
            <a:ext cx="8520600" cy="1056900"/>
          </a:xfrm>
          <a:prstGeom prst="rect">
            <a:avLst/>
          </a:prstGeom>
        </p:spPr>
        <p:txBody>
          <a:bodyPr spcFirstLastPara="1" wrap="square" lIns="91425" tIns="91425" rIns="91425" bIns="91425" anchor="t" anchorCtr="0">
            <a:normAutofit fontScale="40000"/>
          </a:bodyPr>
          <a:lstStyle/>
          <a:p>
            <a:pPr marL="0" lvl="0" indent="0" algn="ctr" rtl="0">
              <a:lnSpc>
                <a:spcPct val="115000"/>
              </a:lnSpc>
              <a:spcBef>
                <a:spcPts val="0"/>
              </a:spcBef>
              <a:spcAft>
                <a:spcPts val="0"/>
              </a:spcAft>
              <a:buNone/>
            </a:pPr>
            <a:r>
              <a:rPr lang="en" sz="3750" b="1">
                <a:solidFill>
                  <a:schemeClr val="lt1"/>
                </a:solidFill>
                <a:latin typeface="Barlow"/>
                <a:ea typeface="Barlow"/>
                <a:cs typeface="Barlow"/>
                <a:sym typeface="Barlow"/>
              </a:rPr>
              <a:t>Your GOAL: Use your skill set and knowledge gained from the Enspire program to create a business plan for a potential business that helps to address a Sustainable Development Goal. </a:t>
            </a:r>
            <a:endParaRPr sz="3750" b="1">
              <a:solidFill>
                <a:schemeClr val="lt1"/>
              </a:solidFill>
              <a:latin typeface="Barlow"/>
              <a:ea typeface="Barlow"/>
              <a:cs typeface="Barlow"/>
              <a:sym typeface="Barlow"/>
            </a:endParaRPr>
          </a:p>
          <a:p>
            <a:pPr marL="0" lvl="0" indent="0" algn="ctr" rtl="0">
              <a:lnSpc>
                <a:spcPct val="115000"/>
              </a:lnSpc>
              <a:spcBef>
                <a:spcPts val="1200"/>
              </a:spcBef>
              <a:spcAft>
                <a:spcPts val="1200"/>
              </a:spcAft>
              <a:buClr>
                <a:schemeClr val="dk1"/>
              </a:buClr>
              <a:buSzPct val="45833"/>
              <a:buFont typeface="Arial"/>
              <a:buNone/>
            </a:pPr>
            <a:endParaRPr sz="2400" b="1">
              <a:solidFill>
                <a:schemeClr val="lt1"/>
              </a:solidFill>
              <a:latin typeface="Barlow"/>
              <a:ea typeface="Barlow"/>
              <a:cs typeface="Barlow"/>
              <a:sym typeface="Barlow"/>
            </a:endParaRPr>
          </a:p>
        </p:txBody>
      </p:sp>
      <p:sp>
        <p:nvSpPr>
          <p:cNvPr id="56" name="Google Shape;56;p13"/>
          <p:cNvSpPr/>
          <p:nvPr/>
        </p:nvSpPr>
        <p:spPr>
          <a:xfrm>
            <a:off x="0" y="0"/>
            <a:ext cx="9144000" cy="1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13"/>
          <p:cNvPicPr preferRelativeResize="0"/>
          <p:nvPr/>
        </p:nvPicPr>
        <p:blipFill>
          <a:blip r:embed="rId3">
            <a:alphaModFix/>
          </a:blip>
          <a:stretch>
            <a:fillRect/>
          </a:stretch>
        </p:blipFill>
        <p:spPr>
          <a:xfrm>
            <a:off x="311700" y="457100"/>
            <a:ext cx="2300524" cy="852050"/>
          </a:xfrm>
          <a:prstGeom prst="rect">
            <a:avLst/>
          </a:prstGeom>
          <a:noFill/>
          <a:ln>
            <a:noFill/>
          </a:ln>
        </p:spPr>
      </p:pic>
      <p:sp>
        <p:nvSpPr>
          <p:cNvPr id="58" name="Google Shape;58;p13"/>
          <p:cNvSpPr/>
          <p:nvPr/>
        </p:nvSpPr>
        <p:spPr>
          <a:xfrm>
            <a:off x="1583450" y="5261675"/>
            <a:ext cx="2533500" cy="1152900"/>
          </a:xfrm>
          <a:prstGeom prst="roundRect">
            <a:avLst>
              <a:gd name="adj" fmla="val 16667"/>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latin typeface="Barlow"/>
                <a:ea typeface="Barlow"/>
                <a:cs typeface="Barlow"/>
                <a:sym typeface="Barlow"/>
              </a:rPr>
              <a:t>GROUP MEMBERS:</a:t>
            </a:r>
          </a:p>
          <a:p>
            <a:pPr marL="0" lvl="0" indent="0" algn="l" rtl="0">
              <a:spcBef>
                <a:spcPts val="0"/>
              </a:spcBef>
              <a:spcAft>
                <a:spcPts val="0"/>
              </a:spcAft>
              <a:buNone/>
            </a:pPr>
            <a:endParaRPr b="1" dirty="0">
              <a:solidFill>
                <a:schemeClr val="lt1"/>
              </a:solidFill>
              <a:latin typeface="Barlow"/>
              <a:ea typeface="Barlow"/>
              <a:cs typeface="Barlow"/>
              <a:sym typeface="Barlow"/>
            </a:endParaRPr>
          </a:p>
        </p:txBody>
      </p:sp>
      <p:sp>
        <p:nvSpPr>
          <p:cNvPr id="59" name="Google Shape;59;p13"/>
          <p:cNvSpPr/>
          <p:nvPr/>
        </p:nvSpPr>
        <p:spPr>
          <a:xfrm>
            <a:off x="5024551" y="5261675"/>
            <a:ext cx="2725200" cy="1152900"/>
          </a:xfrm>
          <a:prstGeom prst="roundRect">
            <a:avLst>
              <a:gd name="adj" fmla="val 16667"/>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latin typeface="Barlow"/>
                <a:ea typeface="Barlow"/>
                <a:cs typeface="Barlow"/>
                <a:sym typeface="Barlow"/>
              </a:rPr>
              <a:t>TEACHER + GRADE: </a:t>
            </a:r>
            <a:endParaRPr b="1" dirty="0">
              <a:solidFill>
                <a:schemeClr val="lt1"/>
              </a:solidFill>
              <a:latin typeface="Barlow"/>
              <a:ea typeface="Barlow"/>
              <a:cs typeface="Barlow"/>
              <a:sym typeface="Barlow"/>
            </a:endParaRPr>
          </a:p>
        </p:txBody>
      </p:sp>
      <p:sp>
        <p:nvSpPr>
          <p:cNvPr id="60" name="Google Shape;60;p13"/>
          <p:cNvSpPr/>
          <p:nvPr/>
        </p:nvSpPr>
        <p:spPr>
          <a:xfrm>
            <a:off x="2225550" y="4467425"/>
            <a:ext cx="4692900" cy="574200"/>
          </a:xfrm>
          <a:prstGeom prst="roundRect">
            <a:avLst>
              <a:gd name="adj" fmla="val 16667"/>
            </a:avLst>
          </a:prstGeom>
          <a:no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latin typeface="Barlow"/>
                <a:ea typeface="Barlow"/>
                <a:cs typeface="Barlow"/>
                <a:sym typeface="Barlow"/>
              </a:rPr>
              <a:t>TEAM NAME: </a:t>
            </a:r>
            <a:endParaRPr b="1" dirty="0">
              <a:solidFill>
                <a:schemeClr val="lt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DEAD"/>
        </a:solidFill>
        <a:effectLst/>
      </p:bgPr>
    </p:bg>
    <p:spTree>
      <p:nvGrpSpPr>
        <p:cNvPr id="1" name="Shape 64"/>
        <p:cNvGrpSpPr/>
        <p:nvPr/>
      </p:nvGrpSpPr>
      <p:grpSpPr>
        <a:xfrm>
          <a:off x="0" y="0"/>
          <a:ext cx="0" cy="0"/>
          <a:chOff x="0" y="0"/>
          <a:chExt cx="0" cy="0"/>
        </a:xfrm>
      </p:grpSpPr>
      <p:sp>
        <p:nvSpPr>
          <p:cNvPr id="65" name="Google Shape;65;p14"/>
          <p:cNvSpPr/>
          <p:nvPr/>
        </p:nvSpPr>
        <p:spPr>
          <a:xfrm>
            <a:off x="0" y="0"/>
            <a:ext cx="9144000" cy="1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4"/>
          <p:cNvPicPr preferRelativeResize="0"/>
          <p:nvPr/>
        </p:nvPicPr>
        <p:blipFill>
          <a:blip r:embed="rId3">
            <a:alphaModFix/>
          </a:blip>
          <a:stretch>
            <a:fillRect/>
          </a:stretch>
        </p:blipFill>
        <p:spPr>
          <a:xfrm>
            <a:off x="311700" y="457100"/>
            <a:ext cx="2300524" cy="852050"/>
          </a:xfrm>
          <a:prstGeom prst="rect">
            <a:avLst/>
          </a:prstGeom>
          <a:noFill/>
          <a:ln>
            <a:noFill/>
          </a:ln>
        </p:spPr>
      </p:pic>
      <p:sp>
        <p:nvSpPr>
          <p:cNvPr id="67" name="Google Shape;67;p14"/>
          <p:cNvSpPr txBox="1"/>
          <p:nvPr/>
        </p:nvSpPr>
        <p:spPr>
          <a:xfrm>
            <a:off x="658650" y="1635750"/>
            <a:ext cx="7826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solidFill>
                  <a:srgbClr val="264653"/>
                </a:solidFill>
                <a:latin typeface="Barlow"/>
                <a:ea typeface="Barlow"/>
                <a:cs typeface="Barlow"/>
                <a:sym typeface="Barlow"/>
              </a:rPr>
              <a:t>Instructions</a:t>
            </a:r>
            <a:endParaRPr sz="4200"/>
          </a:p>
        </p:txBody>
      </p:sp>
      <p:sp>
        <p:nvSpPr>
          <p:cNvPr id="68" name="Google Shape;68;p14"/>
          <p:cNvSpPr txBox="1"/>
          <p:nvPr/>
        </p:nvSpPr>
        <p:spPr>
          <a:xfrm>
            <a:off x="1621800" y="2467050"/>
            <a:ext cx="5900400" cy="2016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In groups of </a:t>
            </a:r>
            <a:r>
              <a:rPr lang="en" sz="1700" b="1">
                <a:solidFill>
                  <a:schemeClr val="dk1"/>
                </a:solidFill>
                <a:latin typeface="Barlow"/>
                <a:ea typeface="Barlow"/>
                <a:cs typeface="Barlow"/>
                <a:sym typeface="Barlow"/>
              </a:rPr>
              <a:t>4 students </a:t>
            </a:r>
            <a:r>
              <a:rPr lang="en" sz="1700">
                <a:solidFill>
                  <a:schemeClr val="dk1"/>
                </a:solidFill>
                <a:latin typeface="Barlow"/>
                <a:ea typeface="Barlow"/>
                <a:cs typeface="Barlow"/>
                <a:sym typeface="Barlow"/>
              </a:rPr>
              <a:t>work to create a business plan for a product/service that tackles a UN SDG goal </a:t>
            </a:r>
            <a:endParaRPr sz="1700">
              <a:solidFill>
                <a:schemeClr val="dk1"/>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Use the template to help guide you, and refer to the instructions in the speaker notes box* </a:t>
            </a:r>
            <a:endParaRPr sz="1700">
              <a:solidFill>
                <a:schemeClr val="dk1"/>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Finally, </a:t>
            </a:r>
            <a:r>
              <a:rPr lang="en" sz="1700" b="1">
                <a:solidFill>
                  <a:schemeClr val="dk1"/>
                </a:solidFill>
                <a:latin typeface="Barlow"/>
                <a:ea typeface="Barlow"/>
                <a:cs typeface="Barlow"/>
                <a:sym typeface="Barlow"/>
              </a:rPr>
              <a:t>present </a:t>
            </a:r>
            <a:r>
              <a:rPr lang="en" sz="1700">
                <a:solidFill>
                  <a:schemeClr val="dk1"/>
                </a:solidFill>
                <a:latin typeface="Barlow"/>
                <a:ea typeface="Barlow"/>
                <a:cs typeface="Barlow"/>
                <a:sym typeface="Barlow"/>
              </a:rPr>
              <a:t>your business plan at the Enspire Live Session</a:t>
            </a:r>
            <a:endParaRPr sz="1700">
              <a:solidFill>
                <a:schemeClr val="dk1"/>
              </a:solidFill>
              <a:latin typeface="Barlow"/>
              <a:ea typeface="Barlow"/>
              <a:cs typeface="Barlow"/>
              <a:sym typeface="Barlow"/>
            </a:endParaRPr>
          </a:p>
          <a:p>
            <a:pPr marL="457200" lvl="0" indent="0" algn="l" rtl="0">
              <a:spcBef>
                <a:spcPts val="0"/>
              </a:spcBef>
              <a:spcAft>
                <a:spcPts val="0"/>
              </a:spcAft>
              <a:buNone/>
            </a:pPr>
            <a:endParaRPr sz="1700">
              <a:solidFill>
                <a:schemeClr val="dk1"/>
              </a:solidFill>
              <a:latin typeface="Barlow"/>
              <a:ea typeface="Barlow"/>
              <a:cs typeface="Barlow"/>
              <a:sym typeface="Barlow"/>
            </a:endParaRPr>
          </a:p>
        </p:txBody>
      </p:sp>
      <p:pic>
        <p:nvPicPr>
          <p:cNvPr id="69" name="Google Shape;69;p14"/>
          <p:cNvPicPr preferRelativeResize="0"/>
          <p:nvPr/>
        </p:nvPicPr>
        <p:blipFill rotWithShape="1">
          <a:blip r:embed="rId4">
            <a:alphaModFix/>
          </a:blip>
          <a:srcRect l="2105" r="33705"/>
          <a:stretch/>
        </p:blipFill>
        <p:spPr>
          <a:xfrm>
            <a:off x="3379975" y="4551250"/>
            <a:ext cx="5525473" cy="2042575"/>
          </a:xfrm>
          <a:prstGeom prst="rect">
            <a:avLst/>
          </a:prstGeom>
          <a:noFill/>
          <a:ln>
            <a:noFill/>
          </a:ln>
        </p:spPr>
      </p:pic>
      <p:sp>
        <p:nvSpPr>
          <p:cNvPr id="70" name="Google Shape;70;p14"/>
          <p:cNvSpPr/>
          <p:nvPr/>
        </p:nvSpPr>
        <p:spPr>
          <a:xfrm>
            <a:off x="2988450" y="5261850"/>
            <a:ext cx="3167100" cy="1464000"/>
          </a:xfrm>
          <a:prstGeom prst="ellipse">
            <a:avLst/>
          </a:prstGeom>
          <a:noFill/>
          <a:ln w="38100" cap="flat" cmpd="sng">
            <a:solidFill>
              <a:srgbClr val="F4A2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14"/>
          <p:cNvCxnSpPr/>
          <p:nvPr/>
        </p:nvCxnSpPr>
        <p:spPr>
          <a:xfrm>
            <a:off x="1409025" y="5878275"/>
            <a:ext cx="1343100" cy="0"/>
          </a:xfrm>
          <a:prstGeom prst="straightConnector1">
            <a:avLst/>
          </a:prstGeom>
          <a:noFill/>
          <a:ln w="38100" cap="flat" cmpd="sng">
            <a:solidFill>
              <a:srgbClr val="F4A261"/>
            </a:solidFill>
            <a:prstDash val="solid"/>
            <a:round/>
            <a:headEnd type="none" w="med" len="med"/>
            <a:tailEnd type="triangle" w="med" len="med"/>
          </a:ln>
        </p:spPr>
      </p:cxnSp>
      <p:sp>
        <p:nvSpPr>
          <p:cNvPr id="72" name="Google Shape;72;p14"/>
          <p:cNvSpPr txBox="1"/>
          <p:nvPr/>
        </p:nvSpPr>
        <p:spPr>
          <a:xfrm>
            <a:off x="1357725" y="6114400"/>
            <a:ext cx="144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Barlow"/>
                <a:ea typeface="Barlow"/>
                <a:cs typeface="Barlow"/>
                <a:sym typeface="Barlow"/>
              </a:rPr>
              <a:t>*speaker notes box</a:t>
            </a:r>
            <a:endParaRPr sz="1200">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5"/>
          <p:cNvSpPr/>
          <p:nvPr/>
        </p:nvSpPr>
        <p:spPr>
          <a:xfrm>
            <a:off x="0" y="0"/>
            <a:ext cx="9144000" cy="130500"/>
          </a:xfrm>
          <a:prstGeom prst="rect">
            <a:avLst/>
          </a:prstGeom>
          <a:solidFill>
            <a:srgbClr val="E9C46A"/>
          </a:solidFill>
          <a:ln w="9525" cap="flat" cmpd="sng">
            <a:solidFill>
              <a:srgbClr val="E9C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5"/>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79" name="Google Shape;79;p15"/>
          <p:cNvSpPr txBox="1">
            <a:spLocks noGrp="1"/>
          </p:cNvSpPr>
          <p:nvPr>
            <p:ph type="ctrTitle"/>
          </p:nvPr>
        </p:nvSpPr>
        <p:spPr>
          <a:xfrm>
            <a:off x="2616000" y="556425"/>
            <a:ext cx="6614400" cy="65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solidFill>
                  <a:srgbClr val="2A9D8F"/>
                </a:solidFill>
                <a:latin typeface="Barlow"/>
                <a:ea typeface="Barlow"/>
                <a:cs typeface="Barlow"/>
                <a:sym typeface="Barlow"/>
              </a:rPr>
              <a:t>IDENTIFY: </a:t>
            </a:r>
            <a:r>
              <a:rPr lang="en" sz="2800" b="1">
                <a:solidFill>
                  <a:srgbClr val="264653"/>
                </a:solidFill>
                <a:latin typeface="Barlow"/>
                <a:ea typeface="Barlow"/>
                <a:cs typeface="Barlow"/>
                <a:sym typeface="Barlow"/>
              </a:rPr>
              <a:t>Design Thinking Process</a:t>
            </a:r>
            <a:endParaRPr sz="2800" b="1">
              <a:latin typeface="Barlow"/>
              <a:ea typeface="Barlow"/>
              <a:cs typeface="Barlow"/>
              <a:sym typeface="Barlow"/>
            </a:endParaRPr>
          </a:p>
        </p:txBody>
      </p:sp>
      <p:pic>
        <p:nvPicPr>
          <p:cNvPr id="80" name="Google Shape;80;p15"/>
          <p:cNvPicPr preferRelativeResize="0"/>
          <p:nvPr/>
        </p:nvPicPr>
        <p:blipFill>
          <a:blip r:embed="rId4">
            <a:alphaModFix/>
          </a:blip>
          <a:stretch>
            <a:fillRect/>
          </a:stretch>
        </p:blipFill>
        <p:spPr>
          <a:xfrm>
            <a:off x="311700" y="1479837"/>
            <a:ext cx="1945302" cy="1945302"/>
          </a:xfrm>
          <a:prstGeom prst="rect">
            <a:avLst/>
          </a:prstGeom>
          <a:noFill/>
          <a:ln>
            <a:noFill/>
          </a:ln>
        </p:spPr>
      </p:pic>
      <p:sp>
        <p:nvSpPr>
          <p:cNvPr id="81" name="Google Shape;81;p15"/>
          <p:cNvSpPr txBox="1"/>
          <p:nvPr/>
        </p:nvSpPr>
        <p:spPr>
          <a:xfrm>
            <a:off x="562725" y="3596050"/>
            <a:ext cx="79218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2A9D8F"/>
                </a:solidFill>
                <a:latin typeface="Barlow"/>
                <a:ea typeface="Barlow"/>
                <a:cs typeface="Barlow"/>
                <a:sym typeface="Barlow"/>
              </a:rPr>
              <a:t>Step 1) Empathize</a:t>
            </a:r>
            <a:r>
              <a:rPr lang="en" sz="1800" b="1">
                <a:solidFill>
                  <a:srgbClr val="264653"/>
                </a:solidFill>
                <a:latin typeface="Barlow"/>
                <a:ea typeface="Barlow"/>
                <a:cs typeface="Barlow"/>
                <a:sym typeface="Barlow"/>
              </a:rPr>
              <a:t> </a:t>
            </a:r>
            <a:endParaRPr sz="1800" b="1">
              <a:solidFill>
                <a:srgbClr val="264653"/>
              </a:solidFill>
              <a:latin typeface="Barlow"/>
              <a:ea typeface="Barlow"/>
              <a:cs typeface="Barlow"/>
              <a:sym typeface="Barlow"/>
            </a:endParaRPr>
          </a:p>
          <a:p>
            <a:pPr marL="0" lvl="0" indent="0" algn="l" rtl="0">
              <a:spcBef>
                <a:spcPts val="0"/>
              </a:spcBef>
              <a:spcAft>
                <a:spcPts val="0"/>
              </a:spcAft>
              <a:buNone/>
            </a:pPr>
            <a:endParaRPr sz="1800" b="1">
              <a:solidFill>
                <a:srgbClr val="E9C46A"/>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u="sng">
              <a:solidFill>
                <a:srgbClr val="264653"/>
              </a:solidFill>
              <a:latin typeface="Barlow"/>
              <a:ea typeface="Barlow"/>
              <a:cs typeface="Barlow"/>
              <a:sym typeface="Barlow"/>
            </a:endParaRPr>
          </a:p>
          <a:p>
            <a:pPr marL="0" lvl="0" indent="0" algn="l" rtl="0">
              <a:spcBef>
                <a:spcPts val="0"/>
              </a:spcBef>
              <a:spcAft>
                <a:spcPts val="0"/>
              </a:spcAft>
              <a:buNone/>
            </a:pPr>
            <a:endParaRPr sz="1800" b="1">
              <a:solidFill>
                <a:srgbClr val="264653"/>
              </a:solidFill>
              <a:latin typeface="Barlow"/>
              <a:ea typeface="Barlow"/>
              <a:cs typeface="Barlow"/>
              <a:sym typeface="Barlow"/>
            </a:endParaRPr>
          </a:p>
          <a:p>
            <a:pPr marL="0" lvl="0" indent="0" algn="l" rtl="0">
              <a:spcBef>
                <a:spcPts val="0"/>
              </a:spcBef>
              <a:spcAft>
                <a:spcPts val="0"/>
              </a:spcAft>
              <a:buNone/>
            </a:pPr>
            <a:r>
              <a:rPr lang="en" sz="1800" b="1">
                <a:solidFill>
                  <a:srgbClr val="E9C46A"/>
                </a:solidFill>
                <a:latin typeface="Barlow"/>
                <a:ea typeface="Barlow"/>
                <a:cs typeface="Barlow"/>
                <a:sym typeface="Barlow"/>
              </a:rPr>
              <a:t>(see speaker notes for further instructions)</a:t>
            </a:r>
            <a:endParaRPr sz="1800" b="1">
              <a:solidFill>
                <a:srgbClr val="E9C46A"/>
              </a:solidFill>
              <a:latin typeface="Barlow"/>
              <a:ea typeface="Barlow"/>
              <a:cs typeface="Barlow"/>
              <a:sym typeface="Barlow"/>
            </a:endParaRPr>
          </a:p>
        </p:txBody>
      </p:sp>
      <p:graphicFrame>
        <p:nvGraphicFramePr>
          <p:cNvPr id="82" name="Google Shape;82;p15"/>
          <p:cNvGraphicFramePr/>
          <p:nvPr/>
        </p:nvGraphicFramePr>
        <p:xfrm>
          <a:off x="532725" y="3596050"/>
          <a:ext cx="7970175" cy="3162450"/>
        </p:xfrm>
        <a:graphic>
          <a:graphicData uri="http://schemas.openxmlformats.org/drawingml/2006/table">
            <a:tbl>
              <a:tblPr>
                <a:noFill/>
                <a:tableStyleId>{6CBACA93-2717-47F3-957C-77E582046893}</a:tableStyleId>
              </a:tblPr>
              <a:tblGrid>
                <a:gridCol w="7970175">
                  <a:extLst>
                    <a:ext uri="{9D8B030D-6E8A-4147-A177-3AD203B41FA5}">
                      <a16:colId xmlns:a16="http://schemas.microsoft.com/office/drawing/2014/main" val="20000"/>
                    </a:ext>
                  </a:extLst>
                </a:gridCol>
              </a:tblGrid>
              <a:tr h="3162450">
                <a:tc>
                  <a:txBody>
                    <a:bodyPr/>
                    <a:lstStyle/>
                    <a:p>
                      <a:pPr marL="0" lvl="0" indent="0" algn="l" rtl="0">
                        <a:spcBef>
                          <a:spcPts val="0"/>
                        </a:spcBef>
                        <a:spcAft>
                          <a:spcPts val="0"/>
                        </a:spcAft>
                        <a:buNone/>
                      </a:pPr>
                      <a:endParaRPr sz="1800" b="1" dirty="0">
                        <a:solidFill>
                          <a:srgbClr val="264653"/>
                        </a:solidFill>
                        <a:latin typeface="Barlow"/>
                        <a:ea typeface="Barlow"/>
                        <a:cs typeface="Barlow"/>
                        <a:sym typeface="Barlow"/>
                      </a:endParaRPr>
                    </a:p>
                    <a:p>
                      <a:pPr marL="0" lvl="0" indent="0" algn="l" rtl="0">
                        <a:spcBef>
                          <a:spcPts val="0"/>
                        </a:spcBef>
                        <a:spcAft>
                          <a:spcPts val="0"/>
                        </a:spcAft>
                        <a:buNone/>
                      </a:pPr>
                      <a:r>
                        <a:rPr lang="en" sz="1800" b="1" dirty="0">
                          <a:solidFill>
                            <a:srgbClr val="264653"/>
                          </a:solidFill>
                          <a:latin typeface="Barlow"/>
                          <a:ea typeface="Barlow"/>
                          <a:cs typeface="Barlow"/>
                          <a:sym typeface="Barlow"/>
                        </a:rPr>
                        <a:t>For this activity, you and your group will be tasked to think critically and create a solution that tackles one of the above UN SDGs. Which SDG will your group choose to tackle and how does it affect you? </a:t>
                      </a:r>
                      <a:r>
                        <a:rPr lang="en" sz="1800" b="1" dirty="0">
                          <a:solidFill>
                            <a:srgbClr val="2A9D8F"/>
                          </a:solidFill>
                          <a:latin typeface="Barlow"/>
                          <a:ea typeface="Barlow"/>
                          <a:cs typeface="Barlow"/>
                          <a:sym typeface="Barlow"/>
                        </a:rPr>
                        <a:t>(2 -3 sentences)</a:t>
                      </a:r>
                      <a:endParaRPr sz="1800" dirty="0">
                        <a:solidFill>
                          <a:srgbClr val="264653"/>
                        </a:solidFill>
                        <a:latin typeface="Barlow"/>
                        <a:ea typeface="Barlow"/>
                        <a:cs typeface="Barlow"/>
                        <a:sym typeface="Barlow"/>
                      </a:endParaRPr>
                    </a:p>
                    <a:p>
                      <a:pPr marL="0" lvl="0" indent="0" algn="l" rtl="0">
                        <a:spcBef>
                          <a:spcPts val="0"/>
                        </a:spcBef>
                        <a:spcAft>
                          <a:spcPts val="0"/>
                        </a:spcAft>
                        <a:buNone/>
                      </a:pPr>
                      <a:endParaRPr sz="1800" dirty="0">
                        <a:solidFill>
                          <a:srgbClr val="264653"/>
                        </a:solidFill>
                        <a:latin typeface="Barlow"/>
                        <a:ea typeface="Barlow"/>
                        <a:cs typeface="Barlow"/>
                        <a:sym typeface="Barlow"/>
                      </a:endParaRPr>
                    </a:p>
                    <a:p>
                      <a:pPr marL="457200" lvl="0" indent="-342900" algn="l" rtl="0">
                        <a:spcBef>
                          <a:spcPts val="0"/>
                        </a:spcBef>
                        <a:spcAft>
                          <a:spcPts val="0"/>
                        </a:spcAft>
                        <a:buClr>
                          <a:srgbClr val="264653"/>
                        </a:buClr>
                        <a:buSzPts val="1800"/>
                        <a:buFont typeface="Barlow"/>
                        <a:buChar char="●"/>
                      </a:pPr>
                      <a:endParaRPr sz="1800" dirty="0">
                        <a:solidFill>
                          <a:srgbClr val="264653"/>
                        </a:solidFill>
                        <a:latin typeface="Barlow"/>
                        <a:ea typeface="Barlow"/>
                        <a:cs typeface="Barlow"/>
                        <a:sym typeface="Barlow"/>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3" name="Google Shape;83;p15"/>
          <p:cNvPicPr preferRelativeResize="0"/>
          <p:nvPr/>
        </p:nvPicPr>
        <p:blipFill>
          <a:blip r:embed="rId5">
            <a:alphaModFix/>
          </a:blip>
          <a:stretch>
            <a:fillRect/>
          </a:stretch>
        </p:blipFill>
        <p:spPr>
          <a:xfrm>
            <a:off x="2512674" y="1479838"/>
            <a:ext cx="1945301" cy="1945301"/>
          </a:xfrm>
          <a:prstGeom prst="rect">
            <a:avLst/>
          </a:prstGeom>
          <a:noFill/>
          <a:ln>
            <a:noFill/>
          </a:ln>
        </p:spPr>
      </p:pic>
      <p:pic>
        <p:nvPicPr>
          <p:cNvPr id="84" name="Google Shape;84;p15"/>
          <p:cNvPicPr preferRelativeResize="0"/>
          <p:nvPr/>
        </p:nvPicPr>
        <p:blipFill>
          <a:blip r:embed="rId6">
            <a:alphaModFix/>
          </a:blip>
          <a:stretch>
            <a:fillRect/>
          </a:stretch>
        </p:blipFill>
        <p:spPr>
          <a:xfrm>
            <a:off x="4713662" y="1479825"/>
            <a:ext cx="1945325" cy="1945325"/>
          </a:xfrm>
          <a:prstGeom prst="rect">
            <a:avLst/>
          </a:prstGeom>
          <a:noFill/>
          <a:ln>
            <a:noFill/>
          </a:ln>
        </p:spPr>
      </p:pic>
      <p:pic>
        <p:nvPicPr>
          <p:cNvPr id="85" name="Google Shape;85;p15"/>
          <p:cNvPicPr preferRelativeResize="0"/>
          <p:nvPr/>
        </p:nvPicPr>
        <p:blipFill>
          <a:blip r:embed="rId7">
            <a:alphaModFix/>
          </a:blip>
          <a:stretch>
            <a:fillRect/>
          </a:stretch>
        </p:blipFill>
        <p:spPr>
          <a:xfrm>
            <a:off x="6933775" y="1479813"/>
            <a:ext cx="1945325" cy="194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91" name="Google Shape;91;p16"/>
          <p:cNvSpPr/>
          <p:nvPr/>
        </p:nvSpPr>
        <p:spPr>
          <a:xfrm>
            <a:off x="0" y="0"/>
            <a:ext cx="9144000" cy="130500"/>
          </a:xfrm>
          <a:prstGeom prst="rect">
            <a:avLst/>
          </a:prstGeom>
          <a:solidFill>
            <a:srgbClr val="E9C46A"/>
          </a:solidFill>
          <a:ln w="9525" cap="flat" cmpd="sng">
            <a:solidFill>
              <a:srgbClr val="E9C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92" name="Google Shape;92;p16"/>
          <p:cNvGraphicFramePr/>
          <p:nvPr/>
        </p:nvGraphicFramePr>
        <p:xfrm>
          <a:off x="641100" y="1636950"/>
          <a:ext cx="7861800" cy="2037425"/>
        </p:xfrm>
        <a:graphic>
          <a:graphicData uri="http://schemas.openxmlformats.org/drawingml/2006/table">
            <a:tbl>
              <a:tblPr>
                <a:noFill/>
                <a:tableStyleId>{6CBACA93-2717-47F3-957C-77E582046893}</a:tableStyleId>
              </a:tblPr>
              <a:tblGrid>
                <a:gridCol w="7861800">
                  <a:extLst>
                    <a:ext uri="{9D8B030D-6E8A-4147-A177-3AD203B41FA5}">
                      <a16:colId xmlns:a16="http://schemas.microsoft.com/office/drawing/2014/main" val="20000"/>
                    </a:ext>
                  </a:extLst>
                </a:gridCol>
              </a:tblGrid>
              <a:tr h="2037425">
                <a:tc>
                  <a:txBody>
                    <a:bodyPr/>
                    <a:lstStyle/>
                    <a:p>
                      <a:pPr marL="0" lvl="0" indent="0" algn="l" rtl="0">
                        <a:spcBef>
                          <a:spcPts val="0"/>
                        </a:spcBef>
                        <a:spcAft>
                          <a:spcPts val="0"/>
                        </a:spcAft>
                        <a:buNone/>
                      </a:pPr>
                      <a:r>
                        <a:rPr lang="en" sz="1800" b="1" dirty="0">
                          <a:solidFill>
                            <a:srgbClr val="264653"/>
                          </a:solidFill>
                          <a:latin typeface="Barlow"/>
                          <a:ea typeface="Barlow"/>
                          <a:cs typeface="Barlow"/>
                          <a:sym typeface="Barlow"/>
                        </a:rPr>
                        <a:t>Step 2) Define → What specific problem based on your chosen SDG will you solve and how would you put it into action with the abilities you have now. </a:t>
                      </a:r>
                      <a:r>
                        <a:rPr lang="en" sz="1800" b="1" dirty="0">
                          <a:solidFill>
                            <a:srgbClr val="2A9D8F"/>
                          </a:solidFill>
                          <a:latin typeface="Barlow"/>
                          <a:ea typeface="Barlow"/>
                          <a:cs typeface="Barlow"/>
                          <a:sym typeface="Barlow"/>
                        </a:rPr>
                        <a:t>(2 -3 sentences)</a:t>
                      </a:r>
                      <a:endParaRPr sz="1800" dirty="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endParaRPr sz="1800" dirty="0">
                        <a:solidFill>
                          <a:schemeClr val="dk1"/>
                        </a:solidFill>
                        <a:latin typeface="Barlow"/>
                        <a:ea typeface="Barlow"/>
                        <a:cs typeface="Barlow"/>
                        <a:sym typeface="Barlow"/>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93" name="Google Shape;93;p16"/>
          <p:cNvGraphicFramePr/>
          <p:nvPr/>
        </p:nvGraphicFramePr>
        <p:xfrm>
          <a:off x="641100" y="4002400"/>
          <a:ext cx="7861800" cy="2037425"/>
        </p:xfrm>
        <a:graphic>
          <a:graphicData uri="http://schemas.openxmlformats.org/drawingml/2006/table">
            <a:tbl>
              <a:tblPr>
                <a:noFill/>
                <a:tableStyleId>{6CBACA93-2717-47F3-957C-77E582046893}</a:tableStyleId>
              </a:tblPr>
              <a:tblGrid>
                <a:gridCol w="7861800">
                  <a:extLst>
                    <a:ext uri="{9D8B030D-6E8A-4147-A177-3AD203B41FA5}">
                      <a16:colId xmlns:a16="http://schemas.microsoft.com/office/drawing/2014/main" val="20000"/>
                    </a:ext>
                  </a:extLst>
                </a:gridCol>
              </a:tblGrid>
              <a:tr h="2037425">
                <a:tc>
                  <a:txBody>
                    <a:bodyPr/>
                    <a:lstStyle/>
                    <a:p>
                      <a:pPr marL="0" lvl="0" indent="0" algn="l" rtl="0">
                        <a:spcBef>
                          <a:spcPts val="0"/>
                        </a:spcBef>
                        <a:spcAft>
                          <a:spcPts val="0"/>
                        </a:spcAft>
                        <a:buNone/>
                      </a:pPr>
                      <a:r>
                        <a:rPr lang="en" sz="1800" b="1" dirty="0">
                          <a:solidFill>
                            <a:srgbClr val="264653"/>
                          </a:solidFill>
                          <a:latin typeface="Barlow"/>
                          <a:ea typeface="Barlow"/>
                          <a:cs typeface="Barlow"/>
                          <a:sym typeface="Barlow"/>
                        </a:rPr>
                        <a:t>Step 3) Ideate → Come up with 3 product ideas that would tackle your specific problem. Be creative! </a:t>
                      </a:r>
                      <a:r>
                        <a:rPr lang="en" sz="1800" b="1" dirty="0">
                          <a:solidFill>
                            <a:srgbClr val="2A9D8F"/>
                          </a:solidFill>
                          <a:latin typeface="Barlow"/>
                          <a:ea typeface="Barlow"/>
                          <a:cs typeface="Barlow"/>
                          <a:sym typeface="Barlow"/>
                        </a:rPr>
                        <a:t>(4 -5 sentences)</a:t>
                      </a:r>
                      <a:endParaRPr sz="1800" dirty="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endParaRPr sz="1800" dirty="0">
                        <a:solidFill>
                          <a:schemeClr val="dk1"/>
                        </a:solidFill>
                        <a:latin typeface="Barlow"/>
                        <a:ea typeface="Barlow"/>
                        <a:cs typeface="Barlow"/>
                        <a:sym typeface="Barlow"/>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4" name="Google Shape;94;p16"/>
          <p:cNvSpPr txBox="1">
            <a:spLocks noGrp="1"/>
          </p:cNvSpPr>
          <p:nvPr>
            <p:ph type="ctrTitle"/>
          </p:nvPr>
        </p:nvSpPr>
        <p:spPr>
          <a:xfrm>
            <a:off x="2616000" y="556425"/>
            <a:ext cx="6614400" cy="65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solidFill>
                  <a:srgbClr val="2A9D8F"/>
                </a:solidFill>
                <a:latin typeface="Barlow"/>
                <a:ea typeface="Barlow"/>
                <a:cs typeface="Barlow"/>
                <a:sym typeface="Barlow"/>
              </a:rPr>
              <a:t>IDENTIFY: </a:t>
            </a:r>
            <a:r>
              <a:rPr lang="en" sz="2800" b="1">
                <a:solidFill>
                  <a:srgbClr val="264653"/>
                </a:solidFill>
                <a:latin typeface="Barlow"/>
                <a:ea typeface="Barlow"/>
                <a:cs typeface="Barlow"/>
                <a:sym typeface="Barlow"/>
              </a:rPr>
              <a:t>Design Thinking Process</a:t>
            </a:r>
            <a:endParaRPr sz="2800" b="1">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9E1CF"/>
        </a:solidFill>
        <a:effectLst/>
      </p:bgPr>
    </p:bg>
    <p:spTree>
      <p:nvGrpSpPr>
        <p:cNvPr id="1" name="Shape 98"/>
        <p:cNvGrpSpPr/>
        <p:nvPr/>
      </p:nvGrpSpPr>
      <p:grpSpPr>
        <a:xfrm>
          <a:off x="0" y="0"/>
          <a:ext cx="0" cy="0"/>
          <a:chOff x="0" y="0"/>
          <a:chExt cx="0" cy="0"/>
        </a:xfrm>
      </p:grpSpPr>
      <p:sp>
        <p:nvSpPr>
          <p:cNvPr id="99" name="Google Shape;99;p17"/>
          <p:cNvSpPr txBox="1"/>
          <p:nvPr/>
        </p:nvSpPr>
        <p:spPr>
          <a:xfrm>
            <a:off x="584700" y="498750"/>
            <a:ext cx="7974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264653"/>
                </a:solidFill>
                <a:latin typeface="Barlow"/>
                <a:ea typeface="Barlow"/>
                <a:cs typeface="Barlow"/>
                <a:sym typeface="Barlow"/>
              </a:rPr>
              <a:t>Step 4) Prototype → Upload a picture diagram of your product below </a:t>
            </a:r>
            <a:r>
              <a:rPr lang="en" sz="2000" b="1">
                <a:solidFill>
                  <a:schemeClr val="lt1"/>
                </a:solidFill>
                <a:latin typeface="Barlow"/>
                <a:ea typeface="Barlow"/>
                <a:cs typeface="Barlow"/>
                <a:sym typeface="Barlow"/>
              </a:rPr>
              <a:t>(You can draw by hand or create a prototype on </a:t>
            </a:r>
            <a:r>
              <a:rPr lang="en" sz="2000" b="1" u="sng">
                <a:solidFill>
                  <a:schemeClr val="hlink"/>
                </a:solidFill>
                <a:latin typeface="Barlow"/>
                <a:ea typeface="Barlow"/>
                <a:cs typeface="Barlow"/>
                <a:sym typeface="Barlow"/>
                <a:hlinkClick r:id="rId3"/>
              </a:rPr>
              <a:t>Canva</a:t>
            </a:r>
            <a:r>
              <a:rPr lang="en" sz="2000" b="1">
                <a:solidFill>
                  <a:schemeClr val="lt1"/>
                </a:solidFill>
                <a:latin typeface="Barlow"/>
                <a:ea typeface="Barlow"/>
                <a:cs typeface="Barlow"/>
                <a:sym typeface="Barlow"/>
              </a:rPr>
              <a:t>!) </a:t>
            </a:r>
            <a:endParaRPr sz="2000" b="1">
              <a:solidFill>
                <a:schemeClr val="lt1"/>
              </a:solidFill>
              <a:latin typeface="Barlow"/>
              <a:ea typeface="Barlow"/>
              <a:cs typeface="Barlow"/>
              <a:sym typeface="Barlow"/>
            </a:endParaRPr>
          </a:p>
        </p:txBody>
      </p:sp>
      <p:graphicFrame>
        <p:nvGraphicFramePr>
          <p:cNvPr id="100" name="Google Shape;100;p17"/>
          <p:cNvGraphicFramePr/>
          <p:nvPr/>
        </p:nvGraphicFramePr>
        <p:xfrm>
          <a:off x="641100" y="5107375"/>
          <a:ext cx="7861800" cy="1300275"/>
        </p:xfrm>
        <a:graphic>
          <a:graphicData uri="http://schemas.openxmlformats.org/drawingml/2006/table">
            <a:tbl>
              <a:tblPr>
                <a:noFill/>
                <a:tableStyleId>{6CBACA93-2717-47F3-957C-77E582046893}</a:tableStyleId>
              </a:tblPr>
              <a:tblGrid>
                <a:gridCol w="7861800">
                  <a:extLst>
                    <a:ext uri="{9D8B030D-6E8A-4147-A177-3AD203B41FA5}">
                      <a16:colId xmlns:a16="http://schemas.microsoft.com/office/drawing/2014/main" val="20000"/>
                    </a:ext>
                  </a:extLst>
                </a:gridCol>
              </a:tblGrid>
              <a:tr h="1300275">
                <a:tc>
                  <a:txBody>
                    <a:bodyPr/>
                    <a:lstStyle/>
                    <a:p>
                      <a:pPr marL="0" lvl="0" indent="0" algn="l" rtl="0">
                        <a:spcBef>
                          <a:spcPts val="0"/>
                        </a:spcBef>
                        <a:spcAft>
                          <a:spcPts val="0"/>
                        </a:spcAft>
                        <a:buNone/>
                      </a:pPr>
                      <a:r>
                        <a:rPr lang="en" sz="1800" b="1" dirty="0">
                          <a:solidFill>
                            <a:srgbClr val="264653"/>
                          </a:solidFill>
                          <a:latin typeface="Barlow"/>
                          <a:ea typeface="Barlow"/>
                          <a:cs typeface="Barlow"/>
                          <a:sym typeface="Barlow"/>
                        </a:rPr>
                        <a:t>In 2-3 sentences, provide a brief description of your product below:</a:t>
                      </a:r>
                      <a:endParaRPr sz="1800" b="1" dirty="0">
                        <a:solidFill>
                          <a:srgbClr val="264653"/>
                        </a:solidFill>
                        <a:latin typeface="Barlow"/>
                        <a:ea typeface="Barlow"/>
                        <a:cs typeface="Barlow"/>
                        <a:sym typeface="Barlow"/>
                      </a:endParaRPr>
                    </a:p>
                    <a:p>
                      <a:pPr marL="457200" lvl="0" indent="-342900" algn="l" rtl="0">
                        <a:spcBef>
                          <a:spcPts val="0"/>
                        </a:spcBef>
                        <a:spcAft>
                          <a:spcPts val="0"/>
                        </a:spcAft>
                        <a:buClr>
                          <a:srgbClr val="264653"/>
                        </a:buClr>
                        <a:buSzPts val="1800"/>
                        <a:buFont typeface="Barlow"/>
                        <a:buChar char="●"/>
                      </a:pPr>
                      <a:endParaRPr sz="1800" dirty="0">
                        <a:solidFill>
                          <a:srgbClr val="264653"/>
                        </a:solidFill>
                        <a:latin typeface="Barlow"/>
                        <a:ea typeface="Barlow"/>
                        <a:cs typeface="Barlow"/>
                        <a:sym typeface="Barlow"/>
                      </a:endParaRPr>
                    </a:p>
                  </a:txBody>
                  <a:tcPr marL="91425" marR="91425" marT="91425" marB="91425">
                    <a:lnL w="38100" cap="flat" cmpd="sng">
                      <a:solidFill>
                        <a:srgbClr val="2A9D8F"/>
                      </a:solidFill>
                      <a:prstDash val="solid"/>
                      <a:round/>
                      <a:headEnd type="none" w="sm" len="sm"/>
                      <a:tailEnd type="none" w="sm" len="sm"/>
                    </a:lnL>
                    <a:lnR w="38100" cap="flat" cmpd="sng">
                      <a:solidFill>
                        <a:srgbClr val="2A9D8F"/>
                      </a:solidFill>
                      <a:prstDash val="solid"/>
                      <a:round/>
                      <a:headEnd type="none" w="sm" len="sm"/>
                      <a:tailEnd type="none" w="sm" len="sm"/>
                    </a:lnR>
                    <a:lnT w="38100" cap="flat" cmpd="sng">
                      <a:solidFill>
                        <a:srgbClr val="2A9D8F"/>
                      </a:solidFill>
                      <a:prstDash val="solid"/>
                      <a:round/>
                      <a:headEnd type="none" w="sm" len="sm"/>
                      <a:tailEnd type="none" w="sm" len="sm"/>
                    </a:lnT>
                    <a:lnB w="38100" cap="flat" cmpd="sng">
                      <a:solidFill>
                        <a:srgbClr val="2A9D8F"/>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8"/>
          <p:cNvSpPr/>
          <p:nvPr/>
        </p:nvSpPr>
        <p:spPr>
          <a:xfrm>
            <a:off x="0" y="0"/>
            <a:ext cx="9144000" cy="130500"/>
          </a:xfrm>
          <a:prstGeom prst="rect">
            <a:avLst/>
          </a:prstGeom>
          <a:solidFill>
            <a:srgbClr val="E9C46A"/>
          </a:solidFill>
          <a:ln w="9525" cap="flat" cmpd="sng">
            <a:solidFill>
              <a:srgbClr val="E9C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8"/>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107" name="Google Shape;107;p18"/>
          <p:cNvSpPr txBox="1">
            <a:spLocks noGrp="1"/>
          </p:cNvSpPr>
          <p:nvPr>
            <p:ph type="ctrTitle"/>
          </p:nvPr>
        </p:nvSpPr>
        <p:spPr>
          <a:xfrm>
            <a:off x="2616000" y="556425"/>
            <a:ext cx="6271200" cy="65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solidFill>
                  <a:srgbClr val="2A9D8F"/>
                </a:solidFill>
                <a:latin typeface="Barlow"/>
                <a:ea typeface="Barlow"/>
                <a:cs typeface="Barlow"/>
                <a:sym typeface="Barlow"/>
              </a:rPr>
              <a:t>PLANNING: </a:t>
            </a:r>
            <a:r>
              <a:rPr lang="en" sz="2800" b="1">
                <a:solidFill>
                  <a:srgbClr val="264653"/>
                </a:solidFill>
                <a:latin typeface="Barlow"/>
                <a:ea typeface="Barlow"/>
                <a:cs typeface="Barlow"/>
                <a:sym typeface="Barlow"/>
              </a:rPr>
              <a:t>Business Finances</a:t>
            </a:r>
            <a:endParaRPr sz="2800" b="1">
              <a:latin typeface="Barlow"/>
              <a:ea typeface="Barlow"/>
              <a:cs typeface="Barlow"/>
              <a:sym typeface="Barlow"/>
            </a:endParaRPr>
          </a:p>
        </p:txBody>
      </p:sp>
      <p:graphicFrame>
        <p:nvGraphicFramePr>
          <p:cNvPr id="108" name="Google Shape;108;p18"/>
          <p:cNvGraphicFramePr/>
          <p:nvPr/>
        </p:nvGraphicFramePr>
        <p:xfrm>
          <a:off x="284250" y="1496100"/>
          <a:ext cx="8575500" cy="5063140"/>
        </p:xfrm>
        <a:graphic>
          <a:graphicData uri="http://schemas.openxmlformats.org/drawingml/2006/table">
            <a:tbl>
              <a:tblPr>
                <a:noFill/>
                <a:tableStyleId>{6CBACA93-2717-47F3-957C-77E582046893}</a:tableStyleId>
              </a:tblPr>
              <a:tblGrid>
                <a:gridCol w="8575500">
                  <a:extLst>
                    <a:ext uri="{9D8B030D-6E8A-4147-A177-3AD203B41FA5}">
                      <a16:colId xmlns:a16="http://schemas.microsoft.com/office/drawing/2014/main" val="20000"/>
                    </a:ext>
                  </a:extLst>
                </a:gridCol>
              </a:tblGrid>
              <a:tr h="357425">
                <a:tc>
                  <a:txBody>
                    <a:bodyPr/>
                    <a:lstStyle/>
                    <a:p>
                      <a:pPr marL="0" lvl="0" indent="0" algn="l" rtl="0">
                        <a:spcBef>
                          <a:spcPts val="0"/>
                        </a:spcBef>
                        <a:spcAft>
                          <a:spcPts val="0"/>
                        </a:spcAft>
                        <a:buNone/>
                      </a:pPr>
                      <a:r>
                        <a:rPr lang="en" b="1" u="sng">
                          <a:solidFill>
                            <a:srgbClr val="264653"/>
                          </a:solidFill>
                          <a:latin typeface="Barlow"/>
                          <a:ea typeface="Barlow"/>
                          <a:cs typeface="Barlow"/>
                          <a:sym typeface="Barlow"/>
                        </a:rPr>
                        <a:t>Product Quality</a:t>
                      </a:r>
                      <a:r>
                        <a:rPr lang="en" b="1">
                          <a:solidFill>
                            <a:srgbClr val="264653"/>
                          </a:solidFill>
                          <a:latin typeface="Barlow"/>
                          <a:ea typeface="Barlow"/>
                          <a:cs typeface="Barlow"/>
                          <a:sym typeface="Barlow"/>
                        </a:rPr>
                        <a:t> → High Quality ($600,000) or Average Quality ($400,000)</a:t>
                      </a:r>
                      <a:endParaRPr b="1">
                        <a:solidFill>
                          <a:srgbClr val="264653"/>
                        </a:solidFill>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solidFill>
                      <a:srgbClr val="A9E1CF"/>
                    </a:solidFill>
                  </a:tcPr>
                </a:tc>
                <a:extLst>
                  <a:ext uri="{0D108BD9-81ED-4DB2-BD59-A6C34878D82A}">
                    <a16:rowId xmlns:a16="http://schemas.microsoft.com/office/drawing/2014/main" val="10000"/>
                  </a:ext>
                </a:extLst>
              </a:tr>
              <a:tr h="893850">
                <a:tc>
                  <a:txBody>
                    <a:bodyPr/>
                    <a:lstStyle/>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tcPr>
                </a:tc>
                <a:extLst>
                  <a:ext uri="{0D108BD9-81ED-4DB2-BD59-A6C34878D82A}">
                    <a16:rowId xmlns:a16="http://schemas.microsoft.com/office/drawing/2014/main" val="10001"/>
                  </a:ext>
                </a:extLst>
              </a:tr>
              <a:tr h="371300">
                <a:tc>
                  <a:txBody>
                    <a:bodyPr/>
                    <a:lstStyle/>
                    <a:p>
                      <a:pPr marL="0" lvl="0" indent="0" algn="l" rtl="0">
                        <a:spcBef>
                          <a:spcPts val="0"/>
                        </a:spcBef>
                        <a:spcAft>
                          <a:spcPts val="0"/>
                        </a:spcAft>
                        <a:buNone/>
                      </a:pPr>
                      <a:r>
                        <a:rPr lang="en" b="1" u="sng">
                          <a:solidFill>
                            <a:srgbClr val="264653"/>
                          </a:solidFill>
                          <a:latin typeface="Barlow"/>
                          <a:ea typeface="Barlow"/>
                          <a:cs typeface="Barlow"/>
                          <a:sym typeface="Barlow"/>
                        </a:rPr>
                        <a:t>Advertising</a:t>
                      </a:r>
                      <a:r>
                        <a:rPr lang="en" b="1">
                          <a:solidFill>
                            <a:srgbClr val="264653"/>
                          </a:solidFill>
                          <a:latin typeface="Barlow"/>
                          <a:ea typeface="Barlow"/>
                          <a:cs typeface="Barlow"/>
                          <a:sym typeface="Barlow"/>
                        </a:rPr>
                        <a:t> → Flyers and Newspaper ($200,000) or Online Ads ($400,000)</a:t>
                      </a:r>
                      <a:endParaRPr b="1">
                        <a:solidFill>
                          <a:srgbClr val="264653"/>
                        </a:solidFill>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solidFill>
                      <a:srgbClr val="A9E1CF"/>
                    </a:solidFill>
                  </a:tcPr>
                </a:tc>
                <a:extLst>
                  <a:ext uri="{0D108BD9-81ED-4DB2-BD59-A6C34878D82A}">
                    <a16:rowId xmlns:a16="http://schemas.microsoft.com/office/drawing/2014/main" val="10002"/>
                  </a:ext>
                </a:extLst>
              </a:tr>
              <a:tr h="881950">
                <a:tc>
                  <a:txBody>
                    <a:bodyPr/>
                    <a:lstStyle/>
                    <a:p>
                      <a:pPr marL="0" lvl="0" indent="0" algn="l" rtl="0">
                        <a:spcBef>
                          <a:spcPts val="0"/>
                        </a:spcBef>
                        <a:spcAft>
                          <a:spcPts val="0"/>
                        </a:spcAft>
                        <a:buNone/>
                      </a:pPr>
                      <a:endParaRPr dirty="0">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tcPr>
                </a:tc>
                <a:extLst>
                  <a:ext uri="{0D108BD9-81ED-4DB2-BD59-A6C34878D82A}">
                    <a16:rowId xmlns:a16="http://schemas.microsoft.com/office/drawing/2014/main" val="10003"/>
                  </a:ext>
                </a:extLst>
              </a:tr>
              <a:tr h="329725">
                <a:tc>
                  <a:txBody>
                    <a:bodyPr/>
                    <a:lstStyle/>
                    <a:p>
                      <a:pPr marL="0" lvl="0" indent="0" algn="l" rtl="0">
                        <a:spcBef>
                          <a:spcPts val="0"/>
                        </a:spcBef>
                        <a:spcAft>
                          <a:spcPts val="0"/>
                        </a:spcAft>
                        <a:buClr>
                          <a:schemeClr val="dk1"/>
                        </a:buClr>
                        <a:buSzPts val="1100"/>
                        <a:buFont typeface="Arial"/>
                        <a:buNone/>
                      </a:pPr>
                      <a:r>
                        <a:rPr lang="en" b="1" u="sng">
                          <a:solidFill>
                            <a:srgbClr val="264653"/>
                          </a:solidFill>
                          <a:latin typeface="Barlow"/>
                          <a:ea typeface="Barlow"/>
                          <a:cs typeface="Barlow"/>
                          <a:sym typeface="Barlow"/>
                        </a:rPr>
                        <a:t>Selling Operations </a:t>
                      </a:r>
                      <a:r>
                        <a:rPr lang="en" b="1">
                          <a:solidFill>
                            <a:srgbClr val="264653"/>
                          </a:solidFill>
                          <a:latin typeface="Barlow"/>
                          <a:ea typeface="Barlow"/>
                          <a:cs typeface="Barlow"/>
                          <a:sym typeface="Barlow"/>
                        </a:rPr>
                        <a:t>→ In Stores ($100,000) or Website ($500,000)</a:t>
                      </a:r>
                      <a:endParaRPr>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solidFill>
                      <a:srgbClr val="A9E1CF"/>
                    </a:solidFill>
                  </a:tcPr>
                </a:tc>
                <a:extLst>
                  <a:ext uri="{0D108BD9-81ED-4DB2-BD59-A6C34878D82A}">
                    <a16:rowId xmlns:a16="http://schemas.microsoft.com/office/drawing/2014/main" val="10004"/>
                  </a:ext>
                </a:extLst>
              </a:tr>
              <a:tr h="847925">
                <a:tc>
                  <a:txBody>
                    <a:bodyPr/>
                    <a:lstStyle/>
                    <a:p>
                      <a:pPr marL="0" lvl="0" indent="0" algn="l" rtl="0">
                        <a:spcBef>
                          <a:spcPts val="0"/>
                        </a:spcBef>
                        <a:spcAft>
                          <a:spcPts val="0"/>
                        </a:spcAft>
                        <a:buNone/>
                      </a:pPr>
                      <a:endParaRPr dirty="0">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tcPr>
                </a:tc>
                <a:extLst>
                  <a:ext uri="{0D108BD9-81ED-4DB2-BD59-A6C34878D82A}">
                    <a16:rowId xmlns:a16="http://schemas.microsoft.com/office/drawing/2014/main" val="10005"/>
                  </a:ext>
                </a:extLst>
              </a:tr>
              <a:tr h="216100">
                <a:tc>
                  <a:txBody>
                    <a:bodyPr/>
                    <a:lstStyle/>
                    <a:p>
                      <a:pPr marL="0" lvl="0" indent="0" algn="l" rtl="0">
                        <a:spcBef>
                          <a:spcPts val="0"/>
                        </a:spcBef>
                        <a:spcAft>
                          <a:spcPts val="0"/>
                        </a:spcAft>
                        <a:buClr>
                          <a:schemeClr val="dk1"/>
                        </a:buClr>
                        <a:buSzPts val="1100"/>
                        <a:buFont typeface="Arial"/>
                        <a:buNone/>
                      </a:pPr>
                      <a:r>
                        <a:rPr lang="en" b="1" u="sng">
                          <a:solidFill>
                            <a:srgbClr val="264653"/>
                          </a:solidFill>
                          <a:latin typeface="Barlow"/>
                          <a:ea typeface="Barlow"/>
                          <a:cs typeface="Barlow"/>
                          <a:sym typeface="Barlow"/>
                        </a:rPr>
                        <a:t>Future Savings</a:t>
                      </a:r>
                      <a:r>
                        <a:rPr lang="en" b="1">
                          <a:solidFill>
                            <a:srgbClr val="264653"/>
                          </a:solidFill>
                          <a:latin typeface="Barlow"/>
                          <a:ea typeface="Barlow"/>
                          <a:cs typeface="Barlow"/>
                          <a:sym typeface="Barlow"/>
                        </a:rPr>
                        <a:t> → (remaining funds)</a:t>
                      </a:r>
                      <a:endParaRPr>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solidFill>
                      <a:srgbClr val="A9E1CF"/>
                    </a:solidFill>
                  </a:tcPr>
                </a:tc>
                <a:extLst>
                  <a:ext uri="{0D108BD9-81ED-4DB2-BD59-A6C34878D82A}">
                    <a16:rowId xmlns:a16="http://schemas.microsoft.com/office/drawing/2014/main" val="10006"/>
                  </a:ext>
                </a:extLst>
              </a:tr>
              <a:tr h="854575">
                <a:tc>
                  <a:txBody>
                    <a:bodyPr/>
                    <a:lstStyle/>
                    <a:p>
                      <a:pPr marL="0" lvl="0" indent="0" algn="l" rtl="0">
                        <a:spcBef>
                          <a:spcPts val="0"/>
                        </a:spcBef>
                        <a:spcAft>
                          <a:spcPts val="0"/>
                        </a:spcAft>
                        <a:buNone/>
                      </a:pPr>
                      <a:endParaRPr dirty="0">
                        <a:latin typeface="Barlow"/>
                        <a:ea typeface="Barlow"/>
                        <a:cs typeface="Barlow"/>
                        <a:sym typeface="Barlow"/>
                      </a:endParaRPr>
                    </a:p>
                  </a:txBody>
                  <a:tcPr marL="91425" marR="91425" marT="91425" marB="91425">
                    <a:lnL w="38100" cap="flat" cmpd="sng">
                      <a:solidFill>
                        <a:srgbClr val="A9E1CF"/>
                      </a:solidFill>
                      <a:prstDash val="solid"/>
                      <a:round/>
                      <a:headEnd type="none" w="sm" len="sm"/>
                      <a:tailEnd type="none" w="sm" len="sm"/>
                    </a:lnL>
                    <a:lnR w="38100" cap="flat" cmpd="sng">
                      <a:solidFill>
                        <a:srgbClr val="A9E1CF"/>
                      </a:solidFill>
                      <a:prstDash val="solid"/>
                      <a:round/>
                      <a:headEnd type="none" w="sm" len="sm"/>
                      <a:tailEnd type="none" w="sm" len="sm"/>
                    </a:lnR>
                    <a:lnT w="38100" cap="flat" cmpd="sng">
                      <a:solidFill>
                        <a:srgbClr val="A9E1CF"/>
                      </a:solidFill>
                      <a:prstDash val="solid"/>
                      <a:round/>
                      <a:headEnd type="none" w="sm" len="sm"/>
                      <a:tailEnd type="none" w="sm" len="sm"/>
                    </a:lnT>
                    <a:lnB w="38100" cap="flat" cmpd="sng">
                      <a:solidFill>
                        <a:srgbClr val="A9E1C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9"/>
          <p:cNvSpPr/>
          <p:nvPr/>
        </p:nvSpPr>
        <p:spPr>
          <a:xfrm>
            <a:off x="0" y="0"/>
            <a:ext cx="9144000" cy="130500"/>
          </a:xfrm>
          <a:prstGeom prst="rect">
            <a:avLst/>
          </a:prstGeom>
          <a:solidFill>
            <a:srgbClr val="E9C46A"/>
          </a:solidFill>
          <a:ln w="9525" cap="flat" cmpd="sng">
            <a:solidFill>
              <a:srgbClr val="E9C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19"/>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115" name="Google Shape;115;p19"/>
          <p:cNvSpPr txBox="1">
            <a:spLocks noGrp="1"/>
          </p:cNvSpPr>
          <p:nvPr>
            <p:ph type="ctrTitle"/>
          </p:nvPr>
        </p:nvSpPr>
        <p:spPr>
          <a:xfrm>
            <a:off x="2616000" y="556425"/>
            <a:ext cx="6271200" cy="65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solidFill>
                  <a:srgbClr val="2A9D8F"/>
                </a:solidFill>
                <a:latin typeface="Barlow"/>
                <a:ea typeface="Barlow"/>
                <a:cs typeface="Barlow"/>
                <a:sym typeface="Barlow"/>
              </a:rPr>
              <a:t>MARKETING: </a:t>
            </a:r>
            <a:r>
              <a:rPr lang="en" sz="2800" b="1">
                <a:solidFill>
                  <a:srgbClr val="264653"/>
                </a:solidFill>
                <a:latin typeface="Barlow"/>
                <a:ea typeface="Barlow"/>
                <a:cs typeface="Barlow"/>
                <a:sym typeface="Barlow"/>
              </a:rPr>
              <a:t>4Ps of Marketing </a:t>
            </a:r>
            <a:endParaRPr sz="2800" b="1">
              <a:latin typeface="Barlow"/>
              <a:ea typeface="Barlow"/>
              <a:cs typeface="Barlow"/>
              <a:sym typeface="Barlow"/>
            </a:endParaRPr>
          </a:p>
        </p:txBody>
      </p:sp>
      <p:graphicFrame>
        <p:nvGraphicFramePr>
          <p:cNvPr id="116" name="Google Shape;116;p19"/>
          <p:cNvGraphicFramePr/>
          <p:nvPr/>
        </p:nvGraphicFramePr>
        <p:xfrm>
          <a:off x="952500" y="1803425"/>
          <a:ext cx="7239000" cy="4579375"/>
        </p:xfrm>
        <a:graphic>
          <a:graphicData uri="http://schemas.openxmlformats.org/drawingml/2006/table">
            <a:tbl>
              <a:tblPr>
                <a:noFill/>
                <a:tableStyleId>{6CBACA93-2717-47F3-957C-77E582046893}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2300775">
                <a:tc>
                  <a:txBody>
                    <a:bodyPr/>
                    <a:lstStyle/>
                    <a:p>
                      <a:pPr marL="0" lvl="0" indent="0" algn="l" rtl="0">
                        <a:spcBef>
                          <a:spcPts val="0"/>
                        </a:spcBef>
                        <a:spcAft>
                          <a:spcPts val="0"/>
                        </a:spcAft>
                        <a:buNone/>
                      </a:pPr>
                      <a:r>
                        <a:rPr lang="en" sz="1800" b="1">
                          <a:solidFill>
                            <a:srgbClr val="264653"/>
                          </a:solidFill>
                          <a:latin typeface="Barlow"/>
                          <a:ea typeface="Barlow"/>
                          <a:cs typeface="Barlow"/>
                          <a:sym typeface="Barlow"/>
                        </a:rPr>
                        <a:t>PRODUCT</a:t>
                      </a:r>
                      <a:endParaRPr/>
                    </a:p>
                    <a:p>
                      <a:pPr marL="457200" lvl="0" indent="-317500" algn="l" rtl="0">
                        <a:spcBef>
                          <a:spcPts val="0"/>
                        </a:spcBef>
                        <a:spcAft>
                          <a:spcPts val="0"/>
                        </a:spcAft>
                        <a:buSzPts val="1400"/>
                        <a:buChar char="●"/>
                      </a:pPr>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b="1">
                          <a:solidFill>
                            <a:srgbClr val="264653"/>
                          </a:solidFill>
                          <a:latin typeface="Barlow"/>
                          <a:ea typeface="Barlow"/>
                          <a:cs typeface="Barlow"/>
                          <a:sym typeface="Barlow"/>
                        </a:rPr>
                        <a:t>PRICE</a:t>
                      </a:r>
                      <a:endParaRPr sz="1800" b="1">
                        <a:solidFill>
                          <a:srgbClr val="264653"/>
                        </a:solidFill>
                        <a:latin typeface="Barlow"/>
                        <a:ea typeface="Barlow"/>
                        <a:cs typeface="Barlow"/>
                        <a:sym typeface="Barlow"/>
                      </a:endParaRPr>
                    </a:p>
                    <a:p>
                      <a:pPr marL="457200" lvl="0" indent="-342900" algn="l" rtl="0">
                        <a:spcBef>
                          <a:spcPts val="0"/>
                        </a:spcBef>
                        <a:spcAft>
                          <a:spcPts val="0"/>
                        </a:spcAft>
                        <a:buClr>
                          <a:srgbClr val="264653"/>
                        </a:buClr>
                        <a:buSzPts val="1800"/>
                        <a:buFont typeface="Barlow"/>
                        <a:buChar char="●"/>
                      </a:pPr>
                      <a:endParaRPr sz="1800" b="1">
                        <a:solidFill>
                          <a:srgbClr val="264653"/>
                        </a:solidFill>
                        <a:latin typeface="Barlow"/>
                        <a:ea typeface="Barlow"/>
                        <a:cs typeface="Barlow"/>
                        <a:sym typeface="Barlow"/>
                      </a:endParaRPr>
                    </a:p>
                    <a:p>
                      <a:pPr marL="0" lvl="0" indent="0" algn="l" rtl="0">
                        <a:spcBef>
                          <a:spcPts val="0"/>
                        </a:spcBef>
                        <a:spcAft>
                          <a:spcPts val="0"/>
                        </a:spcAft>
                        <a:buNone/>
                      </a:pPr>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extLst>
                  <a:ext uri="{0D108BD9-81ED-4DB2-BD59-A6C34878D82A}">
                    <a16:rowId xmlns:a16="http://schemas.microsoft.com/office/drawing/2014/main" val="10000"/>
                  </a:ext>
                </a:extLst>
              </a:tr>
              <a:tr h="2278600">
                <a:tc>
                  <a:txBody>
                    <a:bodyPr/>
                    <a:lstStyle/>
                    <a:p>
                      <a:pPr marL="0" lvl="0" indent="0" algn="l" rtl="0">
                        <a:spcBef>
                          <a:spcPts val="0"/>
                        </a:spcBef>
                        <a:spcAft>
                          <a:spcPts val="0"/>
                        </a:spcAft>
                        <a:buClr>
                          <a:schemeClr val="dk1"/>
                        </a:buClr>
                        <a:buSzPts val="1100"/>
                        <a:buFont typeface="Arial"/>
                        <a:buNone/>
                      </a:pPr>
                      <a:r>
                        <a:rPr lang="en" sz="1800" b="1">
                          <a:solidFill>
                            <a:srgbClr val="264653"/>
                          </a:solidFill>
                          <a:latin typeface="Barlow"/>
                          <a:ea typeface="Barlow"/>
                          <a:cs typeface="Barlow"/>
                          <a:sym typeface="Barlow"/>
                        </a:rPr>
                        <a:t>PLACE</a:t>
                      </a:r>
                      <a:endParaRPr sz="1800" b="1">
                        <a:solidFill>
                          <a:srgbClr val="264653"/>
                        </a:solidFill>
                        <a:latin typeface="Barlow"/>
                        <a:ea typeface="Barlow"/>
                        <a:cs typeface="Barlow"/>
                        <a:sym typeface="Barlow"/>
                      </a:endParaRPr>
                    </a:p>
                    <a:p>
                      <a:pPr marL="457200" lvl="0" indent="-342900" algn="l" rtl="0">
                        <a:spcBef>
                          <a:spcPts val="0"/>
                        </a:spcBef>
                        <a:spcAft>
                          <a:spcPts val="0"/>
                        </a:spcAft>
                        <a:buClr>
                          <a:srgbClr val="264653"/>
                        </a:buClr>
                        <a:buSzPts val="1800"/>
                        <a:buFont typeface="Barlow"/>
                        <a:buChar char="●"/>
                      </a:pPr>
                      <a:endParaRPr sz="1800" b="1">
                        <a:solidFill>
                          <a:srgbClr val="264653"/>
                        </a:solidFill>
                        <a:latin typeface="Barlow"/>
                        <a:ea typeface="Barlow"/>
                        <a:cs typeface="Barlow"/>
                        <a:sym typeface="Barlow"/>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b="1">
                          <a:solidFill>
                            <a:srgbClr val="264653"/>
                          </a:solidFill>
                          <a:latin typeface="Barlow"/>
                          <a:ea typeface="Barlow"/>
                          <a:cs typeface="Barlow"/>
                          <a:sym typeface="Barlow"/>
                        </a:rPr>
                        <a:t>PROMOTION</a:t>
                      </a:r>
                      <a:endParaRPr sz="1800" b="1">
                        <a:solidFill>
                          <a:srgbClr val="264653"/>
                        </a:solidFill>
                        <a:latin typeface="Barlow"/>
                        <a:ea typeface="Barlow"/>
                        <a:cs typeface="Barlow"/>
                        <a:sym typeface="Barlow"/>
                      </a:endParaRPr>
                    </a:p>
                    <a:p>
                      <a:pPr marL="457200" lvl="0" indent="-342900" algn="l" rtl="0">
                        <a:spcBef>
                          <a:spcPts val="0"/>
                        </a:spcBef>
                        <a:spcAft>
                          <a:spcPts val="0"/>
                        </a:spcAft>
                        <a:buClr>
                          <a:srgbClr val="264653"/>
                        </a:buClr>
                        <a:buSzPts val="1800"/>
                        <a:buFont typeface="Barlow"/>
                        <a:buChar char="●"/>
                      </a:pPr>
                      <a:endParaRPr sz="1800" b="1">
                        <a:solidFill>
                          <a:srgbClr val="264653"/>
                        </a:solidFill>
                        <a:latin typeface="Barlow"/>
                        <a:ea typeface="Barlow"/>
                        <a:cs typeface="Barlow"/>
                        <a:sym typeface="Barlow"/>
                      </a:endParaRPr>
                    </a:p>
                  </a:txBody>
                  <a:tcPr marL="91425" marR="91425" marT="91425" marB="91425">
                    <a:lnL w="38100" cap="flat" cmpd="sng">
                      <a:solidFill>
                        <a:srgbClr val="E9C46A"/>
                      </a:solidFill>
                      <a:prstDash val="solid"/>
                      <a:round/>
                      <a:headEnd type="none" w="sm" len="sm"/>
                      <a:tailEnd type="none" w="sm" len="sm"/>
                    </a:lnL>
                    <a:lnR w="38100" cap="flat" cmpd="sng">
                      <a:solidFill>
                        <a:srgbClr val="E9C46A"/>
                      </a:solidFill>
                      <a:prstDash val="solid"/>
                      <a:round/>
                      <a:headEnd type="none" w="sm" len="sm"/>
                      <a:tailEnd type="none" w="sm" len="sm"/>
                    </a:lnR>
                    <a:lnT w="38100" cap="flat" cmpd="sng">
                      <a:solidFill>
                        <a:srgbClr val="E9C46A"/>
                      </a:solidFill>
                      <a:prstDash val="solid"/>
                      <a:round/>
                      <a:headEnd type="none" w="sm" len="sm"/>
                      <a:tailEnd type="none" w="sm" len="sm"/>
                    </a:lnT>
                    <a:lnB w="38100" cap="flat" cmpd="sng">
                      <a:solidFill>
                        <a:srgbClr val="E9C46A"/>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7" name="Google Shape;117;p19"/>
          <p:cNvSpPr txBox="1"/>
          <p:nvPr/>
        </p:nvSpPr>
        <p:spPr>
          <a:xfrm>
            <a:off x="952500" y="1276375"/>
            <a:ext cx="7239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264653"/>
                </a:solidFill>
                <a:latin typeface="Barlow"/>
                <a:ea typeface="Barlow"/>
                <a:cs typeface="Barlow"/>
                <a:sym typeface="Barlow"/>
              </a:rPr>
              <a:t>Use the following table to help plan your marketing campaign!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DEAD"/>
        </a:solidFill>
        <a:effectLst/>
      </p:bgPr>
    </p:bg>
    <p:spTree>
      <p:nvGrpSpPr>
        <p:cNvPr id="1" name="Shape 121"/>
        <p:cNvGrpSpPr/>
        <p:nvPr/>
      </p:nvGrpSpPr>
      <p:grpSpPr>
        <a:xfrm>
          <a:off x="0" y="0"/>
          <a:ext cx="0" cy="0"/>
          <a:chOff x="0" y="0"/>
          <a:chExt cx="0" cy="0"/>
        </a:xfrm>
      </p:grpSpPr>
      <p:sp>
        <p:nvSpPr>
          <p:cNvPr id="122" name="Google Shape;122;p20"/>
          <p:cNvSpPr/>
          <p:nvPr/>
        </p:nvSpPr>
        <p:spPr>
          <a:xfrm>
            <a:off x="0" y="0"/>
            <a:ext cx="9144000" cy="1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20"/>
          <p:cNvPicPr preferRelativeResize="0"/>
          <p:nvPr/>
        </p:nvPicPr>
        <p:blipFill>
          <a:blip r:embed="rId3">
            <a:alphaModFix/>
          </a:blip>
          <a:stretch>
            <a:fillRect/>
          </a:stretch>
        </p:blipFill>
        <p:spPr>
          <a:xfrm>
            <a:off x="311700" y="457100"/>
            <a:ext cx="2300524" cy="852050"/>
          </a:xfrm>
          <a:prstGeom prst="rect">
            <a:avLst/>
          </a:prstGeom>
          <a:noFill/>
          <a:ln>
            <a:noFill/>
          </a:ln>
        </p:spPr>
      </p:pic>
      <p:sp>
        <p:nvSpPr>
          <p:cNvPr id="124" name="Google Shape;124;p20"/>
          <p:cNvSpPr txBox="1"/>
          <p:nvPr/>
        </p:nvSpPr>
        <p:spPr>
          <a:xfrm>
            <a:off x="658650" y="2212600"/>
            <a:ext cx="7826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solidFill>
                  <a:srgbClr val="264653"/>
                </a:solidFill>
                <a:latin typeface="Barlow"/>
                <a:ea typeface="Barlow"/>
                <a:cs typeface="Barlow"/>
                <a:sym typeface="Barlow"/>
              </a:rPr>
              <a:t>Presentation: What to expect!</a:t>
            </a:r>
            <a:endParaRPr sz="4200"/>
          </a:p>
        </p:txBody>
      </p:sp>
      <p:sp>
        <p:nvSpPr>
          <p:cNvPr id="125" name="Google Shape;125;p20"/>
          <p:cNvSpPr txBox="1"/>
          <p:nvPr/>
        </p:nvSpPr>
        <p:spPr>
          <a:xfrm>
            <a:off x="1356300" y="3043900"/>
            <a:ext cx="6431400" cy="3586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Now that you have your business plan, transfer it onto a poster board!</a:t>
            </a:r>
            <a:endParaRPr sz="1700">
              <a:solidFill>
                <a:schemeClr val="dk1"/>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During Workshop 6, each group will do a 3-5 Minute informal presentation to your peers in smaller groups (4 people) </a:t>
            </a:r>
            <a:endParaRPr sz="1700">
              <a:solidFill>
                <a:schemeClr val="dk1"/>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Be prepared to explain the Design Thinking Process:</a:t>
            </a:r>
            <a:endParaRPr sz="1700">
              <a:solidFill>
                <a:schemeClr val="dk1"/>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Present on these questions: </a:t>
            </a:r>
            <a:endParaRPr sz="1700">
              <a:solidFill>
                <a:schemeClr val="dk1"/>
              </a:solidFill>
              <a:latin typeface="Barlow"/>
              <a:ea typeface="Barlow"/>
              <a:cs typeface="Barlow"/>
              <a:sym typeface="Barlow"/>
            </a:endParaRPr>
          </a:p>
          <a:p>
            <a:pPr marL="0" lvl="0" indent="457200" algn="l" rtl="0">
              <a:spcBef>
                <a:spcPts val="0"/>
              </a:spcBef>
              <a:spcAft>
                <a:spcPts val="0"/>
              </a:spcAft>
              <a:buNone/>
            </a:pPr>
            <a:r>
              <a:rPr lang="en" sz="1700" b="1">
                <a:solidFill>
                  <a:schemeClr val="dk1"/>
                </a:solidFill>
                <a:latin typeface="Barlow"/>
                <a:ea typeface="Barlow"/>
                <a:cs typeface="Barlow"/>
                <a:sym typeface="Barlow"/>
              </a:rPr>
              <a:t>WHAT</a:t>
            </a:r>
            <a:r>
              <a:rPr lang="en" sz="1700">
                <a:solidFill>
                  <a:schemeClr val="dk1"/>
                </a:solidFill>
                <a:latin typeface="Barlow"/>
                <a:ea typeface="Barlow"/>
                <a:cs typeface="Barlow"/>
                <a:sym typeface="Barlow"/>
              </a:rPr>
              <a:t> your group has created? </a:t>
            </a:r>
            <a:endParaRPr sz="1700">
              <a:solidFill>
                <a:schemeClr val="dk1"/>
              </a:solidFill>
              <a:latin typeface="Barlow"/>
              <a:ea typeface="Barlow"/>
              <a:cs typeface="Barlow"/>
              <a:sym typeface="Barlow"/>
            </a:endParaRPr>
          </a:p>
          <a:p>
            <a:pPr marL="457200" lvl="0" indent="0" algn="l" rtl="0">
              <a:spcBef>
                <a:spcPts val="0"/>
              </a:spcBef>
              <a:spcAft>
                <a:spcPts val="0"/>
              </a:spcAft>
              <a:buNone/>
            </a:pPr>
            <a:r>
              <a:rPr lang="en" sz="1700" b="1">
                <a:solidFill>
                  <a:schemeClr val="dk1"/>
                </a:solidFill>
                <a:latin typeface="Barlow"/>
                <a:ea typeface="Barlow"/>
                <a:cs typeface="Barlow"/>
                <a:sym typeface="Barlow"/>
              </a:rPr>
              <a:t>WHO </a:t>
            </a:r>
            <a:r>
              <a:rPr lang="en" sz="1700">
                <a:solidFill>
                  <a:schemeClr val="dk1"/>
                </a:solidFill>
                <a:latin typeface="Barlow"/>
                <a:ea typeface="Barlow"/>
                <a:cs typeface="Barlow"/>
                <a:sym typeface="Barlow"/>
              </a:rPr>
              <a:t>is impacted? </a:t>
            </a:r>
            <a:endParaRPr sz="1700">
              <a:solidFill>
                <a:schemeClr val="dk1"/>
              </a:solidFill>
              <a:latin typeface="Barlow"/>
              <a:ea typeface="Barlow"/>
              <a:cs typeface="Barlow"/>
              <a:sym typeface="Barlow"/>
            </a:endParaRPr>
          </a:p>
          <a:p>
            <a:pPr marL="457200" lvl="0" indent="0" algn="l" rtl="0">
              <a:spcBef>
                <a:spcPts val="0"/>
              </a:spcBef>
              <a:spcAft>
                <a:spcPts val="0"/>
              </a:spcAft>
              <a:buNone/>
            </a:pPr>
            <a:r>
              <a:rPr lang="en" sz="1700" b="1">
                <a:solidFill>
                  <a:schemeClr val="dk1"/>
                </a:solidFill>
                <a:latin typeface="Barlow"/>
                <a:ea typeface="Barlow"/>
                <a:cs typeface="Barlow"/>
                <a:sym typeface="Barlow"/>
              </a:rPr>
              <a:t>WHY</a:t>
            </a:r>
            <a:r>
              <a:rPr lang="en" sz="1700">
                <a:solidFill>
                  <a:schemeClr val="dk1"/>
                </a:solidFill>
                <a:latin typeface="Barlow"/>
                <a:ea typeface="Barlow"/>
                <a:cs typeface="Barlow"/>
                <a:sym typeface="Barlow"/>
              </a:rPr>
              <a:t> did your group choose to tackle your SDG this way?</a:t>
            </a:r>
            <a:endParaRPr sz="1700">
              <a:solidFill>
                <a:schemeClr val="dk1"/>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Share your poster with the class!</a:t>
            </a:r>
            <a:endParaRPr sz="1700">
              <a:solidFill>
                <a:schemeClr val="dk1"/>
              </a:solidFill>
              <a:latin typeface="Barlow"/>
              <a:ea typeface="Barlow"/>
              <a:cs typeface="Barlow"/>
              <a:sym typeface="Barlow"/>
            </a:endParaRPr>
          </a:p>
          <a:p>
            <a:pPr marL="0" lvl="0" indent="0" algn="l" rtl="0">
              <a:spcBef>
                <a:spcPts val="0"/>
              </a:spcBef>
              <a:spcAft>
                <a:spcPts val="0"/>
              </a:spcAft>
              <a:buNone/>
            </a:pPr>
            <a:r>
              <a:rPr lang="en" sz="1700">
                <a:solidFill>
                  <a:schemeClr val="dk1"/>
                </a:solidFill>
                <a:latin typeface="Barlow"/>
                <a:ea typeface="Barlow"/>
                <a:cs typeface="Barlow"/>
                <a:sym typeface="Barlow"/>
              </a:rPr>
              <a:t>(Note: Try to split speaking points as best as you can among your team members, however, not all team members are required to speak, 3-5 Minutes is a short time) </a:t>
            </a:r>
            <a:endParaRPr sz="17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C46A"/>
        </a:solidFill>
        <a:effectLst/>
      </p:bgPr>
    </p:bg>
    <p:spTree>
      <p:nvGrpSpPr>
        <p:cNvPr id="1" name="Shape 129"/>
        <p:cNvGrpSpPr/>
        <p:nvPr/>
      </p:nvGrpSpPr>
      <p:grpSpPr>
        <a:xfrm>
          <a:off x="0" y="0"/>
          <a:ext cx="0" cy="0"/>
          <a:chOff x="0" y="0"/>
          <a:chExt cx="0" cy="0"/>
        </a:xfrm>
      </p:grpSpPr>
      <p:sp>
        <p:nvSpPr>
          <p:cNvPr id="130" name="Google Shape;130;p21"/>
          <p:cNvSpPr txBox="1">
            <a:spLocks noGrp="1"/>
          </p:cNvSpPr>
          <p:nvPr>
            <p:ph type="ctrTitle"/>
          </p:nvPr>
        </p:nvSpPr>
        <p:spPr>
          <a:xfrm>
            <a:off x="1114500" y="1798013"/>
            <a:ext cx="6915000" cy="121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264653"/>
                </a:solidFill>
                <a:latin typeface="Barlow"/>
                <a:ea typeface="Barlow"/>
                <a:cs typeface="Barlow"/>
                <a:sym typeface="Barlow"/>
              </a:rPr>
              <a:t>Next Steps:</a:t>
            </a:r>
            <a:endParaRPr b="1">
              <a:latin typeface="Barlow"/>
              <a:ea typeface="Barlow"/>
              <a:cs typeface="Barlow"/>
              <a:sym typeface="Barlow"/>
            </a:endParaRPr>
          </a:p>
        </p:txBody>
      </p:sp>
      <p:sp>
        <p:nvSpPr>
          <p:cNvPr id="131" name="Google Shape;131;p21"/>
          <p:cNvSpPr txBox="1">
            <a:spLocks noGrp="1"/>
          </p:cNvSpPr>
          <p:nvPr>
            <p:ph type="subTitle" idx="1"/>
          </p:nvPr>
        </p:nvSpPr>
        <p:spPr>
          <a:xfrm>
            <a:off x="711150" y="3312188"/>
            <a:ext cx="7721700" cy="1747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200" b="1">
                <a:solidFill>
                  <a:schemeClr val="lt1"/>
                </a:solidFill>
                <a:latin typeface="Barlow"/>
                <a:ea typeface="Barlow"/>
                <a:cs typeface="Barlow"/>
                <a:sym typeface="Barlow"/>
              </a:rPr>
              <a:t>Now you’re set! After you and your group are done answering the questions, you will be taking this into the live session and presenting your ideas to the rest of the class. </a:t>
            </a:r>
            <a:br>
              <a:rPr lang="en" sz="2200" b="1">
                <a:solidFill>
                  <a:schemeClr val="lt1"/>
                </a:solidFill>
                <a:latin typeface="Barlow"/>
                <a:ea typeface="Barlow"/>
                <a:cs typeface="Barlow"/>
                <a:sym typeface="Barlow"/>
              </a:rPr>
            </a:br>
            <a:r>
              <a:rPr lang="en" sz="2200" b="1">
                <a:solidFill>
                  <a:schemeClr val="lt1"/>
                </a:solidFill>
                <a:latin typeface="Barlow"/>
                <a:ea typeface="Barlow"/>
                <a:cs typeface="Barlow"/>
                <a:sym typeface="Barlow"/>
              </a:rPr>
              <a:t>Good luck!</a:t>
            </a:r>
            <a:endParaRPr sz="2200" b="1">
              <a:solidFill>
                <a:schemeClr val="lt1"/>
              </a:solidFill>
              <a:latin typeface="Barlow"/>
              <a:ea typeface="Barlow"/>
              <a:cs typeface="Barlow"/>
              <a:sym typeface="Barlow"/>
            </a:endParaRPr>
          </a:p>
          <a:p>
            <a:pPr marL="0" lvl="0" indent="0" algn="ctr" rtl="0">
              <a:lnSpc>
                <a:spcPct val="115000"/>
              </a:lnSpc>
              <a:spcBef>
                <a:spcPts val="1200"/>
              </a:spcBef>
              <a:spcAft>
                <a:spcPts val="1200"/>
              </a:spcAft>
              <a:buClr>
                <a:schemeClr val="dk1"/>
              </a:buClr>
              <a:buSzPts val="1100"/>
              <a:buFont typeface="Arial"/>
              <a:buNone/>
            </a:pPr>
            <a:endParaRPr sz="2400" b="1">
              <a:solidFill>
                <a:schemeClr val="lt1"/>
              </a:solidFill>
              <a:latin typeface="Barlow"/>
              <a:ea typeface="Barlow"/>
              <a:cs typeface="Barlow"/>
              <a:sym typeface="Barlow"/>
            </a:endParaRPr>
          </a:p>
        </p:txBody>
      </p:sp>
      <p:sp>
        <p:nvSpPr>
          <p:cNvPr id="132" name="Google Shape;132;p21"/>
          <p:cNvSpPr/>
          <p:nvPr/>
        </p:nvSpPr>
        <p:spPr>
          <a:xfrm>
            <a:off x="0" y="0"/>
            <a:ext cx="9144000" cy="1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 name="Google Shape;133;p21"/>
          <p:cNvPicPr preferRelativeResize="0"/>
          <p:nvPr/>
        </p:nvPicPr>
        <p:blipFill>
          <a:blip r:embed="rId3">
            <a:alphaModFix/>
          </a:blip>
          <a:stretch>
            <a:fillRect/>
          </a:stretch>
        </p:blipFill>
        <p:spPr>
          <a:xfrm>
            <a:off x="311700" y="457100"/>
            <a:ext cx="2300524" cy="852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On-screen Show (4:3)</PresentationFormat>
  <Paragraphs>99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Barlow</vt:lpstr>
      <vt:lpstr>Arial</vt:lpstr>
      <vt:lpstr>Simple Light</vt:lpstr>
      <vt:lpstr>Final Activity: Business Plan </vt:lpstr>
      <vt:lpstr>PowerPoint Presentation</vt:lpstr>
      <vt:lpstr>IDENTIFY: Design Thinking Process</vt:lpstr>
      <vt:lpstr>IDENTIFY: Design Thinking Process</vt:lpstr>
      <vt:lpstr>PowerPoint Presentation</vt:lpstr>
      <vt:lpstr>PLANNING: Business Finances</vt:lpstr>
      <vt:lpstr>MARKETING: 4Ps of Marketing </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Activity: Business Plan </dc:title>
  <cp:lastModifiedBy>Vincent Mah</cp:lastModifiedBy>
  <cp:revision>1</cp:revision>
  <dcterms:modified xsi:type="dcterms:W3CDTF">2024-02-23T20:11:31Z</dcterms:modified>
</cp:coreProperties>
</file>