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3959225" cy="3060700"/>
  <p:notesSz cx="6858000" cy="9144000"/>
  <p:embeddedFontLst>
    <p:embeddedFont>
      <p:font typeface="Oswald" pitchFamily="2" charset="7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4">
          <p15:clr>
            <a:srgbClr val="A4A3A4"/>
          </p15:clr>
        </p15:guide>
        <p15:guide id="2" pos="1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9BBFD-1A8E-48A8-932A-2BFC87D0436C}">
  <a:tblStyle styleId="{1609BBFD-1A8E-48A8-932A-2BFC87D04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5845"/>
  </p:normalViewPr>
  <p:slideViewPr>
    <p:cSldViewPr snapToGrid="0">
      <p:cViewPr varScale="1">
        <p:scale>
          <a:sx n="177" d="100"/>
          <a:sy n="177" d="100"/>
        </p:scale>
        <p:origin x="2640" y="168"/>
      </p:cViewPr>
      <p:guideLst>
        <p:guide orient="horz" pos="964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dda8621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dda8621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32415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dda8621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dda8621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dda8621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dda8621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78a13b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c78a13b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dda86212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dda86212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2415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2415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2415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4992" y="442967"/>
            <a:ext cx="3690000" cy="1221000"/>
          </a:xfrm>
          <a:prstGeom prst="rect">
            <a:avLst/>
          </a:prstGeom>
        </p:spPr>
        <p:txBody>
          <a:bodyPr spcFirstLastPara="1" wrap="square" lIns="44525" tIns="44525" rIns="44525" bIns="445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4988" y="1686094"/>
            <a:ext cx="3690000" cy="4716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4988" y="658062"/>
            <a:ext cx="3690000" cy="1168200"/>
          </a:xfrm>
          <a:prstGeom prst="rect">
            <a:avLst/>
          </a:prstGeom>
        </p:spPr>
        <p:txBody>
          <a:bodyPr spcFirstLastPara="1" wrap="square" lIns="44525" tIns="44525" rIns="44525" bIns="445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34988" y="1875339"/>
            <a:ext cx="3690000" cy="7740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73050" algn="ctr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2pPr>
            <a:lvl3pPr marL="1371600" lvl="2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3pPr>
            <a:lvl4pPr marL="1828800" lvl="3" indent="-27305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4pPr>
            <a:lvl5pPr marL="2286000" lvl="4" indent="-273050" algn="ctr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5pPr>
            <a:lvl6pPr marL="2743200" lvl="5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6pPr>
            <a:lvl7pPr marL="3200400" lvl="6" indent="-27305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 algn="ctr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34992" y="442967"/>
            <a:ext cx="3690000" cy="1221000"/>
          </a:xfrm>
          <a:prstGeom prst="rect">
            <a:avLst/>
          </a:prstGeom>
        </p:spPr>
        <p:txBody>
          <a:bodyPr spcFirstLastPara="1" wrap="square" lIns="36000" tIns="36000" rIns="36000" bIns="36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34988" y="1686094"/>
            <a:ext cx="3690000" cy="4716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34988" y="1279596"/>
            <a:ext cx="3690000" cy="5007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134988" y="685637"/>
            <a:ext cx="3690000" cy="20325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6700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2pPr>
            <a:lvl3pPr marL="1371600" lvl="2" indent="-266700" rtl="0"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3pPr>
            <a:lvl4pPr marL="1828800" lvl="3" indent="-266700" rtl="0"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4pPr>
            <a:lvl5pPr marL="2286000" lvl="4" indent="-266700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5pPr>
            <a:lvl6pPr marL="2743200" lvl="5" indent="-266700" rtl="0"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6pPr>
            <a:lvl7pPr marL="3200400" lvl="6" indent="-266700" rtl="0"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7pPr>
            <a:lvl8pPr marL="3657600" lvl="7" indent="-266700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8pPr>
            <a:lvl9pPr marL="4114800" lvl="8" indent="-266700" rtl="0">
              <a:spcBef>
                <a:spcPts val="600"/>
              </a:spcBef>
              <a:spcAft>
                <a:spcPts val="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134988" y="685637"/>
            <a:ext cx="1732200" cy="20325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66700" rtl="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marL="914400" lvl="1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rtl="0"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rtl="0"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rtl="0"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rtl="0"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rtl="0">
              <a:spcBef>
                <a:spcPts val="600"/>
              </a:spcBef>
              <a:spcAft>
                <a:spcPts val="60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2092772" y="685637"/>
            <a:ext cx="1732200" cy="20325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66700" rtl="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marL="914400" lvl="1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rtl="0"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rtl="0"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rtl="0"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rtl="0"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rtl="0">
              <a:spcBef>
                <a:spcPts val="600"/>
              </a:spcBef>
              <a:spcAft>
                <a:spcPts val="60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34988" y="330541"/>
            <a:ext cx="1216200" cy="449400"/>
          </a:xfrm>
          <a:prstGeom prst="rect">
            <a:avLst/>
          </a:prstGeom>
        </p:spPr>
        <p:txBody>
          <a:bodyPr spcFirstLastPara="1" wrap="square" lIns="36000" tIns="36000" rIns="36000" bIns="360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34988" y="826709"/>
            <a:ext cx="1216200" cy="18915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60350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rtl="0"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rtl="0"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rtl="0"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rtl="0"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rtl="0"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rtl="0">
              <a:spcBef>
                <a:spcPts val="600"/>
              </a:spcBef>
              <a:spcAft>
                <a:spcPts val="60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12313" y="267806"/>
            <a:ext cx="2757600" cy="24339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1980000" y="-74"/>
            <a:ext cx="1980000" cy="30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14980" y="733647"/>
            <a:ext cx="1751700" cy="881700"/>
          </a:xfrm>
          <a:prstGeom prst="rect">
            <a:avLst/>
          </a:prstGeom>
        </p:spPr>
        <p:txBody>
          <a:bodyPr spcFirstLastPara="1" wrap="square" lIns="36000" tIns="36000" rIns="36000" bIns="36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14980" y="1667621"/>
            <a:ext cx="1751700" cy="7347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2139154" y="430771"/>
            <a:ext cx="1661700" cy="21984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6700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2pPr>
            <a:lvl3pPr marL="1371600" lvl="2" indent="-266700" rtl="0"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3pPr>
            <a:lvl4pPr marL="1828800" lvl="3" indent="-266700" rtl="0"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4pPr>
            <a:lvl5pPr marL="2286000" lvl="4" indent="-266700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5pPr>
            <a:lvl6pPr marL="2743200" lvl="5" indent="-266700" rtl="0"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6pPr>
            <a:lvl7pPr marL="3200400" lvl="6" indent="-266700" rtl="0"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7pPr>
            <a:lvl8pPr marL="3657600" lvl="7" indent="-266700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8pPr>
            <a:lvl9pPr marL="4114800" lvl="8" indent="-266700" rtl="0">
              <a:spcBef>
                <a:spcPts val="600"/>
              </a:spcBef>
              <a:spcAft>
                <a:spcPts val="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4988" y="1279596"/>
            <a:ext cx="3690000" cy="5007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34988" y="2516878"/>
            <a:ext cx="2598000" cy="3600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134988" y="658062"/>
            <a:ext cx="3690000" cy="1168200"/>
          </a:xfrm>
          <a:prstGeom prst="rect">
            <a:avLst/>
          </a:prstGeom>
        </p:spPr>
        <p:txBody>
          <a:bodyPr spcFirstLastPara="1" wrap="square" lIns="36000" tIns="36000" rIns="36000" bIns="36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34988" y="1875339"/>
            <a:ext cx="3690000" cy="774000"/>
          </a:xfrm>
          <a:prstGeom prst="rect">
            <a:avLst/>
          </a:prstGeom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2pPr>
            <a:lvl3pPr marL="1371600" lvl="2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3pPr>
            <a:lvl4pPr marL="1828800" lvl="3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4pPr>
            <a:lvl5pPr marL="2286000" lvl="4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5pPr>
            <a:lvl6pPr marL="2743200" lvl="5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6pPr>
            <a:lvl7pPr marL="3200400" lvl="6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7pPr>
            <a:lvl8pPr marL="3657600" lvl="7" indent="-266700" algn="ctr" rtl="0"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8pPr>
            <a:lvl9pPr marL="4114800" lvl="8" indent="-266700" algn="ctr" rtl="0">
              <a:spcBef>
                <a:spcPts val="600"/>
              </a:spcBef>
              <a:spcAft>
                <a:spcPts val="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4988" y="685637"/>
            <a:ext cx="3690000" cy="20325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34988" y="685637"/>
            <a:ext cx="1732200" cy="20325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092772" y="685637"/>
            <a:ext cx="1732200" cy="20325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4988" y="330541"/>
            <a:ext cx="1216200" cy="449700"/>
          </a:xfrm>
          <a:prstGeom prst="rect">
            <a:avLst/>
          </a:prstGeom>
        </p:spPr>
        <p:txBody>
          <a:bodyPr spcFirstLastPara="1" wrap="square" lIns="44525" tIns="44525" rIns="44525" bIns="445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4988" y="826709"/>
            <a:ext cx="1216200" cy="18915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 sz="6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 sz="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12313" y="267806"/>
            <a:ext cx="2757600" cy="24336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980000" y="-74"/>
            <a:ext cx="1980000" cy="30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4525" tIns="44525" rIns="44525" bIns="44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4980" y="733647"/>
            <a:ext cx="1752000" cy="882000"/>
          </a:xfrm>
          <a:prstGeom prst="rect">
            <a:avLst/>
          </a:prstGeom>
        </p:spPr>
        <p:txBody>
          <a:bodyPr spcFirstLastPara="1" wrap="square" lIns="44525" tIns="44525" rIns="44525" bIns="445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14980" y="1667621"/>
            <a:ext cx="1752000" cy="734700"/>
          </a:xfrm>
          <a:prstGeom prst="rect">
            <a:avLst/>
          </a:prstGeom>
        </p:spPr>
        <p:txBody>
          <a:bodyPr spcFirstLastPara="1" wrap="square" lIns="44525" tIns="44525" rIns="44525" bIns="445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139154" y="430771"/>
            <a:ext cx="1661700" cy="21984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4988" y="2516878"/>
            <a:ext cx="2598000" cy="3600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</p:spPr>
        <p:txBody>
          <a:bodyPr spcFirstLastPara="1" wrap="square" lIns="44525" tIns="44525" rIns="44525" bIns="44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5818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525" tIns="44525" rIns="44525" bIns="44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4988" y="685637"/>
            <a:ext cx="3690000" cy="2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525" tIns="44525" rIns="44525" bIns="44525" anchor="t" anchorCtr="0">
            <a:normAutofit/>
          </a:bodyPr>
          <a:lstStyle>
            <a:lvl1pPr marL="4572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marL="914400" lvl="1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marL="1371600" lvl="2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marL="1828800" lvl="3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marL="2286000" lvl="4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marL="2743200" lvl="5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marL="3200400" lvl="6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marL="3657600" lvl="7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marL="4114800" lvl="8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525" tIns="44525" rIns="44525" bIns="44525" anchor="ctr" anchorCtr="0">
            <a:norm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A9D8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4988" y="264757"/>
            <a:ext cx="36900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34988" y="685637"/>
            <a:ext cx="3690000" cy="2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2pPr>
            <a:lvl3pPr marL="1371600" lvl="2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3pPr>
            <a:lvl4pPr marL="1828800" lvl="3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4pPr>
            <a:lvl5pPr marL="2286000" lvl="4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5pPr>
            <a:lvl6pPr marL="2743200" lvl="5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6pPr>
            <a:lvl7pPr marL="3200400" lvl="6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7pPr>
            <a:lvl8pPr marL="3657600" lvl="7" indent="-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669175" y="2774267"/>
            <a:ext cx="237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r" rtl="0">
              <a:buNone/>
              <a:defRPr sz="400">
                <a:solidFill>
                  <a:schemeClr val="dk2"/>
                </a:solidFill>
              </a:defRPr>
            </a:lvl1pPr>
            <a:lvl2pPr lvl="1" algn="r" rtl="0">
              <a:buNone/>
              <a:defRPr sz="400">
                <a:solidFill>
                  <a:schemeClr val="dk2"/>
                </a:solidFill>
              </a:defRPr>
            </a:lvl2pPr>
            <a:lvl3pPr lvl="2" algn="r" rtl="0">
              <a:buNone/>
              <a:defRPr sz="400">
                <a:solidFill>
                  <a:schemeClr val="dk2"/>
                </a:solidFill>
              </a:defRPr>
            </a:lvl3pPr>
            <a:lvl4pPr lvl="3" algn="r" rtl="0">
              <a:buNone/>
              <a:defRPr sz="400">
                <a:solidFill>
                  <a:schemeClr val="dk2"/>
                </a:solidFill>
              </a:defRPr>
            </a:lvl4pPr>
            <a:lvl5pPr lvl="4" algn="r" rtl="0">
              <a:buNone/>
              <a:defRPr sz="400">
                <a:solidFill>
                  <a:schemeClr val="dk2"/>
                </a:solidFill>
              </a:defRPr>
            </a:lvl5pPr>
            <a:lvl6pPr lvl="5" algn="r" rtl="0">
              <a:buNone/>
              <a:defRPr sz="400">
                <a:solidFill>
                  <a:schemeClr val="dk2"/>
                </a:solidFill>
              </a:defRPr>
            </a:lvl6pPr>
            <a:lvl7pPr lvl="6" algn="r" rtl="0">
              <a:buNone/>
              <a:defRPr sz="400">
                <a:solidFill>
                  <a:schemeClr val="dk2"/>
                </a:solidFill>
              </a:defRPr>
            </a:lvl7pPr>
            <a:lvl8pPr lvl="7" algn="r" rtl="0">
              <a:buNone/>
              <a:defRPr sz="400">
                <a:solidFill>
                  <a:schemeClr val="dk2"/>
                </a:solidFill>
              </a:defRPr>
            </a:lvl8pPr>
            <a:lvl9pPr lvl="8" algn="r" rtl="0">
              <a:buNone/>
              <a:defRPr sz="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1C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51890" y="85058"/>
            <a:ext cx="35361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800" tIns="36800" rIns="36800" bIns="3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</a:t>
            </a:r>
            <a:endParaRPr sz="12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12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75550" y="1022100"/>
            <a:ext cx="280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In this activity, you will reflect on global issues and how companies are working to mitigate them.</a:t>
            </a:r>
            <a:endParaRPr sz="16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1C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6"/>
          <p:cNvGraphicFramePr/>
          <p:nvPr/>
        </p:nvGraphicFramePr>
        <p:xfrm>
          <a:off x="151888" y="702350"/>
          <a:ext cx="3413325" cy="1737330"/>
        </p:xfrm>
        <a:graphic>
          <a:graphicData uri="http://schemas.openxmlformats.org/drawingml/2006/table">
            <a:tbl>
              <a:tblPr>
                <a:noFill/>
                <a:tableStyleId>{1609BBFD-1A8E-48A8-932A-2BFC87D0436C}</a:tableStyleId>
              </a:tblPr>
              <a:tblGrid>
                <a:gridCol w="34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Global Issues</a:t>
                      </a: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Enter text here</a:t>
                      </a:r>
                      <a:r>
                        <a:rPr lang="en-GB" sz="9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26"/>
          <p:cNvSpPr txBox="1"/>
          <p:nvPr/>
        </p:nvSpPr>
        <p:spPr>
          <a:xfrm>
            <a:off x="151890" y="85058"/>
            <a:ext cx="35361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800" tIns="36800" rIns="36800" bIns="3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</a:t>
            </a:r>
            <a:endParaRPr sz="12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12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771325" y="101850"/>
            <a:ext cx="207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Brainstorm some current global issues and list them out below.</a:t>
            </a:r>
            <a:endParaRPr sz="10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1C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7"/>
          <p:cNvGraphicFramePr/>
          <p:nvPr/>
        </p:nvGraphicFramePr>
        <p:xfrm>
          <a:off x="151888" y="702350"/>
          <a:ext cx="3413325" cy="2220350"/>
        </p:xfrm>
        <a:graphic>
          <a:graphicData uri="http://schemas.openxmlformats.org/drawingml/2006/table">
            <a:tbl>
              <a:tblPr>
                <a:noFill/>
                <a:tableStyleId>{1609BBFD-1A8E-48A8-932A-2BFC87D0436C}</a:tableStyleId>
              </a:tblPr>
              <a:tblGrid>
                <a:gridCol w="34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Company:</a:t>
                      </a: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Issue: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Solution:</a:t>
                      </a:r>
                      <a:endParaRPr sz="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u="sng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Company:</a:t>
                      </a:r>
                      <a:endParaRPr sz="900" u="sng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Issue:</a:t>
                      </a:r>
                      <a:endParaRPr sz="9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Solution:</a:t>
                      </a:r>
                      <a:endParaRPr sz="9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u="sng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Company:</a:t>
                      </a:r>
                      <a:endParaRPr sz="900" u="sng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Issue:</a:t>
                      </a:r>
                      <a:endParaRPr sz="9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swald"/>
                        <a:buChar char="●"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Solution:</a:t>
                      </a:r>
                      <a:endParaRPr sz="9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46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13;p27"/>
          <p:cNvSpPr txBox="1"/>
          <p:nvPr/>
        </p:nvSpPr>
        <p:spPr>
          <a:xfrm>
            <a:off x="151890" y="85058"/>
            <a:ext cx="35361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800" tIns="36800" rIns="36800" bIns="3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</a:t>
            </a:r>
            <a:endParaRPr sz="12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12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771325" y="101850"/>
            <a:ext cx="2074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Brainstorm companies that are tackling the issues in the previous page and how they are doing so.</a:t>
            </a:r>
            <a:endParaRPr sz="9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1C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151890" y="85058"/>
            <a:ext cx="35361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800" tIns="36800" rIns="36800" bIns="3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</a:t>
            </a:r>
            <a:endParaRPr sz="12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12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575550" y="1022100"/>
            <a:ext cx="280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Now pair up and share the different companies and issues you came up with! </a:t>
            </a:r>
            <a:endParaRPr sz="18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1C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151890" y="85058"/>
            <a:ext cx="35361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800" tIns="36800" rIns="36800" bIns="3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</a:t>
            </a:r>
            <a:endParaRPr sz="12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12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75550" y="1160550"/>
            <a:ext cx="280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Finally, share with the class and discuss together!</a:t>
            </a:r>
            <a:endParaRPr sz="1800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wzhaoo@student.ubc.ca</cp:lastModifiedBy>
  <cp:revision>1</cp:revision>
  <dcterms:modified xsi:type="dcterms:W3CDTF">2023-01-27T21:16:09Z</dcterms:modified>
</cp:coreProperties>
</file>