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058400" cy="7772400"/>
  <p:notesSz cx="6858000" cy="9144000"/>
  <p:embeddedFontLst>
    <p:embeddedFont>
      <p:font typeface="Barlow" pitchFamily="2" charset="77"/>
      <p:regular r:id="rId7"/>
      <p:bold r:id="rId8"/>
      <p:italic r:id="rId9"/>
      <p:boldItalic r:id="rId10"/>
    </p:embeddedFont>
    <p:embeddedFont>
      <p:font typeface="Oswald" pitchFamily="2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3" d="100"/>
          <a:sy n="103" d="100"/>
        </p:scale>
        <p:origin x="1584" y="17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-1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14795d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f14795d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dcdfd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3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dcdfd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dcdfd6c4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3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dcdfd6c4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dcdfd6c4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3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dcdfd6c4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spcFirstLastPara="1" wrap="square" lIns="101575" tIns="101575" rIns="101575" bIns="1015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2870" y="4282678"/>
            <a:ext cx="9372600" cy="11979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42870" y="1671478"/>
            <a:ext cx="9372600" cy="2967300"/>
          </a:xfrm>
          <a:prstGeom prst="rect">
            <a:avLst/>
          </a:prstGeom>
        </p:spPr>
        <p:txBody>
          <a:bodyPr spcFirstLastPara="1" wrap="square" lIns="101575" tIns="101575" rIns="101575" bIns="1015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2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2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2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42870" y="839573"/>
            <a:ext cx="3088800" cy="1142100"/>
          </a:xfrm>
          <a:prstGeom prst="rect">
            <a:avLst/>
          </a:prstGeom>
        </p:spPr>
        <p:txBody>
          <a:bodyPr spcFirstLastPara="1" wrap="square" lIns="101575" tIns="101575" rIns="101575" bIns="1015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9275" y="680227"/>
            <a:ext cx="7004700" cy="61815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spcFirstLastPara="1" wrap="square" lIns="101575" tIns="101575" rIns="101575" bIns="1015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spcFirstLastPara="1" wrap="square" lIns="101575" tIns="101575" rIns="101575" bIns="1015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433450" y="1094158"/>
            <a:ext cx="4220700" cy="55839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5297" y="233127"/>
            <a:ext cx="33000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PART II</a:t>
            </a:r>
            <a:endParaRPr sz="2600" b="1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REFLECTION WORKSHEET</a:t>
            </a:r>
            <a:endParaRPr sz="2600"/>
          </a:p>
        </p:txBody>
      </p:sp>
      <p:sp>
        <p:nvSpPr>
          <p:cNvPr id="55" name="Google Shape;55;p13"/>
          <p:cNvSpPr txBox="1"/>
          <p:nvPr/>
        </p:nvSpPr>
        <p:spPr>
          <a:xfrm>
            <a:off x="7112825" y="4434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TRIPLE BOTTOM LINE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76000" y="1482600"/>
            <a:ext cx="8306400" cy="56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Barlow"/>
                <a:ea typeface="Barlow"/>
                <a:cs typeface="Barlow"/>
                <a:sym typeface="Barlow"/>
              </a:rPr>
              <a:t>INSTRUCTIONS</a:t>
            </a:r>
            <a:endParaRPr sz="2400" b="1" u="sng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"/>
                <a:ea typeface="Barlow"/>
                <a:cs typeface="Barlow"/>
                <a:sym typeface="Barlow"/>
              </a:rPr>
              <a:t>In this worksheet, you will reflect on what you learned about the Triple Bottom Line and research 2 companies that incorporate characteristics of the Triple Bottom Line.</a:t>
            </a: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"/>
                <a:ea typeface="Barlow"/>
                <a:cs typeface="Barlow"/>
                <a:sym typeface="Barlow"/>
              </a:rPr>
              <a:t>Some suggestions for companies to research are: Unilever, Apple, Better World Books, Ikea, etc.! You may choose these companies or search for your own.</a:t>
            </a: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"/>
                <a:ea typeface="Barlow"/>
                <a:cs typeface="Barlow"/>
                <a:sym typeface="Barlow"/>
              </a:rPr>
              <a:t>After researching each company, you will create a venn diagram highlighting each part of the Triple Bottom Line and how the company has all three. An example using Patagonia is on the next page.</a:t>
            </a: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802913" y="1238725"/>
            <a:ext cx="4348500" cy="4450200"/>
          </a:xfrm>
          <a:prstGeom prst="ellipse">
            <a:avLst/>
          </a:prstGeom>
          <a:solidFill>
            <a:srgbClr val="CFE2F3">
              <a:alpha val="51959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960563" y="3050141"/>
            <a:ext cx="4348500" cy="3972000"/>
          </a:xfrm>
          <a:prstGeom prst="ellipse">
            <a:avLst/>
          </a:prstGeom>
          <a:solidFill>
            <a:srgbClr val="D9EAD3">
              <a:alpha val="547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581497" y="3050141"/>
            <a:ext cx="4348500" cy="3972000"/>
          </a:xfrm>
          <a:prstGeom prst="ellipse">
            <a:avLst/>
          </a:prstGeom>
          <a:solidFill>
            <a:srgbClr val="FFF2CC">
              <a:alpha val="58099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029715" y="3850052"/>
            <a:ext cx="1015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Profit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056392" y="3850052"/>
            <a:ext cx="1015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Planet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420675" y="1332662"/>
            <a:ext cx="1113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People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5297" y="233127"/>
            <a:ext cx="33000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PART II</a:t>
            </a:r>
            <a:endParaRPr sz="2600" b="1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REFLECTION WORKSHEET</a:t>
            </a:r>
            <a:endParaRPr sz="2600"/>
          </a:p>
        </p:txBody>
      </p:sp>
      <p:sp>
        <p:nvSpPr>
          <p:cNvPr id="68" name="Google Shape;68;p14"/>
          <p:cNvSpPr txBox="1"/>
          <p:nvPr/>
        </p:nvSpPr>
        <p:spPr>
          <a:xfrm>
            <a:off x="1581645" y="4781680"/>
            <a:ext cx="16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 company uses plastic packaging since it’s the cheapest option</a:t>
            </a:r>
            <a:endParaRPr sz="1000"/>
          </a:p>
        </p:txBody>
      </p:sp>
      <p:sp>
        <p:nvSpPr>
          <p:cNvPr id="69" name="Google Shape;69;p14"/>
          <p:cNvSpPr txBox="1"/>
          <p:nvPr/>
        </p:nvSpPr>
        <p:spPr>
          <a:xfrm>
            <a:off x="3471929" y="2019295"/>
            <a:ext cx="301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 company gives extra money to employees to spend on fitness classes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538289" y="4781687"/>
            <a:ext cx="1533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 company uses biodegradable packaging</a:t>
            </a:r>
            <a:endParaRPr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3884126" y="4365532"/>
            <a:ext cx="1847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Patagonia makes clothes from recycled material (Planet), they cover 100% of the employees’ health insurance (People), and they are seeing great success as they had sales of $1 billion in 2020 (Profit)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4373403" y="3606227"/>
            <a:ext cx="10152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All Three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112825" y="4434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TRIPLE BOTTOM LINE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81625" y="1238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Company Name:</a:t>
            </a:r>
            <a:r>
              <a:rPr lang="en" sz="1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Patagonia</a:t>
            </a:r>
            <a:endParaRPr sz="18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802913" y="1238725"/>
            <a:ext cx="4348500" cy="4450200"/>
          </a:xfrm>
          <a:prstGeom prst="ellipse">
            <a:avLst/>
          </a:prstGeom>
          <a:solidFill>
            <a:srgbClr val="CFE2F3">
              <a:alpha val="51959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960563" y="3050141"/>
            <a:ext cx="4348500" cy="3972000"/>
          </a:xfrm>
          <a:prstGeom prst="ellipse">
            <a:avLst/>
          </a:prstGeom>
          <a:solidFill>
            <a:srgbClr val="D9EAD3">
              <a:alpha val="547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581497" y="3050141"/>
            <a:ext cx="4348500" cy="3972000"/>
          </a:xfrm>
          <a:prstGeom prst="ellipse">
            <a:avLst/>
          </a:prstGeom>
          <a:solidFill>
            <a:srgbClr val="FFF2CC">
              <a:alpha val="58099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029715" y="3850052"/>
            <a:ext cx="1015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Profit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56392" y="3850052"/>
            <a:ext cx="1015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Planet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420675" y="1332662"/>
            <a:ext cx="1113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People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05297" y="233127"/>
            <a:ext cx="33000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PART II</a:t>
            </a:r>
            <a:endParaRPr sz="2600" b="1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REFLECTION WORKSHEET</a:t>
            </a:r>
            <a:endParaRPr sz="2600"/>
          </a:p>
        </p:txBody>
      </p:sp>
      <p:sp>
        <p:nvSpPr>
          <p:cNvPr id="86" name="Google Shape;86;p15"/>
          <p:cNvSpPr txBox="1"/>
          <p:nvPr/>
        </p:nvSpPr>
        <p:spPr>
          <a:xfrm>
            <a:off x="1581645" y="4781680"/>
            <a:ext cx="166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Enter text here</a:t>
            </a:r>
            <a:endParaRPr sz="1000"/>
          </a:p>
        </p:txBody>
      </p:sp>
      <p:sp>
        <p:nvSpPr>
          <p:cNvPr id="87" name="Google Shape;87;p15"/>
          <p:cNvSpPr txBox="1"/>
          <p:nvPr/>
        </p:nvSpPr>
        <p:spPr>
          <a:xfrm>
            <a:off x="3471929" y="2019295"/>
            <a:ext cx="301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Enter text here</a:t>
            </a:r>
            <a:endParaRPr sz="1000"/>
          </a:p>
        </p:txBody>
      </p:sp>
      <p:sp>
        <p:nvSpPr>
          <p:cNvPr id="88" name="Google Shape;88;p15"/>
          <p:cNvSpPr txBox="1"/>
          <p:nvPr/>
        </p:nvSpPr>
        <p:spPr>
          <a:xfrm>
            <a:off x="6538289" y="4781687"/>
            <a:ext cx="153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Enter text here</a:t>
            </a:r>
            <a:endParaRPr sz="1000"/>
          </a:p>
        </p:txBody>
      </p:sp>
      <p:sp>
        <p:nvSpPr>
          <p:cNvPr id="89" name="Google Shape;89;p15"/>
          <p:cNvSpPr txBox="1"/>
          <p:nvPr/>
        </p:nvSpPr>
        <p:spPr>
          <a:xfrm>
            <a:off x="3884126" y="4365532"/>
            <a:ext cx="184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Enter text here</a:t>
            </a:r>
            <a:endParaRPr sz="1000"/>
          </a:p>
        </p:txBody>
      </p:sp>
      <p:sp>
        <p:nvSpPr>
          <p:cNvPr id="90" name="Google Shape;90;p15"/>
          <p:cNvSpPr txBox="1"/>
          <p:nvPr/>
        </p:nvSpPr>
        <p:spPr>
          <a:xfrm>
            <a:off x="4373403" y="3606227"/>
            <a:ext cx="10152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All Three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112825" y="4434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TRIPLE BOTTOM LINE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181625" y="1238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Company Name:</a:t>
            </a:r>
            <a:r>
              <a:rPr lang="en" sz="1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8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802913" y="1238725"/>
            <a:ext cx="4348500" cy="4450200"/>
          </a:xfrm>
          <a:prstGeom prst="ellipse">
            <a:avLst/>
          </a:prstGeom>
          <a:solidFill>
            <a:srgbClr val="CFE2F3">
              <a:alpha val="51959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960563" y="3050141"/>
            <a:ext cx="4348500" cy="3972000"/>
          </a:xfrm>
          <a:prstGeom prst="ellipse">
            <a:avLst/>
          </a:prstGeom>
          <a:solidFill>
            <a:srgbClr val="D9EAD3">
              <a:alpha val="547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581497" y="3050141"/>
            <a:ext cx="4348500" cy="3972000"/>
          </a:xfrm>
          <a:prstGeom prst="ellipse">
            <a:avLst/>
          </a:prstGeom>
          <a:solidFill>
            <a:srgbClr val="FFF2CC">
              <a:alpha val="58099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575" tIns="101575" rIns="101575" bIns="101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029715" y="3850052"/>
            <a:ext cx="1015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Profit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056392" y="3850052"/>
            <a:ext cx="1015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Planet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420675" y="1332662"/>
            <a:ext cx="1113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People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05297" y="233127"/>
            <a:ext cx="33000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PART II</a:t>
            </a:r>
            <a:endParaRPr sz="2600" b="1">
              <a:solidFill>
                <a:srgbClr val="26465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REFLECTION WORKSHEET</a:t>
            </a:r>
            <a:endParaRPr sz="2600"/>
          </a:p>
        </p:txBody>
      </p:sp>
      <p:sp>
        <p:nvSpPr>
          <p:cNvPr id="104" name="Google Shape;104;p16"/>
          <p:cNvSpPr txBox="1"/>
          <p:nvPr/>
        </p:nvSpPr>
        <p:spPr>
          <a:xfrm>
            <a:off x="1581645" y="4781680"/>
            <a:ext cx="166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Enter text here</a:t>
            </a:r>
            <a:endParaRPr sz="1000"/>
          </a:p>
        </p:txBody>
      </p:sp>
      <p:sp>
        <p:nvSpPr>
          <p:cNvPr id="105" name="Google Shape;105;p16"/>
          <p:cNvSpPr txBox="1"/>
          <p:nvPr/>
        </p:nvSpPr>
        <p:spPr>
          <a:xfrm>
            <a:off x="3471929" y="2019295"/>
            <a:ext cx="301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Enter text here</a:t>
            </a:r>
            <a:endParaRPr sz="1000"/>
          </a:p>
        </p:txBody>
      </p:sp>
      <p:sp>
        <p:nvSpPr>
          <p:cNvPr id="106" name="Google Shape;106;p16"/>
          <p:cNvSpPr txBox="1"/>
          <p:nvPr/>
        </p:nvSpPr>
        <p:spPr>
          <a:xfrm>
            <a:off x="6538289" y="4781687"/>
            <a:ext cx="153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Enter text here</a:t>
            </a:r>
            <a:endParaRPr sz="1000"/>
          </a:p>
        </p:txBody>
      </p:sp>
      <p:sp>
        <p:nvSpPr>
          <p:cNvPr id="107" name="Google Shape;107;p16"/>
          <p:cNvSpPr txBox="1"/>
          <p:nvPr/>
        </p:nvSpPr>
        <p:spPr>
          <a:xfrm>
            <a:off x="3884126" y="4365532"/>
            <a:ext cx="184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Enter text here</a:t>
            </a:r>
            <a:endParaRPr sz="1000"/>
          </a:p>
        </p:txBody>
      </p:sp>
      <p:sp>
        <p:nvSpPr>
          <p:cNvPr id="108" name="Google Shape;108;p16"/>
          <p:cNvSpPr txBox="1"/>
          <p:nvPr/>
        </p:nvSpPr>
        <p:spPr>
          <a:xfrm>
            <a:off x="4373403" y="3606227"/>
            <a:ext cx="10152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5" tIns="101575" rIns="101575" bIns="101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Barlow"/>
                <a:ea typeface="Barlow"/>
                <a:cs typeface="Barlow"/>
                <a:sym typeface="Barlow"/>
              </a:rPr>
              <a:t>All Three</a:t>
            </a:r>
            <a:endParaRPr sz="1800" b="1" u="sng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12825" y="4434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64653"/>
                </a:solidFill>
                <a:latin typeface="Oswald"/>
                <a:ea typeface="Oswald"/>
                <a:cs typeface="Oswald"/>
                <a:sym typeface="Oswald"/>
              </a:rPr>
              <a:t>TRIPLE BOTTOM LINE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81625" y="1238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Company Name:</a:t>
            </a:r>
            <a:r>
              <a:rPr lang="en" sz="1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8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Macintosh PowerPoint</Application>
  <PresentationFormat>Custom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Oswald</vt:lpstr>
      <vt:lpstr>Arial</vt:lpstr>
      <vt:lpstr>Barlow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wzhaoo@student.ubc.ca</cp:lastModifiedBy>
  <cp:revision>1</cp:revision>
  <dcterms:modified xsi:type="dcterms:W3CDTF">2023-01-27T21:16:31Z</dcterms:modified>
</cp:coreProperties>
</file>