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73"/>
  </p:notesMasterIdLst>
  <p:sldIdLst>
    <p:sldId id="282" r:id="rId2"/>
    <p:sldId id="285" r:id="rId3"/>
    <p:sldId id="257" r:id="rId4"/>
    <p:sldId id="258" r:id="rId5"/>
    <p:sldId id="259" r:id="rId6"/>
    <p:sldId id="270" r:id="rId7"/>
    <p:sldId id="284" r:id="rId8"/>
    <p:sldId id="271" r:id="rId9"/>
    <p:sldId id="272" r:id="rId10"/>
    <p:sldId id="280" r:id="rId11"/>
    <p:sldId id="278" r:id="rId12"/>
    <p:sldId id="260" r:id="rId13"/>
    <p:sldId id="279" r:id="rId14"/>
    <p:sldId id="286" r:id="rId15"/>
    <p:sldId id="376" r:id="rId16"/>
    <p:sldId id="377" r:id="rId17"/>
    <p:sldId id="378" r:id="rId18"/>
    <p:sldId id="379" r:id="rId19"/>
    <p:sldId id="380" r:id="rId20"/>
    <p:sldId id="382" r:id="rId21"/>
    <p:sldId id="399" r:id="rId22"/>
    <p:sldId id="383" r:id="rId23"/>
    <p:sldId id="256" r:id="rId24"/>
    <p:sldId id="314" r:id="rId25"/>
    <p:sldId id="315" r:id="rId26"/>
    <p:sldId id="281" r:id="rId27"/>
    <p:sldId id="361" r:id="rId28"/>
    <p:sldId id="283" r:id="rId29"/>
    <p:sldId id="362" r:id="rId30"/>
    <p:sldId id="363" r:id="rId31"/>
    <p:sldId id="364" r:id="rId32"/>
    <p:sldId id="359" r:id="rId33"/>
    <p:sldId id="366" r:id="rId34"/>
    <p:sldId id="368" r:id="rId35"/>
    <p:sldId id="369" r:id="rId36"/>
    <p:sldId id="372" r:id="rId37"/>
    <p:sldId id="373" r:id="rId38"/>
    <p:sldId id="375" r:id="rId39"/>
    <p:sldId id="328" r:id="rId40"/>
    <p:sldId id="385" r:id="rId41"/>
    <p:sldId id="387" r:id="rId42"/>
    <p:sldId id="317" r:id="rId43"/>
    <p:sldId id="388" r:id="rId44"/>
    <p:sldId id="389" r:id="rId45"/>
    <p:sldId id="340" r:id="rId46"/>
    <p:sldId id="365" r:id="rId47"/>
    <p:sldId id="264" r:id="rId48"/>
    <p:sldId id="341" r:id="rId49"/>
    <p:sldId id="392" r:id="rId50"/>
    <p:sldId id="367" r:id="rId51"/>
    <p:sldId id="371" r:id="rId52"/>
    <p:sldId id="394" r:id="rId53"/>
    <p:sldId id="345" r:id="rId54"/>
    <p:sldId id="395" r:id="rId55"/>
    <p:sldId id="346" r:id="rId56"/>
    <p:sldId id="348" r:id="rId57"/>
    <p:sldId id="291" r:id="rId58"/>
    <p:sldId id="349" r:id="rId59"/>
    <p:sldId id="350" r:id="rId60"/>
    <p:sldId id="300" r:id="rId61"/>
    <p:sldId id="397" r:id="rId62"/>
    <p:sldId id="303" r:id="rId63"/>
    <p:sldId id="304" r:id="rId64"/>
    <p:sldId id="352" r:id="rId65"/>
    <p:sldId id="330" r:id="rId66"/>
    <p:sldId id="308" r:id="rId67"/>
    <p:sldId id="332" r:id="rId68"/>
    <p:sldId id="355" r:id="rId69"/>
    <p:sldId id="356" r:id="rId70"/>
    <p:sldId id="398" r:id="rId71"/>
    <p:sldId id="40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20" autoAdjust="0"/>
  </p:normalViewPr>
  <p:slideViewPr>
    <p:cSldViewPr>
      <p:cViewPr varScale="1">
        <p:scale>
          <a:sx n="58" d="100"/>
          <a:sy n="58" d="100"/>
        </p:scale>
        <p:origin x="15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29.wmf"/><Relationship Id="rId1" Type="http://schemas.openxmlformats.org/officeDocument/2006/relationships/image" Target="../media/image136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0342A-9212-4951-940D-AFE8F884D00D}" type="datetimeFigureOut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61DA-F348-4319-8771-E169692505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9, 10,</a:t>
            </a:r>
            <a:r>
              <a:rPr lang="en-US" altLang="ko-KR" sz="1000" baseline="0" dirty="0" smtClean="0"/>
              <a:t> 11-&gt; </a:t>
            </a:r>
            <a:r>
              <a:rPr lang="ko-KR" altLang="en-US" sz="1000" baseline="0" dirty="0" smtClean="0"/>
              <a:t>중요한 메인 수업 내용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지도학습</a:t>
            </a:r>
            <a:r>
              <a:rPr lang="ko-KR" altLang="en-US" dirty="0" smtClean="0"/>
              <a:t> </a:t>
            </a:r>
            <a:r>
              <a:rPr lang="en-US" altLang="ko-KR" dirty="0" smtClean="0"/>
              <a:t>, PCA, </a:t>
            </a:r>
            <a:r>
              <a:rPr lang="ko-KR" altLang="en-US" dirty="0" smtClean="0"/>
              <a:t>선형대수학을 푸는데 특화되어 있음</a:t>
            </a:r>
            <a:endParaRPr lang="en-US" altLang="ko-KR" dirty="0" smtClean="0"/>
          </a:p>
          <a:p>
            <a:r>
              <a:rPr lang="en-US" altLang="ko-KR" dirty="0" smtClean="0"/>
              <a:t>* PCA : </a:t>
            </a:r>
            <a:r>
              <a:rPr lang="ko-KR" altLang="en-US" dirty="0" smtClean="0"/>
              <a:t>자료의 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많아지면 분석 속도가</a:t>
            </a:r>
            <a:r>
              <a:rPr lang="ko-KR" altLang="en-US" baseline="0" dirty="0" smtClean="0"/>
              <a:t> 느려지기 때문에 차원을 줄여서 분석하는 방식임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피처를 뽑아내는 작업을 사람이 하기 때문에 </a:t>
            </a:r>
            <a:r>
              <a:rPr lang="ko-KR" altLang="en-US" baseline="0" dirty="0" err="1" smtClean="0"/>
              <a:t>딥러닝에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안들어가는</a:t>
            </a:r>
            <a:r>
              <a:rPr lang="ko-KR" altLang="en-US" baseline="0" dirty="0" smtClean="0"/>
              <a:t> 것이다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비지도 학습 </a:t>
            </a:r>
            <a:r>
              <a:rPr lang="en-US" altLang="ko-KR" dirty="0" smtClean="0"/>
              <a:t>/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수학적으로 계산할 수 없는 것도 해결한다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6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적합한 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SQL, 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6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누락된 데이터 처리 </a:t>
            </a:r>
            <a:r>
              <a:rPr lang="en-US" altLang="ko-KR" dirty="0" smtClean="0"/>
              <a:t>: Spline(</a:t>
            </a:r>
            <a:r>
              <a:rPr lang="ko-KR" altLang="en-US" dirty="0" smtClean="0"/>
              <a:t>보관방법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정규화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스케일링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산포 등을 조정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조절 해주는 것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사용안함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사용안함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61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잘 사용 안함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8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8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설문조사에서 많이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8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중요 </a:t>
            </a:r>
            <a:endParaRPr lang="en-US" altLang="ko-KR" dirty="0" smtClean="0"/>
          </a:p>
          <a:p>
            <a:r>
              <a:rPr lang="ko-KR" altLang="en-US" dirty="0" smtClean="0"/>
              <a:t>데이터 처리 전 후에서 다 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1~3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실험 계획 단계</a:t>
            </a:r>
            <a:endParaRPr lang="en-US" altLang="ko-KR" sz="1000" baseline="0" dirty="0" smtClean="0"/>
          </a:p>
          <a:p>
            <a:r>
              <a:rPr lang="en-US" altLang="ko-KR" sz="1000" baseline="0" dirty="0" smtClean="0"/>
              <a:t>5. factor(</a:t>
            </a:r>
            <a:r>
              <a:rPr lang="ko-KR" altLang="en-US" sz="1000" baseline="0" dirty="0" smtClean="0"/>
              <a:t>피처</a:t>
            </a:r>
            <a:r>
              <a:rPr lang="en-US" altLang="ko-KR" sz="1000" baseline="0" dirty="0" smtClean="0"/>
              <a:t>) : </a:t>
            </a:r>
            <a:r>
              <a:rPr lang="ko-KR" altLang="en-US" sz="1000" baseline="0" dirty="0" smtClean="0"/>
              <a:t>사람이 지정 할 시</a:t>
            </a:r>
            <a:r>
              <a:rPr lang="en-US" altLang="ko-KR" sz="1000" baseline="0" dirty="0" smtClean="0"/>
              <a:t>-&gt; </a:t>
            </a:r>
            <a:r>
              <a:rPr lang="ko-KR" altLang="en-US" sz="1000" baseline="0" dirty="0" err="1" smtClean="0"/>
              <a:t>머신러닝</a:t>
            </a:r>
            <a:r>
              <a:rPr lang="ko-KR" altLang="en-US" sz="1000" baseline="0" dirty="0" smtClean="0"/>
              <a:t> </a:t>
            </a:r>
            <a:r>
              <a:rPr lang="en-US" altLang="ko-KR" sz="1000" baseline="0" dirty="0" smtClean="0"/>
              <a:t>(</a:t>
            </a:r>
            <a:r>
              <a:rPr lang="ko-KR" altLang="en-US" sz="1000" baseline="0" dirty="0" smtClean="0"/>
              <a:t>결과를 사람이 어느정도는 예측가능</a:t>
            </a:r>
            <a:r>
              <a:rPr lang="en-US" altLang="ko-KR" sz="1000" baseline="0" dirty="0" smtClean="0"/>
              <a:t>)</a:t>
            </a:r>
            <a:r>
              <a:rPr lang="ko-KR" altLang="en-US" sz="1000" baseline="0" dirty="0" smtClean="0"/>
              <a:t> </a:t>
            </a:r>
            <a:r>
              <a:rPr lang="en-US" altLang="ko-KR" sz="1000" baseline="0" dirty="0" smtClean="0"/>
              <a:t>/ </a:t>
            </a:r>
            <a:r>
              <a:rPr lang="ko-KR" altLang="en-US" sz="1000" baseline="0" dirty="0" smtClean="0"/>
              <a:t>기계가 스스로 지정 </a:t>
            </a:r>
            <a:r>
              <a:rPr lang="en-US" altLang="ko-KR" sz="1000" baseline="0" dirty="0" smtClean="0"/>
              <a:t>-&gt; </a:t>
            </a:r>
            <a:r>
              <a:rPr lang="ko-KR" altLang="en-US" sz="1000" baseline="0" dirty="0" err="1" smtClean="0"/>
              <a:t>딥러닝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 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91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명목척도</a:t>
            </a:r>
            <a:r>
              <a:rPr lang="en-US" altLang="ko-KR" dirty="0" smtClean="0"/>
              <a:t>(: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7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06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확률의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한번쯤 생각해 </a:t>
            </a:r>
            <a:r>
              <a:rPr lang="ko-KR" altLang="en-US" dirty="0" err="1" smtClean="0"/>
              <a:t>볼것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16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P(S)=1, 0≤P(A)≤1, P(Ø)=0</a:t>
            </a:r>
            <a:endParaRPr lang="ko-KR" altLang="en-US" sz="1200" b="1" dirty="0" smtClean="0"/>
          </a:p>
          <a:p>
            <a:r>
              <a:rPr lang="ko-KR" altLang="en-US" dirty="0" smtClean="0"/>
              <a:t>이것만 기억하고 있으면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5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5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Posterior </a:t>
            </a:r>
            <a:r>
              <a:rPr lang="ko-KR" altLang="en-US" dirty="0" smtClean="0"/>
              <a:t>와</a:t>
            </a:r>
            <a:r>
              <a:rPr lang="en-US" altLang="ko-KR" baseline="0" dirty="0" smtClean="0"/>
              <a:t> likelihood * prior </a:t>
            </a:r>
            <a:r>
              <a:rPr lang="ko-KR" altLang="en-US" baseline="0" dirty="0" smtClean="0"/>
              <a:t>비례한다</a:t>
            </a:r>
            <a:r>
              <a:rPr lang="en-US" altLang="ko-KR" baseline="0" dirty="0" smtClean="0"/>
              <a:t>. -&gt; </a:t>
            </a:r>
            <a:r>
              <a:rPr lang="ko-KR" altLang="en-US" baseline="0" dirty="0" err="1" smtClean="0"/>
              <a:t>기억할것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0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8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행렬 공부해 올 것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&lt; </a:t>
            </a:r>
            <a:r>
              <a:rPr lang="ko-KR" altLang="en-US" baseline="0" dirty="0" err="1" smtClean="0"/>
              <a:t>머신러닝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딥러닝을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…&gt;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값을 낼 수 있는 모형을 만든다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정답을 내는 분석이 아니라 정답을 낼 수 있는 방법을 분석한다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8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76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모집단이 꼭 현실에 있는 것일 필요는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현실에만 있는 집단만 생각하지 말고 항상 가상의 모집단을 생각할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정보를 다 안다면 그 데이터 자체가 참값이기 때문에 통계분석이 의미 없음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무한 모집단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값은 모르지만 모집단의 특징을 분석을 통해 알아내서 알고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8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비모수</a:t>
            </a:r>
            <a:r>
              <a:rPr lang="ko-KR" altLang="en-US" dirty="0" smtClean="0"/>
              <a:t> 보다는 </a:t>
            </a:r>
            <a:r>
              <a:rPr lang="ko-KR" altLang="en-US" dirty="0" err="1" smtClean="0"/>
              <a:t>모수가</a:t>
            </a:r>
            <a:r>
              <a:rPr lang="ko-KR" altLang="en-US" dirty="0" smtClean="0"/>
              <a:t> 정확도가 높음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분석은 표본을 통해서 분석하게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5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표본을 통해 할 수 있는 것들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통계적 추론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가설검정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기무가설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통설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대립가설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명목척도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범주형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비모수</a:t>
            </a:r>
            <a:r>
              <a:rPr lang="ko-KR" altLang="en-US" dirty="0" smtClean="0"/>
              <a:t> 분석</a:t>
            </a:r>
            <a:endParaRPr lang="en-US" altLang="ko-KR" dirty="0" smtClean="0"/>
          </a:p>
          <a:p>
            <a:r>
              <a:rPr lang="ko-KR" altLang="en-US" dirty="0" smtClean="0"/>
              <a:t>숫자 형식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수치형</a:t>
            </a:r>
            <a:r>
              <a:rPr lang="en-US" altLang="ko-KR" dirty="0" smtClean="0"/>
              <a:t>): </a:t>
            </a:r>
            <a:r>
              <a:rPr lang="ko-KR" altLang="en-US" dirty="0" err="1" smtClean="0"/>
              <a:t>구간척도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비율척도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분석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61DA-F348-4319-8771-E1696925057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0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9A35-EFCD-4873-BA35-0901FD11695A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075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840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331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82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960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2428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069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7785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9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12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AEB3-AB1A-451D-8013-191EBDD1984B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42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595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84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A383-A01E-4119-AC1C-0DD1F5A38B45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C32A-1F48-49CA-8A90-A7F40A3639BB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245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7FCB-C88E-4FAB-ADEA-87B3AB1DF35B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4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98C086-11B6-4BF6-A023-0E04A16775F0}" type="datetime1">
              <a:rPr lang="ko-KR" altLang="en-US" smtClean="0"/>
              <a:pPr/>
              <a:t>2021-08-09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7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4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4.wmf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55.wmf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69.e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5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9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10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6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1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8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22.wmf"/><Relationship Id="rId18" Type="http://schemas.openxmlformats.org/officeDocument/2006/relationships/image" Target="../media/image127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8.wmf"/><Relationship Id="rId12" Type="http://schemas.openxmlformats.org/officeDocument/2006/relationships/image" Target="../media/image121.wmf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19.wmf"/><Relationship Id="rId14" Type="http://schemas.openxmlformats.org/officeDocument/2006/relationships/image" Target="../media/image12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9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9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38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4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b="1" smtClean="0"/>
              <a:pPr/>
              <a:t>1</a:t>
            </a:fld>
            <a:endParaRPr lang="ko-KR" altLang="en-US" b="1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002958"/>
            <a:ext cx="7772400" cy="1129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파이썬 데이터 분석을 위한 수학 </a:t>
            </a:r>
            <a:r>
              <a:rPr lang="en-US" altLang="ko-KR" sz="3200" b="1" dirty="0"/>
              <a:t>&amp; </a:t>
            </a:r>
            <a:r>
              <a:rPr lang="ko-KR" altLang="en-US" sz="3200" b="1" dirty="0"/>
              <a:t>통계</a:t>
            </a:r>
            <a:endParaRPr lang="en-US" altLang="ko-KR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636912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고려대학교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자연과학연구소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/>
              <a:t>윤성하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there122@korea.ac.kr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004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8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 b="1" dirty="0"/>
              <a:t>모집단과 표본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b="1" smtClean="0"/>
              <a:pPr/>
              <a:t>10</a:t>
            </a:fld>
            <a:endParaRPr lang="ko-KR" altLang="en-US" b="1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500034" y="126876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>
                <a:solidFill>
                  <a:srgbClr val="0000FF"/>
                </a:solidFill>
              </a:rPr>
              <a:t>통계적 추론</a:t>
            </a:r>
            <a:r>
              <a:rPr lang="en-US" altLang="ko-KR" dirty="0">
                <a:solidFill>
                  <a:srgbClr val="0000FF"/>
                </a:solidFill>
              </a:rPr>
              <a:t>(inference)</a:t>
            </a:r>
          </a:p>
        </p:txBody>
      </p:sp>
      <p:sp>
        <p:nvSpPr>
          <p:cNvPr id="12" name="내용 개체 틀 9"/>
          <p:cNvSpPr txBox="1">
            <a:spLocks/>
          </p:cNvSpPr>
          <p:nvPr/>
        </p:nvSpPr>
        <p:spPr>
          <a:xfrm>
            <a:off x="500034" y="1844824"/>
            <a:ext cx="8229600" cy="9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	</a:t>
            </a:r>
            <a:r>
              <a:rPr lang="ko-KR" altLang="en-US" sz="2400" b="1" noProof="0" dirty="0"/>
              <a:t>모집단의 특성</a:t>
            </a:r>
            <a:r>
              <a:rPr lang="en-US" altLang="ko-KR" sz="2400" b="1" noProof="0" dirty="0"/>
              <a:t>(</a:t>
            </a:r>
            <a:r>
              <a:rPr lang="ko-KR" altLang="en-US" sz="2400" b="1" noProof="0" dirty="0"/>
              <a:t>평균</a:t>
            </a:r>
            <a:r>
              <a:rPr lang="en-US" altLang="ko-KR" sz="2400" b="1" noProof="0" dirty="0"/>
              <a:t>, </a:t>
            </a:r>
            <a:r>
              <a:rPr lang="ko-KR" altLang="en-US" sz="2400" b="1" noProof="0" dirty="0"/>
              <a:t>분산</a:t>
            </a:r>
            <a:r>
              <a:rPr lang="en-US" altLang="ko-KR" sz="2400" b="1" noProof="0" dirty="0"/>
              <a:t>, </a:t>
            </a:r>
            <a:r>
              <a:rPr lang="ko-KR" altLang="en-US" sz="2400" b="1" noProof="0" dirty="0"/>
              <a:t>비율 등</a:t>
            </a:r>
            <a:r>
              <a:rPr lang="en-US" altLang="ko-KR" sz="2400" b="1" noProof="0" dirty="0"/>
              <a:t>)</a:t>
            </a:r>
            <a:r>
              <a:rPr lang="ko-KR" altLang="en-US" sz="2400" b="1" noProof="0" dirty="0"/>
              <a:t>을 추측하는 것</a:t>
            </a:r>
            <a:endParaRPr lang="en-US" altLang="ko-KR" sz="2400" b="1" noProof="0" dirty="0"/>
          </a:p>
          <a:p>
            <a:pPr marL="342900" lvl="0" indent="-342900">
              <a:spcBef>
                <a:spcPts val="600"/>
              </a:spcBef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추정</a:t>
            </a:r>
            <a:r>
              <a:rPr lang="en-US" altLang="ko-KR" sz="2400" b="1" dirty="0"/>
              <a:t>(estimation),</a:t>
            </a:r>
            <a:r>
              <a:rPr lang="ko-KR" altLang="en-US" sz="2400" b="1" dirty="0"/>
              <a:t> 가설검정</a:t>
            </a:r>
            <a:r>
              <a:rPr lang="en-US" altLang="ko-KR" sz="2400" b="1" dirty="0"/>
              <a:t>(hypothesis test)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내용 개체 틀 9"/>
          <p:cNvSpPr txBox="1">
            <a:spLocks/>
          </p:cNvSpPr>
          <p:nvPr/>
        </p:nvSpPr>
        <p:spPr>
          <a:xfrm>
            <a:off x="539552" y="2930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>
                <a:solidFill>
                  <a:srgbClr val="0000FF"/>
                </a:solidFill>
              </a:rPr>
              <a:t>통계량</a:t>
            </a:r>
            <a:r>
              <a:rPr lang="en-US" altLang="ko-KR" dirty="0">
                <a:solidFill>
                  <a:srgbClr val="0000FF"/>
                </a:solidFill>
              </a:rPr>
              <a:t>(statistic)</a:t>
            </a:r>
          </a:p>
        </p:txBody>
      </p:sp>
      <p:sp>
        <p:nvSpPr>
          <p:cNvPr id="14" name="내용 개체 틀 9"/>
          <p:cNvSpPr txBox="1">
            <a:spLocks/>
          </p:cNvSpPr>
          <p:nvPr/>
        </p:nvSpPr>
        <p:spPr>
          <a:xfrm>
            <a:off x="539552" y="3429000"/>
            <a:ext cx="8229600" cy="9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	</a:t>
            </a:r>
            <a:r>
              <a:rPr lang="ko-KR" altLang="en-US" sz="2400" b="1" dirty="0"/>
              <a:t>모집단의 특성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평균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분산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비율 등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을 추측하기 위해 사용하는 표본의 함수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내용 개체 틀 9"/>
          <p:cNvSpPr txBox="1">
            <a:spLocks/>
          </p:cNvSpPr>
          <p:nvPr/>
        </p:nvSpPr>
        <p:spPr>
          <a:xfrm>
            <a:off x="539552" y="451446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 err="1">
                <a:solidFill>
                  <a:srgbClr val="0000FF"/>
                </a:solidFill>
              </a:rPr>
              <a:t>추정량</a:t>
            </a:r>
            <a:r>
              <a:rPr lang="en-US" altLang="ko-KR" dirty="0">
                <a:solidFill>
                  <a:srgbClr val="0000FF"/>
                </a:solidFill>
              </a:rPr>
              <a:t>(estimator)</a:t>
            </a:r>
          </a:p>
        </p:txBody>
      </p:sp>
      <p:sp>
        <p:nvSpPr>
          <p:cNvPr id="16" name="내용 개체 틀 9"/>
          <p:cNvSpPr txBox="1">
            <a:spLocks/>
          </p:cNvSpPr>
          <p:nvPr/>
        </p:nvSpPr>
        <p:spPr>
          <a:xfrm>
            <a:off x="539552" y="5085184"/>
            <a:ext cx="8229600" cy="9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	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모수를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추정하는데 사용하는 통계량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lvl="0" indent="-342900">
              <a:spcBef>
                <a:spcPts val="600"/>
              </a:spcBef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표본평균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표본분산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표본비율 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08172"/>
              </p:ext>
            </p:extLst>
          </p:nvPr>
        </p:nvGraphicFramePr>
        <p:xfrm>
          <a:off x="6516216" y="4691484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965160" imgH="393480" progId="Equation.DSMT4">
                  <p:embed/>
                </p:oleObj>
              </mc:Choice>
              <mc:Fallback>
                <p:oleObj name="Equation" r:id="rId4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216" y="4691484"/>
                        <a:ext cx="965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806578"/>
              </p:ext>
            </p:extLst>
          </p:nvPr>
        </p:nvGraphicFramePr>
        <p:xfrm>
          <a:off x="6516216" y="517058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130040" imgH="406080" progId="Equation.DSMT4">
                  <p:embed/>
                </p:oleObj>
              </mc:Choice>
              <mc:Fallback>
                <p:oleObj name="Equation" r:id="rId6" imgW="1130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216" y="5170585"/>
                        <a:ext cx="1130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56608"/>
              </p:ext>
            </p:extLst>
          </p:nvPr>
        </p:nvGraphicFramePr>
        <p:xfrm>
          <a:off x="6516216" y="5700486"/>
          <a:ext cx="101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015920" imgH="736560" progId="Equation.DSMT4">
                  <p:embed/>
                </p:oleObj>
              </mc:Choice>
              <mc:Fallback>
                <p:oleObj name="Equation" r:id="rId8" imgW="10159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6216" y="5700486"/>
                        <a:ext cx="1016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0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759102" y="183795"/>
            <a:ext cx="7773338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b="1" dirty="0"/>
              <a:t>데이터의 종류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08184"/>
              </p:ext>
            </p:extLst>
          </p:nvPr>
        </p:nvGraphicFramePr>
        <p:xfrm>
          <a:off x="642910" y="2092660"/>
          <a:ext cx="8072494" cy="4056126"/>
        </p:xfrm>
        <a:graphic>
          <a:graphicData uri="http://schemas.openxmlformats.org/drawingml/2006/table">
            <a:tbl>
              <a:tblPr/>
              <a:tblGrid>
                <a:gridCol w="133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척도 유형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특성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사례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명목척도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(nominal)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순서척도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(ordinal)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구간척도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(interval)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비율척도</a:t>
                      </a:r>
                      <a:endParaRPr lang="en-US" altLang="ko-KR" sz="2000" b="1" kern="0" spc="0" dirty="0">
                        <a:solidFill>
                          <a:srgbClr val="000000"/>
                        </a:solidFill>
                        <a:ea typeface="맑은 고딕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(ratio)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20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1431863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ko-KR" altLang="en-US" dirty="0"/>
              <a:t>데이터 척도의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285293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>
                <a:solidFill>
                  <a:srgbClr val="000000"/>
                </a:solidFill>
              </a:rPr>
              <a:t>순서</a:t>
            </a:r>
            <a:r>
              <a:rPr lang="en-US" altLang="ko-KR" sz="2000" kern="0" dirty="0">
                <a:solidFill>
                  <a:srgbClr val="000000"/>
                </a:solidFill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</a:rPr>
              <a:t>크기 등의 의미 없음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3645024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>
                <a:solidFill>
                  <a:srgbClr val="000000"/>
                </a:solidFill>
              </a:rPr>
              <a:t>순서의 의미는 있으나</a:t>
            </a:r>
            <a:r>
              <a:rPr lang="en-US" altLang="ko-KR" sz="2000" kern="0" dirty="0">
                <a:solidFill>
                  <a:srgbClr val="000000"/>
                </a:solidFill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</a:rPr>
              <a:t>간격의 의미는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4521314"/>
            <a:ext cx="3816424" cy="70788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ko-KR" altLang="en-US" sz="2000" kern="0" dirty="0">
                <a:solidFill>
                  <a:srgbClr val="000000"/>
                </a:solidFill>
              </a:rPr>
              <a:t>순서와 간격의 의미는 있으나</a:t>
            </a:r>
            <a:r>
              <a:rPr lang="en-US" altLang="ko-KR" sz="2000" kern="0" dirty="0">
                <a:solidFill>
                  <a:srgbClr val="000000"/>
                </a:solidFill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</a:rPr>
              <a:t>비율</a:t>
            </a:r>
            <a:r>
              <a:rPr lang="en-US" altLang="ko-KR" sz="2000" kern="0" dirty="0">
                <a:solidFill>
                  <a:srgbClr val="000000"/>
                </a:solidFill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</a:rPr>
              <a:t>혹은 절대 </a:t>
            </a:r>
            <a:r>
              <a:rPr lang="en-US" altLang="ko-KR" sz="2000" kern="0" dirty="0">
                <a:solidFill>
                  <a:srgbClr val="000000"/>
                </a:solidFill>
              </a:rPr>
              <a:t>0)</a:t>
            </a:r>
            <a:r>
              <a:rPr lang="ko-KR" altLang="en-US" sz="2000" kern="0" dirty="0">
                <a:solidFill>
                  <a:srgbClr val="000000"/>
                </a:solidFill>
              </a:rPr>
              <a:t>의 의미는 없음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0888" y="5385410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dirty="0">
                <a:solidFill>
                  <a:srgbClr val="000000"/>
                </a:solidFill>
              </a:rPr>
              <a:t>순서</a:t>
            </a:r>
            <a:r>
              <a:rPr lang="en-US" altLang="ko-KR" sz="2000" kern="0" dirty="0">
                <a:solidFill>
                  <a:srgbClr val="000000"/>
                </a:solidFill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</a:rPr>
              <a:t>간격</a:t>
            </a:r>
            <a:r>
              <a:rPr lang="en-US" altLang="ko-KR" sz="2000" kern="0" dirty="0">
                <a:solidFill>
                  <a:srgbClr val="000000"/>
                </a:solidFill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</a:rPr>
              <a:t>비율</a:t>
            </a:r>
            <a:r>
              <a:rPr lang="en-US" altLang="ko-KR" sz="2000" kern="0" dirty="0">
                <a:solidFill>
                  <a:srgbClr val="000000"/>
                </a:solidFill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</a:rPr>
              <a:t>혹은 절대 </a:t>
            </a:r>
            <a:r>
              <a:rPr lang="en-US" altLang="ko-KR" sz="2000" kern="0" dirty="0">
                <a:solidFill>
                  <a:srgbClr val="000000"/>
                </a:solidFill>
              </a:rPr>
              <a:t>0) </a:t>
            </a:r>
            <a:r>
              <a:rPr lang="ko-KR" altLang="en-US" sz="2000" kern="0" dirty="0">
                <a:solidFill>
                  <a:srgbClr val="000000"/>
                </a:solidFill>
              </a:rPr>
              <a:t>등의 의미가 모두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2508226"/>
            <a:ext cx="28083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2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교과코드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</a:rPr>
              <a:t>차번호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성별</a:t>
            </a:r>
            <a:r>
              <a:rPr lang="en-US" altLang="ko-KR" kern="0" dirty="0">
                <a:solidFill>
                  <a:srgbClr val="000000"/>
                </a:solidFill>
              </a:rPr>
              <a:t>,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fontAlgn="base" latinLnBrk="0">
              <a:lnSpc>
                <a:spcPct val="120000"/>
              </a:lnSpc>
            </a:pPr>
            <a:r>
              <a:rPr lang="ko-KR" altLang="en-US" kern="0" dirty="0">
                <a:solidFill>
                  <a:srgbClr val="000000"/>
                </a:solidFill>
              </a:rPr>
              <a:t>주민번호 뒷자리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복권번호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36450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</a:rPr>
              <a:t>직급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계급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우선순위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선호도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45828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</a:rPr>
              <a:t>대기표번호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화씨온도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지능지수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표준점수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5352" y="5374957"/>
            <a:ext cx="248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</a:rPr>
              <a:t>농도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무게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길이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압력</a:t>
            </a:r>
            <a:r>
              <a:rPr lang="en-US" altLang="ko-KR" kern="0" dirty="0">
                <a:solidFill>
                  <a:srgbClr val="000000"/>
                </a:solidFill>
              </a:rPr>
              <a:t>,</a:t>
            </a:r>
            <a:r>
              <a:rPr lang="ko-KR" altLang="en-US" kern="0" dirty="0">
                <a:solidFill>
                  <a:srgbClr val="000000"/>
                </a:solidFill>
              </a:rPr>
              <a:t>속도</a:t>
            </a:r>
            <a:r>
              <a:rPr lang="en-US" altLang="ko-KR" kern="0" dirty="0">
                <a:solidFill>
                  <a:srgbClr val="000000"/>
                </a:solidFill>
              </a:rPr>
              <a:t>, </a:t>
            </a:r>
            <a:r>
              <a:rPr lang="ko-KR" altLang="en-US" kern="0" dirty="0">
                <a:solidFill>
                  <a:srgbClr val="000000"/>
                </a:solidFill>
              </a:rPr>
              <a:t>지지율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106" y="196134"/>
            <a:ext cx="7773338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b="1" dirty="0"/>
              <a:t>기술통계와 추측통계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1522413" y="2247105"/>
            <a:ext cx="62182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3328988" y="2258218"/>
            <a:ext cx="2697162" cy="549275"/>
          </a:xfrm>
          <a:custGeom>
            <a:avLst/>
            <a:gdLst>
              <a:gd name="T0" fmla="*/ 0 w 1699"/>
              <a:gd name="T1" fmla="*/ 7 h 346"/>
              <a:gd name="T2" fmla="*/ 0 w 1699"/>
              <a:gd name="T3" fmla="*/ 0 h 346"/>
              <a:gd name="T4" fmla="*/ 7 w 1699"/>
              <a:gd name="T5" fmla="*/ 0 h 346"/>
              <a:gd name="T6" fmla="*/ 1685 w 1699"/>
              <a:gd name="T7" fmla="*/ 0 h 346"/>
              <a:gd name="T8" fmla="*/ 1692 w 1699"/>
              <a:gd name="T9" fmla="*/ 0 h 346"/>
              <a:gd name="T10" fmla="*/ 1699 w 1699"/>
              <a:gd name="T11" fmla="*/ 7 h 346"/>
              <a:gd name="T12" fmla="*/ 1699 w 1699"/>
              <a:gd name="T13" fmla="*/ 331 h 346"/>
              <a:gd name="T14" fmla="*/ 1685 w 1699"/>
              <a:gd name="T15" fmla="*/ 346 h 346"/>
              <a:gd name="T16" fmla="*/ 7 w 1699"/>
              <a:gd name="T17" fmla="*/ 346 h 346"/>
              <a:gd name="T18" fmla="*/ 0 w 1699"/>
              <a:gd name="T19" fmla="*/ 339 h 346"/>
              <a:gd name="T20" fmla="*/ 0 w 1699"/>
              <a:gd name="T21" fmla="*/ 331 h 346"/>
              <a:gd name="T22" fmla="*/ 0 w 1699"/>
              <a:gd name="T23" fmla="*/ 7 h 346"/>
              <a:gd name="T24" fmla="*/ 21 w 1699"/>
              <a:gd name="T25" fmla="*/ 331 h 346"/>
              <a:gd name="T26" fmla="*/ 7 w 1699"/>
              <a:gd name="T27" fmla="*/ 324 h 346"/>
              <a:gd name="T28" fmla="*/ 1685 w 1699"/>
              <a:gd name="T29" fmla="*/ 324 h 346"/>
              <a:gd name="T30" fmla="*/ 1677 w 1699"/>
              <a:gd name="T31" fmla="*/ 331 h 346"/>
              <a:gd name="T32" fmla="*/ 1677 w 1699"/>
              <a:gd name="T33" fmla="*/ 7 h 346"/>
              <a:gd name="T34" fmla="*/ 1685 w 1699"/>
              <a:gd name="T35" fmla="*/ 22 h 346"/>
              <a:gd name="T36" fmla="*/ 7 w 1699"/>
              <a:gd name="T37" fmla="*/ 22 h 346"/>
              <a:gd name="T38" fmla="*/ 21 w 1699"/>
              <a:gd name="T39" fmla="*/ 7 h 346"/>
              <a:gd name="T40" fmla="*/ 21 w 1699"/>
              <a:gd name="T41" fmla="*/ 33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99" h="346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685" y="0"/>
                </a:lnTo>
                <a:lnTo>
                  <a:pt x="1692" y="0"/>
                </a:lnTo>
                <a:lnTo>
                  <a:pt x="1699" y="7"/>
                </a:lnTo>
                <a:lnTo>
                  <a:pt x="1699" y="331"/>
                </a:lnTo>
                <a:lnTo>
                  <a:pt x="1685" y="346"/>
                </a:lnTo>
                <a:lnTo>
                  <a:pt x="7" y="346"/>
                </a:lnTo>
                <a:lnTo>
                  <a:pt x="0" y="339"/>
                </a:lnTo>
                <a:lnTo>
                  <a:pt x="0" y="331"/>
                </a:lnTo>
                <a:lnTo>
                  <a:pt x="0" y="7"/>
                </a:lnTo>
                <a:close/>
                <a:moveTo>
                  <a:pt x="21" y="331"/>
                </a:moveTo>
                <a:lnTo>
                  <a:pt x="7" y="324"/>
                </a:lnTo>
                <a:lnTo>
                  <a:pt x="1685" y="324"/>
                </a:lnTo>
                <a:lnTo>
                  <a:pt x="1677" y="331"/>
                </a:lnTo>
                <a:lnTo>
                  <a:pt x="1677" y="7"/>
                </a:lnTo>
                <a:lnTo>
                  <a:pt x="1685" y="22"/>
                </a:lnTo>
                <a:lnTo>
                  <a:pt x="7" y="22"/>
                </a:lnTo>
                <a:lnTo>
                  <a:pt x="21" y="7"/>
                </a:lnTo>
                <a:lnTo>
                  <a:pt x="21" y="33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400" b="1"/>
              <a:t>통계학</a:t>
            </a: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1533525" y="3378993"/>
            <a:ext cx="2686050" cy="547688"/>
          </a:xfrm>
          <a:custGeom>
            <a:avLst/>
            <a:gdLst>
              <a:gd name="T0" fmla="*/ 0 w 1692"/>
              <a:gd name="T1" fmla="*/ 7 h 345"/>
              <a:gd name="T2" fmla="*/ 0 w 1692"/>
              <a:gd name="T3" fmla="*/ 0 h 345"/>
              <a:gd name="T4" fmla="*/ 7 w 1692"/>
              <a:gd name="T5" fmla="*/ 0 h 345"/>
              <a:gd name="T6" fmla="*/ 1678 w 1692"/>
              <a:gd name="T7" fmla="*/ 0 h 345"/>
              <a:gd name="T8" fmla="*/ 1685 w 1692"/>
              <a:gd name="T9" fmla="*/ 0 h 345"/>
              <a:gd name="T10" fmla="*/ 1692 w 1692"/>
              <a:gd name="T11" fmla="*/ 7 h 345"/>
              <a:gd name="T12" fmla="*/ 1692 w 1692"/>
              <a:gd name="T13" fmla="*/ 331 h 345"/>
              <a:gd name="T14" fmla="*/ 1678 w 1692"/>
              <a:gd name="T15" fmla="*/ 345 h 345"/>
              <a:gd name="T16" fmla="*/ 7 w 1692"/>
              <a:gd name="T17" fmla="*/ 345 h 345"/>
              <a:gd name="T18" fmla="*/ 0 w 1692"/>
              <a:gd name="T19" fmla="*/ 338 h 345"/>
              <a:gd name="T20" fmla="*/ 0 w 1692"/>
              <a:gd name="T21" fmla="*/ 331 h 345"/>
              <a:gd name="T22" fmla="*/ 0 w 1692"/>
              <a:gd name="T23" fmla="*/ 7 h 345"/>
              <a:gd name="T24" fmla="*/ 22 w 1692"/>
              <a:gd name="T25" fmla="*/ 331 h 345"/>
              <a:gd name="T26" fmla="*/ 7 w 1692"/>
              <a:gd name="T27" fmla="*/ 324 h 345"/>
              <a:gd name="T28" fmla="*/ 1678 w 1692"/>
              <a:gd name="T29" fmla="*/ 324 h 345"/>
              <a:gd name="T30" fmla="*/ 1671 w 1692"/>
              <a:gd name="T31" fmla="*/ 331 h 345"/>
              <a:gd name="T32" fmla="*/ 1671 w 1692"/>
              <a:gd name="T33" fmla="*/ 7 h 345"/>
              <a:gd name="T34" fmla="*/ 1678 w 1692"/>
              <a:gd name="T35" fmla="*/ 21 h 345"/>
              <a:gd name="T36" fmla="*/ 7 w 1692"/>
              <a:gd name="T37" fmla="*/ 21 h 345"/>
              <a:gd name="T38" fmla="*/ 22 w 1692"/>
              <a:gd name="T39" fmla="*/ 7 h 345"/>
              <a:gd name="T40" fmla="*/ 22 w 1692"/>
              <a:gd name="T41" fmla="*/ 3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92" h="345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678" y="0"/>
                </a:lnTo>
                <a:lnTo>
                  <a:pt x="1685" y="0"/>
                </a:lnTo>
                <a:lnTo>
                  <a:pt x="1692" y="7"/>
                </a:lnTo>
                <a:lnTo>
                  <a:pt x="1692" y="331"/>
                </a:lnTo>
                <a:lnTo>
                  <a:pt x="1678" y="345"/>
                </a:lnTo>
                <a:lnTo>
                  <a:pt x="7" y="345"/>
                </a:lnTo>
                <a:lnTo>
                  <a:pt x="0" y="338"/>
                </a:lnTo>
                <a:lnTo>
                  <a:pt x="0" y="331"/>
                </a:lnTo>
                <a:lnTo>
                  <a:pt x="0" y="7"/>
                </a:lnTo>
                <a:close/>
                <a:moveTo>
                  <a:pt x="22" y="331"/>
                </a:moveTo>
                <a:lnTo>
                  <a:pt x="7" y="324"/>
                </a:lnTo>
                <a:lnTo>
                  <a:pt x="1678" y="324"/>
                </a:lnTo>
                <a:lnTo>
                  <a:pt x="1671" y="331"/>
                </a:lnTo>
                <a:lnTo>
                  <a:pt x="1671" y="7"/>
                </a:lnTo>
                <a:lnTo>
                  <a:pt x="1678" y="21"/>
                </a:lnTo>
                <a:lnTo>
                  <a:pt x="7" y="21"/>
                </a:lnTo>
                <a:lnTo>
                  <a:pt x="22" y="7"/>
                </a:lnTo>
                <a:lnTo>
                  <a:pt x="22" y="33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기술</a:t>
            </a:r>
            <a:r>
              <a:rPr lang="en-US" altLang="ko-KR" b="1" dirty="0"/>
              <a:t>(descriptive)</a:t>
            </a:r>
            <a:r>
              <a:rPr lang="ko-KR" altLang="en-US" b="1" dirty="0"/>
              <a:t>통계학</a:t>
            </a: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5043488" y="3378993"/>
            <a:ext cx="2697162" cy="547688"/>
          </a:xfrm>
          <a:custGeom>
            <a:avLst/>
            <a:gdLst>
              <a:gd name="T0" fmla="*/ 0 w 1699"/>
              <a:gd name="T1" fmla="*/ 7 h 345"/>
              <a:gd name="T2" fmla="*/ 0 w 1699"/>
              <a:gd name="T3" fmla="*/ 0 h 345"/>
              <a:gd name="T4" fmla="*/ 7 w 1699"/>
              <a:gd name="T5" fmla="*/ 0 h 345"/>
              <a:gd name="T6" fmla="*/ 1685 w 1699"/>
              <a:gd name="T7" fmla="*/ 0 h 345"/>
              <a:gd name="T8" fmla="*/ 1692 w 1699"/>
              <a:gd name="T9" fmla="*/ 0 h 345"/>
              <a:gd name="T10" fmla="*/ 1699 w 1699"/>
              <a:gd name="T11" fmla="*/ 7 h 345"/>
              <a:gd name="T12" fmla="*/ 1699 w 1699"/>
              <a:gd name="T13" fmla="*/ 331 h 345"/>
              <a:gd name="T14" fmla="*/ 1685 w 1699"/>
              <a:gd name="T15" fmla="*/ 345 h 345"/>
              <a:gd name="T16" fmla="*/ 7 w 1699"/>
              <a:gd name="T17" fmla="*/ 345 h 345"/>
              <a:gd name="T18" fmla="*/ 0 w 1699"/>
              <a:gd name="T19" fmla="*/ 338 h 345"/>
              <a:gd name="T20" fmla="*/ 0 w 1699"/>
              <a:gd name="T21" fmla="*/ 331 h 345"/>
              <a:gd name="T22" fmla="*/ 0 w 1699"/>
              <a:gd name="T23" fmla="*/ 7 h 345"/>
              <a:gd name="T24" fmla="*/ 21 w 1699"/>
              <a:gd name="T25" fmla="*/ 331 h 345"/>
              <a:gd name="T26" fmla="*/ 7 w 1699"/>
              <a:gd name="T27" fmla="*/ 324 h 345"/>
              <a:gd name="T28" fmla="*/ 1685 w 1699"/>
              <a:gd name="T29" fmla="*/ 324 h 345"/>
              <a:gd name="T30" fmla="*/ 1677 w 1699"/>
              <a:gd name="T31" fmla="*/ 331 h 345"/>
              <a:gd name="T32" fmla="*/ 1677 w 1699"/>
              <a:gd name="T33" fmla="*/ 7 h 345"/>
              <a:gd name="T34" fmla="*/ 1685 w 1699"/>
              <a:gd name="T35" fmla="*/ 21 h 345"/>
              <a:gd name="T36" fmla="*/ 7 w 1699"/>
              <a:gd name="T37" fmla="*/ 21 h 345"/>
              <a:gd name="T38" fmla="*/ 21 w 1699"/>
              <a:gd name="T39" fmla="*/ 7 h 345"/>
              <a:gd name="T40" fmla="*/ 21 w 1699"/>
              <a:gd name="T41" fmla="*/ 3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99" h="345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685" y="0"/>
                </a:lnTo>
                <a:lnTo>
                  <a:pt x="1692" y="0"/>
                </a:lnTo>
                <a:lnTo>
                  <a:pt x="1699" y="7"/>
                </a:lnTo>
                <a:lnTo>
                  <a:pt x="1699" y="331"/>
                </a:lnTo>
                <a:lnTo>
                  <a:pt x="1685" y="345"/>
                </a:lnTo>
                <a:lnTo>
                  <a:pt x="7" y="345"/>
                </a:lnTo>
                <a:lnTo>
                  <a:pt x="0" y="338"/>
                </a:lnTo>
                <a:lnTo>
                  <a:pt x="0" y="331"/>
                </a:lnTo>
                <a:lnTo>
                  <a:pt x="0" y="7"/>
                </a:lnTo>
                <a:close/>
                <a:moveTo>
                  <a:pt x="21" y="331"/>
                </a:moveTo>
                <a:lnTo>
                  <a:pt x="7" y="324"/>
                </a:lnTo>
                <a:lnTo>
                  <a:pt x="1685" y="324"/>
                </a:lnTo>
                <a:lnTo>
                  <a:pt x="1677" y="331"/>
                </a:lnTo>
                <a:lnTo>
                  <a:pt x="1677" y="7"/>
                </a:lnTo>
                <a:lnTo>
                  <a:pt x="1685" y="21"/>
                </a:lnTo>
                <a:lnTo>
                  <a:pt x="7" y="21"/>
                </a:lnTo>
                <a:lnTo>
                  <a:pt x="21" y="7"/>
                </a:lnTo>
                <a:lnTo>
                  <a:pt x="21" y="33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추측</a:t>
            </a:r>
            <a:r>
              <a:rPr lang="en-US" altLang="ko-KR" b="1" dirty="0"/>
              <a:t>(inferential)</a:t>
            </a:r>
            <a:r>
              <a:rPr lang="ko-KR" altLang="en-US" b="1" dirty="0"/>
              <a:t>통계학</a:t>
            </a: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533525" y="4315618"/>
            <a:ext cx="1749425" cy="1417638"/>
          </a:xfrm>
          <a:custGeom>
            <a:avLst/>
            <a:gdLst>
              <a:gd name="T0" fmla="*/ 0 w 1102"/>
              <a:gd name="T1" fmla="*/ 7 h 893"/>
              <a:gd name="T2" fmla="*/ 0 w 1102"/>
              <a:gd name="T3" fmla="*/ 0 h 893"/>
              <a:gd name="T4" fmla="*/ 7 w 1102"/>
              <a:gd name="T5" fmla="*/ 0 h 893"/>
              <a:gd name="T6" fmla="*/ 1087 w 1102"/>
              <a:gd name="T7" fmla="*/ 0 h 893"/>
              <a:gd name="T8" fmla="*/ 1095 w 1102"/>
              <a:gd name="T9" fmla="*/ 0 h 893"/>
              <a:gd name="T10" fmla="*/ 1102 w 1102"/>
              <a:gd name="T11" fmla="*/ 7 h 893"/>
              <a:gd name="T12" fmla="*/ 1102 w 1102"/>
              <a:gd name="T13" fmla="*/ 879 h 893"/>
              <a:gd name="T14" fmla="*/ 1087 w 1102"/>
              <a:gd name="T15" fmla="*/ 893 h 893"/>
              <a:gd name="T16" fmla="*/ 7 w 1102"/>
              <a:gd name="T17" fmla="*/ 893 h 893"/>
              <a:gd name="T18" fmla="*/ 0 w 1102"/>
              <a:gd name="T19" fmla="*/ 886 h 893"/>
              <a:gd name="T20" fmla="*/ 0 w 1102"/>
              <a:gd name="T21" fmla="*/ 879 h 893"/>
              <a:gd name="T22" fmla="*/ 0 w 1102"/>
              <a:gd name="T23" fmla="*/ 7 h 893"/>
              <a:gd name="T24" fmla="*/ 22 w 1102"/>
              <a:gd name="T25" fmla="*/ 879 h 893"/>
              <a:gd name="T26" fmla="*/ 7 w 1102"/>
              <a:gd name="T27" fmla="*/ 871 h 893"/>
              <a:gd name="T28" fmla="*/ 1087 w 1102"/>
              <a:gd name="T29" fmla="*/ 871 h 893"/>
              <a:gd name="T30" fmla="*/ 1080 w 1102"/>
              <a:gd name="T31" fmla="*/ 879 h 893"/>
              <a:gd name="T32" fmla="*/ 1080 w 1102"/>
              <a:gd name="T33" fmla="*/ 7 h 893"/>
              <a:gd name="T34" fmla="*/ 1087 w 1102"/>
              <a:gd name="T35" fmla="*/ 22 h 893"/>
              <a:gd name="T36" fmla="*/ 7 w 1102"/>
              <a:gd name="T37" fmla="*/ 22 h 893"/>
              <a:gd name="T38" fmla="*/ 22 w 1102"/>
              <a:gd name="T39" fmla="*/ 7 h 893"/>
              <a:gd name="T40" fmla="*/ 22 w 1102"/>
              <a:gd name="T41" fmla="*/ 879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02" h="893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087" y="0"/>
                </a:lnTo>
                <a:lnTo>
                  <a:pt x="1095" y="0"/>
                </a:lnTo>
                <a:lnTo>
                  <a:pt x="1102" y="7"/>
                </a:lnTo>
                <a:lnTo>
                  <a:pt x="1102" y="879"/>
                </a:lnTo>
                <a:lnTo>
                  <a:pt x="1087" y="893"/>
                </a:lnTo>
                <a:lnTo>
                  <a:pt x="7" y="893"/>
                </a:lnTo>
                <a:lnTo>
                  <a:pt x="0" y="886"/>
                </a:lnTo>
                <a:lnTo>
                  <a:pt x="0" y="879"/>
                </a:lnTo>
                <a:lnTo>
                  <a:pt x="0" y="7"/>
                </a:lnTo>
                <a:close/>
                <a:moveTo>
                  <a:pt x="22" y="879"/>
                </a:moveTo>
                <a:lnTo>
                  <a:pt x="7" y="871"/>
                </a:lnTo>
                <a:lnTo>
                  <a:pt x="1087" y="871"/>
                </a:lnTo>
                <a:lnTo>
                  <a:pt x="1080" y="879"/>
                </a:lnTo>
                <a:lnTo>
                  <a:pt x="1080" y="7"/>
                </a:lnTo>
                <a:lnTo>
                  <a:pt x="1087" y="22"/>
                </a:lnTo>
                <a:lnTo>
                  <a:pt x="7" y="22"/>
                </a:lnTo>
                <a:lnTo>
                  <a:pt x="22" y="7"/>
                </a:lnTo>
                <a:lnTo>
                  <a:pt x="22" y="879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데이터 정리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데이터 요약</a:t>
            </a: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6072188" y="4315618"/>
            <a:ext cx="1668462" cy="1417638"/>
          </a:xfrm>
          <a:custGeom>
            <a:avLst/>
            <a:gdLst>
              <a:gd name="T0" fmla="*/ 0 w 1051"/>
              <a:gd name="T1" fmla="*/ 7 h 893"/>
              <a:gd name="T2" fmla="*/ 0 w 1051"/>
              <a:gd name="T3" fmla="*/ 0 h 893"/>
              <a:gd name="T4" fmla="*/ 7 w 1051"/>
              <a:gd name="T5" fmla="*/ 0 h 893"/>
              <a:gd name="T6" fmla="*/ 1037 w 1051"/>
              <a:gd name="T7" fmla="*/ 0 h 893"/>
              <a:gd name="T8" fmla="*/ 1044 w 1051"/>
              <a:gd name="T9" fmla="*/ 0 h 893"/>
              <a:gd name="T10" fmla="*/ 1051 w 1051"/>
              <a:gd name="T11" fmla="*/ 7 h 893"/>
              <a:gd name="T12" fmla="*/ 1051 w 1051"/>
              <a:gd name="T13" fmla="*/ 879 h 893"/>
              <a:gd name="T14" fmla="*/ 1037 w 1051"/>
              <a:gd name="T15" fmla="*/ 893 h 893"/>
              <a:gd name="T16" fmla="*/ 7 w 1051"/>
              <a:gd name="T17" fmla="*/ 893 h 893"/>
              <a:gd name="T18" fmla="*/ 0 w 1051"/>
              <a:gd name="T19" fmla="*/ 886 h 893"/>
              <a:gd name="T20" fmla="*/ 0 w 1051"/>
              <a:gd name="T21" fmla="*/ 879 h 893"/>
              <a:gd name="T22" fmla="*/ 0 w 1051"/>
              <a:gd name="T23" fmla="*/ 7 h 893"/>
              <a:gd name="T24" fmla="*/ 21 w 1051"/>
              <a:gd name="T25" fmla="*/ 879 h 893"/>
              <a:gd name="T26" fmla="*/ 7 w 1051"/>
              <a:gd name="T27" fmla="*/ 871 h 893"/>
              <a:gd name="T28" fmla="*/ 1037 w 1051"/>
              <a:gd name="T29" fmla="*/ 871 h 893"/>
              <a:gd name="T30" fmla="*/ 1029 w 1051"/>
              <a:gd name="T31" fmla="*/ 879 h 893"/>
              <a:gd name="T32" fmla="*/ 1029 w 1051"/>
              <a:gd name="T33" fmla="*/ 7 h 893"/>
              <a:gd name="T34" fmla="*/ 1037 w 1051"/>
              <a:gd name="T35" fmla="*/ 22 h 893"/>
              <a:gd name="T36" fmla="*/ 7 w 1051"/>
              <a:gd name="T37" fmla="*/ 22 h 893"/>
              <a:gd name="T38" fmla="*/ 21 w 1051"/>
              <a:gd name="T39" fmla="*/ 7 h 893"/>
              <a:gd name="T40" fmla="*/ 21 w 1051"/>
              <a:gd name="T41" fmla="*/ 879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1" h="893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037" y="0"/>
                </a:lnTo>
                <a:lnTo>
                  <a:pt x="1044" y="0"/>
                </a:lnTo>
                <a:lnTo>
                  <a:pt x="1051" y="7"/>
                </a:lnTo>
                <a:lnTo>
                  <a:pt x="1051" y="879"/>
                </a:lnTo>
                <a:lnTo>
                  <a:pt x="1037" y="893"/>
                </a:lnTo>
                <a:lnTo>
                  <a:pt x="7" y="893"/>
                </a:lnTo>
                <a:lnTo>
                  <a:pt x="0" y="886"/>
                </a:lnTo>
                <a:lnTo>
                  <a:pt x="0" y="879"/>
                </a:lnTo>
                <a:lnTo>
                  <a:pt x="0" y="7"/>
                </a:lnTo>
                <a:close/>
                <a:moveTo>
                  <a:pt x="21" y="879"/>
                </a:moveTo>
                <a:lnTo>
                  <a:pt x="7" y="871"/>
                </a:lnTo>
                <a:lnTo>
                  <a:pt x="1037" y="871"/>
                </a:lnTo>
                <a:lnTo>
                  <a:pt x="1029" y="879"/>
                </a:lnTo>
                <a:lnTo>
                  <a:pt x="1029" y="7"/>
                </a:lnTo>
                <a:lnTo>
                  <a:pt x="1037" y="22"/>
                </a:lnTo>
                <a:lnTo>
                  <a:pt x="7" y="22"/>
                </a:lnTo>
                <a:lnTo>
                  <a:pt x="21" y="7"/>
                </a:lnTo>
                <a:lnTo>
                  <a:pt x="21" y="879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/>
              <a:t>모수</a:t>
            </a:r>
            <a:r>
              <a:rPr lang="ko-KR" altLang="en-US" b="1" dirty="0"/>
              <a:t> 추정</a:t>
            </a:r>
            <a:endParaRPr lang="en-US" altLang="ko-KR" b="1" dirty="0"/>
          </a:p>
          <a:p>
            <a:pPr algn="ctr"/>
            <a:r>
              <a:rPr lang="ko-KR" altLang="en-US" b="1" dirty="0"/>
              <a:t>가설검정</a:t>
            </a:r>
            <a:endParaRPr lang="en-US" altLang="ko-KR" b="1" dirty="0"/>
          </a:p>
          <a:p>
            <a:pPr algn="ctr"/>
            <a:r>
              <a:rPr lang="ko-KR" altLang="en-US" b="1" dirty="0"/>
              <a:t>분산분석</a:t>
            </a:r>
            <a:endParaRPr lang="en-US" altLang="ko-KR" b="1" dirty="0"/>
          </a:p>
          <a:p>
            <a:pPr algn="ctr"/>
            <a:r>
              <a:rPr lang="ko-KR" altLang="en-US" b="1" dirty="0"/>
              <a:t>회귀분석</a:t>
            </a:r>
            <a:endParaRPr lang="en-US" altLang="ko-KR" b="1" dirty="0"/>
          </a:p>
          <a:p>
            <a:pPr algn="ctr"/>
            <a:r>
              <a:rPr lang="ko-KR" altLang="en-US" b="1" dirty="0"/>
              <a:t>적합도 검정</a:t>
            </a: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3843338" y="4315618"/>
            <a:ext cx="1668462" cy="1417638"/>
          </a:xfrm>
          <a:custGeom>
            <a:avLst/>
            <a:gdLst>
              <a:gd name="T0" fmla="*/ 0 w 1051"/>
              <a:gd name="T1" fmla="*/ 7 h 893"/>
              <a:gd name="T2" fmla="*/ 0 w 1051"/>
              <a:gd name="T3" fmla="*/ 0 h 893"/>
              <a:gd name="T4" fmla="*/ 7 w 1051"/>
              <a:gd name="T5" fmla="*/ 0 h 893"/>
              <a:gd name="T6" fmla="*/ 1037 w 1051"/>
              <a:gd name="T7" fmla="*/ 0 h 893"/>
              <a:gd name="T8" fmla="*/ 1044 w 1051"/>
              <a:gd name="T9" fmla="*/ 0 h 893"/>
              <a:gd name="T10" fmla="*/ 1051 w 1051"/>
              <a:gd name="T11" fmla="*/ 7 h 893"/>
              <a:gd name="T12" fmla="*/ 1051 w 1051"/>
              <a:gd name="T13" fmla="*/ 879 h 893"/>
              <a:gd name="T14" fmla="*/ 1037 w 1051"/>
              <a:gd name="T15" fmla="*/ 893 h 893"/>
              <a:gd name="T16" fmla="*/ 7 w 1051"/>
              <a:gd name="T17" fmla="*/ 893 h 893"/>
              <a:gd name="T18" fmla="*/ 0 w 1051"/>
              <a:gd name="T19" fmla="*/ 886 h 893"/>
              <a:gd name="T20" fmla="*/ 0 w 1051"/>
              <a:gd name="T21" fmla="*/ 879 h 893"/>
              <a:gd name="T22" fmla="*/ 0 w 1051"/>
              <a:gd name="T23" fmla="*/ 7 h 893"/>
              <a:gd name="T24" fmla="*/ 21 w 1051"/>
              <a:gd name="T25" fmla="*/ 879 h 893"/>
              <a:gd name="T26" fmla="*/ 7 w 1051"/>
              <a:gd name="T27" fmla="*/ 871 h 893"/>
              <a:gd name="T28" fmla="*/ 1037 w 1051"/>
              <a:gd name="T29" fmla="*/ 871 h 893"/>
              <a:gd name="T30" fmla="*/ 1029 w 1051"/>
              <a:gd name="T31" fmla="*/ 879 h 893"/>
              <a:gd name="T32" fmla="*/ 1029 w 1051"/>
              <a:gd name="T33" fmla="*/ 7 h 893"/>
              <a:gd name="T34" fmla="*/ 1037 w 1051"/>
              <a:gd name="T35" fmla="*/ 22 h 893"/>
              <a:gd name="T36" fmla="*/ 7 w 1051"/>
              <a:gd name="T37" fmla="*/ 22 h 893"/>
              <a:gd name="T38" fmla="*/ 21 w 1051"/>
              <a:gd name="T39" fmla="*/ 7 h 893"/>
              <a:gd name="T40" fmla="*/ 21 w 1051"/>
              <a:gd name="T41" fmla="*/ 879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1" h="893">
                <a:moveTo>
                  <a:pt x="0" y="7"/>
                </a:moveTo>
                <a:lnTo>
                  <a:pt x="0" y="0"/>
                </a:lnTo>
                <a:lnTo>
                  <a:pt x="7" y="0"/>
                </a:lnTo>
                <a:lnTo>
                  <a:pt x="1037" y="0"/>
                </a:lnTo>
                <a:lnTo>
                  <a:pt x="1044" y="0"/>
                </a:lnTo>
                <a:lnTo>
                  <a:pt x="1051" y="7"/>
                </a:lnTo>
                <a:lnTo>
                  <a:pt x="1051" y="879"/>
                </a:lnTo>
                <a:lnTo>
                  <a:pt x="1037" y="893"/>
                </a:lnTo>
                <a:lnTo>
                  <a:pt x="7" y="893"/>
                </a:lnTo>
                <a:lnTo>
                  <a:pt x="0" y="886"/>
                </a:lnTo>
                <a:lnTo>
                  <a:pt x="0" y="879"/>
                </a:lnTo>
                <a:lnTo>
                  <a:pt x="0" y="7"/>
                </a:lnTo>
                <a:close/>
                <a:moveTo>
                  <a:pt x="21" y="879"/>
                </a:moveTo>
                <a:lnTo>
                  <a:pt x="7" y="871"/>
                </a:lnTo>
                <a:lnTo>
                  <a:pt x="1037" y="871"/>
                </a:lnTo>
                <a:lnTo>
                  <a:pt x="1029" y="879"/>
                </a:lnTo>
                <a:lnTo>
                  <a:pt x="1029" y="7"/>
                </a:lnTo>
                <a:lnTo>
                  <a:pt x="1037" y="22"/>
                </a:lnTo>
                <a:lnTo>
                  <a:pt x="7" y="22"/>
                </a:lnTo>
                <a:lnTo>
                  <a:pt x="21" y="7"/>
                </a:lnTo>
                <a:lnTo>
                  <a:pt x="21" y="879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통계량 계산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그래픽 표현</a:t>
            </a: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871788" y="2783680"/>
            <a:ext cx="1804987" cy="606425"/>
          </a:xfrm>
          <a:custGeom>
            <a:avLst/>
            <a:gdLst>
              <a:gd name="T0" fmla="*/ 1137 w 1137"/>
              <a:gd name="T1" fmla="*/ 0 h 382"/>
              <a:gd name="T2" fmla="*/ 1137 w 1137"/>
              <a:gd name="T3" fmla="*/ 188 h 382"/>
              <a:gd name="T4" fmla="*/ 1137 w 1137"/>
              <a:gd name="T5" fmla="*/ 195 h 382"/>
              <a:gd name="T6" fmla="*/ 0 w 1137"/>
              <a:gd name="T7" fmla="*/ 195 h 382"/>
              <a:gd name="T8" fmla="*/ 7 w 1137"/>
              <a:gd name="T9" fmla="*/ 188 h 382"/>
              <a:gd name="T10" fmla="*/ 7 w 1137"/>
              <a:gd name="T11" fmla="*/ 382 h 382"/>
              <a:gd name="T12" fmla="*/ 0 w 1137"/>
              <a:gd name="T13" fmla="*/ 382 h 382"/>
              <a:gd name="T14" fmla="*/ 0 w 1137"/>
              <a:gd name="T15" fmla="*/ 188 h 382"/>
              <a:gd name="T16" fmla="*/ 0 w 1137"/>
              <a:gd name="T17" fmla="*/ 188 h 382"/>
              <a:gd name="T18" fmla="*/ 1137 w 1137"/>
              <a:gd name="T19" fmla="*/ 188 h 382"/>
              <a:gd name="T20" fmla="*/ 1130 w 1137"/>
              <a:gd name="T21" fmla="*/ 188 h 382"/>
              <a:gd name="T22" fmla="*/ 1130 w 1137"/>
              <a:gd name="T23" fmla="*/ 0 h 382"/>
              <a:gd name="T24" fmla="*/ 1137 w 1137"/>
              <a:gd name="T2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7" h="382">
                <a:moveTo>
                  <a:pt x="1137" y="0"/>
                </a:moveTo>
                <a:lnTo>
                  <a:pt x="1137" y="188"/>
                </a:lnTo>
                <a:lnTo>
                  <a:pt x="1137" y="195"/>
                </a:lnTo>
                <a:lnTo>
                  <a:pt x="0" y="195"/>
                </a:lnTo>
                <a:lnTo>
                  <a:pt x="7" y="188"/>
                </a:lnTo>
                <a:lnTo>
                  <a:pt x="7" y="382"/>
                </a:lnTo>
                <a:lnTo>
                  <a:pt x="0" y="382"/>
                </a:lnTo>
                <a:lnTo>
                  <a:pt x="0" y="188"/>
                </a:lnTo>
                <a:lnTo>
                  <a:pt x="0" y="188"/>
                </a:lnTo>
                <a:lnTo>
                  <a:pt x="1137" y="188"/>
                </a:lnTo>
                <a:lnTo>
                  <a:pt x="1130" y="188"/>
                </a:lnTo>
                <a:lnTo>
                  <a:pt x="1130" y="0"/>
                </a:lnTo>
                <a:lnTo>
                  <a:pt x="113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676775" y="2783680"/>
            <a:ext cx="1727200" cy="606425"/>
          </a:xfrm>
          <a:custGeom>
            <a:avLst/>
            <a:gdLst>
              <a:gd name="T0" fmla="*/ 8 w 1088"/>
              <a:gd name="T1" fmla="*/ 0 h 382"/>
              <a:gd name="T2" fmla="*/ 8 w 1088"/>
              <a:gd name="T3" fmla="*/ 188 h 382"/>
              <a:gd name="T4" fmla="*/ 0 w 1088"/>
              <a:gd name="T5" fmla="*/ 188 h 382"/>
              <a:gd name="T6" fmla="*/ 1080 w 1088"/>
              <a:gd name="T7" fmla="*/ 188 h 382"/>
              <a:gd name="T8" fmla="*/ 1088 w 1088"/>
              <a:gd name="T9" fmla="*/ 188 h 382"/>
              <a:gd name="T10" fmla="*/ 1088 w 1088"/>
              <a:gd name="T11" fmla="*/ 382 h 382"/>
              <a:gd name="T12" fmla="*/ 1080 w 1088"/>
              <a:gd name="T13" fmla="*/ 382 h 382"/>
              <a:gd name="T14" fmla="*/ 1080 w 1088"/>
              <a:gd name="T15" fmla="*/ 188 h 382"/>
              <a:gd name="T16" fmla="*/ 1080 w 1088"/>
              <a:gd name="T17" fmla="*/ 195 h 382"/>
              <a:gd name="T18" fmla="*/ 0 w 1088"/>
              <a:gd name="T19" fmla="*/ 195 h 382"/>
              <a:gd name="T20" fmla="*/ 0 w 1088"/>
              <a:gd name="T21" fmla="*/ 188 h 382"/>
              <a:gd name="T22" fmla="*/ 0 w 1088"/>
              <a:gd name="T23" fmla="*/ 0 h 382"/>
              <a:gd name="T24" fmla="*/ 8 w 1088"/>
              <a:gd name="T2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8" h="382">
                <a:moveTo>
                  <a:pt x="8" y="0"/>
                </a:moveTo>
                <a:lnTo>
                  <a:pt x="8" y="188"/>
                </a:lnTo>
                <a:lnTo>
                  <a:pt x="0" y="188"/>
                </a:lnTo>
                <a:lnTo>
                  <a:pt x="1080" y="188"/>
                </a:lnTo>
                <a:lnTo>
                  <a:pt x="1088" y="188"/>
                </a:lnTo>
                <a:lnTo>
                  <a:pt x="1088" y="382"/>
                </a:lnTo>
                <a:lnTo>
                  <a:pt x="1080" y="382"/>
                </a:lnTo>
                <a:lnTo>
                  <a:pt x="1080" y="188"/>
                </a:lnTo>
                <a:lnTo>
                  <a:pt x="1080" y="195"/>
                </a:lnTo>
                <a:lnTo>
                  <a:pt x="0" y="195"/>
                </a:lnTo>
                <a:lnTo>
                  <a:pt x="0" y="188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401888" y="3904455"/>
            <a:ext cx="481012" cy="434975"/>
          </a:xfrm>
          <a:custGeom>
            <a:avLst/>
            <a:gdLst>
              <a:gd name="T0" fmla="*/ 303 w 303"/>
              <a:gd name="T1" fmla="*/ 0 h 274"/>
              <a:gd name="T2" fmla="*/ 303 w 303"/>
              <a:gd name="T3" fmla="*/ 137 h 274"/>
              <a:gd name="T4" fmla="*/ 296 w 303"/>
              <a:gd name="T5" fmla="*/ 137 h 274"/>
              <a:gd name="T6" fmla="*/ 0 w 303"/>
              <a:gd name="T7" fmla="*/ 137 h 274"/>
              <a:gd name="T8" fmla="*/ 8 w 303"/>
              <a:gd name="T9" fmla="*/ 137 h 274"/>
              <a:gd name="T10" fmla="*/ 8 w 303"/>
              <a:gd name="T11" fmla="*/ 274 h 274"/>
              <a:gd name="T12" fmla="*/ 0 w 303"/>
              <a:gd name="T13" fmla="*/ 274 h 274"/>
              <a:gd name="T14" fmla="*/ 0 w 303"/>
              <a:gd name="T15" fmla="*/ 137 h 274"/>
              <a:gd name="T16" fmla="*/ 0 w 303"/>
              <a:gd name="T17" fmla="*/ 130 h 274"/>
              <a:gd name="T18" fmla="*/ 296 w 303"/>
              <a:gd name="T19" fmla="*/ 130 h 274"/>
              <a:gd name="T20" fmla="*/ 296 w 303"/>
              <a:gd name="T21" fmla="*/ 137 h 274"/>
              <a:gd name="T22" fmla="*/ 296 w 303"/>
              <a:gd name="T23" fmla="*/ 0 h 274"/>
              <a:gd name="T24" fmla="*/ 303 w 303"/>
              <a:gd name="T25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274">
                <a:moveTo>
                  <a:pt x="303" y="0"/>
                </a:moveTo>
                <a:lnTo>
                  <a:pt x="303" y="137"/>
                </a:lnTo>
                <a:lnTo>
                  <a:pt x="296" y="137"/>
                </a:lnTo>
                <a:lnTo>
                  <a:pt x="0" y="137"/>
                </a:lnTo>
                <a:lnTo>
                  <a:pt x="8" y="137"/>
                </a:lnTo>
                <a:lnTo>
                  <a:pt x="8" y="274"/>
                </a:lnTo>
                <a:lnTo>
                  <a:pt x="0" y="274"/>
                </a:lnTo>
                <a:lnTo>
                  <a:pt x="0" y="137"/>
                </a:lnTo>
                <a:lnTo>
                  <a:pt x="0" y="130"/>
                </a:lnTo>
                <a:lnTo>
                  <a:pt x="296" y="130"/>
                </a:lnTo>
                <a:lnTo>
                  <a:pt x="296" y="137"/>
                </a:lnTo>
                <a:lnTo>
                  <a:pt x="296" y="0"/>
                </a:lnTo>
                <a:lnTo>
                  <a:pt x="303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" name="Freeform 31"/>
          <p:cNvSpPr>
            <a:spLocks/>
          </p:cNvSpPr>
          <p:nvPr/>
        </p:nvSpPr>
        <p:spPr bwMode="auto">
          <a:xfrm>
            <a:off x="2871788" y="3904455"/>
            <a:ext cx="1804987" cy="434975"/>
          </a:xfrm>
          <a:custGeom>
            <a:avLst/>
            <a:gdLst>
              <a:gd name="T0" fmla="*/ 7 w 1137"/>
              <a:gd name="T1" fmla="*/ 0 h 274"/>
              <a:gd name="T2" fmla="*/ 7 w 1137"/>
              <a:gd name="T3" fmla="*/ 137 h 274"/>
              <a:gd name="T4" fmla="*/ 0 w 1137"/>
              <a:gd name="T5" fmla="*/ 130 h 274"/>
              <a:gd name="T6" fmla="*/ 1137 w 1137"/>
              <a:gd name="T7" fmla="*/ 130 h 274"/>
              <a:gd name="T8" fmla="*/ 1137 w 1137"/>
              <a:gd name="T9" fmla="*/ 137 h 274"/>
              <a:gd name="T10" fmla="*/ 1137 w 1137"/>
              <a:gd name="T11" fmla="*/ 274 h 274"/>
              <a:gd name="T12" fmla="*/ 1130 w 1137"/>
              <a:gd name="T13" fmla="*/ 274 h 274"/>
              <a:gd name="T14" fmla="*/ 1130 w 1137"/>
              <a:gd name="T15" fmla="*/ 137 h 274"/>
              <a:gd name="T16" fmla="*/ 1137 w 1137"/>
              <a:gd name="T17" fmla="*/ 137 h 274"/>
              <a:gd name="T18" fmla="*/ 0 w 1137"/>
              <a:gd name="T19" fmla="*/ 137 h 274"/>
              <a:gd name="T20" fmla="*/ 0 w 1137"/>
              <a:gd name="T21" fmla="*/ 137 h 274"/>
              <a:gd name="T22" fmla="*/ 0 w 1137"/>
              <a:gd name="T23" fmla="*/ 0 h 274"/>
              <a:gd name="T24" fmla="*/ 7 w 1137"/>
              <a:gd name="T25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7" h="274">
                <a:moveTo>
                  <a:pt x="7" y="0"/>
                </a:moveTo>
                <a:lnTo>
                  <a:pt x="7" y="137"/>
                </a:lnTo>
                <a:lnTo>
                  <a:pt x="0" y="130"/>
                </a:lnTo>
                <a:lnTo>
                  <a:pt x="1137" y="130"/>
                </a:lnTo>
                <a:lnTo>
                  <a:pt x="1137" y="137"/>
                </a:lnTo>
                <a:lnTo>
                  <a:pt x="1137" y="274"/>
                </a:lnTo>
                <a:lnTo>
                  <a:pt x="1130" y="274"/>
                </a:lnTo>
                <a:lnTo>
                  <a:pt x="1130" y="137"/>
                </a:lnTo>
                <a:lnTo>
                  <a:pt x="1137" y="137"/>
                </a:lnTo>
                <a:lnTo>
                  <a:pt x="0" y="137"/>
                </a:lnTo>
                <a:lnTo>
                  <a:pt x="0" y="137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8" name="Freeform 32"/>
          <p:cNvSpPr>
            <a:spLocks/>
          </p:cNvSpPr>
          <p:nvPr/>
        </p:nvSpPr>
        <p:spPr bwMode="auto">
          <a:xfrm>
            <a:off x="6391275" y="3904455"/>
            <a:ext cx="527050" cy="434975"/>
          </a:xfrm>
          <a:custGeom>
            <a:avLst/>
            <a:gdLst>
              <a:gd name="T0" fmla="*/ 8 w 332"/>
              <a:gd name="T1" fmla="*/ 0 h 274"/>
              <a:gd name="T2" fmla="*/ 8 w 332"/>
              <a:gd name="T3" fmla="*/ 137 h 274"/>
              <a:gd name="T4" fmla="*/ 0 w 332"/>
              <a:gd name="T5" fmla="*/ 130 h 274"/>
              <a:gd name="T6" fmla="*/ 324 w 332"/>
              <a:gd name="T7" fmla="*/ 130 h 274"/>
              <a:gd name="T8" fmla="*/ 332 w 332"/>
              <a:gd name="T9" fmla="*/ 137 h 274"/>
              <a:gd name="T10" fmla="*/ 332 w 332"/>
              <a:gd name="T11" fmla="*/ 274 h 274"/>
              <a:gd name="T12" fmla="*/ 324 w 332"/>
              <a:gd name="T13" fmla="*/ 274 h 274"/>
              <a:gd name="T14" fmla="*/ 324 w 332"/>
              <a:gd name="T15" fmla="*/ 137 h 274"/>
              <a:gd name="T16" fmla="*/ 324 w 332"/>
              <a:gd name="T17" fmla="*/ 137 h 274"/>
              <a:gd name="T18" fmla="*/ 0 w 332"/>
              <a:gd name="T19" fmla="*/ 137 h 274"/>
              <a:gd name="T20" fmla="*/ 0 w 332"/>
              <a:gd name="T21" fmla="*/ 137 h 274"/>
              <a:gd name="T22" fmla="*/ 0 w 332"/>
              <a:gd name="T23" fmla="*/ 0 h 274"/>
              <a:gd name="T24" fmla="*/ 8 w 332"/>
              <a:gd name="T25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" h="274">
                <a:moveTo>
                  <a:pt x="8" y="0"/>
                </a:moveTo>
                <a:lnTo>
                  <a:pt x="8" y="137"/>
                </a:lnTo>
                <a:lnTo>
                  <a:pt x="0" y="130"/>
                </a:lnTo>
                <a:lnTo>
                  <a:pt x="324" y="130"/>
                </a:lnTo>
                <a:lnTo>
                  <a:pt x="332" y="137"/>
                </a:lnTo>
                <a:lnTo>
                  <a:pt x="332" y="274"/>
                </a:lnTo>
                <a:lnTo>
                  <a:pt x="324" y="274"/>
                </a:lnTo>
                <a:lnTo>
                  <a:pt x="324" y="137"/>
                </a:lnTo>
                <a:lnTo>
                  <a:pt x="324" y="137"/>
                </a:lnTo>
                <a:lnTo>
                  <a:pt x="0" y="137"/>
                </a:lnTo>
                <a:lnTo>
                  <a:pt x="0" y="137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9" name="Freeform 33"/>
          <p:cNvSpPr>
            <a:spLocks/>
          </p:cNvSpPr>
          <p:nvPr/>
        </p:nvSpPr>
        <p:spPr bwMode="auto">
          <a:xfrm>
            <a:off x="3430588" y="4761705"/>
            <a:ext cx="342900" cy="514350"/>
          </a:xfrm>
          <a:custGeom>
            <a:avLst/>
            <a:gdLst>
              <a:gd name="T0" fmla="*/ 0 w 216"/>
              <a:gd name="T1" fmla="*/ 79 h 324"/>
              <a:gd name="T2" fmla="*/ 108 w 216"/>
              <a:gd name="T3" fmla="*/ 79 h 324"/>
              <a:gd name="T4" fmla="*/ 108 w 216"/>
              <a:gd name="T5" fmla="*/ 0 h 324"/>
              <a:gd name="T6" fmla="*/ 216 w 216"/>
              <a:gd name="T7" fmla="*/ 166 h 324"/>
              <a:gd name="T8" fmla="*/ 108 w 216"/>
              <a:gd name="T9" fmla="*/ 324 h 324"/>
              <a:gd name="T10" fmla="*/ 108 w 216"/>
              <a:gd name="T11" fmla="*/ 245 h 324"/>
              <a:gd name="T12" fmla="*/ 0 w 216"/>
              <a:gd name="T13" fmla="*/ 245 h 324"/>
              <a:gd name="T14" fmla="*/ 0 w 216"/>
              <a:gd name="T15" fmla="*/ 7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324">
                <a:moveTo>
                  <a:pt x="0" y="79"/>
                </a:moveTo>
                <a:lnTo>
                  <a:pt x="108" y="79"/>
                </a:lnTo>
                <a:lnTo>
                  <a:pt x="108" y="0"/>
                </a:lnTo>
                <a:lnTo>
                  <a:pt x="216" y="166"/>
                </a:lnTo>
                <a:lnTo>
                  <a:pt x="108" y="324"/>
                </a:lnTo>
                <a:lnTo>
                  <a:pt x="108" y="245"/>
                </a:lnTo>
                <a:lnTo>
                  <a:pt x="0" y="245"/>
                </a:lnTo>
                <a:lnTo>
                  <a:pt x="0" y="79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Freeform 34"/>
          <p:cNvSpPr>
            <a:spLocks noEditPoints="1"/>
          </p:cNvSpPr>
          <p:nvPr/>
        </p:nvSpPr>
        <p:spPr bwMode="auto">
          <a:xfrm>
            <a:off x="3419475" y="4704555"/>
            <a:ext cx="377825" cy="628650"/>
          </a:xfrm>
          <a:custGeom>
            <a:avLst/>
            <a:gdLst>
              <a:gd name="T0" fmla="*/ 0 w 238"/>
              <a:gd name="T1" fmla="*/ 108 h 396"/>
              <a:gd name="T2" fmla="*/ 115 w 238"/>
              <a:gd name="T3" fmla="*/ 108 h 396"/>
              <a:gd name="T4" fmla="*/ 108 w 238"/>
              <a:gd name="T5" fmla="*/ 115 h 396"/>
              <a:gd name="T6" fmla="*/ 108 w 238"/>
              <a:gd name="T7" fmla="*/ 0 h 396"/>
              <a:gd name="T8" fmla="*/ 238 w 238"/>
              <a:gd name="T9" fmla="*/ 202 h 396"/>
              <a:gd name="T10" fmla="*/ 108 w 238"/>
              <a:gd name="T11" fmla="*/ 396 h 396"/>
              <a:gd name="T12" fmla="*/ 108 w 238"/>
              <a:gd name="T13" fmla="*/ 281 h 396"/>
              <a:gd name="T14" fmla="*/ 115 w 238"/>
              <a:gd name="T15" fmla="*/ 288 h 396"/>
              <a:gd name="T16" fmla="*/ 0 w 238"/>
              <a:gd name="T17" fmla="*/ 288 h 396"/>
              <a:gd name="T18" fmla="*/ 0 w 238"/>
              <a:gd name="T19" fmla="*/ 108 h 396"/>
              <a:gd name="T20" fmla="*/ 22 w 238"/>
              <a:gd name="T21" fmla="*/ 281 h 396"/>
              <a:gd name="T22" fmla="*/ 7 w 238"/>
              <a:gd name="T23" fmla="*/ 266 h 396"/>
              <a:gd name="T24" fmla="*/ 130 w 238"/>
              <a:gd name="T25" fmla="*/ 266 h 396"/>
              <a:gd name="T26" fmla="*/ 130 w 238"/>
              <a:gd name="T27" fmla="*/ 360 h 396"/>
              <a:gd name="T28" fmla="*/ 108 w 238"/>
              <a:gd name="T29" fmla="*/ 353 h 396"/>
              <a:gd name="T30" fmla="*/ 216 w 238"/>
              <a:gd name="T31" fmla="*/ 194 h 396"/>
              <a:gd name="T32" fmla="*/ 216 w 238"/>
              <a:gd name="T33" fmla="*/ 202 h 396"/>
              <a:gd name="T34" fmla="*/ 108 w 238"/>
              <a:gd name="T35" fmla="*/ 43 h 396"/>
              <a:gd name="T36" fmla="*/ 130 w 238"/>
              <a:gd name="T37" fmla="*/ 36 h 396"/>
              <a:gd name="T38" fmla="*/ 130 w 238"/>
              <a:gd name="T39" fmla="*/ 130 h 396"/>
              <a:gd name="T40" fmla="*/ 7 w 238"/>
              <a:gd name="T41" fmla="*/ 130 h 396"/>
              <a:gd name="T42" fmla="*/ 22 w 238"/>
              <a:gd name="T43" fmla="*/ 115 h 396"/>
              <a:gd name="T44" fmla="*/ 22 w 238"/>
              <a:gd name="T45" fmla="*/ 28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8" h="396">
                <a:moveTo>
                  <a:pt x="0" y="108"/>
                </a:moveTo>
                <a:lnTo>
                  <a:pt x="115" y="108"/>
                </a:lnTo>
                <a:lnTo>
                  <a:pt x="108" y="115"/>
                </a:lnTo>
                <a:lnTo>
                  <a:pt x="108" y="0"/>
                </a:lnTo>
                <a:lnTo>
                  <a:pt x="238" y="202"/>
                </a:lnTo>
                <a:lnTo>
                  <a:pt x="108" y="396"/>
                </a:lnTo>
                <a:lnTo>
                  <a:pt x="108" y="281"/>
                </a:lnTo>
                <a:lnTo>
                  <a:pt x="115" y="288"/>
                </a:lnTo>
                <a:lnTo>
                  <a:pt x="0" y="288"/>
                </a:lnTo>
                <a:lnTo>
                  <a:pt x="0" y="108"/>
                </a:lnTo>
                <a:close/>
                <a:moveTo>
                  <a:pt x="22" y="281"/>
                </a:moveTo>
                <a:lnTo>
                  <a:pt x="7" y="266"/>
                </a:lnTo>
                <a:lnTo>
                  <a:pt x="130" y="266"/>
                </a:lnTo>
                <a:lnTo>
                  <a:pt x="130" y="360"/>
                </a:lnTo>
                <a:lnTo>
                  <a:pt x="108" y="353"/>
                </a:lnTo>
                <a:lnTo>
                  <a:pt x="216" y="194"/>
                </a:lnTo>
                <a:lnTo>
                  <a:pt x="216" y="202"/>
                </a:lnTo>
                <a:lnTo>
                  <a:pt x="108" y="43"/>
                </a:lnTo>
                <a:lnTo>
                  <a:pt x="130" y="36"/>
                </a:lnTo>
                <a:lnTo>
                  <a:pt x="130" y="130"/>
                </a:lnTo>
                <a:lnTo>
                  <a:pt x="7" y="130"/>
                </a:lnTo>
                <a:lnTo>
                  <a:pt x="22" y="115"/>
                </a:lnTo>
                <a:lnTo>
                  <a:pt x="22" y="281"/>
                </a:lnTo>
                <a:close/>
              </a:path>
            </a:pathLst>
          </a:custGeom>
          <a:solidFill>
            <a:srgbClr val="00A77A"/>
          </a:solidFill>
          <a:ln w="0">
            <a:solidFill>
              <a:srgbClr val="00A77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1" name="Freeform 35"/>
          <p:cNvSpPr>
            <a:spLocks/>
          </p:cNvSpPr>
          <p:nvPr/>
        </p:nvSpPr>
        <p:spPr bwMode="auto">
          <a:xfrm>
            <a:off x="5661025" y="4761705"/>
            <a:ext cx="342900" cy="514350"/>
          </a:xfrm>
          <a:custGeom>
            <a:avLst/>
            <a:gdLst>
              <a:gd name="T0" fmla="*/ 0 w 216"/>
              <a:gd name="T1" fmla="*/ 79 h 324"/>
              <a:gd name="T2" fmla="*/ 108 w 216"/>
              <a:gd name="T3" fmla="*/ 79 h 324"/>
              <a:gd name="T4" fmla="*/ 108 w 216"/>
              <a:gd name="T5" fmla="*/ 0 h 324"/>
              <a:gd name="T6" fmla="*/ 216 w 216"/>
              <a:gd name="T7" fmla="*/ 166 h 324"/>
              <a:gd name="T8" fmla="*/ 108 w 216"/>
              <a:gd name="T9" fmla="*/ 324 h 324"/>
              <a:gd name="T10" fmla="*/ 108 w 216"/>
              <a:gd name="T11" fmla="*/ 245 h 324"/>
              <a:gd name="T12" fmla="*/ 0 w 216"/>
              <a:gd name="T13" fmla="*/ 245 h 324"/>
              <a:gd name="T14" fmla="*/ 0 w 216"/>
              <a:gd name="T15" fmla="*/ 7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324">
                <a:moveTo>
                  <a:pt x="0" y="79"/>
                </a:moveTo>
                <a:lnTo>
                  <a:pt x="108" y="79"/>
                </a:lnTo>
                <a:lnTo>
                  <a:pt x="108" y="0"/>
                </a:lnTo>
                <a:lnTo>
                  <a:pt x="216" y="166"/>
                </a:lnTo>
                <a:lnTo>
                  <a:pt x="108" y="324"/>
                </a:lnTo>
                <a:lnTo>
                  <a:pt x="108" y="245"/>
                </a:lnTo>
                <a:lnTo>
                  <a:pt x="0" y="245"/>
                </a:lnTo>
                <a:lnTo>
                  <a:pt x="0" y="79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2" name="Freeform 36"/>
          <p:cNvSpPr>
            <a:spLocks noEditPoints="1"/>
          </p:cNvSpPr>
          <p:nvPr/>
        </p:nvSpPr>
        <p:spPr bwMode="auto">
          <a:xfrm>
            <a:off x="5648325" y="4704555"/>
            <a:ext cx="377825" cy="628650"/>
          </a:xfrm>
          <a:custGeom>
            <a:avLst/>
            <a:gdLst>
              <a:gd name="T0" fmla="*/ 0 w 238"/>
              <a:gd name="T1" fmla="*/ 108 h 396"/>
              <a:gd name="T2" fmla="*/ 116 w 238"/>
              <a:gd name="T3" fmla="*/ 108 h 396"/>
              <a:gd name="T4" fmla="*/ 108 w 238"/>
              <a:gd name="T5" fmla="*/ 115 h 396"/>
              <a:gd name="T6" fmla="*/ 108 w 238"/>
              <a:gd name="T7" fmla="*/ 0 h 396"/>
              <a:gd name="T8" fmla="*/ 238 w 238"/>
              <a:gd name="T9" fmla="*/ 202 h 396"/>
              <a:gd name="T10" fmla="*/ 108 w 238"/>
              <a:gd name="T11" fmla="*/ 396 h 396"/>
              <a:gd name="T12" fmla="*/ 108 w 238"/>
              <a:gd name="T13" fmla="*/ 281 h 396"/>
              <a:gd name="T14" fmla="*/ 116 w 238"/>
              <a:gd name="T15" fmla="*/ 288 h 396"/>
              <a:gd name="T16" fmla="*/ 0 w 238"/>
              <a:gd name="T17" fmla="*/ 288 h 396"/>
              <a:gd name="T18" fmla="*/ 0 w 238"/>
              <a:gd name="T19" fmla="*/ 108 h 396"/>
              <a:gd name="T20" fmla="*/ 22 w 238"/>
              <a:gd name="T21" fmla="*/ 281 h 396"/>
              <a:gd name="T22" fmla="*/ 8 w 238"/>
              <a:gd name="T23" fmla="*/ 266 h 396"/>
              <a:gd name="T24" fmla="*/ 130 w 238"/>
              <a:gd name="T25" fmla="*/ 266 h 396"/>
              <a:gd name="T26" fmla="*/ 130 w 238"/>
              <a:gd name="T27" fmla="*/ 360 h 396"/>
              <a:gd name="T28" fmla="*/ 108 w 238"/>
              <a:gd name="T29" fmla="*/ 353 h 396"/>
              <a:gd name="T30" fmla="*/ 216 w 238"/>
              <a:gd name="T31" fmla="*/ 194 h 396"/>
              <a:gd name="T32" fmla="*/ 216 w 238"/>
              <a:gd name="T33" fmla="*/ 202 h 396"/>
              <a:gd name="T34" fmla="*/ 108 w 238"/>
              <a:gd name="T35" fmla="*/ 43 h 396"/>
              <a:gd name="T36" fmla="*/ 130 w 238"/>
              <a:gd name="T37" fmla="*/ 36 h 396"/>
              <a:gd name="T38" fmla="*/ 130 w 238"/>
              <a:gd name="T39" fmla="*/ 130 h 396"/>
              <a:gd name="T40" fmla="*/ 8 w 238"/>
              <a:gd name="T41" fmla="*/ 130 h 396"/>
              <a:gd name="T42" fmla="*/ 22 w 238"/>
              <a:gd name="T43" fmla="*/ 115 h 396"/>
              <a:gd name="T44" fmla="*/ 22 w 238"/>
              <a:gd name="T45" fmla="*/ 28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8" h="396">
                <a:moveTo>
                  <a:pt x="0" y="108"/>
                </a:moveTo>
                <a:lnTo>
                  <a:pt x="116" y="108"/>
                </a:lnTo>
                <a:lnTo>
                  <a:pt x="108" y="115"/>
                </a:lnTo>
                <a:lnTo>
                  <a:pt x="108" y="0"/>
                </a:lnTo>
                <a:lnTo>
                  <a:pt x="238" y="202"/>
                </a:lnTo>
                <a:lnTo>
                  <a:pt x="108" y="396"/>
                </a:lnTo>
                <a:lnTo>
                  <a:pt x="108" y="281"/>
                </a:lnTo>
                <a:lnTo>
                  <a:pt x="116" y="288"/>
                </a:lnTo>
                <a:lnTo>
                  <a:pt x="0" y="288"/>
                </a:lnTo>
                <a:lnTo>
                  <a:pt x="0" y="108"/>
                </a:lnTo>
                <a:close/>
                <a:moveTo>
                  <a:pt x="22" y="281"/>
                </a:moveTo>
                <a:lnTo>
                  <a:pt x="8" y="266"/>
                </a:lnTo>
                <a:lnTo>
                  <a:pt x="130" y="266"/>
                </a:lnTo>
                <a:lnTo>
                  <a:pt x="130" y="360"/>
                </a:lnTo>
                <a:lnTo>
                  <a:pt x="108" y="353"/>
                </a:lnTo>
                <a:lnTo>
                  <a:pt x="216" y="194"/>
                </a:lnTo>
                <a:lnTo>
                  <a:pt x="216" y="202"/>
                </a:lnTo>
                <a:lnTo>
                  <a:pt x="108" y="43"/>
                </a:lnTo>
                <a:lnTo>
                  <a:pt x="130" y="36"/>
                </a:lnTo>
                <a:lnTo>
                  <a:pt x="130" y="130"/>
                </a:lnTo>
                <a:lnTo>
                  <a:pt x="8" y="130"/>
                </a:lnTo>
                <a:lnTo>
                  <a:pt x="22" y="115"/>
                </a:lnTo>
                <a:lnTo>
                  <a:pt x="22" y="281"/>
                </a:lnTo>
                <a:close/>
              </a:path>
            </a:pathLst>
          </a:custGeom>
          <a:solidFill>
            <a:srgbClr val="00A77A"/>
          </a:solidFill>
          <a:ln w="0">
            <a:solidFill>
              <a:srgbClr val="00A77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14480" y="1383159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통계학의 구성 체계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7" grpId="0" animBg="1"/>
      <p:bldP spid="24" grpId="0" animBg="1"/>
      <p:bldP spid="29" grpId="0" animBg="1"/>
      <p:bldP spid="30" grpId="0" animBg="1"/>
      <p:bldP spid="31" grpId="0" animBg="1"/>
      <p:bldP spid="4096" grpId="0" animBg="1"/>
      <p:bldP spid="4098" grpId="0" animBg="1"/>
      <p:bldP spid="4099" grpId="0" animBg="1"/>
      <p:bldP spid="4100" grpId="0" animBg="1"/>
      <p:bldP spid="4101" grpId="0" animBg="1"/>
      <p:bldP spid="4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4480" y="620688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 algn="ctr">
              <a:buClr>
                <a:srgbClr val="FF0000"/>
              </a:buClr>
              <a:buFont typeface="Wingdings" panose="05000000000000000000" pitchFamily="2" charset="2"/>
              <a:buChar char="Ø"/>
              <a:defRPr sz="2400" b="1"/>
            </a:lvl1pPr>
          </a:lstStyle>
          <a:p>
            <a:r>
              <a:rPr lang="ko-KR" altLang="en-US" dirty="0"/>
              <a:t>통계적 의사결정 절차</a:t>
            </a:r>
          </a:p>
        </p:txBody>
      </p:sp>
      <p:sp>
        <p:nvSpPr>
          <p:cNvPr id="7" name="타원 6"/>
          <p:cNvSpPr/>
          <p:nvPr/>
        </p:nvSpPr>
        <p:spPr>
          <a:xfrm>
            <a:off x="611560" y="2636912"/>
            <a:ext cx="2160240" cy="2592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모집단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population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관심의 대상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62140" y="1340768"/>
            <a:ext cx="1885924" cy="7200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표본설계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실험설계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47864" y="2420888"/>
            <a:ext cx="172819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샘플링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조사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08464" y="3429000"/>
            <a:ext cx="1224136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표본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096" y="2924944"/>
            <a:ext cx="1728192" cy="5760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기술통계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36096" y="4221088"/>
            <a:ext cx="1728192" cy="648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추측통계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5238345"/>
            <a:ext cx="1944216" cy="7200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의사결정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 making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>
            <a:off x="4205102" y="2060848"/>
            <a:ext cx="6858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12" idx="0"/>
          </p:cNvCxnSpPr>
          <p:nvPr/>
        </p:nvCxnSpPr>
        <p:spPr>
          <a:xfrm>
            <a:off x="6300192" y="3501008"/>
            <a:ext cx="0" cy="72008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1"/>
            <a:endCxn id="7" idx="0"/>
          </p:cNvCxnSpPr>
          <p:nvPr/>
        </p:nvCxnSpPr>
        <p:spPr>
          <a:xfrm rot="10800000">
            <a:off x="1691680" y="2636912"/>
            <a:ext cx="1656184" cy="108012"/>
          </a:xfrm>
          <a:prstGeom prst="bentConnector4">
            <a:avLst>
              <a:gd name="adj1" fmla="val 17391"/>
              <a:gd name="adj2" fmla="val 31164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6"/>
            <a:endCxn id="10" idx="2"/>
          </p:cNvCxnSpPr>
          <p:nvPr/>
        </p:nvCxnSpPr>
        <p:spPr>
          <a:xfrm>
            <a:off x="2771800" y="3933057"/>
            <a:ext cx="836664" cy="216023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6"/>
            <a:endCxn id="11" idx="1"/>
          </p:cNvCxnSpPr>
          <p:nvPr/>
        </p:nvCxnSpPr>
        <p:spPr>
          <a:xfrm flipV="1">
            <a:off x="4832600" y="3212976"/>
            <a:ext cx="603496" cy="936104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1" idx="0"/>
          </p:cNvCxnSpPr>
          <p:nvPr/>
        </p:nvCxnSpPr>
        <p:spPr>
          <a:xfrm>
            <a:off x="5148064" y="1700808"/>
            <a:ext cx="1152128" cy="1224136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409808" y="5229201"/>
            <a:ext cx="180020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2" idx="2"/>
            <a:endCxn id="20" idx="0"/>
          </p:cNvCxnSpPr>
          <p:nvPr/>
        </p:nvCxnSpPr>
        <p:spPr>
          <a:xfrm>
            <a:off x="6300192" y="4869160"/>
            <a:ext cx="9716" cy="36004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1" idx="3"/>
            <a:endCxn id="24" idx="0"/>
          </p:cNvCxnSpPr>
          <p:nvPr/>
        </p:nvCxnSpPr>
        <p:spPr>
          <a:xfrm>
            <a:off x="7164288" y="3212976"/>
            <a:ext cx="792088" cy="288032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1"/>
            <a:endCxn id="7" idx="4"/>
          </p:cNvCxnSpPr>
          <p:nvPr/>
        </p:nvCxnSpPr>
        <p:spPr>
          <a:xfrm rot="10800000">
            <a:off x="1691680" y="5229201"/>
            <a:ext cx="720080" cy="369184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308304" y="3501008"/>
            <a:ext cx="129614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통계량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statistic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4" idx="4"/>
            <a:endCxn id="20" idx="6"/>
          </p:cNvCxnSpPr>
          <p:nvPr/>
        </p:nvCxnSpPr>
        <p:spPr>
          <a:xfrm rot="5400000">
            <a:off x="6935120" y="4567984"/>
            <a:ext cx="1296145" cy="74636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4"/>
            <a:endCxn id="12" idx="3"/>
          </p:cNvCxnSpPr>
          <p:nvPr/>
        </p:nvCxnSpPr>
        <p:spPr>
          <a:xfrm rot="5400000">
            <a:off x="7434318" y="4023066"/>
            <a:ext cx="252028" cy="79208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2"/>
            <a:endCxn id="13" idx="3"/>
          </p:cNvCxnSpPr>
          <p:nvPr/>
        </p:nvCxnSpPr>
        <p:spPr>
          <a:xfrm flipH="1">
            <a:off x="4355976" y="5589241"/>
            <a:ext cx="1053832" cy="9144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10" idx="0"/>
          </p:cNvCxnSpPr>
          <p:nvPr/>
        </p:nvCxnSpPr>
        <p:spPr>
          <a:xfrm>
            <a:off x="4211960" y="3068960"/>
            <a:ext cx="8572" cy="3600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475655" y="1340768"/>
            <a:ext cx="12961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사전정보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7" idx="1"/>
            <a:endCxn id="29" idx="2"/>
          </p:cNvCxnSpPr>
          <p:nvPr/>
        </p:nvCxnSpPr>
        <p:spPr>
          <a:xfrm rot="5400000" flipH="1" flipV="1">
            <a:off x="543919" y="2084809"/>
            <a:ext cx="1315736" cy="54773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6"/>
            <a:endCxn id="8" idx="1"/>
          </p:cNvCxnSpPr>
          <p:nvPr/>
        </p:nvCxnSpPr>
        <p:spPr>
          <a:xfrm>
            <a:off x="2771800" y="1700808"/>
            <a:ext cx="49034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4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D2A5-C4D4-4AB1-8AC0-1F6B59E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13AC2FD-8B8E-423B-9841-BBFB8D6B7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17" y="2214695"/>
            <a:ext cx="406916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8160E-F787-44D2-9A4E-8E5CD9B4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9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C589850-5724-4331-A4BF-6A6B26E80164}"/>
              </a:ext>
            </a:extLst>
          </p:cNvPr>
          <p:cNvSpPr/>
          <p:nvPr/>
        </p:nvSpPr>
        <p:spPr>
          <a:xfrm>
            <a:off x="3203848" y="2326914"/>
            <a:ext cx="4896544" cy="2619452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F49236-4E5C-4860-97F9-51DE9DC7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과학과 인공지능</a:t>
            </a:r>
            <a:r>
              <a:rPr lang="en-US" altLang="ko-KR" dirty="0"/>
              <a:t>(AI), </a:t>
            </a:r>
            <a:r>
              <a:rPr lang="ko-KR" altLang="en-US" dirty="0" err="1"/>
              <a:t>머신러닝</a:t>
            </a:r>
            <a:r>
              <a:rPr lang="ko-KR" altLang="en-US" dirty="0"/>
              <a:t> 및 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E7D1D-5553-4480-86DF-39E70E82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차이점은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716A6-C480-4254-A9B7-A9B306D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3464FE-2C75-4AB3-8C6C-FD9188129554}"/>
              </a:ext>
            </a:extLst>
          </p:cNvPr>
          <p:cNvSpPr/>
          <p:nvPr/>
        </p:nvSpPr>
        <p:spPr>
          <a:xfrm flipH="1">
            <a:off x="3371741" y="2781966"/>
            <a:ext cx="3785142" cy="181027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89C1D6-3941-4CB0-9E90-AAF4014E7DD7}"/>
              </a:ext>
            </a:extLst>
          </p:cNvPr>
          <p:cNvSpPr/>
          <p:nvPr/>
        </p:nvSpPr>
        <p:spPr>
          <a:xfrm flipH="1">
            <a:off x="3851920" y="3221769"/>
            <a:ext cx="2599094" cy="829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278A0-E692-41DF-A48C-BAB339F84E9B}"/>
              </a:ext>
            </a:extLst>
          </p:cNvPr>
          <p:cNvSpPr/>
          <p:nvPr/>
        </p:nvSpPr>
        <p:spPr>
          <a:xfrm>
            <a:off x="1735920" y="3789040"/>
            <a:ext cx="3528392" cy="2450442"/>
          </a:xfrm>
          <a:custGeom>
            <a:avLst/>
            <a:gdLst>
              <a:gd name="connsiteX0" fmla="*/ 0 w 5904656"/>
              <a:gd name="connsiteY0" fmla="*/ 0 h 3170522"/>
              <a:gd name="connsiteX1" fmla="*/ 5904656 w 5904656"/>
              <a:gd name="connsiteY1" fmla="*/ 0 h 3170522"/>
              <a:gd name="connsiteX2" fmla="*/ 5904656 w 5904656"/>
              <a:gd name="connsiteY2" fmla="*/ 3170522 h 3170522"/>
              <a:gd name="connsiteX3" fmla="*/ 0 w 5904656"/>
              <a:gd name="connsiteY3" fmla="*/ 3170522 h 3170522"/>
              <a:gd name="connsiteX4" fmla="*/ 0 w 5904656"/>
              <a:gd name="connsiteY4" fmla="*/ 0 h 3170522"/>
              <a:gd name="connsiteX0" fmla="*/ 0 w 5904656"/>
              <a:gd name="connsiteY0" fmla="*/ 0 h 3170522"/>
              <a:gd name="connsiteX1" fmla="*/ 5904656 w 5904656"/>
              <a:gd name="connsiteY1" fmla="*/ 0 h 3170522"/>
              <a:gd name="connsiteX2" fmla="*/ 5904656 w 5904656"/>
              <a:gd name="connsiteY2" fmla="*/ 3170522 h 3170522"/>
              <a:gd name="connsiteX3" fmla="*/ 0 w 5904656"/>
              <a:gd name="connsiteY3" fmla="*/ 3170522 h 3170522"/>
              <a:gd name="connsiteX4" fmla="*/ 0 w 5904656"/>
              <a:gd name="connsiteY4" fmla="*/ 0 h 31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656" h="3170522">
                <a:moveTo>
                  <a:pt x="0" y="0"/>
                </a:moveTo>
                <a:lnTo>
                  <a:pt x="5904656" y="0"/>
                </a:lnTo>
                <a:lnTo>
                  <a:pt x="5904656" y="3170522"/>
                </a:lnTo>
                <a:lnTo>
                  <a:pt x="0" y="317052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35000">
                <a:schemeClr val="accent2">
                  <a:lumMod val="40000"/>
                  <a:lumOff val="60000"/>
                  <a:alpha val="1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95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F744-8151-4847-B245-8BD24105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72FCD-C434-4297-9813-AF954CBD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415825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빅데이터 </a:t>
            </a:r>
            <a:r>
              <a:rPr lang="en-US" altLang="ko-KR" dirty="0"/>
              <a:t>(Big Data) 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평활화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리샘플링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왜 </a:t>
            </a:r>
            <a:r>
              <a:rPr lang="ko-KR" altLang="en-US" dirty="0" err="1"/>
              <a:t>전처리</a:t>
            </a:r>
            <a:r>
              <a:rPr lang="ko-KR" altLang="en-US" dirty="0"/>
              <a:t> 과정이 필요한가</a:t>
            </a:r>
            <a:r>
              <a:rPr lang="en-US" altLang="ko-KR" dirty="0"/>
              <a:t> 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적합한 툴 </a:t>
            </a:r>
            <a:r>
              <a:rPr lang="en-US" altLang="ko-KR" dirty="0"/>
              <a:t>(Tool) 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48C86-7607-406B-BA6A-0A26958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8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96CF-1284-4B2B-8844-261E335F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11266" name="Picture 2" descr="Preprocessing workflow">
            <a:extLst>
              <a:ext uri="{FF2B5EF4-FFF2-40B4-BE49-F238E27FC236}">
                <a16:creationId xmlns:a16="http://schemas.microsoft.com/office/drawing/2014/main" id="{A3D1BEB4-A700-4423-BA8E-75479EF9A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81" y="2583153"/>
            <a:ext cx="6711950" cy="169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829CC-067E-4310-A541-2B4CE24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4457-ACC2-4C50-A5DC-62D2C7EB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5E0BC-EC9E-4575-A4A0-9011A9E1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ko-KR" altLang="en-US" dirty="0"/>
              <a:t>형식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누락된 데이터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이상값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정규화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18237-5797-4825-A6E3-CBFA8AE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2" descr="MIssing Data Live Task">
            <a:extLst>
              <a:ext uri="{FF2B5EF4-FFF2-40B4-BE49-F238E27FC236}">
                <a16:creationId xmlns:a16="http://schemas.microsoft.com/office/drawing/2014/main" id="{CD192AE0-27FB-4BF7-BC80-1B772B1E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306770"/>
            <a:ext cx="4036995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66CB-1268-493A-82D3-54A9DEFB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파이썬인가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609F006-8ED3-4E8E-8B81-C881702AE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610" y="2366963"/>
            <a:ext cx="4566779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CFF0C-7138-42FA-BEB9-53C2284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b="1" smtClean="0"/>
              <a:pPr/>
              <a:t>2</a:t>
            </a:fld>
            <a:endParaRPr lang="ko-KR" altLang="en-US" b="1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44624"/>
            <a:ext cx="7772400" cy="84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Statistics flow chart</a:t>
            </a:r>
            <a:endParaRPr lang="ko-KR" altLang="en-US" sz="36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5800" y="908720"/>
            <a:ext cx="2092437" cy="524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통계학의 개념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5800" y="1899520"/>
            <a:ext cx="2092437" cy="524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데이터의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정리와 요약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88532" y="1899520"/>
            <a:ext cx="2092437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확률변수와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확률분포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09120" y="908720"/>
            <a:ext cx="2092437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확률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93573" y="2896975"/>
            <a:ext cx="1918068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en-US" b="1" dirty="0" err="1">
                <a:solidFill>
                  <a:schemeClr val="tx1"/>
                </a:solidFill>
              </a:rPr>
              <a:t>이산형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확률분포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60380" y="2896975"/>
            <a:ext cx="1918068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7. </a:t>
            </a:r>
            <a:r>
              <a:rPr lang="ko-KR" altLang="en-US" b="1" dirty="0" err="1">
                <a:solidFill>
                  <a:schemeClr val="tx1"/>
                </a:solidFill>
              </a:rPr>
              <a:t>연속형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확률분포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30177" y="3841932"/>
            <a:ext cx="2571954" cy="524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9. </a:t>
            </a:r>
            <a:r>
              <a:rPr lang="ko-KR" altLang="en-US" b="1" dirty="0">
                <a:solidFill>
                  <a:schemeClr val="tx1"/>
                </a:solidFill>
              </a:rPr>
              <a:t>표본 통계량의 분포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800" y="4786889"/>
            <a:ext cx="2092437" cy="524976"/>
          </a:xfrm>
          <a:prstGeom prst="roundRect">
            <a:avLst/>
          </a:prstGeom>
          <a:noFill/>
          <a:ln w="381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10. </a:t>
            </a:r>
            <a:r>
              <a:rPr lang="ko-KR" altLang="en-US" b="1" dirty="0">
                <a:solidFill>
                  <a:schemeClr val="tx1"/>
                </a:solidFill>
              </a:rPr>
              <a:t>단일 모집단의 추론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562903" y="4786889"/>
            <a:ext cx="2092437" cy="524976"/>
          </a:xfrm>
          <a:prstGeom prst="roundRect">
            <a:avLst/>
          </a:prstGeom>
          <a:noFill/>
          <a:ln w="381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11. </a:t>
            </a:r>
            <a:r>
              <a:rPr lang="ko-KR" altLang="en-US" b="1" dirty="0">
                <a:solidFill>
                  <a:schemeClr val="tx1"/>
                </a:solidFill>
              </a:rPr>
              <a:t>두 모집단의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추론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85800" y="5784344"/>
            <a:ext cx="2092437" cy="524976"/>
          </a:xfrm>
          <a:prstGeom prst="roundRect">
            <a:avLst/>
          </a:prstGeom>
          <a:noFill/>
          <a:ln w="381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13. </a:t>
            </a:r>
            <a:r>
              <a:rPr lang="ko-KR" altLang="en-US" b="1" dirty="0">
                <a:solidFill>
                  <a:schemeClr val="tx1"/>
                </a:solidFill>
              </a:rPr>
              <a:t>분산분석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62903" y="5784344"/>
            <a:ext cx="2092437" cy="524976"/>
          </a:xfrm>
          <a:prstGeom prst="roundRect">
            <a:avLst/>
          </a:prstGeom>
          <a:noFill/>
          <a:ln w="38100">
            <a:solidFill>
              <a:srgbClr val="007E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14. </a:t>
            </a:r>
            <a:r>
              <a:rPr lang="ko-KR" altLang="en-US" b="1" dirty="0">
                <a:solidFill>
                  <a:schemeClr val="tx1"/>
                </a:solidFill>
              </a:rPr>
              <a:t>상관분석과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회귀분석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440003" y="4786889"/>
            <a:ext cx="2092437" cy="524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12. </a:t>
            </a:r>
            <a:r>
              <a:rPr lang="ko-KR" altLang="en-US" b="1" dirty="0">
                <a:solidFill>
                  <a:schemeClr val="tx1"/>
                </a:solidFill>
              </a:rPr>
              <a:t>범주형 데이터의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440003" y="5784344"/>
            <a:ext cx="2092437" cy="5249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15. </a:t>
            </a:r>
            <a:r>
              <a:rPr lang="ko-KR" altLang="en-US" b="1" dirty="0" err="1">
                <a:solidFill>
                  <a:schemeClr val="tx1"/>
                </a:solidFill>
              </a:rPr>
              <a:t>비모수적</a:t>
            </a:r>
            <a:r>
              <a:rPr lang="ko-KR" altLang="en-US" b="1" dirty="0">
                <a:solidFill>
                  <a:schemeClr val="tx1"/>
                </a:solidFill>
              </a:rPr>
              <a:t> 방법</a:t>
            </a:r>
          </a:p>
        </p:txBody>
      </p:sp>
      <p:cxnSp>
        <p:nvCxnSpPr>
          <p:cNvPr id="49" name="직선 화살표 연결선 48"/>
          <p:cNvCxnSpPr>
            <a:stCxn id="36" idx="2"/>
            <a:endCxn id="37" idx="0"/>
          </p:cNvCxnSpPr>
          <p:nvPr/>
        </p:nvCxnSpPr>
        <p:spPr>
          <a:xfrm>
            <a:off x="1732019" y="1433696"/>
            <a:ext cx="0" cy="46582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7" idx="2"/>
            <a:endCxn id="42" idx="1"/>
          </p:cNvCxnSpPr>
          <p:nvPr/>
        </p:nvCxnSpPr>
        <p:spPr>
          <a:xfrm rot="16200000" flipH="1">
            <a:off x="1691136" y="2465379"/>
            <a:ext cx="1679924" cy="1598159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6" idx="3"/>
            <a:endCxn id="39" idx="1"/>
          </p:cNvCxnSpPr>
          <p:nvPr/>
        </p:nvCxnSpPr>
        <p:spPr>
          <a:xfrm>
            <a:off x="2778237" y="1171208"/>
            <a:ext cx="1830883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9" idx="2"/>
            <a:endCxn id="38" idx="0"/>
          </p:cNvCxnSpPr>
          <p:nvPr/>
        </p:nvCxnSpPr>
        <p:spPr>
          <a:xfrm rot="5400000">
            <a:off x="4812133" y="1056314"/>
            <a:ext cx="465824" cy="122058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0" idx="2"/>
            <a:endCxn id="42" idx="0"/>
          </p:cNvCxnSpPr>
          <p:nvPr/>
        </p:nvCxnSpPr>
        <p:spPr>
          <a:xfrm rot="16200000" flipH="1">
            <a:off x="3574390" y="2800168"/>
            <a:ext cx="419981" cy="166354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1" idx="2"/>
            <a:endCxn id="42" idx="0"/>
          </p:cNvCxnSpPr>
          <p:nvPr/>
        </p:nvCxnSpPr>
        <p:spPr>
          <a:xfrm rot="5400000">
            <a:off x="4707794" y="3330312"/>
            <a:ext cx="419981" cy="60326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2" idx="2"/>
            <a:endCxn id="43" idx="0"/>
          </p:cNvCxnSpPr>
          <p:nvPr/>
        </p:nvCxnSpPr>
        <p:spPr>
          <a:xfrm rot="5400000">
            <a:off x="2964096" y="3134831"/>
            <a:ext cx="419981" cy="2884136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2" idx="2"/>
            <a:endCxn id="44" idx="0"/>
          </p:cNvCxnSpPr>
          <p:nvPr/>
        </p:nvCxnSpPr>
        <p:spPr>
          <a:xfrm rot="5400000">
            <a:off x="4402648" y="4573382"/>
            <a:ext cx="419981" cy="703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2" idx="3"/>
            <a:endCxn id="47" idx="0"/>
          </p:cNvCxnSpPr>
          <p:nvPr/>
        </p:nvCxnSpPr>
        <p:spPr>
          <a:xfrm>
            <a:off x="5902132" y="4104420"/>
            <a:ext cx="1584090" cy="682469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2"/>
            <a:endCxn id="48" idx="0"/>
          </p:cNvCxnSpPr>
          <p:nvPr/>
        </p:nvCxnSpPr>
        <p:spPr>
          <a:xfrm>
            <a:off x="7486221" y="5311865"/>
            <a:ext cx="0" cy="47247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3" idx="2"/>
            <a:endCxn id="46" idx="0"/>
          </p:cNvCxnSpPr>
          <p:nvPr/>
        </p:nvCxnSpPr>
        <p:spPr>
          <a:xfrm rot="16200000" flipH="1">
            <a:off x="2934330" y="4109553"/>
            <a:ext cx="472479" cy="287710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3" idx="2"/>
            <a:endCxn id="45" idx="0"/>
          </p:cNvCxnSpPr>
          <p:nvPr/>
        </p:nvCxnSpPr>
        <p:spPr>
          <a:xfrm rot="5400000">
            <a:off x="1495779" y="5545046"/>
            <a:ext cx="472479" cy="15377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4" idx="2"/>
            <a:endCxn id="45" idx="0"/>
          </p:cNvCxnSpPr>
          <p:nvPr/>
        </p:nvCxnSpPr>
        <p:spPr>
          <a:xfrm rot="5400000">
            <a:off x="2934331" y="4109554"/>
            <a:ext cx="472479" cy="2877103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4" idx="3"/>
            <a:endCxn id="47" idx="1"/>
          </p:cNvCxnSpPr>
          <p:nvPr/>
        </p:nvCxnSpPr>
        <p:spPr>
          <a:xfrm>
            <a:off x="5655340" y="5049377"/>
            <a:ext cx="784663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440003" y="2896975"/>
            <a:ext cx="2092437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8. </a:t>
            </a:r>
            <a:r>
              <a:rPr lang="ko-KR" altLang="en-US" b="1" dirty="0">
                <a:solidFill>
                  <a:schemeClr val="tx1"/>
                </a:solidFill>
              </a:rPr>
              <a:t>정규분포와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관련 분포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091263" y="1899520"/>
            <a:ext cx="2092437" cy="52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확률변수의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기댓값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5" name="꺾인 연결선 64"/>
          <p:cNvCxnSpPr>
            <a:stCxn id="39" idx="2"/>
            <a:endCxn id="64" idx="0"/>
          </p:cNvCxnSpPr>
          <p:nvPr/>
        </p:nvCxnSpPr>
        <p:spPr>
          <a:xfrm rot="16200000" flipH="1">
            <a:off x="6163498" y="925537"/>
            <a:ext cx="465824" cy="14821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8" idx="2"/>
            <a:endCxn id="40" idx="0"/>
          </p:cNvCxnSpPr>
          <p:nvPr/>
        </p:nvCxnSpPr>
        <p:spPr>
          <a:xfrm rot="5400000">
            <a:off x="3457439" y="1919664"/>
            <a:ext cx="472479" cy="14821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8" idx="2"/>
            <a:endCxn id="63" idx="0"/>
          </p:cNvCxnSpPr>
          <p:nvPr/>
        </p:nvCxnSpPr>
        <p:spPr>
          <a:xfrm rot="16200000" flipH="1">
            <a:off x="5724246" y="1135000"/>
            <a:ext cx="472479" cy="30514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8" idx="2"/>
            <a:endCxn id="41" idx="0"/>
          </p:cNvCxnSpPr>
          <p:nvPr/>
        </p:nvCxnSpPr>
        <p:spPr>
          <a:xfrm rot="16200000" flipH="1">
            <a:off x="4590843" y="2268403"/>
            <a:ext cx="472479" cy="78466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4" idx="2"/>
            <a:endCxn id="41" idx="0"/>
          </p:cNvCxnSpPr>
          <p:nvPr/>
        </p:nvCxnSpPr>
        <p:spPr>
          <a:xfrm rot="5400000">
            <a:off x="5942209" y="1701702"/>
            <a:ext cx="472479" cy="1918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3" idx="2"/>
            <a:endCxn id="42" idx="0"/>
          </p:cNvCxnSpPr>
          <p:nvPr/>
        </p:nvCxnSpPr>
        <p:spPr>
          <a:xfrm rot="5400000">
            <a:off x="5841197" y="2196908"/>
            <a:ext cx="419981" cy="287006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3" idx="3"/>
            <a:endCxn id="44" idx="1"/>
          </p:cNvCxnSpPr>
          <p:nvPr/>
        </p:nvCxnSpPr>
        <p:spPr>
          <a:xfrm>
            <a:off x="2778237" y="5049377"/>
            <a:ext cx="78466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5" idx="3"/>
            <a:endCxn id="46" idx="1"/>
          </p:cNvCxnSpPr>
          <p:nvPr/>
        </p:nvCxnSpPr>
        <p:spPr>
          <a:xfrm>
            <a:off x="2778237" y="6046832"/>
            <a:ext cx="784665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3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A66CB-1268-493A-82D3-54A9DEFB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파이썬인가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7F647A5-6F14-43E6-A1E0-E691EBB63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610" y="2366963"/>
            <a:ext cx="4566779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CFF0C-7138-42FA-BEB9-53C2284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3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8B5E-D9D7-4C74-95D9-D6D91714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70" y="227690"/>
            <a:ext cx="7773338" cy="53701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B18D3-D233-426D-BF01-C771A811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124744"/>
            <a:ext cx="7773339" cy="466645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Scikit-learn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544AA-456E-4C8D-82A6-5FF74B57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7D26E7D-91C0-4EEA-AEF9-2F4B137D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1735091"/>
            <a:ext cx="7773339" cy="45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8B5E-D9D7-4C74-95D9-D6D91714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70" y="227690"/>
            <a:ext cx="7773338" cy="53701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B18D3-D233-426D-BF01-C771A8119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124744"/>
            <a:ext cx="7773339" cy="466645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 err="1"/>
              <a:t>Statsmodels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544AA-456E-4C8D-82A6-5FF74B57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A55AB6B-AAF4-43DE-A646-D69A42E3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870403"/>
            <a:ext cx="4261448" cy="57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데이터의 정리와 요약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80" y="2550675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도수분포표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3126739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체크시트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702803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히스토그램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298032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줄기</a:t>
            </a:r>
            <a:r>
              <a:rPr lang="en-US" altLang="ko-KR" b="1" dirty="0"/>
              <a:t>-</a:t>
            </a:r>
            <a:r>
              <a:rPr lang="ko-KR" altLang="en-US" b="1" dirty="0"/>
              <a:t>잎 그림 </a:t>
            </a:r>
            <a:r>
              <a:rPr lang="en-US" altLang="ko-KR" b="1" dirty="0"/>
              <a:t>/ </a:t>
            </a:r>
            <a:r>
              <a:rPr lang="ko-KR" altLang="en-US" b="1" dirty="0"/>
              <a:t>상자 그림 </a:t>
            </a:r>
            <a:r>
              <a:rPr lang="en-US" altLang="ko-KR" b="1" dirty="0"/>
              <a:t>/ </a:t>
            </a:r>
            <a:r>
              <a:rPr lang="ko-KR" altLang="en-US" b="1" dirty="0" err="1"/>
              <a:t>산점도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926939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중심위치의 척도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5503003"/>
            <a:ext cx="4154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산포의 척도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도수분포표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122" name="Picture 2" descr="통계">
            <a:extLst>
              <a:ext uri="{FF2B5EF4-FFF2-40B4-BE49-F238E27FC236}">
                <a16:creationId xmlns:a16="http://schemas.microsoft.com/office/drawing/2014/main" id="{C2A44E49-840C-4A77-AB26-FC79DAFC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37856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52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8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체크시트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4618856" cy="68579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2800" b="1" dirty="0"/>
              <a:t>- </a:t>
            </a:r>
            <a:r>
              <a:rPr lang="ko-KR" altLang="en-US" sz="2800" b="1" dirty="0" err="1"/>
              <a:t>계수표</a:t>
            </a:r>
            <a:r>
              <a:rPr lang="en-US" altLang="ko-KR" sz="2800" b="1" dirty="0"/>
              <a:t>(tally sheet)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154907"/>
            <a:ext cx="71342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0" y="2132856"/>
            <a:ext cx="76771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60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체크시트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857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altLang="ko-KR" sz="2800" b="1" dirty="0"/>
              <a:t>- </a:t>
            </a:r>
            <a:r>
              <a:rPr lang="ko-KR" altLang="en-US" sz="2800" b="1" dirty="0" err="1"/>
              <a:t>분할표</a:t>
            </a:r>
            <a:r>
              <a:rPr lang="en-US" altLang="ko-KR" sz="2800" b="1" dirty="0"/>
              <a:t>(contingency table)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99432" y="2996952"/>
            <a:ext cx="136815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12160" y="4437112"/>
            <a:ext cx="1368152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461" y="3188925"/>
            <a:ext cx="5537835" cy="348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32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히스토그램</a:t>
            </a:r>
            <a:r>
              <a:rPr lang="en-US" altLang="ko-KR" sz="4000" b="1" dirty="0"/>
              <a:t>(histogram)</a:t>
            </a:r>
            <a:endParaRPr lang="ko-KR" altLang="en-US" sz="40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6396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600" b="1" dirty="0"/>
              <a:t>표본 데이터로부터 모집단 분포의 특성을 추측</a:t>
            </a:r>
            <a:endParaRPr lang="en-US" altLang="ko-KR" sz="2600" b="1" dirty="0"/>
          </a:p>
          <a:p>
            <a:pPr>
              <a:lnSpc>
                <a:spcPct val="120000"/>
              </a:lnSpc>
              <a:buNone/>
            </a:pPr>
            <a:r>
              <a:rPr lang="ko-KR" altLang="en-US" sz="2400" b="1" dirty="0"/>
              <a:t>① 모집단 분포의 </a:t>
            </a:r>
            <a:r>
              <a:rPr lang="ko-KR" altLang="en-US" sz="2400" b="1" dirty="0">
                <a:solidFill>
                  <a:srgbClr val="0000FF"/>
                </a:solidFill>
              </a:rPr>
              <a:t>형태</a:t>
            </a:r>
            <a:r>
              <a:rPr lang="en-US" altLang="ko-KR" sz="2400" b="1" dirty="0">
                <a:solidFill>
                  <a:srgbClr val="0000FF"/>
                </a:solidFill>
              </a:rPr>
              <a:t>(shape)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400" b="1" dirty="0"/>
              <a:t>② </a:t>
            </a:r>
            <a:r>
              <a:rPr lang="ko-KR" altLang="en-US" sz="2400" b="1" dirty="0"/>
              <a:t>모집단 분포의 </a:t>
            </a:r>
            <a:r>
              <a:rPr lang="ko-KR" altLang="en-US" sz="2400" b="1" dirty="0">
                <a:solidFill>
                  <a:srgbClr val="0000FF"/>
                </a:solidFill>
              </a:rPr>
              <a:t>중심위치</a:t>
            </a:r>
            <a:r>
              <a:rPr lang="en-US" altLang="ko-KR" sz="2400" b="1" dirty="0">
                <a:solidFill>
                  <a:srgbClr val="0000FF"/>
                </a:solidFill>
              </a:rPr>
              <a:t>(location)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400" b="1" dirty="0"/>
              <a:t>③ </a:t>
            </a:r>
            <a:r>
              <a:rPr lang="ko-KR" altLang="en-US" sz="2400" b="1" dirty="0"/>
              <a:t>모집단 분포의 </a:t>
            </a:r>
            <a:r>
              <a:rPr lang="ko-KR" altLang="en-US" sz="2400" b="1" dirty="0">
                <a:solidFill>
                  <a:srgbClr val="0000FF"/>
                </a:solidFill>
              </a:rPr>
              <a:t>산포</a:t>
            </a:r>
            <a:r>
              <a:rPr lang="en-US" altLang="ko-KR" sz="2400" b="1" dirty="0">
                <a:solidFill>
                  <a:srgbClr val="0000FF"/>
                </a:solidFill>
              </a:rPr>
              <a:t>(spread)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27</a:t>
            </a:fld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437128" y="3188925"/>
            <a:ext cx="1" cy="3480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437129" y="5589240"/>
            <a:ext cx="85495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28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히스토그램</a:t>
            </a:r>
            <a:r>
              <a:rPr lang="en-US" altLang="ko-KR" sz="4000" b="1" dirty="0"/>
              <a:t>(histogram)</a:t>
            </a:r>
            <a:endParaRPr lang="ko-KR" altLang="en-US" sz="40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불안정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이상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프로세스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206084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낙도형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쌍봉우리형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11946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 err="1"/>
              <a:t>이빠진형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19958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 err="1"/>
              <a:t>절벽형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52483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프로세스가 불안정하여 </a:t>
            </a:r>
            <a:r>
              <a:rPr lang="ko-KR" altLang="en-US" sz="2000" b="1" dirty="0">
                <a:solidFill>
                  <a:srgbClr val="0000FF"/>
                </a:solidFill>
              </a:rPr>
              <a:t>오염된 분포</a:t>
            </a:r>
            <a:r>
              <a:rPr lang="ko-KR" altLang="en-US" sz="2000" b="1" dirty="0"/>
              <a:t>가 소량 혼합된 경우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53294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프로세스가 두 가지 특성을 갖는 </a:t>
            </a:r>
            <a:r>
              <a:rPr lang="ko-KR" altLang="en-US" sz="2000" b="1" dirty="0">
                <a:solidFill>
                  <a:srgbClr val="0000FF"/>
                </a:solidFill>
              </a:rPr>
              <a:t>하부프로세스</a:t>
            </a:r>
            <a:r>
              <a:rPr lang="ko-KR" altLang="en-US" sz="2000" b="1" dirty="0"/>
              <a:t>로 분리된 경우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4613066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0000FF"/>
                </a:solidFill>
              </a:rPr>
              <a:t>계측기에</a:t>
            </a:r>
            <a:r>
              <a:rPr lang="ko-KR" altLang="en-US" sz="2000" b="1" dirty="0">
                <a:solidFill>
                  <a:srgbClr val="0000FF"/>
                </a:solidFill>
              </a:rPr>
              <a:t> 문제</a:t>
            </a:r>
            <a:r>
              <a:rPr lang="ko-KR" altLang="en-US" sz="2000" b="1" dirty="0"/>
              <a:t>가 있어 특정 영역의 값이 측정되지 않는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569318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전수검사 후 어떤 경계치 이하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제품을 </a:t>
            </a:r>
            <a:r>
              <a:rPr lang="ko-KR" altLang="en-US" sz="2000" b="1" dirty="0">
                <a:solidFill>
                  <a:srgbClr val="0000FF"/>
                </a:solidFill>
              </a:rPr>
              <a:t>제외</a:t>
            </a:r>
            <a:r>
              <a:rPr lang="ko-KR" altLang="en-US" sz="2000" b="1" dirty="0"/>
              <a:t>한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8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히스토그램</a:t>
            </a:r>
            <a:r>
              <a:rPr lang="en-US" altLang="ko-KR" sz="4000" b="1" dirty="0"/>
              <a:t>(histogram)</a:t>
            </a:r>
            <a:endParaRPr lang="ko-KR" altLang="en-US" sz="4000" b="1" dirty="0"/>
          </a:p>
        </p:txBody>
      </p:sp>
      <p:sp>
        <p:nvSpPr>
          <p:cNvPr id="7" name="내용 개체 틀 9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0801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불안정 프로세스의 히스토그램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2000" b="1" dirty="0"/>
              <a:t>	(a)</a:t>
            </a:r>
            <a:r>
              <a:rPr lang="ko-KR" altLang="en-US" sz="2000" b="1" dirty="0" err="1"/>
              <a:t>낙도형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(b)</a:t>
            </a:r>
            <a:r>
              <a:rPr lang="ko-KR" altLang="en-US" sz="2000" b="1" dirty="0" err="1"/>
              <a:t>쌍봉우리형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(c)</a:t>
            </a:r>
            <a:r>
              <a:rPr lang="ko-KR" altLang="en-US" sz="2000" b="1" dirty="0" err="1"/>
              <a:t>이빠진형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(d)</a:t>
            </a:r>
            <a:r>
              <a:rPr lang="ko-KR" altLang="en-US" sz="2000" b="1" dirty="0" err="1"/>
              <a:t>절벽형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21" y="2735168"/>
            <a:ext cx="3417158" cy="29260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/>
              <a:t>통계학의 개념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ko-KR" altLang="en-US" sz="3100" b="1" dirty="0"/>
              <a:t>의사결정과 통계적 사고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"/>
          </a:xfrm>
        </p:spPr>
        <p:txBody>
          <a:bodyPr>
            <a:noAutofit/>
          </a:bodyPr>
          <a:lstStyle/>
          <a:p>
            <a:pPr marL="288000" lvl="1" indent="-288000" defTabSz="25200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 문제해결을 위한 </a:t>
            </a:r>
            <a:r>
              <a:rPr lang="ko-KR" altLang="en-US" sz="2400" b="1" dirty="0">
                <a:solidFill>
                  <a:srgbClr val="0000FF"/>
                </a:solidFill>
              </a:rPr>
              <a:t>의사결정 프로세스</a:t>
            </a:r>
            <a:endParaRPr lang="en-US" altLang="ko-KR" sz="2400" b="1" dirty="0">
              <a:solidFill>
                <a:srgbClr val="0000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59632" y="2132856"/>
            <a:ext cx="41044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ko-KR" altLang="en-US" sz="2000" b="1" dirty="0"/>
              <a:t>①	핵심 이슈 정리</a:t>
            </a:r>
            <a:endParaRPr lang="en-US" altLang="ko-KR" sz="20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59632" y="2708920"/>
            <a:ext cx="42484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②	</a:t>
            </a:r>
            <a:r>
              <a:rPr lang="ko-KR" altLang="en-US" sz="2000" b="1" dirty="0"/>
              <a:t>조사 대상 선별</a:t>
            </a:r>
            <a:endParaRPr lang="en-US" altLang="ko-KR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3284984"/>
            <a:ext cx="705678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③	</a:t>
            </a:r>
            <a:r>
              <a:rPr lang="ko-KR" altLang="en-US" sz="2000" b="1" dirty="0"/>
              <a:t>필요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 규명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실험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조사 방법 수립</a:t>
            </a:r>
            <a:endParaRPr lang="en-US" altLang="ko-KR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3861048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④	</a:t>
            </a:r>
            <a:r>
              <a:rPr lang="ko-KR" altLang="en-US" sz="2000" b="1" dirty="0"/>
              <a:t>데이터 수집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통계 처리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/>
              <a:t> 정보</a:t>
            </a:r>
            <a:endParaRPr lang="en-US" altLang="ko-KR" sz="20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259632" y="4437112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⑤	</a:t>
            </a:r>
            <a:r>
              <a:rPr lang="ko-KR" altLang="en-US" sz="2000" b="1" dirty="0"/>
              <a:t>중요한 요인</a:t>
            </a:r>
            <a:r>
              <a:rPr lang="en-US" altLang="ko-KR" sz="2000" b="1" dirty="0"/>
              <a:t>(factor)</a:t>
            </a:r>
            <a:r>
              <a:rPr lang="ko-KR" altLang="en-US" sz="2000" b="1" dirty="0"/>
              <a:t> 발견</a:t>
            </a:r>
            <a:endParaRPr lang="en-US" altLang="ko-KR" sz="20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59632" y="5013176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⑥	</a:t>
            </a:r>
            <a:r>
              <a:rPr lang="ko-KR" altLang="en-US" sz="2000" b="1" dirty="0"/>
              <a:t>통계적 모형 개발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추정</a:t>
            </a:r>
            <a:endParaRPr lang="en-US" altLang="ko-KR" sz="20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59632" y="5589240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⑦	</a:t>
            </a:r>
            <a:r>
              <a:rPr lang="ko-KR" altLang="en-US" sz="2000" b="1" dirty="0"/>
              <a:t>적합성 검증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모형 최적화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ko-KR" altLang="en-US" sz="2000" b="1" dirty="0"/>
              <a:t> 해답</a:t>
            </a:r>
            <a:endParaRPr lang="en-US" altLang="ko-KR" sz="20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59632" y="6165304"/>
            <a:ext cx="74271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-252000" defTabSz="252000">
              <a:spcBef>
                <a:spcPts val="0"/>
              </a:spcBef>
              <a:buFont typeface="Arial" pitchFamily="34" charset="0"/>
              <a:buNone/>
            </a:pPr>
            <a:r>
              <a:rPr lang="en-US" altLang="ko-KR" sz="2000" b="1" dirty="0"/>
              <a:t>⑧	</a:t>
            </a:r>
            <a:r>
              <a:rPr lang="ko-KR" altLang="en-US" sz="2000" b="1" dirty="0"/>
              <a:t>결론 도출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의사결정 제안</a:t>
            </a:r>
          </a:p>
        </p:txBody>
      </p:sp>
      <p:pic>
        <p:nvPicPr>
          <p:cNvPr id="1027" name="Picture 3" descr="C:\Users\임태진\AppData\Local\Microsoft\Windows\Temporary Internet Files\Content.IE5\8A9ZO73B\그림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60525"/>
            <a:ext cx="2669501" cy="26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80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히스토그램</a:t>
            </a:r>
            <a:r>
              <a:rPr lang="en-US" altLang="ko-KR" sz="4000" b="1" dirty="0"/>
              <a:t>(histogram)</a:t>
            </a:r>
            <a:endParaRPr lang="ko-KR" altLang="en-US" sz="40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429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Clr>
                <a:srgbClr val="FF0000"/>
              </a:buClr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층화</a:t>
            </a:r>
            <a:r>
              <a:rPr lang="en-US" altLang="ko-KR" sz="2400" b="1" dirty="0"/>
              <a:t>(stratified)</a:t>
            </a:r>
            <a:r>
              <a:rPr lang="ko-KR" altLang="en-US" sz="2400" b="1" dirty="0"/>
              <a:t> 히스토그램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92896"/>
            <a:ext cx="3844303" cy="329184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600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히스토그램</a:t>
            </a:r>
            <a:r>
              <a:rPr lang="en-US" altLang="ko-KR" sz="4000" b="1" dirty="0"/>
              <a:t>(histogram)</a:t>
            </a:r>
            <a:endParaRPr lang="ko-KR" altLang="en-US" sz="4000" b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6429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Clr>
                <a:srgbClr val="FF0000"/>
              </a:buClr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층화</a:t>
            </a:r>
            <a:r>
              <a:rPr lang="en-US" altLang="ko-KR" sz="2400" b="1" dirty="0"/>
              <a:t>(stratified)</a:t>
            </a:r>
            <a:r>
              <a:rPr lang="ko-KR" altLang="en-US" sz="2400" b="1" dirty="0"/>
              <a:t> 히스토그램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6" y="3201707"/>
            <a:ext cx="3417158" cy="29260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201707"/>
            <a:ext cx="4392038" cy="29260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7918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줄기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잎 그림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9218" name="Picture 2" descr="줄기와 잎 그림 : 네이버 블로그">
            <a:extLst>
              <a:ext uri="{FF2B5EF4-FFF2-40B4-BE49-F238E27FC236}">
                <a16:creationId xmlns:a16="http://schemas.microsoft.com/office/drawing/2014/main" id="{4F4BAFE0-14CD-49EB-A842-81836687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3975480" cy="27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7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상자 그림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5" y="1776819"/>
            <a:ext cx="7688606" cy="438912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4413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상자 그림 </a:t>
            </a:r>
            <a:r>
              <a:rPr lang="en-US" altLang="ko-KR" sz="3200" b="1" dirty="0"/>
              <a:t>(</a:t>
            </a:r>
            <a:r>
              <a:rPr lang="ko-KR" altLang="en-US" sz="3200" b="1" dirty="0" err="1"/>
              <a:t>층화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42" y="1662111"/>
            <a:ext cx="6834316" cy="487680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33333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48" y="332656"/>
            <a:ext cx="738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산점도</a:t>
            </a:r>
            <a:r>
              <a:rPr lang="en-US" altLang="ko-KR" sz="2800" b="1" dirty="0"/>
              <a:t>(scatter diagram)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425843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양의 상관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음의 상관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희박한 상관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곡선 관계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이상점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층화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81047"/>
            <a:ext cx="5490048" cy="365760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45116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중심위치의 척도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98072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</a:t>
            </a:r>
            <a:r>
              <a:rPr lang="ko-KR" altLang="en-US" sz="2400" b="1" dirty="0"/>
              <a:t>개의 표본 데이터에 대한 중심위치의 척도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672" y="1556792"/>
          <a:ext cx="6120680" cy="328422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54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1700808"/>
            <a:ext cx="17281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/>
              <a:t>평균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/>
              <a:t>중앙값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 err="1"/>
              <a:t>최빈값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/>
              <a:t>기하평균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/>
              <a:t>조화평균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arenBoth"/>
            </a:pPr>
            <a:r>
              <a:rPr lang="ko-KR" altLang="en-US" sz="2000" b="1" dirty="0" err="1"/>
              <a:t>절사평균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483768" y="2922282"/>
          <a:ext cx="3816424" cy="328422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5	6	9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2835275" y="1988840"/>
          <a:ext cx="223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234880" imgH="685800" progId="Equation.DSMT4">
                  <p:embed/>
                </p:oleObj>
              </mc:Choice>
              <mc:Fallback>
                <p:oleObj name="Equation" r:id="rId4" imgW="2234880" imgH="6858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5275" y="1988840"/>
                        <a:ext cx="2235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6516216" y="2746648"/>
          <a:ext cx="120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1206360" imgH="609480" progId="Equation.DSMT4">
                  <p:embed/>
                </p:oleObj>
              </mc:Choice>
              <mc:Fallback>
                <p:oleObj name="Equation" r:id="rId6" imgW="1206360" imgH="6094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216" y="2746648"/>
                        <a:ext cx="1206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483768" y="3655570"/>
          <a:ext cx="3816424" cy="328422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6	9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6516216" y="3689425"/>
          <a:ext cx="457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457200" imgH="241200" progId="Equation.DSMT4">
                  <p:embed/>
                </p:oleObj>
              </mc:Choice>
              <mc:Fallback>
                <p:oleObj name="Equation" r:id="rId8" imgW="457200" imgH="24120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689425"/>
                        <a:ext cx="457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627784" y="4077072"/>
          <a:ext cx="4102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0" imgW="4101840" imgH="761760" progId="Equation.DSMT4">
                  <p:embed/>
                </p:oleObj>
              </mc:Choice>
              <mc:Fallback>
                <p:oleObj name="Equation" r:id="rId10" imgW="4101840" imgH="76176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77072"/>
                        <a:ext cx="4102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2627784" y="4941168"/>
          <a:ext cx="2908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2" imgW="2908080" imgH="1015920" progId="Equation.DSMT4">
                  <p:embed/>
                </p:oleObj>
              </mc:Choice>
              <mc:Fallback>
                <p:oleObj name="Equation" r:id="rId12" imgW="2908080" imgH="101592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941168"/>
                        <a:ext cx="2908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483768" y="6021288"/>
          <a:ext cx="3024336" cy="328422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4	4	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</a:rPr>
                        <a:t>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5	6	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5735638" y="5767536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4" imgW="2933640" imgH="685800" progId="Equation.DSMT4">
                  <p:embed/>
                </p:oleObj>
              </mc:Choice>
              <mc:Fallback>
                <p:oleObj name="Equation" r:id="rId14" imgW="2933640" imgH="685800" progId="Equation.DSMT4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5767536"/>
                        <a:ext cx="2933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27584" y="1988840"/>
            <a:ext cx="8064896" cy="45365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중심위치의 척도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43554"/>
            <a:ext cx="8229600" cy="485246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중심위치의 대푯값을 선정하는 기준</a:t>
            </a:r>
            <a:endParaRPr lang="en-US" altLang="ko-KR" sz="2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① 명목척도로 측정된 데이터는 </a:t>
            </a:r>
            <a:r>
              <a:rPr lang="ko-KR" altLang="en-US" sz="2400" b="1" dirty="0" err="1">
                <a:solidFill>
                  <a:srgbClr val="0000FF"/>
                </a:solidFill>
              </a:rPr>
              <a:t>최빈값</a:t>
            </a:r>
            <a:r>
              <a:rPr lang="ko-KR" altLang="en-US" sz="2400" b="1" dirty="0"/>
              <a:t>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245282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② 분포가 대칭이고 </a:t>
            </a:r>
            <a:r>
              <a:rPr lang="ko-KR" altLang="en-US" sz="2400" b="1" dirty="0" err="1"/>
              <a:t>이상점이</a:t>
            </a:r>
            <a:r>
              <a:rPr lang="ko-KR" altLang="en-US" sz="2400" b="1" dirty="0"/>
              <a:t> 존재하지 않으면 </a:t>
            </a:r>
            <a:r>
              <a:rPr lang="ko-KR" altLang="en-US" sz="2400" b="1" dirty="0">
                <a:solidFill>
                  <a:srgbClr val="0000FF"/>
                </a:solidFill>
              </a:rPr>
              <a:t>표본평균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331808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③ 비대칭이거나 이상치가 존재하면 </a:t>
            </a:r>
            <a:r>
              <a:rPr lang="ko-KR" altLang="en-US" sz="2400" b="1" dirty="0">
                <a:solidFill>
                  <a:srgbClr val="0000FF"/>
                </a:solidFill>
              </a:rPr>
              <a:t>중앙값</a:t>
            </a:r>
            <a:r>
              <a:rPr lang="ko-KR" altLang="en-US" sz="2400" b="1" dirty="0"/>
              <a:t>을 사용하고</a:t>
            </a:r>
            <a:r>
              <a:rPr lang="en-US" altLang="ko-KR" sz="2400" b="1" dirty="0"/>
              <a:t>, </a:t>
            </a:r>
          </a:p>
          <a:p>
            <a:r>
              <a:rPr lang="en-US" altLang="ko-KR" sz="2400" b="1" dirty="0"/>
              <a:t>	</a:t>
            </a:r>
            <a:r>
              <a:rPr lang="ko-KR" altLang="en-US" sz="2400" b="1" dirty="0">
                <a:solidFill>
                  <a:srgbClr val="0000FF"/>
                </a:solidFill>
              </a:rPr>
              <a:t>표본평균</a:t>
            </a:r>
            <a:r>
              <a:rPr lang="ko-KR" altLang="en-US" sz="2400" b="1" dirty="0"/>
              <a:t>을 참고 값으로 비교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53026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④ 순위 척도로 측정된 데이터는 </a:t>
            </a:r>
            <a:r>
              <a:rPr lang="ko-KR" altLang="en-US" sz="2400" b="1" dirty="0">
                <a:solidFill>
                  <a:srgbClr val="0000FF"/>
                </a:solidFill>
              </a:rPr>
              <a:t>중앙값</a:t>
            </a:r>
            <a:r>
              <a:rPr lang="ko-KR" altLang="en-US" sz="2400" b="1" dirty="0"/>
              <a:t>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7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산포의 척도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428736"/>
            <a:ext cx="2818656" cy="42325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① 표본분산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② 표본표준편차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③ 데이터의 범위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④ 사분위수 범위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⑤ 변동계수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3131840" y="1543050"/>
          <a:ext cx="530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5308560" imgH="876240" progId="Equation.DSMT4">
                  <p:embed/>
                </p:oleObj>
              </mc:Choice>
              <mc:Fallback>
                <p:oleObj name="Equation" r:id="rId3" imgW="5308560" imgH="87624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543050"/>
                        <a:ext cx="53086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131840" y="249237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2492375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3131840" y="3336032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739880" imgH="380880" progId="Equation.DSMT4">
                  <p:embed/>
                </p:oleObj>
              </mc:Choice>
              <mc:Fallback>
                <p:oleObj name="Equation" r:id="rId7" imgW="1739880" imgH="38088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3336032"/>
                        <a:ext cx="1739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131840" y="4149080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1701720" imgH="380880" progId="Equation.DSMT4">
                  <p:embed/>
                </p:oleObj>
              </mc:Choice>
              <mc:Fallback>
                <p:oleObj name="Equation" r:id="rId9" imgW="1701720" imgH="3808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40" y="4149080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3157538" y="5013325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1" imgW="1282680" imgH="279360" progId="Equation.DSMT4">
                  <p:embed/>
                </p:oleObj>
              </mc:Choice>
              <mc:Fallback>
                <p:oleObj name="Equation" r:id="rId11" imgW="1282680" imgH="27936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7538" y="5013325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1520" y="1484783"/>
            <a:ext cx="8640960" cy="43204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9"/>
          <p:cNvSpPr>
            <a:spLocks noGrp="1"/>
          </p:cNvSpPr>
          <p:nvPr>
            <p:ph idx="1"/>
          </p:nvPr>
        </p:nvSpPr>
        <p:spPr>
          <a:xfrm>
            <a:off x="457200" y="1860784"/>
            <a:ext cx="2818656" cy="42325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① 표본분산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② 표본표준편차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③ 데이터의 범위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④ 사분위수 범위</a:t>
            </a:r>
            <a:endParaRPr lang="en-US" altLang="ko-KR" sz="2400" b="1" dirty="0"/>
          </a:p>
          <a:p>
            <a:pPr>
              <a:lnSpc>
                <a:spcPct val="200000"/>
              </a:lnSpc>
              <a:buNone/>
            </a:pPr>
            <a:r>
              <a:rPr lang="ko-KR" altLang="en-US" sz="2400" b="1" dirty="0"/>
              <a:t>⑤ 변동계수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98072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</a:t>
            </a:r>
            <a:r>
              <a:rPr lang="ko-KR" altLang="en-US" sz="2400" b="1" dirty="0"/>
              <a:t>개의 표본 데이터에 대한 산포의 척도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19672" y="1484784"/>
          <a:ext cx="6120680" cy="328422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54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131840" y="4293096"/>
          <a:ext cx="3816424" cy="328422"/>
        </p:xfrm>
        <a:graphic>
          <a:graphicData uri="http://schemas.openxmlformats.org/drawingml/2006/table">
            <a:tbl>
              <a:tblPr/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marL="0" marR="0" indent="0" algn="ctr" defTabSz="360000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	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</a:rPr>
                        <a:t>3	4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4	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</a:rPr>
                        <a:t>	5	5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</a:rPr>
                        <a:t>6	9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	1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2699792" y="1938338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6019560" imgH="914400" progId="Equation.DSMT4">
                  <p:embed/>
                </p:oleObj>
              </mc:Choice>
              <mc:Fallback>
                <p:oleObj name="Equation" r:id="rId3" imgW="6019560" imgH="91440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1938338"/>
                        <a:ext cx="6019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3203848" y="2992438"/>
          <a:ext cx="2171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2171520" imgH="330120" progId="Equation.DSMT4">
                  <p:embed/>
                </p:oleObj>
              </mc:Choice>
              <mc:Fallback>
                <p:oleObj name="Equation" r:id="rId5" imgW="2171520" imgH="33012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2992438"/>
                        <a:ext cx="2171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3188444" y="3717032"/>
          <a:ext cx="267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2679480" imgH="330120" progId="Equation.DSMT4">
                  <p:embed/>
                </p:oleObj>
              </mc:Choice>
              <mc:Fallback>
                <p:oleObj name="Equation" r:id="rId7" imgW="2679480" imgH="33012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444" y="3717032"/>
                        <a:ext cx="267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2581275" y="5699720"/>
          <a:ext cx="378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3784320" imgH="609480" progId="Equation.DSMT4">
                  <p:embed/>
                </p:oleObj>
              </mc:Choice>
              <mc:Fallback>
                <p:oleObj name="Equation" r:id="rId9" imgW="3784320" imgH="609480" progId="Equation.DSMT4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5699720"/>
                        <a:ext cx="3784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제목 8"/>
          <p:cNvSpPr txBox="1">
            <a:spLocks/>
          </p:cNvSpPr>
          <p:nvPr/>
        </p:nvSpPr>
        <p:spPr>
          <a:xfrm>
            <a:off x="609600" y="260648"/>
            <a:ext cx="8229600" cy="58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/>
              <a:t>산포의 척도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/>
        </p:nvGraphicFramePr>
        <p:xfrm>
          <a:off x="3131840" y="4797425"/>
          <a:ext cx="339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3390840" imgH="330120" progId="Equation.DSMT4">
                  <p:embed/>
                </p:oleObj>
              </mc:Choice>
              <mc:Fallback>
                <p:oleObj name="Equation" r:id="rId11" imgW="3390840" imgH="33012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1840" y="4797425"/>
                        <a:ext cx="339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/>
        </p:nvGraphicFramePr>
        <p:xfrm>
          <a:off x="1907704" y="5186363"/>
          <a:ext cx="514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5143320" imgH="330120" progId="Equation.DSMT4">
                  <p:embed/>
                </p:oleObj>
              </mc:Choice>
              <mc:Fallback>
                <p:oleObj name="Equation" r:id="rId13" imgW="5143320" imgH="330120" progId="Equation.DSMT4">
                  <p:embed/>
                  <p:pic>
                    <p:nvPicPr>
                      <p:cNvPr id="2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186363"/>
                        <a:ext cx="514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/>
        </p:nvGraphicFramePr>
        <p:xfrm>
          <a:off x="7092280" y="4941888"/>
          <a:ext cx="173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5" imgW="1739880" imgH="330120" progId="Equation.DSMT4">
                  <p:embed/>
                </p:oleObj>
              </mc:Choice>
              <mc:Fallback>
                <p:oleObj name="Equation" r:id="rId15" imgW="1739880" imgH="330120" progId="Equation.DSMT4">
                  <p:embed/>
                  <p:pic>
                    <p:nvPicPr>
                      <p:cNvPr id="22" name="개체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92280" y="4941888"/>
                        <a:ext cx="1739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51520" y="1916832"/>
            <a:ext cx="8640960" cy="4464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b="1" dirty="0"/>
              <a:t>통계학이란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b="1" dirty="0"/>
              <a:t>[</a:t>
            </a:r>
            <a:r>
              <a:rPr lang="ko-KR" altLang="en-US" b="1" dirty="0"/>
              <a:t>정의</a:t>
            </a:r>
            <a:r>
              <a:rPr lang="en-US" altLang="ko-KR" b="1" dirty="0"/>
              <a:t>] </a:t>
            </a:r>
            <a:r>
              <a:rPr lang="ko-KR" altLang="en-US" b="1" dirty="0">
                <a:solidFill>
                  <a:srgbClr val="0000FF"/>
                </a:solidFill>
              </a:rPr>
              <a:t>통계학</a:t>
            </a:r>
            <a:r>
              <a:rPr lang="en-US" altLang="ko-KR" b="1" dirty="0">
                <a:solidFill>
                  <a:srgbClr val="0000FF"/>
                </a:solidFill>
              </a:rPr>
              <a:t>(statistics)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2215405"/>
            <a:ext cx="8229600" cy="164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b="1" dirty="0"/>
              <a:t>	</a:t>
            </a:r>
            <a:r>
              <a:rPr lang="ko-KR" altLang="en-US" b="1" dirty="0"/>
              <a:t>불확실한 상황 하에서 데이터에 근거하여 과학적인 의사결정을 하기 위한 이론과 방법의 체계</a:t>
            </a:r>
            <a:endParaRPr lang="en-US" altLang="ko-KR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414908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b="1" dirty="0"/>
              <a:t>어원</a:t>
            </a:r>
            <a:endParaRPr lang="en-US" altLang="ko-KR" b="1" dirty="0"/>
          </a:p>
          <a:p>
            <a:pPr lvl="1"/>
            <a:r>
              <a:rPr lang="ko-KR" altLang="en-US" b="1" dirty="0"/>
              <a:t>라틴어 </a:t>
            </a:r>
            <a:r>
              <a:rPr lang="en-US" altLang="ko-KR" b="1" dirty="0" err="1"/>
              <a:t>statisticus</a:t>
            </a:r>
            <a:r>
              <a:rPr lang="en-US" altLang="ko-KR" b="1" dirty="0"/>
              <a:t>(</a:t>
            </a:r>
            <a:r>
              <a:rPr lang="ko-KR" altLang="en-US" b="1" dirty="0"/>
              <a:t>확률</a:t>
            </a:r>
            <a:r>
              <a:rPr lang="en-US" altLang="ko-KR" b="1" dirty="0"/>
              <a:t>), </a:t>
            </a:r>
            <a:r>
              <a:rPr lang="en-US" altLang="ko-KR" b="1" dirty="0" err="1"/>
              <a:t>statisticum</a:t>
            </a:r>
            <a:r>
              <a:rPr lang="en-US" altLang="ko-KR" b="1" dirty="0"/>
              <a:t>(</a:t>
            </a:r>
            <a:r>
              <a:rPr lang="ko-KR" altLang="en-US" b="1" dirty="0"/>
              <a:t>상태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/>
              <a:t>이탈리아어 </a:t>
            </a:r>
            <a:r>
              <a:rPr lang="en-US" altLang="ko-KR" b="1" dirty="0" err="1"/>
              <a:t>statista</a:t>
            </a:r>
            <a:r>
              <a:rPr lang="en-US" altLang="ko-KR" b="1" dirty="0"/>
              <a:t>(</a:t>
            </a:r>
            <a:r>
              <a:rPr lang="ko-KR" altLang="en-US" b="1" dirty="0"/>
              <a:t>나라</a:t>
            </a:r>
            <a:r>
              <a:rPr lang="en-US" altLang="ko-KR" b="1" dirty="0"/>
              <a:t>, </a:t>
            </a:r>
            <a:r>
              <a:rPr lang="ko-KR" altLang="en-US" b="1" dirty="0"/>
              <a:t>정치가</a:t>
            </a:r>
            <a:r>
              <a:rPr lang="en-US" altLang="ko-KR" b="1" dirty="0"/>
              <a:t>)</a:t>
            </a:r>
          </a:p>
        </p:txBody>
      </p:sp>
      <p:pic>
        <p:nvPicPr>
          <p:cNvPr id="2050" name="Picture 2" descr="C:\Users\임태진\AppData\Local\Microsoft\Windows\Temporary Internet Files\Content.IE5\8A9ZO73B\58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91339"/>
            <a:ext cx="2959148" cy="146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3681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확률</a:t>
            </a:r>
            <a:endParaRPr lang="ko-KR" altLang="en-US" sz="3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2636912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표본공간과 사상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3356992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확률의 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06836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조건부 확률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78844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ko-KR" altLang="en-US" sz="3200" b="1" dirty="0" err="1"/>
              <a:t>베이즈</a:t>
            </a:r>
            <a:r>
              <a:rPr lang="en-US" altLang="ko-KR" sz="3200" b="1" dirty="0"/>
              <a:t>(Bayes)</a:t>
            </a:r>
            <a:r>
              <a:rPr lang="ko-KR" altLang="en-US" sz="3200" b="1" dirty="0"/>
              <a:t> 정리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720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표본공간과 사상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311151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표본공간</a:t>
            </a:r>
            <a:r>
              <a:rPr lang="en-US" altLang="ko-KR" sz="2800" b="1" dirty="0"/>
              <a:t>(sample space)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76176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/>
              <a:t>원소</a:t>
            </a:r>
            <a:r>
              <a:rPr lang="en-US" altLang="ko-KR" sz="2800" b="1" dirty="0"/>
              <a:t>(element)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27393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 </a:t>
            </a:r>
            <a:r>
              <a:rPr lang="ko-KR" altLang="en-US" sz="2800" b="1" dirty="0"/>
              <a:t>사상</a:t>
            </a:r>
            <a:r>
              <a:rPr lang="en-US" altLang="ko-KR" sz="2800" b="1" dirty="0"/>
              <a:t>(</a:t>
            </a:r>
            <a:r>
              <a:rPr lang="en-US" altLang="ko-KR" sz="2800" b="1" dirty="0" smtClean="0"/>
              <a:t>event</a:t>
            </a:r>
            <a:r>
              <a:rPr lang="ko-KR" altLang="en-US" sz="2800" b="1" dirty="0" smtClean="0"/>
              <a:t>사건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187676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확률실험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또는 관찰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을 실시하여 나타날 수 있는 </a:t>
            </a:r>
            <a:endParaRPr lang="en-US" altLang="ko-KR" sz="2400" b="1" dirty="0"/>
          </a:p>
          <a:p>
            <a:r>
              <a:rPr lang="ko-KR" altLang="en-US" sz="2400" b="1" dirty="0"/>
              <a:t>모든 결과의 집합</a:t>
            </a:r>
            <a:r>
              <a:rPr lang="en-US" altLang="ko-KR" sz="2400" b="1" dirty="0"/>
              <a:t>(S)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3233531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표본공간을 구성하고 있는 요소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687415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확률실험에서 나올 수 있는 각각의 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4869877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표본공간을 구성하고 있는 원소 중에서 관심의 대상이 되는 원소들의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집합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572754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표본공간의 부분집합</a:t>
            </a:r>
            <a:r>
              <a:rPr lang="en-US" altLang="ko-KR" sz="2400" b="1" dirty="0"/>
              <a:t>(subset)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268760"/>
            <a:ext cx="8208912" cy="14930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4293096"/>
            <a:ext cx="8208912" cy="2016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404664"/>
            <a:ext cx="705678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[</a:t>
            </a:r>
            <a:r>
              <a:rPr lang="ko-KR" altLang="en-US" sz="2300" b="1" dirty="0"/>
              <a:t>예제</a:t>
            </a:r>
            <a:r>
              <a:rPr lang="en-US" altLang="ko-KR" sz="2300" b="1" dirty="0"/>
              <a:t>] </a:t>
            </a:r>
            <a:r>
              <a:rPr lang="ko-KR" altLang="en-US" sz="2300" b="1" dirty="0"/>
              <a:t>다음 각각의 경우에 대하여 표본공간을 구하시오</a:t>
            </a:r>
            <a:r>
              <a:rPr lang="en-US" altLang="ko-KR" sz="23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/>
              <a:t>① </a:t>
            </a:r>
            <a:r>
              <a:rPr lang="ko-KR" altLang="en-US" sz="2300" b="1" dirty="0"/>
              <a:t>주사위 한 개를 던지는 확률실험</a:t>
            </a:r>
            <a:endParaRPr lang="en-US" altLang="ko-KR" sz="2300" b="1" dirty="0"/>
          </a:p>
          <a:p>
            <a:r>
              <a:rPr lang="ko-KR" altLang="en-US" sz="2300" b="1" dirty="0"/>
              <a:t>② 주사위 두 개를 차례로 던지는 확률실험</a:t>
            </a:r>
            <a:endParaRPr lang="en-US" altLang="ko-KR" sz="2300" b="1" dirty="0"/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endParaRPr lang="en-US" altLang="ko-KR" sz="2300" b="1" dirty="0"/>
          </a:p>
          <a:p>
            <a:pPr>
              <a:lnSpc>
                <a:spcPct val="200000"/>
              </a:lnSpc>
            </a:pPr>
            <a:endParaRPr lang="en-US" altLang="ko-KR" sz="2300" b="1" dirty="0"/>
          </a:p>
          <a:p>
            <a:r>
              <a:rPr lang="ko-KR" altLang="en-US" sz="2300" b="1" dirty="0"/>
              <a:t>③ 주사위 두 개를 동시에 던지는 확률실험</a:t>
            </a:r>
            <a:endParaRPr lang="en-US" altLang="ko-KR" sz="2300" b="1" dirty="0"/>
          </a:p>
          <a:p>
            <a:endParaRPr lang="ko-KR" altLang="en-US" sz="23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8689"/>
              </p:ext>
            </p:extLst>
          </p:nvPr>
        </p:nvGraphicFramePr>
        <p:xfrm>
          <a:off x="1110674" y="2543904"/>
          <a:ext cx="4608510" cy="1860804"/>
        </p:xfrm>
        <a:graphic>
          <a:graphicData uri="http://schemas.openxmlformats.org/drawingml/2006/table">
            <a:tbl>
              <a:tblPr/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(1,1)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(1,2)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(1,5)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(2,4)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(4,5)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(6,5)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96473"/>
              </p:ext>
            </p:extLst>
          </p:nvPr>
        </p:nvGraphicFramePr>
        <p:xfrm>
          <a:off x="1110674" y="4930689"/>
          <a:ext cx="4608510" cy="1860804"/>
        </p:xfrm>
        <a:graphic>
          <a:graphicData uri="http://schemas.openxmlformats.org/drawingml/2006/table">
            <a:tbl>
              <a:tblPr/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(1,1)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(1,2)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(1,5)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(1,6)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(2,3)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(2,4)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(2,6)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(3,1)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(3,3)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(3,4)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(3,6)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(4,3)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(4,4)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(4,6)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(5,3)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(5,4)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(5,6)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186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(6,1)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(6,2)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(6,3)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(6,4)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(6,5)</a:t>
                      </a:r>
                      <a:endParaRPr lang="en-US" sz="1800" b="1" kern="0" spc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(6,6)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64" y="163972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S = {1, 2, 3, 4, 5, 6}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684544"/>
              </p:ext>
            </p:extLst>
          </p:nvPr>
        </p:nvGraphicFramePr>
        <p:xfrm>
          <a:off x="6470972" y="3417473"/>
          <a:ext cx="180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803240" imgH="330120" progId="Equation.DSMT4">
                  <p:embed/>
                </p:oleObj>
              </mc:Choice>
              <mc:Fallback>
                <p:oleObj name="Equation" r:id="rId3" imgW="1803240" imgH="33012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0972" y="3417473"/>
                        <a:ext cx="1803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83311"/>
              </p:ext>
            </p:extLst>
          </p:nvPr>
        </p:nvGraphicFramePr>
        <p:xfrm>
          <a:off x="6305872" y="5382808"/>
          <a:ext cx="213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133360" imgH="330120" progId="Equation.DSMT4">
                  <p:embed/>
                </p:oleObj>
              </mc:Choice>
              <mc:Fallback>
                <p:oleObj name="Equation" r:id="rId5" imgW="2133360" imgH="33012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5872" y="5382808"/>
                        <a:ext cx="2133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0759"/>
              </p:ext>
            </p:extLst>
          </p:nvPr>
        </p:nvGraphicFramePr>
        <p:xfrm>
          <a:off x="6732240" y="5912211"/>
          <a:ext cx="144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7" imgW="1447560" imgH="723600" progId="Equation.DSMT4">
                  <p:embed/>
                </p:oleObj>
              </mc:Choice>
              <mc:Fallback>
                <p:oleObj name="Equation" r:id="rId7" imgW="1447560" imgH="72360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2240" y="5912211"/>
                        <a:ext cx="1447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971600" y="1370236"/>
            <a:ext cx="3024336" cy="1104912"/>
            <a:chOff x="971600" y="1052736"/>
            <a:chExt cx="3024336" cy="1104912"/>
          </a:xfrm>
        </p:grpSpPr>
        <p:sp>
          <p:nvSpPr>
            <p:cNvPr id="23" name="TextBox 22"/>
            <p:cNvSpPr txBox="1"/>
            <p:nvPr/>
          </p:nvSpPr>
          <p:spPr>
            <a:xfrm>
              <a:off x="971600" y="1052736"/>
              <a:ext cx="3024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400" b="1" dirty="0" smtClean="0"/>
                <a:t>여집합</a:t>
              </a:r>
              <a:r>
                <a:rPr lang="en-US" altLang="ko-KR" sz="2400" b="1" dirty="0" smtClean="0"/>
                <a:t>(</a:t>
              </a:r>
              <a:r>
                <a:rPr lang="en-US" altLang="ko-KR" sz="2400" b="1" dirty="0"/>
                <a:t>complement)</a:t>
              </a:r>
              <a:endParaRPr lang="ko-KR" altLang="en-US" sz="2400" b="1" dirty="0"/>
            </a:p>
          </p:txBody>
        </p:sp>
        <p:graphicFrame>
          <p:nvGraphicFramePr>
            <p:cNvPr id="13" name="개체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728322"/>
                </p:ext>
              </p:extLst>
            </p:nvPr>
          </p:nvGraphicFramePr>
          <p:xfrm>
            <a:off x="2606700" y="1827448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3" imgW="330120" imgH="330120" progId="Equation.DSMT4">
                    <p:embed/>
                  </p:oleObj>
                </mc:Choice>
                <mc:Fallback>
                  <p:oleObj name="Equation" r:id="rId3" imgW="330120" imgH="330120" progId="Equation.DSMT4">
                    <p:embed/>
                    <p:pic>
                      <p:nvPicPr>
                        <p:cNvPr id="13" name="개체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6700" y="1827448"/>
                          <a:ext cx="330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그룹 27"/>
          <p:cNvGrpSpPr/>
          <p:nvPr/>
        </p:nvGrpSpPr>
        <p:grpSpPr>
          <a:xfrm>
            <a:off x="4572000" y="4797152"/>
            <a:ext cx="2160240" cy="1368152"/>
            <a:chOff x="4572000" y="4479652"/>
            <a:chExt cx="2160240" cy="1368152"/>
          </a:xfrm>
          <a:noFill/>
        </p:grpSpPr>
        <p:sp>
          <p:nvSpPr>
            <p:cNvPr id="8" name="모서리가 둥근 직사각형 7"/>
            <p:cNvSpPr/>
            <p:nvPr/>
          </p:nvSpPr>
          <p:spPr>
            <a:xfrm>
              <a:off x="4572000" y="4479652"/>
              <a:ext cx="2160240" cy="13681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88024" y="4767684"/>
              <a:ext cx="1152128" cy="72008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292080" y="4695676"/>
              <a:ext cx="1152128" cy="944488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" name="개체 14"/>
            <p:cNvGraphicFramePr>
              <a:graphicFrameLocks noChangeAspect="1"/>
            </p:cNvGraphicFramePr>
            <p:nvPr/>
          </p:nvGraphicFramePr>
          <p:xfrm>
            <a:off x="4906764" y="4983708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5" imgW="241200" imgH="266400" progId="Equation.DSMT4">
                    <p:embed/>
                  </p:oleObj>
                </mc:Choice>
                <mc:Fallback>
                  <p:oleObj name="Equation" r:id="rId5" imgW="241200" imgH="266400" progId="Equation.DSMT4">
                    <p:embed/>
                    <p:pic>
                      <p:nvPicPr>
                        <p:cNvPr id="15" name="개체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764" y="4983708"/>
                          <a:ext cx="2413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개체 16"/>
            <p:cNvGraphicFramePr>
              <a:graphicFrameLocks noChangeAspect="1"/>
            </p:cNvGraphicFramePr>
            <p:nvPr/>
          </p:nvGraphicFramePr>
          <p:xfrm>
            <a:off x="6058892" y="5005040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7" imgW="241200" imgH="266400" progId="Equation.DSMT4">
                    <p:embed/>
                  </p:oleObj>
                </mc:Choice>
                <mc:Fallback>
                  <p:oleObj name="Equation" r:id="rId7" imgW="241200" imgH="266400" progId="Equation.DSMT4">
                    <p:embed/>
                    <p:pic>
                      <p:nvPicPr>
                        <p:cNvPr id="17" name="개체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892" y="5005040"/>
                          <a:ext cx="2413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그룹 29"/>
          <p:cNvGrpSpPr/>
          <p:nvPr/>
        </p:nvGrpSpPr>
        <p:grpSpPr>
          <a:xfrm>
            <a:off x="971600" y="3079264"/>
            <a:ext cx="3024336" cy="1258034"/>
            <a:chOff x="971600" y="2761764"/>
            <a:chExt cx="3024336" cy="1258034"/>
          </a:xfrm>
        </p:grpSpPr>
        <p:sp>
          <p:nvSpPr>
            <p:cNvPr id="24" name="TextBox 23"/>
            <p:cNvSpPr txBox="1"/>
            <p:nvPr/>
          </p:nvSpPr>
          <p:spPr>
            <a:xfrm>
              <a:off x="971600" y="2761764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400" b="1" dirty="0" smtClean="0"/>
                <a:t>교집합</a:t>
              </a:r>
              <a:r>
                <a:rPr lang="en-US" altLang="ko-KR" sz="2400" b="1" dirty="0" smtClean="0"/>
                <a:t>(</a:t>
              </a:r>
              <a:r>
                <a:rPr lang="en-US" altLang="ko-KR" sz="2400" b="1" dirty="0"/>
                <a:t>intersection)</a:t>
              </a:r>
              <a:endParaRPr lang="ko-KR" altLang="en-US" sz="2400" b="1" dirty="0"/>
            </a:p>
          </p:txBody>
        </p:sp>
        <p:graphicFrame>
          <p:nvGraphicFramePr>
            <p:cNvPr id="18" name="개체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22761"/>
                </p:ext>
              </p:extLst>
            </p:nvPr>
          </p:nvGraphicFramePr>
          <p:xfrm>
            <a:off x="2483768" y="3702298"/>
            <a:ext cx="736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9" imgW="736560" imgH="317160" progId="Equation.DSMT4">
                    <p:embed/>
                  </p:oleObj>
                </mc:Choice>
                <mc:Fallback>
                  <p:oleObj name="Equation" r:id="rId9" imgW="736560" imgH="317160" progId="Equation.DSMT4">
                    <p:embed/>
                    <p:pic>
                      <p:nvPicPr>
                        <p:cNvPr id="18" name="개체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83768" y="3702298"/>
                          <a:ext cx="7366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그룹 25"/>
          <p:cNvGrpSpPr/>
          <p:nvPr/>
        </p:nvGrpSpPr>
        <p:grpSpPr>
          <a:xfrm>
            <a:off x="4572000" y="1226220"/>
            <a:ext cx="2160240" cy="1368152"/>
            <a:chOff x="4572000" y="908720"/>
            <a:chExt cx="2160240" cy="1368152"/>
          </a:xfrm>
          <a:noFill/>
        </p:grpSpPr>
        <p:sp>
          <p:nvSpPr>
            <p:cNvPr id="6" name="모서리가 둥근 직사각형 5"/>
            <p:cNvSpPr/>
            <p:nvPr/>
          </p:nvSpPr>
          <p:spPr>
            <a:xfrm>
              <a:off x="4572000" y="908720"/>
              <a:ext cx="2160240" cy="13681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076056" y="1196752"/>
              <a:ext cx="1152128" cy="72008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개체 20"/>
            <p:cNvGraphicFramePr>
              <a:graphicFrameLocks noChangeAspect="1"/>
            </p:cNvGraphicFramePr>
            <p:nvPr/>
          </p:nvGraphicFramePr>
          <p:xfrm>
            <a:off x="5531470" y="1423442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11" imgW="241200" imgH="266400" progId="Equation.DSMT4">
                    <p:embed/>
                  </p:oleObj>
                </mc:Choice>
                <mc:Fallback>
                  <p:oleObj name="Equation" r:id="rId11" imgW="241200" imgH="266400" progId="Equation.DSMT4">
                    <p:embed/>
                    <p:pic>
                      <p:nvPicPr>
                        <p:cNvPr id="21" name="개체 2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31470" y="1423442"/>
                          <a:ext cx="2413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그룹 26"/>
          <p:cNvGrpSpPr/>
          <p:nvPr/>
        </p:nvGrpSpPr>
        <p:grpSpPr>
          <a:xfrm>
            <a:off x="4572000" y="3026420"/>
            <a:ext cx="2160240" cy="1368152"/>
            <a:chOff x="4572000" y="2708920"/>
            <a:chExt cx="2160240" cy="1368152"/>
          </a:xfrm>
          <a:noFill/>
        </p:grpSpPr>
        <p:sp>
          <p:nvSpPr>
            <p:cNvPr id="7" name="모서리가 둥근 직사각형 6"/>
            <p:cNvSpPr/>
            <p:nvPr/>
          </p:nvSpPr>
          <p:spPr>
            <a:xfrm>
              <a:off x="4572000" y="2708920"/>
              <a:ext cx="2160240" cy="13681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788024" y="2996952"/>
              <a:ext cx="1152128" cy="72008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292080" y="2916560"/>
              <a:ext cx="1152128" cy="944488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4" name="개체 13"/>
            <p:cNvGraphicFramePr>
              <a:graphicFrameLocks noChangeAspect="1"/>
            </p:cNvGraphicFramePr>
            <p:nvPr/>
          </p:nvGraphicFramePr>
          <p:xfrm>
            <a:off x="4932040" y="3212976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13" imgW="241200" imgH="266400" progId="Equation.DSMT4">
                    <p:embed/>
                  </p:oleObj>
                </mc:Choice>
                <mc:Fallback>
                  <p:oleObj name="Equation" r:id="rId13" imgW="241200" imgH="266400" progId="Equation.DSMT4">
                    <p:embed/>
                    <p:pic>
                      <p:nvPicPr>
                        <p:cNvPr id="14" name="개체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3212976"/>
                          <a:ext cx="2413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개체 15"/>
            <p:cNvGraphicFramePr>
              <a:graphicFrameLocks noChangeAspect="1"/>
            </p:cNvGraphicFramePr>
            <p:nvPr/>
          </p:nvGraphicFramePr>
          <p:xfrm>
            <a:off x="6084168" y="3223642"/>
            <a:ext cx="2413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14" imgW="241200" imgH="266400" progId="Equation.DSMT4">
                    <p:embed/>
                  </p:oleObj>
                </mc:Choice>
                <mc:Fallback>
                  <p:oleObj name="Equation" r:id="rId14" imgW="241200" imgH="266400" progId="Equation.DSMT4">
                    <p:embed/>
                    <p:pic>
                      <p:nvPicPr>
                        <p:cNvPr id="16" name="개체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84168" y="3223642"/>
                          <a:ext cx="2413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자유형 21"/>
            <p:cNvSpPr/>
            <p:nvPr/>
          </p:nvSpPr>
          <p:spPr>
            <a:xfrm>
              <a:off x="5292080" y="3006096"/>
              <a:ext cx="632228" cy="718540"/>
            </a:xfrm>
            <a:custGeom>
              <a:avLst/>
              <a:gdLst>
                <a:gd name="connsiteX0" fmla="*/ 240168 w 632228"/>
                <a:gd name="connsiteY0" fmla="*/ 2406 h 718540"/>
                <a:gd name="connsiteX1" fmla="*/ 75576 w 632228"/>
                <a:gd name="connsiteY1" fmla="*/ 130422 h 718540"/>
                <a:gd name="connsiteX2" fmla="*/ 2424 w 632228"/>
                <a:gd name="connsiteY2" fmla="*/ 359022 h 718540"/>
                <a:gd name="connsiteX3" fmla="*/ 29856 w 632228"/>
                <a:gd name="connsiteY3" fmla="*/ 532758 h 718540"/>
                <a:gd name="connsiteX4" fmla="*/ 148728 w 632228"/>
                <a:gd name="connsiteY4" fmla="*/ 697350 h 718540"/>
                <a:gd name="connsiteX5" fmla="*/ 157872 w 632228"/>
                <a:gd name="connsiteY5" fmla="*/ 706494 h 718540"/>
                <a:gd name="connsiteX6" fmla="*/ 459624 w 632228"/>
                <a:gd name="connsiteY6" fmla="*/ 605910 h 718540"/>
                <a:gd name="connsiteX7" fmla="*/ 624216 w 632228"/>
                <a:gd name="connsiteY7" fmla="*/ 423030 h 718540"/>
                <a:gd name="connsiteX8" fmla="*/ 587640 w 632228"/>
                <a:gd name="connsiteY8" fmla="*/ 185286 h 718540"/>
                <a:gd name="connsiteX9" fmla="*/ 423048 w 632228"/>
                <a:gd name="connsiteY9" fmla="*/ 57270 h 718540"/>
                <a:gd name="connsiteX10" fmla="*/ 240168 w 632228"/>
                <a:gd name="connsiteY10" fmla="*/ 2406 h 71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2228" h="718540">
                  <a:moveTo>
                    <a:pt x="240168" y="2406"/>
                  </a:moveTo>
                  <a:cubicBezTo>
                    <a:pt x="182256" y="14598"/>
                    <a:pt x="115200" y="70986"/>
                    <a:pt x="75576" y="130422"/>
                  </a:cubicBezTo>
                  <a:cubicBezTo>
                    <a:pt x="35952" y="189858"/>
                    <a:pt x="10044" y="291966"/>
                    <a:pt x="2424" y="359022"/>
                  </a:cubicBezTo>
                  <a:cubicBezTo>
                    <a:pt x="-5196" y="426078"/>
                    <a:pt x="5472" y="476370"/>
                    <a:pt x="29856" y="532758"/>
                  </a:cubicBezTo>
                  <a:cubicBezTo>
                    <a:pt x="54240" y="589146"/>
                    <a:pt x="127392" y="668394"/>
                    <a:pt x="148728" y="697350"/>
                  </a:cubicBezTo>
                  <a:cubicBezTo>
                    <a:pt x="170064" y="726306"/>
                    <a:pt x="106056" y="721734"/>
                    <a:pt x="157872" y="706494"/>
                  </a:cubicBezTo>
                  <a:cubicBezTo>
                    <a:pt x="209688" y="691254"/>
                    <a:pt x="381900" y="653154"/>
                    <a:pt x="459624" y="605910"/>
                  </a:cubicBezTo>
                  <a:cubicBezTo>
                    <a:pt x="537348" y="558666"/>
                    <a:pt x="602880" y="493134"/>
                    <a:pt x="624216" y="423030"/>
                  </a:cubicBezTo>
                  <a:cubicBezTo>
                    <a:pt x="645552" y="352926"/>
                    <a:pt x="621168" y="246246"/>
                    <a:pt x="587640" y="185286"/>
                  </a:cubicBezTo>
                  <a:cubicBezTo>
                    <a:pt x="554112" y="124326"/>
                    <a:pt x="477912" y="87750"/>
                    <a:pt x="423048" y="57270"/>
                  </a:cubicBezTo>
                  <a:cubicBezTo>
                    <a:pt x="368184" y="26790"/>
                    <a:pt x="298080" y="-9786"/>
                    <a:pt x="240168" y="2406"/>
                  </a:cubicBezTo>
                  <a:close/>
                </a:path>
              </a:pathLst>
            </a:cu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4879464"/>
            <a:ext cx="3024336" cy="1084550"/>
            <a:chOff x="971600" y="4561964"/>
            <a:chExt cx="3024336" cy="1084550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719011"/>
                </p:ext>
              </p:extLst>
            </p:nvPr>
          </p:nvGraphicFramePr>
          <p:xfrm>
            <a:off x="2483768" y="5329014"/>
            <a:ext cx="736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16" imgW="736560" imgH="317160" progId="Equation.DSMT4">
                    <p:embed/>
                  </p:oleObj>
                </mc:Choice>
                <mc:Fallback>
                  <p:oleObj name="Equation" r:id="rId16" imgW="736560" imgH="317160" progId="Equation.DSMT4">
                    <p:embed/>
                    <p:pic>
                      <p:nvPicPr>
                        <p:cNvPr id="19" name="개체 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83768" y="5329014"/>
                          <a:ext cx="7366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971600" y="4561964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400" b="1" dirty="0" smtClean="0"/>
                <a:t>합집합</a:t>
              </a:r>
              <a:r>
                <a:rPr lang="en-US" altLang="ko-KR" sz="2400" b="1" dirty="0" smtClean="0"/>
                <a:t>(</a:t>
              </a:r>
              <a:r>
                <a:rPr lang="en-US" altLang="ko-KR" sz="2400" b="1" dirty="0"/>
                <a:t>union)</a:t>
              </a:r>
              <a:endParaRPr lang="ko-KR" altLang="en-US" sz="24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1600" y="54868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/>
              <a:t>사상의 기본 연산</a:t>
            </a:r>
          </a:p>
        </p:txBody>
      </p:sp>
    </p:spTree>
    <p:extLst>
      <p:ext uri="{BB962C8B-B14F-4D97-AF65-F5344CB8AC3E}">
        <p14:creationId xmlns:p14="http://schemas.microsoft.com/office/powerpoint/2010/main" val="18539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60874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주사위 두 개를 동시에 던지는 확률실험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</a:rPr>
              <a:t>A=</a:t>
            </a:r>
            <a:r>
              <a:rPr lang="ko-KR" altLang="en-US" sz="2000" b="1" dirty="0">
                <a:solidFill>
                  <a:srgbClr val="0000FF"/>
                </a:solidFill>
              </a:rPr>
              <a:t>눈금의 합이 짝수      </a:t>
            </a:r>
            <a:r>
              <a:rPr lang="en-US" altLang="ko-KR" sz="2000" b="1" dirty="0">
                <a:solidFill>
                  <a:srgbClr val="0000FF"/>
                </a:solidFill>
              </a:rPr>
              <a:t>B=</a:t>
            </a:r>
            <a:r>
              <a:rPr lang="ko-KR" altLang="en-US" sz="2000" b="1" dirty="0">
                <a:solidFill>
                  <a:srgbClr val="0000FF"/>
                </a:solidFill>
              </a:rPr>
              <a:t>눈금의 합이 </a:t>
            </a:r>
            <a:r>
              <a:rPr lang="en-US" altLang="ko-KR" sz="2000" b="1" dirty="0">
                <a:solidFill>
                  <a:srgbClr val="0000FF"/>
                </a:solidFill>
              </a:rPr>
              <a:t>8 </a:t>
            </a:r>
            <a:r>
              <a:rPr lang="ko-KR" altLang="en-US" sz="2000" b="1" dirty="0">
                <a:solidFill>
                  <a:srgbClr val="0000FF"/>
                </a:solidFill>
              </a:rPr>
              <a:t>이상      </a:t>
            </a:r>
            <a:r>
              <a:rPr lang="en-US" altLang="ko-KR" sz="2000" b="1" dirty="0">
                <a:solidFill>
                  <a:srgbClr val="0000FF"/>
                </a:solidFill>
              </a:rPr>
              <a:t>C=</a:t>
            </a:r>
            <a:r>
              <a:rPr lang="ko-KR" altLang="en-US" sz="2000" b="1" dirty="0">
                <a:solidFill>
                  <a:srgbClr val="0000FF"/>
                </a:solidFill>
              </a:rPr>
              <a:t>눈금 차이가 </a:t>
            </a:r>
            <a:r>
              <a:rPr lang="en-US" altLang="ko-KR" sz="2000" b="1" dirty="0">
                <a:solidFill>
                  <a:srgbClr val="0000FF"/>
                </a:solidFill>
              </a:rPr>
              <a:t>1</a:t>
            </a:r>
            <a:r>
              <a:rPr lang="ko-KR" altLang="en-US" sz="2000" b="1" dirty="0">
                <a:solidFill>
                  <a:srgbClr val="0000FF"/>
                </a:solidFill>
              </a:rPr>
              <a:t>이하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66503"/>
            <a:ext cx="760095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2727"/>
            <a:ext cx="3543300" cy="1066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88" y="4906863"/>
            <a:ext cx="60674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85" y="1196752"/>
            <a:ext cx="5980027" cy="3413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1387748" y="5381848"/>
          <a:ext cx="1816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7748" y="5381848"/>
                        <a:ext cx="1816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3698875" y="5372919"/>
          <a:ext cx="180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1803240" imgH="279360" progId="Equation.DSMT4">
                  <p:embed/>
                </p:oleObj>
              </mc:Choice>
              <mc:Fallback>
                <p:oleObj name="Equation" r:id="rId6" imgW="1803240" imgH="27936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5372919"/>
                        <a:ext cx="180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5989638" y="5372919"/>
          <a:ext cx="182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8" imgW="1828800" imgH="279360" progId="Equation.DSMT4">
                  <p:embed/>
                </p:oleObj>
              </mc:Choice>
              <mc:Fallback>
                <p:oleObj name="Equation" r:id="rId8" imgW="1828800" imgH="27936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5372919"/>
                        <a:ext cx="1828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470025" y="5938862"/>
          <a:ext cx="165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0" imgW="1650960" imgH="279360" progId="Equation.DSMT4">
                  <p:embed/>
                </p:oleObj>
              </mc:Choice>
              <mc:Fallback>
                <p:oleObj name="Equation" r:id="rId10" imgW="1650960" imgH="27936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938862"/>
                        <a:ext cx="1651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3641725" y="5919812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2" imgW="1917360" imgH="317160" progId="Equation.DSMT4">
                  <p:embed/>
                </p:oleObj>
              </mc:Choice>
              <mc:Fallback>
                <p:oleObj name="Equation" r:id="rId12" imgW="1917360" imgH="31716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5919812"/>
                        <a:ext cx="191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5919788" y="5919812"/>
          <a:ext cx="196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4" imgW="1968480" imgH="317160" progId="Equation.DSMT4">
                  <p:embed/>
                </p:oleObj>
              </mc:Choice>
              <mc:Fallback>
                <p:oleObj name="Equation" r:id="rId14" imgW="1968480" imgH="31716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5919812"/>
                        <a:ext cx="196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예제</a:t>
            </a:r>
            <a:r>
              <a:rPr lang="en-US" altLang="ko-KR" b="1" dirty="0"/>
              <a:t>] </a:t>
            </a:r>
            <a:r>
              <a:rPr lang="ko-KR" altLang="en-US" b="1" dirty="0"/>
              <a:t>주사위 두 개를 동시에 던지는 확률실험의 </a:t>
            </a:r>
            <a:r>
              <a:rPr lang="ko-KR" altLang="en-US" b="1" dirty="0" err="1"/>
              <a:t>벤다이어그램</a:t>
            </a:r>
            <a:endParaRPr lang="en-US" altLang="ko-KR" b="1" dirty="0"/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>
                <a:solidFill>
                  <a:srgbClr val="0000FF"/>
                </a:solidFill>
              </a:rPr>
              <a:t>A=</a:t>
            </a:r>
            <a:r>
              <a:rPr lang="ko-KR" altLang="en-US" b="1" dirty="0">
                <a:solidFill>
                  <a:srgbClr val="0000FF"/>
                </a:solidFill>
              </a:rPr>
              <a:t>눈금의 합이 짝수    </a:t>
            </a:r>
            <a:r>
              <a:rPr lang="en-US" altLang="ko-KR" b="1" dirty="0">
                <a:solidFill>
                  <a:srgbClr val="0000FF"/>
                </a:solidFill>
              </a:rPr>
              <a:t>B=</a:t>
            </a:r>
            <a:r>
              <a:rPr lang="ko-KR" altLang="en-US" b="1" dirty="0">
                <a:solidFill>
                  <a:srgbClr val="0000FF"/>
                </a:solidFill>
              </a:rPr>
              <a:t>눈금의 합이 </a:t>
            </a:r>
            <a:r>
              <a:rPr lang="en-US" altLang="ko-KR" b="1" dirty="0">
                <a:solidFill>
                  <a:srgbClr val="0000FF"/>
                </a:solidFill>
              </a:rPr>
              <a:t>8 </a:t>
            </a:r>
            <a:r>
              <a:rPr lang="ko-KR" altLang="en-US" b="1" dirty="0">
                <a:solidFill>
                  <a:srgbClr val="0000FF"/>
                </a:solidFill>
              </a:rPr>
              <a:t>이상    </a:t>
            </a:r>
            <a:r>
              <a:rPr lang="en-US" altLang="ko-KR" b="1" dirty="0">
                <a:solidFill>
                  <a:srgbClr val="0000FF"/>
                </a:solidFill>
              </a:rPr>
              <a:t>C=</a:t>
            </a:r>
            <a:r>
              <a:rPr lang="ko-KR" altLang="en-US" b="1" dirty="0">
                <a:solidFill>
                  <a:srgbClr val="0000FF"/>
                </a:solidFill>
              </a:rPr>
              <a:t>눈금 차이가 </a:t>
            </a:r>
            <a:r>
              <a:rPr lang="en-US" altLang="ko-KR" b="1" dirty="0">
                <a:solidFill>
                  <a:srgbClr val="0000FF"/>
                </a:solidFill>
              </a:rPr>
              <a:t>1</a:t>
            </a:r>
            <a:r>
              <a:rPr lang="ko-KR" altLang="en-US" b="1" dirty="0">
                <a:solidFill>
                  <a:srgbClr val="0000FF"/>
                </a:solidFill>
              </a:rPr>
              <a:t>이하</a:t>
            </a: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323528" y="4876800"/>
          <a:ext cx="259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16" imgW="2590560" imgH="279360" progId="Equation.DSMT4">
                  <p:embed/>
                </p:oleObj>
              </mc:Choice>
              <mc:Fallback>
                <p:oleObj name="Equation" r:id="rId16" imgW="2590560" imgH="27936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76800"/>
                        <a:ext cx="259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3131840" y="4868863"/>
          <a:ext cx="2628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8" imgW="2628720" imgH="279360" progId="Equation.DSMT4">
                  <p:embed/>
                </p:oleObj>
              </mc:Choice>
              <mc:Fallback>
                <p:oleObj name="Equation" r:id="rId18" imgW="2628720" imgH="279360" progId="Equation.DSMT4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68863"/>
                        <a:ext cx="2628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6072956" y="4868863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20" imgW="2603160" imgH="279360" progId="Equation.DSMT4">
                  <p:embed/>
                </p:oleObj>
              </mc:Choice>
              <mc:Fallback>
                <p:oleObj name="Equation" r:id="rId20" imgW="2603160" imgH="279360" progId="Equation.DSMT4">
                  <p:embed/>
                  <p:pic>
                    <p:nvPicPr>
                      <p:cNvPr id="14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956" y="4868863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타원 14"/>
          <p:cNvSpPr/>
          <p:nvPr/>
        </p:nvSpPr>
        <p:spPr>
          <a:xfrm>
            <a:off x="2627784" y="2276872"/>
            <a:ext cx="2448272" cy="15841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07904" y="2276872"/>
            <a:ext cx="2448272" cy="15841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159272" y="1700808"/>
            <a:ext cx="2448272" cy="15841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07904" y="2420888"/>
            <a:ext cx="1296144" cy="136815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159272" y="2420888"/>
            <a:ext cx="1988792" cy="864096"/>
          </a:xfrm>
          <a:prstGeom prst="ellipse">
            <a:avLst/>
          </a:prstGeom>
          <a:noFill/>
          <a:ln>
            <a:solidFill>
              <a:srgbClr val="92D050"/>
            </a:solidFill>
          </a:ln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-720000">
            <a:off x="3635896" y="2348880"/>
            <a:ext cx="2016224" cy="86409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3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174AF-FADA-4093-86AE-69958A02D9B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주사위 두 개를 동시에 던지는 확률실험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상호배반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0000FF"/>
                </a:solidFill>
              </a:rPr>
              <a:t>A=</a:t>
            </a:r>
            <a:r>
              <a:rPr lang="ko-KR" altLang="en-US" sz="2000" b="1" dirty="0">
                <a:solidFill>
                  <a:srgbClr val="0000FF"/>
                </a:solidFill>
              </a:rPr>
              <a:t>눈금의 차가 </a:t>
            </a:r>
            <a:r>
              <a:rPr lang="en-US" altLang="ko-KR" sz="2000" b="1" dirty="0">
                <a:solidFill>
                  <a:srgbClr val="0000FF"/>
                </a:solidFill>
              </a:rPr>
              <a:t>3 </a:t>
            </a:r>
            <a:r>
              <a:rPr lang="ko-KR" altLang="en-US" sz="2000" b="1" dirty="0">
                <a:solidFill>
                  <a:srgbClr val="0000FF"/>
                </a:solidFill>
              </a:rPr>
              <a:t>이상      </a:t>
            </a:r>
            <a:r>
              <a:rPr lang="en-US" altLang="ko-KR" sz="2000" b="1" dirty="0">
                <a:solidFill>
                  <a:srgbClr val="0000FF"/>
                </a:solidFill>
              </a:rPr>
              <a:t>B=</a:t>
            </a:r>
            <a:r>
              <a:rPr lang="ko-KR" altLang="en-US" sz="2000" b="1" dirty="0">
                <a:solidFill>
                  <a:srgbClr val="0000FF"/>
                </a:solidFill>
              </a:rPr>
              <a:t>눈금의 곱이 </a:t>
            </a:r>
            <a:r>
              <a:rPr lang="en-US" altLang="ko-KR" sz="2000" b="1" dirty="0">
                <a:solidFill>
                  <a:srgbClr val="0000FF"/>
                </a:solidFill>
              </a:rPr>
              <a:t>20 </a:t>
            </a:r>
            <a:r>
              <a:rPr lang="ko-KR" altLang="en-US" sz="2000" b="1" dirty="0">
                <a:solidFill>
                  <a:srgbClr val="0000FF"/>
                </a:solidFill>
              </a:rPr>
              <a:t>이상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166226"/>
            <a:ext cx="4608512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ko-KR" altLang="en-US" sz="2000" b="1" dirty="0"/>
              <a:t>사상 </a:t>
            </a:r>
            <a:r>
              <a:rPr lang="en-US" altLang="ko-KR" sz="2000" b="1" dirty="0"/>
              <a:t>A (</a:t>
            </a:r>
            <a:r>
              <a:rPr lang="ko-KR" altLang="en-US" sz="2000" b="1" dirty="0"/>
              <a:t>눈금의 차가 </a:t>
            </a:r>
            <a:r>
              <a:rPr lang="en-US" altLang="ko-KR" sz="2000" b="1" dirty="0"/>
              <a:t>3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393969"/>
            <a:ext cx="3996444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ko-KR" altLang="en-US" sz="2000" b="1" dirty="0"/>
              <a:t>사상 </a:t>
            </a:r>
            <a:r>
              <a:rPr lang="en-US" altLang="ko-KR" sz="2000" b="1" dirty="0"/>
              <a:t>B (</a:t>
            </a:r>
            <a:r>
              <a:rPr lang="ko-KR" altLang="en-US" sz="2000" b="1" dirty="0"/>
              <a:t>눈금의 곱이 </a:t>
            </a:r>
            <a:r>
              <a:rPr lang="en-US" altLang="ko-KR" sz="2000" b="1" dirty="0"/>
              <a:t>20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4466337"/>
            <a:ext cx="2952328" cy="40011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ko-KR" altLang="en-US" sz="2000" b="1" dirty="0"/>
              <a:t>상호배반인지 확인 ⇒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09451"/>
              </p:ext>
            </p:extLst>
          </p:nvPr>
        </p:nvGraphicFramePr>
        <p:xfrm>
          <a:off x="5868144" y="2039176"/>
          <a:ext cx="2808312" cy="1463040"/>
        </p:xfrm>
        <a:graphic>
          <a:graphicData uri="http://schemas.openxmlformats.org/drawingml/2006/table">
            <a:tbl>
              <a:tblPr/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(1,1)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(1,2)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(1,3)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(2,2)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(2,3)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(3,3)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(3,4)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34057"/>
              </p:ext>
            </p:extLst>
          </p:nvPr>
        </p:nvGraphicFramePr>
        <p:xfrm>
          <a:off x="5868144" y="3491529"/>
          <a:ext cx="2808312" cy="1463040"/>
        </p:xfrm>
        <a:graphic>
          <a:graphicData uri="http://schemas.openxmlformats.org/drawingml/2006/table">
            <a:tbl>
              <a:tblPr/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1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(1,1)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(1,2)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(1,3)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(2,2)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(2,3)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(3,3)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(3,6)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(4,4)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(5,5)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(6,6)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3528" y="2016295"/>
            <a:ext cx="8424936" cy="29589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45111"/>
              </p:ext>
            </p:extLst>
          </p:nvPr>
        </p:nvGraphicFramePr>
        <p:xfrm>
          <a:off x="691335" y="2819111"/>
          <a:ext cx="481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4813200" imgH="342720" progId="Equation.DSMT4">
                  <p:embed/>
                </p:oleObj>
              </mc:Choice>
              <mc:Fallback>
                <p:oleObj name="Equation" r:id="rId3" imgW="4813200" imgH="342720" progId="Equation.DSMT4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335" y="2819111"/>
                        <a:ext cx="481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80304"/>
              </p:ext>
            </p:extLst>
          </p:nvPr>
        </p:nvGraphicFramePr>
        <p:xfrm>
          <a:off x="722908" y="3902888"/>
          <a:ext cx="424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4241520" imgH="342720" progId="Equation.DSMT4">
                  <p:embed/>
                </p:oleObj>
              </mc:Choice>
              <mc:Fallback>
                <p:oleObj name="Equation" r:id="rId5" imgW="4241520" imgH="34272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908" y="3902888"/>
                        <a:ext cx="4241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9437"/>
              </p:ext>
            </p:extLst>
          </p:nvPr>
        </p:nvGraphicFramePr>
        <p:xfrm>
          <a:off x="3491880" y="4466337"/>
          <a:ext cx="120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7" imgW="1206360" imgH="342720" progId="Equation.DSMT4">
                  <p:embed/>
                </p:oleObj>
              </mc:Choice>
              <mc:Fallback>
                <p:oleObj name="Equation" r:id="rId7" imgW="1206360" imgH="34272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880" y="4466337"/>
                        <a:ext cx="1206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4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확률의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196752"/>
            <a:ext cx="619268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/>
              <a:t>고전적 확률</a:t>
            </a:r>
            <a:r>
              <a:rPr lang="en-US" altLang="ko-KR" sz="2800" b="1" dirty="0"/>
              <a:t>(classical probability)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772816"/>
            <a:ext cx="784887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동전을 던져 앞면이 나올 확률은 </a:t>
            </a:r>
            <a:r>
              <a:rPr lang="en-US" altLang="ko-KR" sz="2400" b="1" dirty="0"/>
              <a:t>½</a:t>
            </a:r>
            <a:r>
              <a:rPr lang="ko-KR" altLang="en-US" sz="2400" b="1" dirty="0"/>
              <a:t>이라고 예상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2668850"/>
            <a:ext cx="6408712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/>
              <a:t>상대도수</a:t>
            </a:r>
            <a:r>
              <a:rPr lang="en-US" altLang="ko-KR" dirty="0"/>
              <a:t>(relative frequency) </a:t>
            </a:r>
            <a:r>
              <a:rPr lang="ko-KR" altLang="en-US" dirty="0"/>
              <a:t>확률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3212976"/>
            <a:ext cx="7416824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동전을 실제로 던져 보고 앞면이 나오는 횟수의 </a:t>
            </a:r>
            <a:endParaRPr lang="en-US" altLang="ko-KR" sz="2400" b="1" dirty="0"/>
          </a:p>
          <a:p>
            <a:r>
              <a:rPr lang="ko-KR" altLang="en-US" sz="2400" b="1" dirty="0"/>
              <a:t>비율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상대도수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로 정하는 확률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273932"/>
            <a:ext cx="6408712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/>
              <a:t>대수의 법칙</a:t>
            </a:r>
            <a:r>
              <a:rPr lang="en-US" altLang="ko-KR" dirty="0"/>
              <a:t>(law of large numbers)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4901098"/>
            <a:ext cx="7560840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확률 실험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시행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을 무수히 반복 하면</a:t>
            </a:r>
            <a:r>
              <a:rPr lang="en-US" altLang="ko-KR" sz="2400" b="1" dirty="0"/>
              <a:t>,</a:t>
            </a:r>
          </a:p>
          <a:p>
            <a:r>
              <a:rPr lang="ko-KR" altLang="en-US" sz="2400" b="1" dirty="0" err="1"/>
              <a:t>상대도수</a:t>
            </a:r>
            <a:r>
              <a:rPr lang="ko-KR" altLang="en-US" sz="2400" b="1" dirty="0"/>
              <a:t> 확률이 고전적 확률과 점차 가까워짐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1520" y="4221087"/>
            <a:ext cx="8640960" cy="15841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대수의 법칙</a:t>
            </a:r>
            <a:r>
              <a:rPr lang="en-US" altLang="ko-KR" sz="2400" b="1" dirty="0"/>
              <a:t>(law of large numbers)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92896"/>
            <a:ext cx="4271448" cy="2438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3528" y="162880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공정한 동전을 각각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회～</a:t>
            </a:r>
            <a:r>
              <a:rPr lang="en-US" altLang="ko-KR" sz="2000" b="1" dirty="0"/>
              <a:t>500</a:t>
            </a:r>
            <a:r>
              <a:rPr lang="ko-KR" altLang="en-US" sz="2000" b="1" dirty="0"/>
              <a:t>회씩 던져서 앞면이 나올 확률 추정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54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확률의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619268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확률</a:t>
            </a:r>
            <a:r>
              <a:rPr lang="en-US" altLang="ko-KR" sz="2800" b="1" dirty="0"/>
              <a:t>(probability)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772816"/>
            <a:ext cx="784887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어떤 사상이 발생할 수 있는 가능성을 수치로 나타낸 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348880"/>
            <a:ext cx="7416824" cy="1200329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표본공간의 모든 원소가 동일한 발생확률을 갖는다면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사상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의 확률은 전체 원소의 개수에 대한 사상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에 속한 원소의 개수의 비율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903439"/>
            <a:ext cx="4284476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/>
              <a:t>확률의 특성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479503"/>
            <a:ext cx="5040560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/>
              <a:t>P(S)=1, 0≤P(A)≤1, P(Ø)=0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1196751"/>
            <a:ext cx="8640960" cy="24482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b="1" dirty="0"/>
              <a:t>통계학의 활용분야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8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/>
              <a:t>데이터의 수집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분류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표현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분석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추론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해석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457200" y="2276873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공학</a:t>
            </a:r>
            <a:r>
              <a:rPr lang="en-US" altLang="ko-KR" dirty="0"/>
              <a:t>,</a:t>
            </a:r>
            <a:r>
              <a:rPr lang="ko-KR" altLang="en-US" dirty="0"/>
              <a:t> 농업</a:t>
            </a:r>
            <a:r>
              <a:rPr lang="en-US" altLang="ko-KR" dirty="0"/>
              <a:t>, </a:t>
            </a:r>
            <a:r>
              <a:rPr lang="ko-KR" altLang="en-US" dirty="0"/>
              <a:t>생명과학</a:t>
            </a:r>
            <a:r>
              <a:rPr lang="en-US" altLang="ko-KR" dirty="0"/>
              <a:t>, </a:t>
            </a:r>
            <a:r>
              <a:rPr lang="ko-KR" altLang="en-US" dirty="0"/>
              <a:t>환경과학</a:t>
            </a:r>
            <a:r>
              <a:rPr lang="en-US" altLang="ko-KR" dirty="0"/>
              <a:t>, </a:t>
            </a:r>
            <a:r>
              <a:rPr lang="ko-KR" altLang="en-US" dirty="0"/>
              <a:t>경제학</a:t>
            </a:r>
            <a:r>
              <a:rPr lang="en-US" altLang="ko-KR" dirty="0"/>
              <a:t>, </a:t>
            </a:r>
            <a:r>
              <a:rPr lang="ko-KR" altLang="en-US" dirty="0"/>
              <a:t>경영학</a:t>
            </a:r>
            <a:r>
              <a:rPr lang="en-US" altLang="ko-KR" dirty="0"/>
              <a:t>, </a:t>
            </a:r>
            <a:r>
              <a:rPr lang="ko-KR" altLang="en-US" dirty="0"/>
              <a:t>산업연구</a:t>
            </a:r>
            <a:r>
              <a:rPr lang="en-US" altLang="ko-KR" dirty="0"/>
              <a:t>, </a:t>
            </a:r>
            <a:r>
              <a:rPr lang="ko-KR" altLang="en-US" dirty="0"/>
              <a:t>품질보증</a:t>
            </a:r>
            <a:r>
              <a:rPr lang="en-US" altLang="ko-KR" dirty="0"/>
              <a:t>, </a:t>
            </a:r>
            <a:r>
              <a:rPr lang="ko-KR" altLang="en-US" dirty="0"/>
              <a:t>시장조사</a:t>
            </a:r>
            <a:r>
              <a:rPr lang="en-US" altLang="ko-KR" dirty="0"/>
              <a:t>, </a:t>
            </a:r>
            <a:r>
              <a:rPr lang="ko-KR" altLang="en-US" dirty="0"/>
              <a:t>여론조사</a:t>
            </a:r>
            <a:r>
              <a:rPr lang="en-US" altLang="ko-KR" dirty="0"/>
              <a:t>, …</a:t>
            </a:r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457200" y="37170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lnSpc>
                <a:spcPct val="16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통계학자의</a:t>
            </a:r>
            <a:r>
              <a:rPr lang="en-US" altLang="ko-KR" dirty="0"/>
              <a:t> </a:t>
            </a:r>
            <a:r>
              <a:rPr lang="ko-KR" altLang="en-US" dirty="0"/>
              <a:t>역할 </a:t>
            </a:r>
            <a:endParaRPr lang="en-US" altLang="ko-KR" dirty="0"/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457200" y="450912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ko-KR" altLang="en-US" b="1" dirty="0"/>
              <a:t>필요한 데이터의 형태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ko-KR" altLang="en-US" b="1" dirty="0"/>
              <a:t>데이터를 수집하는 방법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ko-KR" altLang="en-US" b="1" dirty="0"/>
              <a:t>문제에 대한 최선의 답을 구하기 위한 분석방법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548680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공정한 동전을 네 번 던지는 실험에서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앞면이 두 번 이상 나올 확률</a:t>
            </a:r>
            <a:endParaRPr lang="en-US" altLang="ko-KR" sz="2000" b="1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221169"/>
              </p:ext>
            </p:extLst>
          </p:nvPr>
        </p:nvGraphicFramePr>
        <p:xfrm>
          <a:off x="778260" y="2131777"/>
          <a:ext cx="570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5702040" imgH="342720" progId="Equation.DSMT4">
                  <p:embed/>
                </p:oleObj>
              </mc:Choice>
              <mc:Fallback>
                <p:oleObj name="Equation" r:id="rId3" imgW="570204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60" y="2131777"/>
                        <a:ext cx="570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580698"/>
              </p:ext>
            </p:extLst>
          </p:nvPr>
        </p:nvGraphicFramePr>
        <p:xfrm>
          <a:off x="6787730" y="2068277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1904760" imgH="406080" progId="Equation.DSMT4">
                  <p:embed/>
                </p:oleObj>
              </mc:Choice>
              <mc:Fallback>
                <p:oleObj name="Equation" r:id="rId5" imgW="1904760" imgH="4060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730" y="2068277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40238"/>
              </p:ext>
            </p:extLst>
          </p:nvPr>
        </p:nvGraphicFramePr>
        <p:xfrm>
          <a:off x="755576" y="3140968"/>
          <a:ext cx="443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4431960" imgH="380880" progId="Equation.DSMT4">
                  <p:embed/>
                </p:oleObj>
              </mc:Choice>
              <mc:Fallback>
                <p:oleObj name="Equation" r:id="rId7" imgW="4431960" imgH="380880" progId="Equation.DSMT4">
                  <p:embed/>
                  <p:pic>
                    <p:nvPicPr>
                      <p:cNvPr id="14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4432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07871"/>
              </p:ext>
            </p:extLst>
          </p:nvPr>
        </p:nvGraphicFramePr>
        <p:xfrm>
          <a:off x="5508104" y="3179068"/>
          <a:ext cx="320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3200400" imgH="342720" progId="Equation.DSMT4">
                  <p:embed/>
                </p:oleObj>
              </mc:Choice>
              <mc:Fallback>
                <p:oleObj name="Equation" r:id="rId9" imgW="3200400" imgH="342720" progId="Equation.DSMT4">
                  <p:embed/>
                  <p:pic>
                    <p:nvPicPr>
                      <p:cNvPr id="15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179068"/>
                        <a:ext cx="320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5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70489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주사위 네 개를 동시에 던지는 실험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① A= </a:t>
            </a:r>
            <a:r>
              <a:rPr lang="ko-KR" altLang="en-US" sz="2000" b="1" dirty="0"/>
              <a:t>숫자의 합이 </a:t>
            </a:r>
            <a:r>
              <a:rPr lang="en-US" altLang="ko-KR" sz="2000" b="1" dirty="0"/>
              <a:t>15   </a:t>
            </a:r>
            <a:r>
              <a:rPr lang="ko-KR" altLang="en-US" sz="2000" b="1" dirty="0"/>
              <a:t>② </a:t>
            </a:r>
            <a:r>
              <a:rPr lang="en-US" altLang="ko-KR" sz="2000" b="1" dirty="0"/>
              <a:t>B= </a:t>
            </a:r>
            <a:r>
              <a:rPr lang="ko-KR" altLang="en-US" sz="2000" b="1" dirty="0"/>
              <a:t>한 개 이상의 </a:t>
            </a:r>
            <a:r>
              <a:rPr lang="en-US" altLang="ko-KR" sz="2000" b="1" dirty="0"/>
              <a:t>6 </a:t>
            </a:r>
            <a:r>
              <a:rPr lang="ko-KR" altLang="en-US" sz="2000" b="1" dirty="0"/>
              <a:t>③ </a:t>
            </a:r>
            <a:r>
              <a:rPr lang="en-US" altLang="ko-KR" sz="2000" b="1" dirty="0"/>
              <a:t>C= </a:t>
            </a:r>
            <a:r>
              <a:rPr lang="ko-KR" altLang="en-US" sz="2000" b="1" dirty="0"/>
              <a:t>한 개 이상의 </a:t>
            </a:r>
            <a:r>
              <a:rPr lang="en-US" altLang="ko-KR" sz="2000" b="1" dirty="0"/>
              <a:t>1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552882" cy="31699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60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39388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확률의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01859"/>
            <a:ext cx="619268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 err="1"/>
              <a:t>합사상의</a:t>
            </a:r>
            <a:r>
              <a:rPr lang="ko-KR" altLang="en-US" sz="2800" b="1" dirty="0"/>
              <a:t> 확률 계산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877923"/>
            <a:ext cx="4536504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P(A∪B)=P(A)+P(B)-P(A∩B)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773957"/>
            <a:ext cx="6408712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800" b="1"/>
            </a:lvl1pPr>
          </a:lstStyle>
          <a:p>
            <a:r>
              <a:rPr lang="ko-KR" altLang="en-US" dirty="0" err="1"/>
              <a:t>합사상의</a:t>
            </a:r>
            <a:r>
              <a:rPr lang="ko-KR" altLang="en-US" dirty="0"/>
              <a:t> 확률 계산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318083"/>
            <a:ext cx="8064896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사건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가 서로 배반이면 </a:t>
            </a:r>
            <a:r>
              <a:rPr lang="en-US" altLang="ko-KR" sz="2400" b="1" dirty="0"/>
              <a:t>A∩B=Ø</a:t>
            </a:r>
            <a:r>
              <a:rPr lang="ko-KR" altLang="en-US" sz="2400" b="1" dirty="0"/>
              <a:t>이고 </a:t>
            </a:r>
            <a:r>
              <a:rPr lang="en-US" altLang="ko-KR" sz="2400" b="1" dirty="0"/>
              <a:t>P(Ø)=0</a:t>
            </a:r>
            <a:r>
              <a:rPr lang="ko-KR" altLang="en-US" sz="2400" b="1" dirty="0"/>
              <a:t>이므로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3861048"/>
            <a:ext cx="4536504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P(A∪B)=P(A)+P(B)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796136" y="1301859"/>
            <a:ext cx="1584176" cy="12630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16216" y="1052736"/>
            <a:ext cx="1584176" cy="15121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6591120" y="1719173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736560" imgH="317160" progId="Equation.DSMT4">
                  <p:embed/>
                </p:oleObj>
              </mc:Choice>
              <mc:Fallback>
                <p:oleObj name="Equation" r:id="rId3" imgW="736560" imgH="31716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1120" y="1719173"/>
                        <a:ext cx="736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타원 11"/>
          <p:cNvSpPr/>
          <p:nvPr/>
        </p:nvSpPr>
        <p:spPr>
          <a:xfrm>
            <a:off x="4355976" y="4326195"/>
            <a:ext cx="1584176" cy="126304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84168" y="4005064"/>
            <a:ext cx="1584176" cy="151216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4" grpId="0" animBg="1"/>
      <p:bldP spid="10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주사위 네 개를 던지는 실험</a:t>
            </a:r>
            <a:endParaRPr lang="en-US" altLang="ko-KR" sz="2000" b="1" dirty="0"/>
          </a:p>
          <a:p>
            <a:r>
              <a:rPr lang="en-US" altLang="ko-KR" sz="2000" b="1" dirty="0"/>
              <a:t>  </a:t>
            </a:r>
            <a:r>
              <a:rPr lang="ko-KR" altLang="en-US" sz="2000" b="1" dirty="0"/>
              <a:t>① </a:t>
            </a:r>
            <a:r>
              <a:rPr lang="en-US" altLang="ko-KR" sz="2000" b="1" dirty="0"/>
              <a:t>P(A∪B)	② P(A∪C)	③ P(B∪C)	④ P(A∪B∪C)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064716" y="1556791"/>
          <a:ext cx="725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7251480" imgH="609480" progId="Equation.DSMT4">
                  <p:embed/>
                </p:oleObj>
              </mc:Choice>
              <mc:Fallback>
                <p:oleObj name="Equation" r:id="rId3" imgW="7251480" imgH="60948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4716" y="1556791"/>
                        <a:ext cx="72517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064716" y="2204863"/>
          <a:ext cx="725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7251480" imgH="609480" progId="Equation.DSMT4">
                  <p:embed/>
                </p:oleObj>
              </mc:Choice>
              <mc:Fallback>
                <p:oleObj name="Equation" r:id="rId5" imgW="7251480" imgH="60948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16" y="2204863"/>
                        <a:ext cx="7251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1064716" y="2819399"/>
          <a:ext cx="725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7" imgW="7251480" imgH="609480" progId="Equation.DSMT4">
                  <p:embed/>
                </p:oleObj>
              </mc:Choice>
              <mc:Fallback>
                <p:oleObj name="Equation" r:id="rId7" imgW="7251480" imgH="60948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716" y="2819399"/>
                        <a:ext cx="7251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611560" y="3463279"/>
          <a:ext cx="721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7213320" imgH="685800" progId="Equation.DSMT4">
                  <p:embed/>
                </p:oleObj>
              </mc:Choice>
              <mc:Fallback>
                <p:oleObj name="Equation" r:id="rId9" imgW="7213320" imgH="68580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63279"/>
                        <a:ext cx="721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112474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A=575,  B=671,  C=671,  AB=453,  AC=140,  BC=302,  ABC=124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2986980" y="3933055"/>
          <a:ext cx="590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11" imgW="5905440" imgH="609480" progId="Equation.DSMT4">
                  <p:embed/>
                </p:oleObj>
              </mc:Choice>
              <mc:Fallback>
                <p:oleObj name="Equation" r:id="rId11" imgW="5905440" imgH="6094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6980" y="3933055"/>
                        <a:ext cx="5905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1484784"/>
            <a:ext cx="8280920" cy="3096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30198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네 개의 주사위를 동시에 던지는 실험에서 네 개의 연속되는 숫자가 나올 확률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15324"/>
              </p:ext>
            </p:extLst>
          </p:nvPr>
        </p:nvGraphicFramePr>
        <p:xfrm>
          <a:off x="889000" y="3861048"/>
          <a:ext cx="368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682800" imgH="342720" progId="Equation.DSMT4">
                  <p:embed/>
                </p:oleObj>
              </mc:Choice>
              <mc:Fallback>
                <p:oleObj name="Equation" r:id="rId3" imgW="36828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861048"/>
                        <a:ext cx="368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667512"/>
              </p:ext>
            </p:extLst>
          </p:nvPr>
        </p:nvGraphicFramePr>
        <p:xfrm>
          <a:off x="4922427" y="3664198"/>
          <a:ext cx="330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3301920" imgH="736560" progId="Equation.DSMT4">
                  <p:embed/>
                </p:oleObj>
              </mc:Choice>
              <mc:Fallback>
                <p:oleObj name="Equation" r:id="rId5" imgW="3301920" imgH="73656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427" y="3664198"/>
                        <a:ext cx="330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82089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주사위 네 개를 던지는 실험</a:t>
            </a:r>
            <a:endParaRPr lang="en-US" altLang="ko-KR" sz="2400" b="1" dirty="0"/>
          </a:p>
          <a:p>
            <a:r>
              <a:rPr lang="en-US" altLang="ko-KR" sz="2000" b="1" dirty="0"/>
              <a:t>  </a:t>
            </a:r>
          </a:p>
          <a:p>
            <a:r>
              <a:rPr lang="en-US" altLang="ko-KR" sz="2000" b="1" dirty="0">
                <a:solidFill>
                  <a:srgbClr val="0000FF"/>
                </a:solidFill>
              </a:rPr>
              <a:t>A= </a:t>
            </a:r>
            <a:r>
              <a:rPr lang="ko-KR" altLang="en-US" sz="2000" b="1" dirty="0">
                <a:solidFill>
                  <a:srgbClr val="0000FF"/>
                </a:solidFill>
              </a:rPr>
              <a:t>숫자의 합이 </a:t>
            </a:r>
            <a:r>
              <a:rPr lang="en-US" altLang="ko-KR" sz="2000" b="1" dirty="0">
                <a:solidFill>
                  <a:srgbClr val="0000FF"/>
                </a:solidFill>
              </a:rPr>
              <a:t>15 </a:t>
            </a:r>
            <a:r>
              <a:rPr lang="ko-KR" altLang="en-US" sz="2000" b="1" dirty="0">
                <a:solidFill>
                  <a:srgbClr val="0000FF"/>
                </a:solidFill>
              </a:rPr>
              <a:t>이상</a:t>
            </a:r>
            <a:r>
              <a:rPr lang="en-US" altLang="ko-KR" sz="2000" b="1" dirty="0">
                <a:solidFill>
                  <a:srgbClr val="0000FF"/>
                </a:solidFill>
              </a:rPr>
              <a:t>,</a:t>
            </a:r>
            <a:r>
              <a:rPr lang="ko-KR" altLang="en-US" sz="2000" b="1" dirty="0">
                <a:solidFill>
                  <a:srgbClr val="0000FF"/>
                </a:solidFill>
              </a:rPr>
              <a:t>  </a:t>
            </a:r>
            <a:r>
              <a:rPr lang="en-US" altLang="ko-KR" sz="2000" b="1" dirty="0">
                <a:solidFill>
                  <a:srgbClr val="0000FF"/>
                </a:solidFill>
              </a:rPr>
              <a:t>B= </a:t>
            </a:r>
            <a:r>
              <a:rPr lang="ko-KR" altLang="en-US" sz="2000" b="1" dirty="0">
                <a:solidFill>
                  <a:srgbClr val="0000FF"/>
                </a:solidFill>
              </a:rPr>
              <a:t>한 개 이상의 </a:t>
            </a:r>
            <a:r>
              <a:rPr lang="en-US" altLang="ko-KR" sz="2000" b="1" dirty="0">
                <a:solidFill>
                  <a:srgbClr val="0000FF"/>
                </a:solidFill>
              </a:rPr>
              <a:t>6,</a:t>
            </a:r>
            <a:r>
              <a:rPr lang="ko-KR" altLang="en-US" sz="2000" b="1" dirty="0">
                <a:solidFill>
                  <a:srgbClr val="0000FF"/>
                </a:solidFill>
              </a:rPr>
              <a:t>  </a:t>
            </a:r>
            <a:r>
              <a:rPr lang="en-US" altLang="ko-KR" sz="2000" b="1" dirty="0">
                <a:solidFill>
                  <a:srgbClr val="0000FF"/>
                </a:solidFill>
              </a:rPr>
              <a:t>C= </a:t>
            </a:r>
            <a:r>
              <a:rPr lang="ko-KR" altLang="en-US" sz="2000" b="1" dirty="0">
                <a:solidFill>
                  <a:srgbClr val="0000FF"/>
                </a:solidFill>
              </a:rPr>
              <a:t>한 개 이상의 </a:t>
            </a:r>
            <a:r>
              <a:rPr lang="en-US" altLang="ko-KR" sz="2000" b="1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 </a:t>
            </a:r>
            <a:r>
              <a:rPr lang="ko-KR" altLang="en-US" sz="2000" b="1" dirty="0"/>
              <a:t>① </a:t>
            </a:r>
            <a:r>
              <a:rPr lang="en-US" altLang="ko-KR" sz="2000" b="1" dirty="0"/>
              <a:t>P(</a:t>
            </a:r>
            <a:r>
              <a:rPr lang="en-US" altLang="ko-KR" sz="2000" b="1" dirty="0" err="1"/>
              <a:t>A∩B</a:t>
            </a:r>
            <a:r>
              <a:rPr lang="en-US" altLang="ko-KR" sz="2000" b="1" baseline="30000" dirty="0" err="1"/>
              <a:t>c</a:t>
            </a:r>
            <a:r>
              <a:rPr lang="en-US" altLang="ko-KR" sz="2000" b="1" dirty="0"/>
              <a:t>)	② P(</a:t>
            </a:r>
            <a:r>
              <a:rPr lang="en-US" altLang="ko-KR" sz="2000" b="1" dirty="0" err="1"/>
              <a:t>A</a:t>
            </a:r>
            <a:r>
              <a:rPr lang="en-US" altLang="ko-KR" sz="2000" b="1" baseline="30000" dirty="0" err="1"/>
              <a:t>c</a:t>
            </a:r>
            <a:r>
              <a:rPr lang="en-US" altLang="ko-KR" sz="2000" b="1" dirty="0" err="1"/>
              <a:t>∩B</a:t>
            </a:r>
            <a:r>
              <a:rPr lang="en-US" altLang="ko-KR" sz="2000" b="1" baseline="30000" dirty="0" err="1"/>
              <a:t>c</a:t>
            </a:r>
            <a:r>
              <a:rPr lang="en-US" altLang="ko-KR" sz="2000" b="1" dirty="0"/>
              <a:t>)	③ P(</a:t>
            </a:r>
            <a:r>
              <a:rPr lang="en-US" altLang="ko-KR" sz="2000" b="1" dirty="0" err="1"/>
              <a:t>A∩B∩C</a:t>
            </a:r>
            <a:r>
              <a:rPr lang="en-US" altLang="ko-KR" sz="2000" b="1" baseline="30000" dirty="0" err="1"/>
              <a:t>c</a:t>
            </a:r>
            <a:r>
              <a:rPr lang="en-US" altLang="ko-KR" sz="2000" b="1" dirty="0"/>
              <a:t>)	④ P(</a:t>
            </a:r>
            <a:r>
              <a:rPr lang="en-US" altLang="ko-KR" sz="2000" b="1" dirty="0" err="1"/>
              <a:t>A∩B</a:t>
            </a:r>
            <a:r>
              <a:rPr lang="en-US" altLang="ko-KR" sz="2000" b="1" baseline="30000" dirty="0" err="1"/>
              <a:t>c</a:t>
            </a:r>
            <a:r>
              <a:rPr lang="en-US" altLang="ko-KR" sz="2000" b="1" dirty="0" err="1"/>
              <a:t>∩C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28965"/>
              </p:ext>
            </p:extLst>
          </p:nvPr>
        </p:nvGraphicFramePr>
        <p:xfrm>
          <a:off x="1115616" y="3260046"/>
          <a:ext cx="599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5994360" imgH="609480" progId="Equation.DSMT4">
                  <p:embed/>
                </p:oleObj>
              </mc:Choice>
              <mc:Fallback>
                <p:oleObj name="Equation" r:id="rId3" imgW="5994360" imgH="60948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260046"/>
                        <a:ext cx="599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32295"/>
              </p:ext>
            </p:extLst>
          </p:nvPr>
        </p:nvGraphicFramePr>
        <p:xfrm>
          <a:off x="1134517" y="4052134"/>
          <a:ext cx="547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5473440" imgH="609480" progId="Equation.DSMT4">
                  <p:embed/>
                </p:oleObj>
              </mc:Choice>
              <mc:Fallback>
                <p:oleObj name="Equation" r:id="rId5" imgW="5473440" imgH="6094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517" y="4052134"/>
                        <a:ext cx="547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588" y="227116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A=575,  B=671,  C=671,  AB=453,  AC=140,  BC=302,  ABC=124,</a:t>
            </a:r>
          </a:p>
          <a:p>
            <a:r>
              <a:rPr lang="en-US" altLang="ko-KR" b="1" dirty="0" err="1">
                <a:solidFill>
                  <a:srgbClr val="0000FF"/>
                </a:solidFill>
              </a:rPr>
              <a:t>AuB</a:t>
            </a:r>
            <a:r>
              <a:rPr lang="en-US" altLang="ko-KR" b="1" dirty="0">
                <a:solidFill>
                  <a:srgbClr val="0000FF"/>
                </a:solidFill>
              </a:rPr>
              <a:t>=793, </a:t>
            </a:r>
            <a:r>
              <a:rPr lang="en-US" altLang="ko-KR" b="1" dirty="0" err="1">
                <a:solidFill>
                  <a:srgbClr val="0000FF"/>
                </a:solidFill>
              </a:rPr>
              <a:t>AuC</a:t>
            </a:r>
            <a:r>
              <a:rPr lang="en-US" altLang="ko-KR" b="1" dirty="0">
                <a:solidFill>
                  <a:srgbClr val="0000FF"/>
                </a:solidFill>
              </a:rPr>
              <a:t>=1106, </a:t>
            </a:r>
            <a:r>
              <a:rPr lang="en-US" altLang="ko-KR" b="1" dirty="0" err="1">
                <a:solidFill>
                  <a:srgbClr val="0000FF"/>
                </a:solidFill>
              </a:rPr>
              <a:t>BuC</a:t>
            </a:r>
            <a:r>
              <a:rPr lang="en-US" altLang="ko-KR" b="1" dirty="0">
                <a:solidFill>
                  <a:srgbClr val="0000FF"/>
                </a:solidFill>
              </a:rPr>
              <a:t>=1040, </a:t>
            </a:r>
            <a:r>
              <a:rPr lang="en-US" altLang="ko-KR" b="1" dirty="0" err="1">
                <a:solidFill>
                  <a:srgbClr val="0000FF"/>
                </a:solidFill>
              </a:rPr>
              <a:t>AuBuC</a:t>
            </a:r>
            <a:r>
              <a:rPr lang="en-US" altLang="ko-KR" b="1" dirty="0">
                <a:solidFill>
                  <a:srgbClr val="0000FF"/>
                </a:solidFill>
              </a:rPr>
              <a:t>=1146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149566"/>
            <a:ext cx="8280920" cy="31683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94049"/>
              </p:ext>
            </p:extLst>
          </p:nvPr>
        </p:nvGraphicFramePr>
        <p:xfrm>
          <a:off x="1115616" y="4772214"/>
          <a:ext cx="727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7" imgW="7277040" imgH="609480" progId="Equation.DSMT4">
                  <p:embed/>
                </p:oleObj>
              </mc:Choice>
              <mc:Fallback>
                <p:oleObj name="Equation" r:id="rId7" imgW="7277040" imgH="60948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72214"/>
                        <a:ext cx="727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309667"/>
              </p:ext>
            </p:extLst>
          </p:nvPr>
        </p:nvGraphicFramePr>
        <p:xfrm>
          <a:off x="1133327" y="5564302"/>
          <a:ext cx="7251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9" imgW="7251480" imgH="609480" progId="Equation.DSMT4">
                  <p:embed/>
                </p:oleObj>
              </mc:Choice>
              <mc:Fallback>
                <p:oleObj name="Equation" r:id="rId9" imgW="7251480" imgH="60948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27" y="5564302"/>
                        <a:ext cx="7251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 dirty="0"/>
              <a:t>조건부확률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2476500" y="2428875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2514600" imgH="787320" progId="Equation.DSMT4">
                  <p:embed/>
                </p:oleObj>
              </mc:Choice>
              <mc:Fallback>
                <p:oleObj name="Equation" r:id="rId4" imgW="2514600" imgH="78732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6500" y="2428875"/>
                        <a:ext cx="2514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779588" y="3948113"/>
          <a:ext cx="501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5016240" imgH="774360" progId="Equation.DSMT4">
                  <p:embed/>
                </p:oleObj>
              </mc:Choice>
              <mc:Fallback>
                <p:oleObj name="Equation" r:id="rId6" imgW="5016240" imgH="77436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948113"/>
                        <a:ext cx="501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301859"/>
            <a:ext cx="619268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조건부확률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1877923"/>
            <a:ext cx="7848872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어떤 조건</a:t>
            </a:r>
            <a:r>
              <a:rPr lang="en-US" altLang="ko-KR" sz="2400" b="1" dirty="0">
                <a:solidFill>
                  <a:srgbClr val="FF0000"/>
                </a:solidFill>
              </a:rPr>
              <a:t>(B)</a:t>
            </a:r>
            <a:r>
              <a:rPr lang="ko-KR" altLang="en-US" sz="2400" b="1" dirty="0">
                <a:solidFill>
                  <a:srgbClr val="FF0000"/>
                </a:solidFill>
              </a:rPr>
              <a:t>이 주어진 상태에서 특정 사건</a:t>
            </a:r>
            <a:r>
              <a:rPr lang="en-US" altLang="ko-KR" sz="2400" b="1" dirty="0">
                <a:solidFill>
                  <a:srgbClr val="FF0000"/>
                </a:solidFill>
              </a:rPr>
              <a:t>(A)</a:t>
            </a:r>
            <a:r>
              <a:rPr lang="ko-KR" altLang="en-US" sz="2400" b="1" dirty="0">
                <a:solidFill>
                  <a:srgbClr val="FF0000"/>
                </a:solidFill>
              </a:rPr>
              <a:t>이 발생할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확률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 식만 기억하고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있을것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318083"/>
            <a:ext cx="8064896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ko-KR" altLang="en-US" sz="2400" b="1" dirty="0"/>
              <a:t>모든 원소의 발생확률이 동일하다면</a:t>
            </a:r>
            <a:r>
              <a:rPr lang="en-US" altLang="ko-KR" sz="2400" b="1" dirty="0"/>
              <a:t>…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251520" y="1301859"/>
            <a:ext cx="8640960" cy="34952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392" y="476672"/>
            <a:ext cx="484299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[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예제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] 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학과 신입생에 대한 </a:t>
            </a:r>
            <a:r>
              <a:rPr kumimoji="1" lang="ko-KR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분할표</a:t>
            </a:r>
            <a:endParaRPr kumimoji="1" lang="ko-KR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87624" y="980728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249289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FF"/>
                </a:solidFill>
              </a:rPr>
              <a:t>주변확률</a:t>
            </a:r>
            <a:r>
              <a:rPr lang="en-US" altLang="ko-KR" sz="2000" b="1" dirty="0"/>
              <a:t>(marginal probability)</a:t>
            </a:r>
            <a:r>
              <a:rPr lang="ko-KR" altLang="en-US" sz="2000" b="1" dirty="0"/>
              <a:t>과 </a:t>
            </a:r>
            <a:r>
              <a:rPr lang="ko-KR" altLang="en-US" sz="2000" b="1" dirty="0">
                <a:solidFill>
                  <a:srgbClr val="0000FF"/>
                </a:solidFill>
              </a:rPr>
              <a:t>결합확률</a:t>
            </a:r>
            <a:r>
              <a:rPr lang="en-US" altLang="ko-KR" sz="2000" b="1" dirty="0"/>
              <a:t>(joint probability)</a:t>
            </a:r>
            <a:endParaRPr lang="ko-KR" altLang="en-US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187624" y="2996952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100/100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3568" y="4469050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dirty="0">
                <a:solidFill>
                  <a:srgbClr val="0000FF"/>
                </a:solidFill>
              </a:rPr>
              <a:t>조건부확률</a:t>
            </a:r>
            <a:r>
              <a:rPr lang="en-US" altLang="ko-KR" dirty="0"/>
              <a:t>(conditional probability)  </a:t>
            </a:r>
            <a:r>
              <a:rPr lang="ko-KR" altLang="en-US" dirty="0" err="1"/>
              <a:t>행조건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열조건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99591" y="5045960"/>
          <a:ext cx="3888432" cy="1038960"/>
        </p:xfrm>
        <a:graphic>
          <a:graphicData uri="http://schemas.openxmlformats.org/drawingml/2006/table">
            <a:tbl>
              <a:tblPr/>
              <a:tblGrid>
                <a:gridCol w="155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932041" y="5045960"/>
          <a:ext cx="3907159" cy="1038960"/>
        </p:xfrm>
        <a:graphic>
          <a:graphicData uri="http://schemas.openxmlformats.org/drawingml/2006/table">
            <a:tbl>
              <a:tblPr/>
              <a:tblGrid>
                <a:gridCol w="156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9421" y="476672"/>
            <a:ext cx="484299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[</a:t>
            </a:r>
            <a:r>
              <a:rPr kumimoji="1" lang="ko-KR" altLang="en-US" sz="24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예제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] 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학과 신입생에 대한 </a:t>
            </a:r>
            <a:r>
              <a:rPr kumimoji="1" lang="ko-KR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분할표</a:t>
            </a:r>
            <a:endParaRPr kumimoji="1" lang="ko-KR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87624" y="980728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3568" y="2492896"/>
            <a:ext cx="78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dirty="0"/>
              <a:t>한 학생이 문과출신일 때</a:t>
            </a:r>
            <a:r>
              <a:rPr lang="en-US" altLang="ko-KR" dirty="0"/>
              <a:t>(A), </a:t>
            </a:r>
            <a:r>
              <a:rPr lang="ko-KR" altLang="en-US" dirty="0"/>
              <a:t>그 학생이 여학생일 </a:t>
            </a:r>
            <a:r>
              <a:rPr lang="en-US" altLang="ko-KR" dirty="0"/>
              <a:t>(F) </a:t>
            </a:r>
            <a:r>
              <a:rPr lang="ko-KR" altLang="en-US" dirty="0"/>
              <a:t>조건부 확률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16434"/>
              </p:ext>
            </p:extLst>
          </p:nvPr>
        </p:nvGraphicFramePr>
        <p:xfrm>
          <a:off x="1043608" y="4857744"/>
          <a:ext cx="3816424" cy="1038960"/>
        </p:xfrm>
        <a:graphic>
          <a:graphicData uri="http://schemas.openxmlformats.org/drawingml/2006/table">
            <a:tbl>
              <a:tblPr/>
              <a:tblGrid>
                <a:gridCol w="1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25/45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40/55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20/45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429309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dirty="0"/>
              <a:t>한 학생이 여학생일 때</a:t>
            </a:r>
            <a:r>
              <a:rPr lang="en-US" altLang="ko-KR" dirty="0"/>
              <a:t>(F), </a:t>
            </a:r>
            <a:r>
              <a:rPr lang="ko-KR" altLang="en-US" dirty="0"/>
              <a:t>그 학생이 문과출신일</a:t>
            </a:r>
            <a:r>
              <a:rPr lang="en-US" altLang="ko-KR" dirty="0"/>
              <a:t>(A) </a:t>
            </a:r>
            <a:r>
              <a:rPr lang="ko-KR" altLang="en-US" dirty="0"/>
              <a:t>조건부 확률</a:t>
            </a: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5048572" y="3489325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3771720" imgH="660240" progId="Equation.DSMT4">
                  <p:embed/>
                </p:oleObj>
              </mc:Choice>
              <mc:Fallback>
                <p:oleObj name="Equation" r:id="rId3" imgW="3771720" imgH="66024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572" y="3489325"/>
                        <a:ext cx="37719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5061272" y="5000625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5" imgW="3759120" imgH="660240" progId="Equation.DSMT4">
                  <p:embed/>
                </p:oleObj>
              </mc:Choice>
              <mc:Fallback>
                <p:oleObj name="Equation" r:id="rId5" imgW="3759120" imgH="660240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272" y="5000625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41541"/>
              </p:ext>
            </p:extLst>
          </p:nvPr>
        </p:nvGraphicFramePr>
        <p:xfrm>
          <a:off x="971599" y="2996952"/>
          <a:ext cx="3816423" cy="1038960"/>
        </p:xfrm>
        <a:graphic>
          <a:graphicData uri="http://schemas.openxmlformats.org/drawingml/2006/table">
            <a:tbl>
              <a:tblPr/>
              <a:tblGrid>
                <a:gridCol w="152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15/40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25/40</a:t>
                      </a:r>
                      <a:endParaRPr lang="en-US" sz="18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20/60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주사위 네 개를 던지는 실험에서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조건부확률</a:t>
            </a:r>
            <a:endParaRPr lang="en-US" altLang="ko-KR" sz="2000" b="1" dirty="0"/>
          </a:p>
          <a:p>
            <a:r>
              <a:rPr lang="en-US" altLang="ko-KR" sz="2000" b="1" dirty="0"/>
              <a:t>       P(A|B)	P(A|C)		P(A|B∩C)	P(A|B∪C)</a:t>
            </a:r>
            <a:endParaRPr lang="ko-KR" altLang="en-US" sz="2000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187624" y="1760488"/>
          <a:ext cx="502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5029200" imgH="660240" progId="Equation.DSMT4">
                  <p:embed/>
                </p:oleObj>
              </mc:Choice>
              <mc:Fallback>
                <p:oleObj name="Equation" r:id="rId3" imgW="5029200" imgH="66024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60488"/>
                        <a:ext cx="502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1187624" y="2420888"/>
          <a:ext cx="502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5029200" imgH="660240" progId="Equation.DSMT4">
                  <p:embed/>
                </p:oleObj>
              </mc:Choice>
              <mc:Fallback>
                <p:oleObj name="Equation" r:id="rId5" imgW="5029200" imgH="66024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20888"/>
                        <a:ext cx="502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187624" y="3068960"/>
          <a:ext cx="590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5905440" imgH="660240" progId="Equation.DSMT4">
                  <p:embed/>
                </p:oleObj>
              </mc:Choice>
              <mc:Fallback>
                <p:oleObj name="Equation" r:id="rId7" imgW="5905440" imgH="66024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68960"/>
                        <a:ext cx="5905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1187624" y="3734544"/>
          <a:ext cx="554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5549760" imgH="990360" progId="Equation.DSMT4">
                  <p:embed/>
                </p:oleObj>
              </mc:Choice>
              <mc:Fallback>
                <p:oleObj name="Equation" r:id="rId9" imgW="5549760" imgH="99036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34544"/>
                        <a:ext cx="554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1187624" y="4797152"/>
          <a:ext cx="659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6591240" imgH="660240" progId="Equation.DSMT4">
                  <p:embed/>
                </p:oleObj>
              </mc:Choice>
              <mc:Fallback>
                <p:oleObj name="Equation" r:id="rId11" imgW="6591240" imgH="66024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97152"/>
                        <a:ext cx="659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1600" y="105273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A=575,  B=671,  C=671,  AB=453,  AC=140,  BC=302,  ABC=124,</a:t>
            </a:r>
          </a:p>
          <a:p>
            <a:r>
              <a:rPr lang="en-US" altLang="ko-KR" b="1" dirty="0" err="1">
                <a:solidFill>
                  <a:srgbClr val="0000FF"/>
                </a:solidFill>
              </a:rPr>
              <a:t>AuB</a:t>
            </a:r>
            <a:r>
              <a:rPr lang="en-US" altLang="ko-KR" b="1" dirty="0">
                <a:solidFill>
                  <a:srgbClr val="0000FF"/>
                </a:solidFill>
              </a:rPr>
              <a:t>=793, </a:t>
            </a:r>
            <a:r>
              <a:rPr lang="en-US" altLang="ko-KR" b="1" dirty="0" err="1">
                <a:solidFill>
                  <a:srgbClr val="0000FF"/>
                </a:solidFill>
              </a:rPr>
              <a:t>AuC</a:t>
            </a:r>
            <a:r>
              <a:rPr lang="en-US" altLang="ko-KR" b="1" dirty="0">
                <a:solidFill>
                  <a:srgbClr val="0000FF"/>
                </a:solidFill>
              </a:rPr>
              <a:t>=1106, </a:t>
            </a:r>
            <a:r>
              <a:rPr lang="en-US" altLang="ko-KR" b="1" dirty="0" err="1">
                <a:solidFill>
                  <a:srgbClr val="0000FF"/>
                </a:solidFill>
              </a:rPr>
              <a:t>BuC</a:t>
            </a:r>
            <a:r>
              <a:rPr lang="en-US" altLang="ko-KR" b="1" dirty="0">
                <a:solidFill>
                  <a:srgbClr val="0000FF"/>
                </a:solidFill>
              </a:rPr>
              <a:t>=1040, </a:t>
            </a:r>
            <a:r>
              <a:rPr lang="en-US" altLang="ko-KR" b="1" dirty="0" err="1">
                <a:solidFill>
                  <a:srgbClr val="0000FF"/>
                </a:solidFill>
              </a:rPr>
              <a:t>AuBuC</a:t>
            </a:r>
            <a:r>
              <a:rPr lang="en-US" altLang="ko-KR" b="1" dirty="0">
                <a:solidFill>
                  <a:srgbClr val="0000FF"/>
                </a:solidFill>
              </a:rPr>
              <a:t>=1146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699067"/>
            <a:ext cx="7920880" cy="3818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 b="1" dirty="0"/>
              <a:t>통계학의 연구분야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667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sz="2800" b="1" dirty="0"/>
              <a:t>① 통계적 이론과 방법론 개발</a:t>
            </a:r>
            <a:endParaRPr lang="en-US" altLang="ko-KR" sz="28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457200" y="2132856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sz="2400" b="1" dirty="0"/>
              <a:t>확률론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확률과정론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수리통계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점근적 추론</a:t>
            </a:r>
            <a:r>
              <a:rPr lang="en-US" altLang="ko-KR" sz="2400" b="1" dirty="0"/>
              <a:t>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sz="2400" b="1" dirty="0"/>
              <a:t>선형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비선형모형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회귀분석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실험계획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통계계산</a:t>
            </a:r>
            <a:r>
              <a:rPr lang="en-US" altLang="ko-KR" sz="2400" b="1" dirty="0"/>
              <a:t>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sz="2400" b="1" dirty="0" err="1"/>
              <a:t>베이지안</a:t>
            </a:r>
            <a:r>
              <a:rPr lang="ko-KR" altLang="en-US" sz="2400" b="1" dirty="0"/>
              <a:t> 추론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비모수추론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시계열</a:t>
            </a:r>
            <a:r>
              <a:rPr lang="ko-KR" altLang="en-US" sz="2400" b="1" dirty="0"/>
              <a:t> 분석 등</a:t>
            </a:r>
            <a:endParaRPr lang="en-US" altLang="ko-KR" sz="2400" b="1" dirty="0"/>
          </a:p>
        </p:txBody>
      </p:sp>
      <p:sp>
        <p:nvSpPr>
          <p:cNvPr id="7" name="내용 개체 틀 9"/>
          <p:cNvSpPr txBox="1">
            <a:spLocks/>
          </p:cNvSpPr>
          <p:nvPr/>
        </p:nvSpPr>
        <p:spPr>
          <a:xfrm>
            <a:off x="457200" y="3933055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Arial" pitchFamily="34" charset="0"/>
              <a:buNone/>
            </a:pPr>
            <a:r>
              <a:rPr lang="ko-KR" altLang="en-US" sz="2800" b="1" dirty="0"/>
              <a:t>② 통계적 방법론 응용</a:t>
            </a:r>
            <a:endParaRPr lang="en-US" altLang="ko-KR" sz="2800" b="1" dirty="0"/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457200" y="4764285"/>
            <a:ext cx="8229600" cy="1545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lvl="1" indent="-28575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–"/>
              <a:defRPr sz="2400" b="1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/>
              <a:t>생물통계</a:t>
            </a:r>
            <a:r>
              <a:rPr lang="en-US" altLang="ko-KR" dirty="0"/>
              <a:t>, </a:t>
            </a:r>
            <a:r>
              <a:rPr lang="ko-KR" altLang="en-US" dirty="0" err="1"/>
              <a:t>생명정보학</a:t>
            </a:r>
            <a:r>
              <a:rPr lang="en-US" altLang="ko-KR" dirty="0"/>
              <a:t>, </a:t>
            </a:r>
            <a:r>
              <a:rPr lang="ko-KR" altLang="en-US" dirty="0"/>
              <a:t>품질관리</a:t>
            </a:r>
            <a:r>
              <a:rPr lang="en-US" altLang="ko-KR" dirty="0"/>
              <a:t>, </a:t>
            </a:r>
            <a:r>
              <a:rPr lang="ko-KR" altLang="en-US" dirty="0"/>
              <a:t>신뢰성분석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공학통계</a:t>
            </a:r>
            <a:r>
              <a:rPr lang="en-US" altLang="ko-KR" dirty="0"/>
              <a:t>, </a:t>
            </a:r>
            <a:r>
              <a:rPr lang="ko-KR" altLang="en-US" dirty="0"/>
              <a:t>계량경제학</a:t>
            </a:r>
            <a:r>
              <a:rPr lang="en-US" altLang="ko-KR" dirty="0"/>
              <a:t>, </a:t>
            </a:r>
            <a:r>
              <a:rPr lang="ko-KR" altLang="en-US" dirty="0"/>
              <a:t>금융통계</a:t>
            </a:r>
            <a:r>
              <a:rPr lang="en-US" altLang="ko-KR" dirty="0"/>
              <a:t>, </a:t>
            </a:r>
            <a:r>
              <a:rPr lang="ko-KR" altLang="en-US" dirty="0"/>
              <a:t>보험통계</a:t>
            </a:r>
            <a:r>
              <a:rPr lang="en-US" altLang="ko-KR" dirty="0"/>
              <a:t>, </a:t>
            </a:r>
            <a:r>
              <a:rPr lang="ko-KR" altLang="en-US" dirty="0"/>
              <a:t>기상통계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60</a:t>
            </a:fld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1331640" y="3212976"/>
          <a:ext cx="642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6426000" imgH="380880" progId="Equation.DSMT4">
                  <p:embed/>
                </p:oleObj>
              </mc:Choice>
              <mc:Fallback>
                <p:oleObj name="Equation" r:id="rId3" imgW="6426000" imgH="38088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212976"/>
                        <a:ext cx="6426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836712"/>
            <a:ext cx="619268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ko-KR" altLang="en-US" sz="2800" b="1" dirty="0"/>
              <a:t>곱의 법칙</a:t>
            </a:r>
            <a:r>
              <a:rPr lang="en-US" altLang="ko-KR" sz="2800" b="1" dirty="0"/>
              <a:t>(multiplicative law)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5904656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두 사상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가 동시에 발생할 확률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2679303"/>
            <a:ext cx="4392488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en-US" altLang="ko-KR" dirty="0"/>
              <a:t>n</a:t>
            </a:r>
            <a:r>
              <a:rPr lang="ko-KR" altLang="en-US" dirty="0"/>
              <a:t>개의 사상에 대하여 적용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1959223"/>
            <a:ext cx="3456384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P(A∩B)=P(A)P(B|A)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971600" y="5136232"/>
          <a:ext cx="774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7746840" imgH="380880" progId="Equation.DSMT4">
                  <p:embed/>
                </p:oleObj>
              </mc:Choice>
              <mc:Fallback>
                <p:oleObj name="Equation" r:id="rId5" imgW="7746840" imgH="380880" progId="Equation.DSMT4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5136232"/>
                        <a:ext cx="7747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971600" y="3717032"/>
          <a:ext cx="508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5079960" imgH="380880" progId="Equation.DSMT4">
                  <p:embed/>
                </p:oleObj>
              </mc:Choice>
              <mc:Fallback>
                <p:oleObj name="Equation" r:id="rId7" imgW="5079960" imgH="38088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508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971600" y="4221088"/>
          <a:ext cx="744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7441920" imgH="380880" progId="Equation.DSMT4">
                  <p:embed/>
                </p:oleObj>
              </mc:Choice>
              <mc:Fallback>
                <p:oleObj name="Equation" r:id="rId9" imgW="7441920" imgH="38088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744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971600" y="4797152"/>
          <a:ext cx="533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1" imgW="533160" imgH="164880" progId="Equation.DSMT4">
                  <p:embed/>
                </p:oleObj>
              </mc:Choice>
              <mc:Fallback>
                <p:oleObj name="Equation" r:id="rId11" imgW="533160" imgH="16488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600" y="4797152"/>
                        <a:ext cx="533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5689600" y="1874838"/>
          <a:ext cx="287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3" imgW="2869920" imgH="787320" progId="Equation.DSMT4">
                  <p:embed/>
                </p:oleObj>
              </mc:Choice>
              <mc:Fallback>
                <p:oleObj name="Equation" r:id="rId13" imgW="2869920" imgH="78732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874838"/>
                        <a:ext cx="2870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528015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] </a:t>
            </a:r>
            <a:r>
              <a:rPr lang="ko-KR" altLang="en-US" sz="2000" b="1" dirty="0"/>
              <a:t>네 종류의 무늬에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번부터 </a:t>
            </a:r>
            <a:r>
              <a:rPr lang="en-US" altLang="ko-KR" sz="2000" b="1" dirty="0"/>
              <a:t>13</a:t>
            </a:r>
            <a:r>
              <a:rPr lang="ko-KR" altLang="en-US" sz="2000" b="1" dirty="0"/>
              <a:t>번까지 표기된 </a:t>
            </a:r>
            <a:r>
              <a:rPr lang="en-US" altLang="ko-KR" sz="2000" b="1" dirty="0"/>
              <a:t>52</a:t>
            </a:r>
            <a:r>
              <a:rPr lang="ko-KR" altLang="en-US" sz="2000" b="1" dirty="0"/>
              <a:t>장의 카드가 들어 있는 항아리에서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장의 카드를 꺼냈을 때 모두 같은 무늬가 나올 확률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96878"/>
              </p:ext>
            </p:extLst>
          </p:nvPr>
        </p:nvGraphicFramePr>
        <p:xfrm>
          <a:off x="1619672" y="3238500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2527200" imgH="380880" progId="Equation.DSMT4">
                  <p:embed/>
                </p:oleObj>
              </mc:Choice>
              <mc:Fallback>
                <p:oleObj name="Equation" r:id="rId3" imgW="2527200" imgH="380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38500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81097"/>
              </p:ext>
            </p:extLst>
          </p:nvPr>
        </p:nvGraphicFramePr>
        <p:xfrm>
          <a:off x="1619672" y="3670548"/>
          <a:ext cx="628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6286320" imgH="380880" progId="Equation.DSMT4">
                  <p:embed/>
                </p:oleObj>
              </mc:Choice>
              <mc:Fallback>
                <p:oleObj name="Equation" r:id="rId5" imgW="6286320" imgH="380880" progId="Equation.DSMT4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3670548"/>
                        <a:ext cx="6286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62711"/>
              </p:ext>
            </p:extLst>
          </p:nvPr>
        </p:nvGraphicFramePr>
        <p:xfrm>
          <a:off x="1605384" y="4102596"/>
          <a:ext cx="462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4622760" imgH="774360" progId="Equation.DSMT4">
                  <p:embed/>
                </p:oleObj>
              </mc:Choice>
              <mc:Fallback>
                <p:oleObj name="Equation" r:id="rId7" imgW="4622760" imgH="77436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5384" y="4102596"/>
                        <a:ext cx="46228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4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691276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ko-KR" altLang="en-US" sz="2800" b="1" dirty="0"/>
              <a:t>독립사상</a:t>
            </a:r>
            <a:r>
              <a:rPr lang="en-US" altLang="ko-KR" sz="2800" b="1" dirty="0"/>
              <a:t>(independent events)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412776"/>
            <a:ext cx="6912768" cy="830997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표본공간을 이루고 있는 사건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에 대하여 두 사건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가 서로 독립이면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3039343"/>
            <a:ext cx="7776864" cy="1200329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ko-KR" altLang="en-US" dirty="0"/>
              <a:t>즉</a:t>
            </a:r>
            <a:r>
              <a:rPr lang="en-US" altLang="ko-KR" dirty="0"/>
              <a:t>, P(B|A)</a:t>
            </a:r>
            <a:r>
              <a:rPr lang="ko-KR" altLang="en-US" dirty="0"/>
              <a:t>에서 조건으로 주어진 사건 </a:t>
            </a:r>
            <a:r>
              <a:rPr lang="en-US" altLang="ko-KR" dirty="0"/>
              <a:t>A</a:t>
            </a:r>
            <a:r>
              <a:rPr lang="ko-KR" altLang="en-US" dirty="0"/>
              <a:t>가 사건 </a:t>
            </a:r>
            <a:r>
              <a:rPr lang="en-US" altLang="ko-KR" dirty="0"/>
              <a:t>B</a:t>
            </a:r>
            <a:r>
              <a:rPr lang="ko-KR" altLang="en-US" dirty="0"/>
              <a:t>에 아무런 영향을 주지 못하므로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서로 독립인 관계 성립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1680" y="2319263"/>
            <a:ext cx="640871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P(B|A)=P(B)</a:t>
            </a:r>
            <a:r>
              <a:rPr lang="en-US" altLang="ko-KR" sz="2400" b="1" dirty="0"/>
              <a:t> &amp;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P(A|B)=P(A)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4407495"/>
            <a:ext cx="640871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P(A∩B) =P(A)P(B|A)=P(A)P(B)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589236" y="5496272"/>
          <a:ext cx="600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6006960" imgH="380880" progId="Equation.DSMT4">
                  <p:embed/>
                </p:oleObj>
              </mc:Choice>
              <mc:Fallback>
                <p:oleObj name="Equation" r:id="rId3" imgW="6006960" imgH="38088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236" y="5496272"/>
                        <a:ext cx="600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692696"/>
            <a:ext cx="7272808" cy="523220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독립 사상</a:t>
            </a:r>
            <a:r>
              <a:rPr lang="en-US" altLang="ko-KR" sz="2800" b="1" dirty="0"/>
              <a:t>(independent events)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412776"/>
            <a:ext cx="6912768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00FF"/>
                </a:solidFill>
              </a:rPr>
              <a:t>P(A∩B)=P(A)P(B)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539479"/>
            <a:ext cx="2952328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ko-KR" altLang="en-US" dirty="0">
                <a:sym typeface="Wingdings" panose="05000000000000000000" pitchFamily="2" charset="2"/>
              </a:rPr>
              <a:t>독립이면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319239"/>
            <a:ext cx="5688632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en-US" altLang="ko-KR" dirty="0"/>
              <a:t>P(A∩B)=P(A)P(B)</a:t>
            </a:r>
            <a:r>
              <a:rPr lang="ko-KR" altLang="en-US" dirty="0"/>
              <a:t>이 성립하면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4843958"/>
            <a:ext cx="2952328" cy="461665"/>
          </a:xfrm>
          <a:prstGeom prst="rect">
            <a:avLst/>
          </a:prstGeom>
          <a:noFill/>
        </p:spPr>
        <p:txBody>
          <a:bodyPr wrap="square" lIns="72000" rIns="36000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400" b="1"/>
            </a:lvl1pPr>
          </a:lstStyle>
          <a:p>
            <a:r>
              <a:rPr lang="ko-KR" altLang="en-US" dirty="0"/>
              <a:t>확장 </a:t>
            </a:r>
            <a:r>
              <a:rPr lang="en-US" altLang="ko-KR" dirty="0"/>
              <a:t>(n</a:t>
            </a:r>
            <a:r>
              <a:rPr lang="ko-KR" altLang="en-US" dirty="0"/>
              <a:t>개 사상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/>
        </p:nvGraphicFramePr>
        <p:xfrm>
          <a:off x="3203848" y="2489547"/>
          <a:ext cx="344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3441600" imgH="787320" progId="Equation.DSMT4">
                  <p:embed/>
                </p:oleObj>
              </mc:Choice>
              <mc:Fallback>
                <p:oleObj name="Equation" r:id="rId5" imgW="3441600" imgH="787320" progId="Equation.DSMT4">
                  <p:embed/>
                  <p:pic>
                    <p:nvPicPr>
                      <p:cNvPr id="15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89547"/>
                        <a:ext cx="3441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/>
        </p:nvGraphicFramePr>
        <p:xfrm>
          <a:off x="1562348" y="3840510"/>
          <a:ext cx="344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3441600" imgH="787320" progId="Equation.DSMT4">
                  <p:embed/>
                </p:oleObj>
              </mc:Choice>
              <mc:Fallback>
                <p:oleObj name="Equation" r:id="rId7" imgW="3441600" imgH="787320" progId="Equation.DSMT4">
                  <p:embed/>
                  <p:pic>
                    <p:nvPicPr>
                      <p:cNvPr id="16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348" y="3840510"/>
                        <a:ext cx="3441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1520" y="548681"/>
            <a:ext cx="864096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32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9421" y="620688"/>
            <a:ext cx="484299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[</a:t>
            </a:r>
            <a:r>
              <a:rPr kumimoji="1" lang="ko-KR" altLang="en-US" sz="2400" b="1" dirty="0">
                <a:solidFill>
                  <a:schemeClr val="bg1"/>
                </a:solidFill>
                <a:latin typeface="+mn-ea"/>
                <a:cs typeface="굴림" pitchFamily="50" charset="-127"/>
              </a:rPr>
              <a:t>예제</a:t>
            </a: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] </a:t>
            </a: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학과 신입생에 대한 </a:t>
            </a:r>
            <a:r>
              <a:rPr kumimoji="1" lang="ko-KR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굴림" pitchFamily="50" charset="-127"/>
              </a:rPr>
              <a:t>분할표</a:t>
            </a:r>
            <a:endParaRPr kumimoji="1" lang="ko-KR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87624" y="1196752"/>
          <a:ext cx="5544617" cy="1385280"/>
        </p:xfrm>
        <a:graphic>
          <a:graphicData uri="http://schemas.openxmlformats.org/drawingml/2006/table">
            <a:tbl>
              <a:tblPr/>
              <a:tblGrid>
                <a:gridCol w="169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여학생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이과출신</a:t>
                      </a:r>
                      <a:r>
                        <a:rPr lang="en-US" altLang="ko-KR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3568" y="2708920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dirty="0"/>
              <a:t>한 학생이 문과출신일 사상</a:t>
            </a:r>
            <a:r>
              <a:rPr lang="en-US" altLang="ko-KR" dirty="0"/>
              <a:t>(A)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여학생일 사상</a:t>
            </a:r>
            <a:r>
              <a:rPr lang="en-US" altLang="ko-KR" dirty="0"/>
              <a:t>(F)</a:t>
            </a:r>
            <a:r>
              <a:rPr lang="ko-KR" altLang="en-US" dirty="0"/>
              <a:t>의 독립성 판정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461740" y="3233738"/>
          <a:ext cx="5270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5270400" imgH="355320" progId="Equation.DSMT4">
                  <p:embed/>
                </p:oleObj>
              </mc:Choice>
              <mc:Fallback>
                <p:oleObj name="Equation" r:id="rId3" imgW="5270400" imgH="35532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740" y="3233738"/>
                        <a:ext cx="5270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479128" y="3865488"/>
          <a:ext cx="604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5" imgW="6045120" imgH="355320" progId="Equation.DSMT4">
                  <p:embed/>
                </p:oleObj>
              </mc:Choice>
              <mc:Fallback>
                <p:oleObj name="Equation" r:id="rId5" imgW="6045120" imgH="355320" progId="Equation.DSMT4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128" y="3865488"/>
                        <a:ext cx="604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971600" y="3109030"/>
            <a:ext cx="7920880" cy="12560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2733" y="922060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예제</a:t>
            </a:r>
            <a:r>
              <a:rPr lang="en-US" altLang="ko-KR" sz="2000" b="1" dirty="0"/>
              <a:t>] </a:t>
            </a:r>
            <a:r>
              <a:rPr lang="ko-KR" altLang="en-US" sz="2000" b="1" dirty="0"/>
              <a:t>네 종류의 무늬에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번부터 </a:t>
            </a:r>
            <a:r>
              <a:rPr lang="en-US" altLang="ko-KR" sz="2000" b="1" dirty="0"/>
              <a:t>13</a:t>
            </a:r>
            <a:r>
              <a:rPr lang="ko-KR" altLang="en-US" sz="2000" b="1" dirty="0"/>
              <a:t>번까지 표기된 </a:t>
            </a:r>
            <a:r>
              <a:rPr lang="en-US" altLang="ko-KR" sz="2000" b="1" dirty="0"/>
              <a:t>52</a:t>
            </a:r>
            <a:r>
              <a:rPr lang="ko-KR" altLang="en-US" sz="2000" b="1" dirty="0"/>
              <a:t>장의 카드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	4</a:t>
            </a:r>
            <a:r>
              <a:rPr lang="ko-KR" altLang="en-US" sz="2000" b="1" dirty="0"/>
              <a:t>장의 카드를 꺼냈을 때 다음 두 사상이 서로 독립인지 판정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사상 </a:t>
            </a:r>
            <a:r>
              <a:rPr lang="en-US" altLang="ko-KR" sz="2000" b="1" dirty="0"/>
              <a:t>A = </a:t>
            </a:r>
            <a:r>
              <a:rPr lang="ko-KR" altLang="en-US" sz="2000" b="1" dirty="0"/>
              <a:t>모두 같은 무늬가 나오는 사상</a:t>
            </a:r>
          </a:p>
          <a:p>
            <a:r>
              <a:rPr lang="ko-KR" altLang="en-US" sz="2000" b="1" dirty="0"/>
              <a:t>	사상 </a:t>
            </a:r>
            <a:r>
              <a:rPr lang="en-US" altLang="ko-KR" sz="2000" b="1" dirty="0"/>
              <a:t>B = </a:t>
            </a:r>
            <a:r>
              <a:rPr lang="ko-KR" altLang="en-US" sz="2000" b="1" dirty="0"/>
              <a:t>모두 같은 숫자가 나오는 사상</a:t>
            </a:r>
            <a:endParaRPr lang="en-US" altLang="ko-KR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41521" y="2636912"/>
            <a:ext cx="8136904" cy="3816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5" y="5737696"/>
            <a:ext cx="3403600" cy="355600"/>
          </a:xfrm>
          <a:prstGeom prst="rect">
            <a:avLst/>
          </a:prstGeom>
        </p:spPr>
      </p:pic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24949"/>
              </p:ext>
            </p:extLst>
          </p:nvPr>
        </p:nvGraphicFramePr>
        <p:xfrm>
          <a:off x="1189593" y="2793876"/>
          <a:ext cx="245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2450880" imgH="774360" progId="Equation.DSMT4">
                  <p:embed/>
                </p:oleObj>
              </mc:Choice>
              <mc:Fallback>
                <p:oleObj name="Equation" r:id="rId4" imgW="2450880" imgH="77436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593" y="2793876"/>
                        <a:ext cx="245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30873"/>
              </p:ext>
            </p:extLst>
          </p:nvPr>
        </p:nvGraphicFramePr>
        <p:xfrm>
          <a:off x="1189593" y="3662412"/>
          <a:ext cx="245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2450880" imgH="774360" progId="Equation.DSMT4">
                  <p:embed/>
                </p:oleObj>
              </mc:Choice>
              <mc:Fallback>
                <p:oleObj name="Equation" r:id="rId6" imgW="2450880" imgH="774360" progId="Equation.DSMT4">
                  <p:embed/>
                  <p:pic>
                    <p:nvPicPr>
                      <p:cNvPr id="12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593" y="3662412"/>
                        <a:ext cx="2451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45577" y="466533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같은 무늬와 같은 숫자가 두 번 이상 나올 수 없으므로 사상 </a:t>
            </a:r>
            <a:r>
              <a:rPr lang="en-US" altLang="ko-KR" sz="2000" b="1" dirty="0"/>
              <a:t>A∩B</a:t>
            </a:r>
            <a:r>
              <a:rPr lang="ko-KR" altLang="en-US" sz="2000" b="1" dirty="0"/>
              <a:t>에 속한 원소의 개수는 </a:t>
            </a:r>
            <a:r>
              <a:rPr lang="en-US" altLang="ko-KR" sz="2000" b="1" dirty="0"/>
              <a:t>0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sz="4000" b="1" dirty="0" err="1">
                <a:solidFill>
                  <a:srgbClr val="FF0000"/>
                </a:solidFill>
              </a:rPr>
              <a:t>베이즈</a:t>
            </a:r>
            <a:r>
              <a:rPr lang="ko-KR" altLang="en-US" sz="4000" b="1" dirty="0">
                <a:solidFill>
                  <a:srgbClr val="FF0000"/>
                </a:solidFill>
              </a:rPr>
              <a:t> 정리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66</a:t>
            </a:fld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754088" y="5788620"/>
          <a:ext cx="541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4" imgW="5410080" imgH="520560" progId="Equation.DSMT4">
                  <p:embed/>
                </p:oleObj>
              </mc:Choice>
              <mc:Fallback>
                <p:oleObj name="Equation" r:id="rId4" imgW="5410080" imgH="52056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088" y="5788620"/>
                        <a:ext cx="5410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24744"/>
            <a:ext cx="8712968" cy="523220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정리</a:t>
            </a:r>
            <a:r>
              <a:rPr lang="en-US" altLang="ko-KR" sz="2800" b="1" dirty="0"/>
              <a:t>] </a:t>
            </a:r>
            <a:r>
              <a:rPr lang="ko-KR" altLang="en-US" sz="2800" b="1" dirty="0" err="1"/>
              <a:t>전확률</a:t>
            </a:r>
            <a:r>
              <a:rPr lang="ko-KR" altLang="en-US" sz="2800" b="1" dirty="0"/>
              <a:t> 정리</a:t>
            </a:r>
            <a:r>
              <a:rPr lang="en-US" altLang="ko-KR" sz="2800" b="1" dirty="0"/>
              <a:t>(theorem of total probability)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62880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표본공간 </a:t>
            </a:r>
            <a:r>
              <a:rPr lang="en-US" altLang="ko-KR" sz="2400" b="1" dirty="0"/>
              <a:t>S</a:t>
            </a:r>
            <a:r>
              <a:rPr lang="ko-KR" altLang="en-US" sz="2400" b="1" dirty="0"/>
              <a:t>를 상호배반인 사상들로 분할</a:t>
            </a:r>
            <a:r>
              <a:rPr lang="en-US" altLang="ko-KR" sz="2400" b="1" dirty="0"/>
              <a:t>(partition)</a:t>
            </a:r>
            <a:endParaRPr lang="ko-KR" altLang="en-US" sz="2400" b="1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1719808" y="4255492"/>
          <a:ext cx="472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6" imgW="4724280" imgH="380880" progId="Equation.DSMT4">
                  <p:embed/>
                </p:oleObj>
              </mc:Choice>
              <mc:Fallback>
                <p:oleObj name="Equation" r:id="rId6" imgW="4724280" imgH="38088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808" y="4255492"/>
                        <a:ext cx="472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1678012" y="4759697"/>
          <a:ext cx="570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8" imgW="5702040" imgH="380880" progId="Equation.DSMT4">
                  <p:embed/>
                </p:oleObj>
              </mc:Choice>
              <mc:Fallback>
                <p:oleObj name="Equation" r:id="rId8" imgW="5702040" imgH="38088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012" y="4759697"/>
                        <a:ext cx="5702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752725" y="5281985"/>
          <a:ext cx="328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0" imgW="3288960" imgH="380880" progId="Equation.DSMT4">
                  <p:embed/>
                </p:oleObj>
              </mc:Choice>
              <mc:Fallback>
                <p:oleObj name="Equation" r:id="rId10" imgW="3288960" imgH="38088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281985"/>
                        <a:ext cx="328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1520" y="1124745"/>
            <a:ext cx="8640960" cy="53285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15616" y="2168860"/>
            <a:ext cx="7063692" cy="2011963"/>
            <a:chOff x="964692" y="2168860"/>
            <a:chExt cx="7214616" cy="2520280"/>
          </a:xfrm>
          <a:solidFill>
            <a:schemeClr val="bg1"/>
          </a:solidFill>
        </p:grpSpPr>
        <p:grpSp>
          <p:nvGrpSpPr>
            <p:cNvPr id="23" name="그룹 22"/>
            <p:cNvGrpSpPr/>
            <p:nvPr/>
          </p:nvGrpSpPr>
          <p:grpSpPr>
            <a:xfrm>
              <a:off x="964692" y="2168860"/>
              <a:ext cx="7214616" cy="2520280"/>
              <a:chOff x="969264" y="1268760"/>
              <a:chExt cx="7214616" cy="2169384"/>
            </a:xfrm>
            <a:grpFill/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71600" y="1268760"/>
                <a:ext cx="7200800" cy="216024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969264" y="1271016"/>
                <a:ext cx="2764912" cy="1275697"/>
              </a:xfrm>
              <a:custGeom>
                <a:avLst/>
                <a:gdLst>
                  <a:gd name="connsiteX0" fmla="*/ 0 w 2764912"/>
                  <a:gd name="connsiteY0" fmla="*/ 1051560 h 1275697"/>
                  <a:gd name="connsiteX1" fmla="*/ 1901952 w 2764912"/>
                  <a:gd name="connsiteY1" fmla="*/ 1252728 h 1275697"/>
                  <a:gd name="connsiteX2" fmla="*/ 2633472 w 2764912"/>
                  <a:gd name="connsiteY2" fmla="*/ 576072 h 1275697"/>
                  <a:gd name="connsiteX3" fmla="*/ 2761488 w 2764912"/>
                  <a:gd name="connsiteY3" fmla="*/ 0 h 12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912" h="1275697">
                    <a:moveTo>
                      <a:pt x="0" y="1051560"/>
                    </a:moveTo>
                    <a:cubicBezTo>
                      <a:pt x="731520" y="1191768"/>
                      <a:pt x="1463040" y="1331976"/>
                      <a:pt x="1901952" y="1252728"/>
                    </a:cubicBezTo>
                    <a:cubicBezTo>
                      <a:pt x="2340864" y="1173480"/>
                      <a:pt x="2490216" y="784860"/>
                      <a:pt x="2633472" y="576072"/>
                    </a:cubicBezTo>
                    <a:cubicBezTo>
                      <a:pt x="2776728" y="367284"/>
                      <a:pt x="2769108" y="183642"/>
                      <a:pt x="2761488" y="0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>
                <a:off x="2368296" y="2542032"/>
                <a:ext cx="365273" cy="896112"/>
              </a:xfrm>
              <a:custGeom>
                <a:avLst/>
                <a:gdLst>
                  <a:gd name="connsiteX0" fmla="*/ 0 w 365273"/>
                  <a:gd name="connsiteY0" fmla="*/ 0 h 896112"/>
                  <a:gd name="connsiteX1" fmla="*/ 347472 w 365273"/>
                  <a:gd name="connsiteY1" fmla="*/ 448056 h 896112"/>
                  <a:gd name="connsiteX2" fmla="*/ 283464 w 365273"/>
                  <a:gd name="connsiteY2" fmla="*/ 896112 h 89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273" h="896112">
                    <a:moveTo>
                      <a:pt x="0" y="0"/>
                    </a:moveTo>
                    <a:cubicBezTo>
                      <a:pt x="150114" y="149352"/>
                      <a:pt x="300228" y="298704"/>
                      <a:pt x="347472" y="448056"/>
                    </a:cubicBezTo>
                    <a:cubicBezTo>
                      <a:pt x="394716" y="597408"/>
                      <a:pt x="339090" y="746760"/>
                      <a:pt x="283464" y="896112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>
                <a:off x="3154680" y="2441448"/>
                <a:ext cx="1078992" cy="996696"/>
              </a:xfrm>
              <a:custGeom>
                <a:avLst/>
                <a:gdLst>
                  <a:gd name="connsiteX0" fmla="*/ 0 w 1078992"/>
                  <a:gd name="connsiteY0" fmla="*/ 0 h 996696"/>
                  <a:gd name="connsiteX1" fmla="*/ 265176 w 1078992"/>
                  <a:gd name="connsiteY1" fmla="*/ 694944 h 996696"/>
                  <a:gd name="connsiteX2" fmla="*/ 1078992 w 1078992"/>
                  <a:gd name="connsiteY2" fmla="*/ 996696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8992" h="996696">
                    <a:moveTo>
                      <a:pt x="0" y="0"/>
                    </a:moveTo>
                    <a:cubicBezTo>
                      <a:pt x="42672" y="264414"/>
                      <a:pt x="85344" y="528828"/>
                      <a:pt x="265176" y="694944"/>
                    </a:cubicBezTo>
                    <a:cubicBezTo>
                      <a:pt x="445008" y="861060"/>
                      <a:pt x="762000" y="928878"/>
                      <a:pt x="1078992" y="996696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3547872" y="1280160"/>
                <a:ext cx="2441448" cy="1161342"/>
              </a:xfrm>
              <a:custGeom>
                <a:avLst/>
                <a:gdLst>
                  <a:gd name="connsiteX0" fmla="*/ 0 w 2441448"/>
                  <a:gd name="connsiteY0" fmla="*/ 658368 h 1161342"/>
                  <a:gd name="connsiteX1" fmla="*/ 1216152 w 2441448"/>
                  <a:gd name="connsiteY1" fmla="*/ 1161288 h 1161342"/>
                  <a:gd name="connsiteX2" fmla="*/ 2212848 w 2441448"/>
                  <a:gd name="connsiteY2" fmla="*/ 685800 h 1161342"/>
                  <a:gd name="connsiteX3" fmla="*/ 2441448 w 2441448"/>
                  <a:gd name="connsiteY3" fmla="*/ 0 h 1161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1448" h="1161342">
                    <a:moveTo>
                      <a:pt x="0" y="658368"/>
                    </a:moveTo>
                    <a:cubicBezTo>
                      <a:pt x="423672" y="907542"/>
                      <a:pt x="847344" y="1156716"/>
                      <a:pt x="1216152" y="1161288"/>
                    </a:cubicBezTo>
                    <a:cubicBezTo>
                      <a:pt x="1584960" y="1165860"/>
                      <a:pt x="2008632" y="879348"/>
                      <a:pt x="2212848" y="685800"/>
                    </a:cubicBezTo>
                    <a:cubicBezTo>
                      <a:pt x="2417064" y="492252"/>
                      <a:pt x="2406396" y="111252"/>
                      <a:pt x="2441448" y="0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4197096" y="2459736"/>
                <a:ext cx="633263" cy="969264"/>
              </a:xfrm>
              <a:custGeom>
                <a:avLst/>
                <a:gdLst>
                  <a:gd name="connsiteX0" fmla="*/ 557784 w 633263"/>
                  <a:gd name="connsiteY0" fmla="*/ 0 h 969264"/>
                  <a:gd name="connsiteX1" fmla="*/ 585216 w 633263"/>
                  <a:gd name="connsiteY1" fmla="*/ 667512 h 969264"/>
                  <a:gd name="connsiteX2" fmla="*/ 0 w 633263"/>
                  <a:gd name="connsiteY2" fmla="*/ 969264 h 96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3263" h="969264">
                    <a:moveTo>
                      <a:pt x="557784" y="0"/>
                    </a:moveTo>
                    <a:cubicBezTo>
                      <a:pt x="617982" y="252984"/>
                      <a:pt x="678180" y="505968"/>
                      <a:pt x="585216" y="667512"/>
                    </a:cubicBezTo>
                    <a:cubicBezTo>
                      <a:pt x="492252" y="829056"/>
                      <a:pt x="246126" y="899160"/>
                      <a:pt x="0" y="969264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자유형 37"/>
              <p:cNvSpPr/>
              <p:nvPr/>
            </p:nvSpPr>
            <p:spPr>
              <a:xfrm>
                <a:off x="5413248" y="2221992"/>
                <a:ext cx="1024128" cy="1207008"/>
              </a:xfrm>
              <a:custGeom>
                <a:avLst/>
                <a:gdLst>
                  <a:gd name="connsiteX0" fmla="*/ 0 w 1024128"/>
                  <a:gd name="connsiteY0" fmla="*/ 0 h 1207008"/>
                  <a:gd name="connsiteX1" fmla="*/ 182880 w 1024128"/>
                  <a:gd name="connsiteY1" fmla="*/ 749808 h 1207008"/>
                  <a:gd name="connsiteX2" fmla="*/ 1024128 w 1024128"/>
                  <a:gd name="connsiteY2" fmla="*/ 1207008 h 120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128" h="1207008">
                    <a:moveTo>
                      <a:pt x="0" y="0"/>
                    </a:moveTo>
                    <a:cubicBezTo>
                      <a:pt x="6096" y="274320"/>
                      <a:pt x="12192" y="548640"/>
                      <a:pt x="182880" y="749808"/>
                    </a:cubicBezTo>
                    <a:cubicBezTo>
                      <a:pt x="353568" y="950976"/>
                      <a:pt x="1024128" y="1207008"/>
                      <a:pt x="1024128" y="1207008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5879592" y="1819656"/>
                <a:ext cx="1197864" cy="1609344"/>
              </a:xfrm>
              <a:custGeom>
                <a:avLst/>
                <a:gdLst>
                  <a:gd name="connsiteX0" fmla="*/ 0 w 1197864"/>
                  <a:gd name="connsiteY0" fmla="*/ 0 h 1609344"/>
                  <a:gd name="connsiteX1" fmla="*/ 960120 w 1197864"/>
                  <a:gd name="connsiteY1" fmla="*/ 420624 h 1609344"/>
                  <a:gd name="connsiteX2" fmla="*/ 1197864 w 1197864"/>
                  <a:gd name="connsiteY2" fmla="*/ 1609344 h 160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864" h="1609344">
                    <a:moveTo>
                      <a:pt x="0" y="0"/>
                    </a:moveTo>
                    <a:cubicBezTo>
                      <a:pt x="380238" y="76200"/>
                      <a:pt x="760476" y="152400"/>
                      <a:pt x="960120" y="420624"/>
                    </a:cubicBezTo>
                    <a:cubicBezTo>
                      <a:pt x="1159764" y="688848"/>
                      <a:pt x="1178814" y="1149096"/>
                      <a:pt x="1197864" y="1609344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6784848" y="1929384"/>
                <a:ext cx="1399032" cy="428058"/>
              </a:xfrm>
              <a:custGeom>
                <a:avLst/>
                <a:gdLst>
                  <a:gd name="connsiteX0" fmla="*/ 0 w 1399032"/>
                  <a:gd name="connsiteY0" fmla="*/ 228600 h 428058"/>
                  <a:gd name="connsiteX1" fmla="*/ 822960 w 1399032"/>
                  <a:gd name="connsiteY1" fmla="*/ 420624 h 428058"/>
                  <a:gd name="connsiteX2" fmla="*/ 1399032 w 1399032"/>
                  <a:gd name="connsiteY2" fmla="*/ 0 h 42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9032" h="428058">
                    <a:moveTo>
                      <a:pt x="0" y="228600"/>
                    </a:moveTo>
                    <a:cubicBezTo>
                      <a:pt x="294894" y="343662"/>
                      <a:pt x="589788" y="458724"/>
                      <a:pt x="822960" y="420624"/>
                    </a:cubicBezTo>
                    <a:cubicBezTo>
                      <a:pt x="1056132" y="382524"/>
                      <a:pt x="1227582" y="191262"/>
                      <a:pt x="1399032" y="0"/>
                    </a:cubicBezTo>
                  </a:path>
                </a:pathLst>
              </a:cu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4" name="자유형 23"/>
            <p:cNvSpPr/>
            <p:nvPr/>
          </p:nvSpPr>
          <p:spPr>
            <a:xfrm>
              <a:off x="2240117" y="2505576"/>
              <a:ext cx="4037254" cy="1815649"/>
            </a:xfrm>
            <a:custGeom>
              <a:avLst/>
              <a:gdLst>
                <a:gd name="connsiteX0" fmla="*/ 434503 w 4037254"/>
                <a:gd name="connsiteY0" fmla="*/ 497644 h 1815649"/>
                <a:gd name="connsiteX1" fmla="*/ 599095 w 4037254"/>
                <a:gd name="connsiteY1" fmla="*/ 77020 h 1815649"/>
                <a:gd name="connsiteX2" fmla="*/ 1751239 w 4037254"/>
                <a:gd name="connsiteY2" fmla="*/ 177604 h 1815649"/>
                <a:gd name="connsiteX3" fmla="*/ 2629063 w 4037254"/>
                <a:gd name="connsiteY3" fmla="*/ 3868 h 1815649"/>
                <a:gd name="connsiteX4" fmla="*/ 3351439 w 4037254"/>
                <a:gd name="connsiteY4" fmla="*/ 378772 h 1815649"/>
                <a:gd name="connsiteX5" fmla="*/ 4037239 w 4037254"/>
                <a:gd name="connsiteY5" fmla="*/ 1055428 h 1815649"/>
                <a:gd name="connsiteX6" fmla="*/ 3333151 w 4037254"/>
                <a:gd name="connsiteY6" fmla="*/ 1796092 h 1815649"/>
                <a:gd name="connsiteX7" fmla="*/ 2052991 w 4037254"/>
                <a:gd name="connsiteY7" fmla="*/ 1613212 h 1815649"/>
                <a:gd name="connsiteX8" fmla="*/ 1330615 w 4037254"/>
                <a:gd name="connsiteY8" fmla="*/ 1750372 h 1815649"/>
                <a:gd name="connsiteX9" fmla="*/ 132751 w 4037254"/>
                <a:gd name="connsiteY9" fmla="*/ 1448620 h 1815649"/>
                <a:gd name="connsiteX10" fmla="*/ 59599 w 4037254"/>
                <a:gd name="connsiteY10" fmla="*/ 781108 h 1815649"/>
                <a:gd name="connsiteX11" fmla="*/ 397927 w 4037254"/>
                <a:gd name="connsiteY11" fmla="*/ 616516 h 1815649"/>
                <a:gd name="connsiteX12" fmla="*/ 434503 w 4037254"/>
                <a:gd name="connsiteY12" fmla="*/ 497644 h 18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254" h="1815649">
                  <a:moveTo>
                    <a:pt x="434503" y="497644"/>
                  </a:moveTo>
                  <a:cubicBezTo>
                    <a:pt x="468031" y="407728"/>
                    <a:pt x="379639" y="130360"/>
                    <a:pt x="599095" y="77020"/>
                  </a:cubicBezTo>
                  <a:cubicBezTo>
                    <a:pt x="818551" y="23680"/>
                    <a:pt x="1412911" y="189796"/>
                    <a:pt x="1751239" y="177604"/>
                  </a:cubicBezTo>
                  <a:cubicBezTo>
                    <a:pt x="2089567" y="165412"/>
                    <a:pt x="2362363" y="-29660"/>
                    <a:pt x="2629063" y="3868"/>
                  </a:cubicBezTo>
                  <a:cubicBezTo>
                    <a:pt x="2895763" y="37396"/>
                    <a:pt x="3116743" y="203512"/>
                    <a:pt x="3351439" y="378772"/>
                  </a:cubicBezTo>
                  <a:cubicBezTo>
                    <a:pt x="3586135" y="554032"/>
                    <a:pt x="4040287" y="819208"/>
                    <a:pt x="4037239" y="1055428"/>
                  </a:cubicBezTo>
                  <a:cubicBezTo>
                    <a:pt x="4034191" y="1291648"/>
                    <a:pt x="3663859" y="1703128"/>
                    <a:pt x="3333151" y="1796092"/>
                  </a:cubicBezTo>
                  <a:cubicBezTo>
                    <a:pt x="3002443" y="1889056"/>
                    <a:pt x="2386747" y="1620832"/>
                    <a:pt x="2052991" y="1613212"/>
                  </a:cubicBezTo>
                  <a:cubicBezTo>
                    <a:pt x="1719235" y="1605592"/>
                    <a:pt x="1650655" y="1777804"/>
                    <a:pt x="1330615" y="1750372"/>
                  </a:cubicBezTo>
                  <a:cubicBezTo>
                    <a:pt x="1010575" y="1722940"/>
                    <a:pt x="344587" y="1610164"/>
                    <a:pt x="132751" y="1448620"/>
                  </a:cubicBezTo>
                  <a:cubicBezTo>
                    <a:pt x="-79085" y="1287076"/>
                    <a:pt x="15403" y="919792"/>
                    <a:pt x="59599" y="781108"/>
                  </a:cubicBezTo>
                  <a:cubicBezTo>
                    <a:pt x="103795" y="642424"/>
                    <a:pt x="333919" y="665284"/>
                    <a:pt x="397927" y="616516"/>
                  </a:cubicBezTo>
                  <a:cubicBezTo>
                    <a:pt x="461935" y="567748"/>
                    <a:pt x="400975" y="587560"/>
                    <a:pt x="434503" y="497644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5" name="그림 24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2067748" y="2618363"/>
              <a:ext cx="279400" cy="381000"/>
            </a:xfrm>
            <a:prstGeom prst="rect">
              <a:avLst/>
            </a:prstGeom>
            <a:grpFill/>
          </p:spPr>
        </p:pic>
        <p:pic>
          <p:nvPicPr>
            <p:cNvPr id="26" name="그림 25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095748" y="2240868"/>
              <a:ext cx="317500" cy="381000"/>
            </a:xfrm>
            <a:prstGeom prst="rect">
              <a:avLst/>
            </a:prstGeom>
            <a:grpFill/>
          </p:spPr>
        </p:pic>
        <p:pic>
          <p:nvPicPr>
            <p:cNvPr id="27" name="그림 26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6871684" y="2475698"/>
              <a:ext cx="304800" cy="381000"/>
            </a:xfrm>
            <a:prstGeom prst="rect">
              <a:avLst/>
            </a:prstGeom>
            <a:grpFill/>
          </p:spPr>
        </p:pic>
        <p:pic>
          <p:nvPicPr>
            <p:cNvPr id="28" name="그림 27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687108" y="3904918"/>
              <a:ext cx="317500" cy="381000"/>
            </a:xfrm>
            <a:prstGeom prst="rect">
              <a:avLst/>
            </a:prstGeom>
            <a:grpFill/>
          </p:spPr>
        </p:pic>
        <p:pic>
          <p:nvPicPr>
            <p:cNvPr id="29" name="그림 28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2878476" y="4292476"/>
              <a:ext cx="304800" cy="381000"/>
            </a:xfrm>
            <a:prstGeom prst="rect">
              <a:avLst/>
            </a:prstGeom>
            <a:grpFill/>
          </p:spPr>
        </p:pic>
        <p:pic>
          <p:nvPicPr>
            <p:cNvPr id="30" name="그림 29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7321042" y="3799823"/>
              <a:ext cx="317500" cy="381000"/>
            </a:xfrm>
            <a:prstGeom prst="rect">
              <a:avLst/>
            </a:prstGeom>
            <a:grpFill/>
          </p:spPr>
        </p:pic>
        <p:pic>
          <p:nvPicPr>
            <p:cNvPr id="31" name="그림 30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4018648" y="3300285"/>
              <a:ext cx="241300" cy="266700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332656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예제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네 개의 생산라인 별 생산비율과 불량률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한 제품을 랜덤 </a:t>
            </a:r>
            <a:r>
              <a:rPr lang="ko-KR" altLang="en-US" sz="2000" b="1" dirty="0" err="1"/>
              <a:t>샘플링했을</a:t>
            </a:r>
            <a:r>
              <a:rPr lang="ko-KR" altLang="en-US" sz="2000" b="1" dirty="0"/>
              <a:t>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불량</a:t>
            </a:r>
            <a:r>
              <a:rPr lang="en-US" altLang="ko-KR" sz="2000" b="1" dirty="0"/>
              <a:t>(F)</a:t>
            </a:r>
            <a:r>
              <a:rPr lang="ko-KR" altLang="en-US" sz="2000" b="1" dirty="0"/>
              <a:t>일 확률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151369" y="1124744"/>
          <a:ext cx="5868905" cy="1094994"/>
        </p:xfrm>
        <a:graphic>
          <a:graphicData uri="http://schemas.openxmlformats.org/drawingml/2006/table">
            <a:tbl>
              <a:tblPr/>
              <a:tblGrid>
                <a:gridCol w="117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생산라인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생산비율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불량률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52458"/>
              </p:ext>
            </p:extLst>
          </p:nvPr>
        </p:nvGraphicFramePr>
        <p:xfrm>
          <a:off x="1161997" y="4077072"/>
          <a:ext cx="6438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6438600" imgH="355320" progId="Equation.DSMT4">
                  <p:embed/>
                </p:oleObj>
              </mc:Choice>
              <mc:Fallback>
                <p:oleObj name="Equation" r:id="rId3" imgW="6438600" imgH="35532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997" y="4077072"/>
                        <a:ext cx="6438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69006"/>
              </p:ext>
            </p:extLst>
          </p:nvPr>
        </p:nvGraphicFramePr>
        <p:xfrm>
          <a:off x="1810069" y="4509120"/>
          <a:ext cx="6502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6502320" imgH="634680" progId="Equation.DSMT4">
                  <p:embed/>
                </p:oleObj>
              </mc:Choice>
              <mc:Fallback>
                <p:oleObj name="Equation" r:id="rId5" imgW="6502320" imgH="6346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0069" y="4509120"/>
                        <a:ext cx="6502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83568" y="2204864"/>
            <a:ext cx="8208912" cy="43204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7236916" y="1484784"/>
          <a:ext cx="1079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7" imgW="1079280" imgH="279360" progId="Equation.DSMT4">
                  <p:embed/>
                </p:oleObj>
              </mc:Choice>
              <mc:Fallback>
                <p:oleObj name="Equation" r:id="rId7" imgW="1079280" imgH="27936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6916" y="1484784"/>
                        <a:ext cx="1079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07563"/>
              </p:ext>
            </p:extLst>
          </p:nvPr>
        </p:nvGraphicFramePr>
        <p:xfrm>
          <a:off x="7194748" y="1861964"/>
          <a:ext cx="1553716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9" imgW="1409400" imgH="342720" progId="Equation.DSMT4">
                  <p:embed/>
                </p:oleObj>
              </mc:Choice>
              <mc:Fallback>
                <p:oleObj name="Equation" r:id="rId9" imgW="1409400" imgH="34272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4748" y="1861964"/>
                        <a:ext cx="1553716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ko-KR" altLang="en-US" sz="4000" b="1" dirty="0" err="1"/>
              <a:t>베이즈</a:t>
            </a:r>
            <a:r>
              <a:rPr lang="ko-KR" altLang="en-US" sz="4000" b="1" dirty="0"/>
              <a:t> 정리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287588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charset="-127"/>
                <a:cs typeface="굴림" charset="-127"/>
              </a:rPr>
              <a:t> </a:t>
            </a:r>
            <a:r>
              <a:rPr kumimoji="1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> 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619672" y="4005263"/>
          <a:ext cx="270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2705040" imgH="787320" progId="Equation.DSMT4">
                  <p:embed/>
                </p:oleObj>
              </mc:Choice>
              <mc:Fallback>
                <p:oleObj name="Equation" r:id="rId3" imgW="2705040" imgH="78732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4005263"/>
                        <a:ext cx="2705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1538064" y="3268340"/>
          <a:ext cx="541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5410080" imgH="520560" progId="Equation.DSMT4">
                  <p:embed/>
                </p:oleObj>
              </mc:Choice>
              <mc:Fallback>
                <p:oleObj name="Equation" r:id="rId5" imgW="5410080" imgH="520560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064" y="3268340"/>
                        <a:ext cx="541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1600696" y="2204864"/>
          <a:ext cx="383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3835080" imgH="901440" progId="Equation.DSMT4">
                  <p:embed/>
                </p:oleObj>
              </mc:Choice>
              <mc:Fallback>
                <p:oleObj name="Equation" r:id="rId7" imgW="3835080" imgH="90144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96" y="2204864"/>
                        <a:ext cx="3835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124744"/>
            <a:ext cx="8712968" cy="523220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정리</a:t>
            </a:r>
            <a:r>
              <a:rPr lang="en-US" altLang="ko-KR" sz="2800" b="1" dirty="0"/>
              <a:t>] </a:t>
            </a:r>
            <a:r>
              <a:rPr lang="ko-KR" altLang="en-US" sz="2800" b="1" dirty="0" err="1"/>
              <a:t>베이즈</a:t>
            </a:r>
            <a:r>
              <a:rPr lang="ko-KR" altLang="en-US" sz="2800" b="1" dirty="0"/>
              <a:t> 정리</a:t>
            </a:r>
            <a:r>
              <a:rPr lang="en-US" altLang="ko-KR" sz="2800" b="1" dirty="0"/>
              <a:t>(Bayes theorem)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67119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표본공간 </a:t>
            </a:r>
            <a:r>
              <a:rPr lang="en-US" altLang="ko-KR" sz="2400" b="1" dirty="0"/>
              <a:t>S</a:t>
            </a:r>
            <a:r>
              <a:rPr lang="ko-KR" altLang="en-US" sz="2400" b="1" dirty="0"/>
              <a:t>를 상호배반인 사상들로 분할</a:t>
            </a:r>
            <a:r>
              <a:rPr lang="en-US" altLang="ko-KR" sz="2400" b="1" dirty="0"/>
              <a:t>(partition)</a:t>
            </a:r>
            <a:endParaRPr lang="ko-KR" altLang="en-US" sz="2400" b="1" dirty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771800" y="4869160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4851360" imgH="901440" progId="Equation.DSMT4">
                  <p:embed/>
                </p:oleObj>
              </mc:Choice>
              <mc:Fallback>
                <p:oleObj name="Equation" r:id="rId9" imgW="4851360" imgH="90144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800" y="4869160"/>
                        <a:ext cx="48514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51520" y="1124745"/>
            <a:ext cx="8640960" cy="48245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6738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</a:t>
            </a:r>
            <a:r>
              <a:rPr lang="ko-KR" altLang="en-US" sz="1600" b="1" dirty="0"/>
              <a:t>예제</a:t>
            </a:r>
            <a:r>
              <a:rPr lang="en-US" altLang="ko-KR" sz="1600" b="1" dirty="0"/>
              <a:t>]</a:t>
            </a:r>
            <a:r>
              <a:rPr lang="ko-KR" altLang="en-US" sz="1600" b="1" dirty="0"/>
              <a:t> 불량품이 하나 나왔을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생산라인 </a:t>
            </a:r>
            <a:r>
              <a:rPr lang="en-US" altLang="ko-KR" sz="1600" b="1" dirty="0"/>
              <a:t>A, B, C, D</a:t>
            </a:r>
            <a:r>
              <a:rPr lang="ko-KR" altLang="en-US" sz="1600" b="1" dirty="0"/>
              <a:t>에서 생산되었을 확률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99227"/>
              </p:ext>
            </p:extLst>
          </p:nvPr>
        </p:nvGraphicFramePr>
        <p:xfrm>
          <a:off x="1660252" y="1002548"/>
          <a:ext cx="5868905" cy="1094994"/>
        </p:xfrm>
        <a:graphic>
          <a:graphicData uri="http://schemas.openxmlformats.org/drawingml/2006/table">
            <a:tbl>
              <a:tblPr/>
              <a:tblGrid>
                <a:gridCol w="117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생산라인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생산비율</a:t>
                      </a:r>
                      <a:endParaRPr lang="ko-KR" alt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10%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불량률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</a:t>
                      </a:r>
                      <a:endParaRPr lang="en-US" sz="18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115616" y="2132856"/>
          <a:ext cx="539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5397480" imgH="304560" progId="Equation.DSMT4">
                  <p:embed/>
                </p:oleObj>
              </mc:Choice>
              <mc:Fallback>
                <p:oleObj name="Equation" r:id="rId3" imgW="5397480" imgH="30456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132856"/>
                        <a:ext cx="5397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/>
        </p:nvGraphicFramePr>
        <p:xfrm>
          <a:off x="1692275" y="2564904"/>
          <a:ext cx="6502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6502320" imgH="634680" progId="Equation.DSMT4">
                  <p:embed/>
                </p:oleObj>
              </mc:Choice>
              <mc:Fallback>
                <p:oleObj name="Equation" r:id="rId5" imgW="6502320" imgH="63468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564904"/>
                        <a:ext cx="65024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622028" y="3429000"/>
          <a:ext cx="410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7" imgW="4101840" imgH="660240" progId="Equation.DSMT4">
                  <p:embed/>
                </p:oleObj>
              </mc:Choice>
              <mc:Fallback>
                <p:oleObj name="Equation" r:id="rId7" imgW="4101840" imgH="66024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2028" y="3429000"/>
                        <a:ext cx="4102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1619672" y="4221088"/>
          <a:ext cx="410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9" imgW="4101840" imgH="660240" progId="Equation.DSMT4">
                  <p:embed/>
                </p:oleObj>
              </mc:Choice>
              <mc:Fallback>
                <p:oleObj name="Equation" r:id="rId9" imgW="4101840" imgH="660240" progId="Equation.DSMT4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21088"/>
                        <a:ext cx="410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1625600" y="5012383"/>
          <a:ext cx="4089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11" imgW="4089240" imgH="660240" progId="Equation.DSMT4">
                  <p:embed/>
                </p:oleObj>
              </mc:Choice>
              <mc:Fallback>
                <p:oleObj name="Equation" r:id="rId11" imgW="4089240" imgH="660240" progId="Equation.DSMT4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012383"/>
                        <a:ext cx="4089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1660252" y="5804545"/>
          <a:ext cx="427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3" imgW="4279680" imgH="660240" progId="Equation.DSMT4">
                  <p:embed/>
                </p:oleObj>
              </mc:Choice>
              <mc:Fallback>
                <p:oleObj name="Equation" r:id="rId13" imgW="4279680" imgH="660240" progId="Equation.DSMT4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252" y="5804545"/>
                        <a:ext cx="427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71600" y="2132856"/>
            <a:ext cx="7920880" cy="44644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59941"/>
              </p:ext>
            </p:extLst>
          </p:nvPr>
        </p:nvGraphicFramePr>
        <p:xfrm>
          <a:off x="251518" y="276729"/>
          <a:ext cx="8640963" cy="6322180"/>
        </p:xfrm>
        <a:graphic>
          <a:graphicData uri="http://schemas.openxmlformats.org/drawingml/2006/table">
            <a:tbl>
              <a:tblPr/>
              <a:tblGrid>
                <a:gridCol w="57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2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순위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저널명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인용지수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5-Yr IF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분야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Statistical Methods in Medical Research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4.472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3.734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의학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ECONOMETRICA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3.889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5.758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경제학</a:t>
                      </a:r>
                      <a:endParaRPr lang="en-US" altLang="ko-KR" sz="1600" b="1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Journal of Statistical Software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3.801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8.309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컴퓨터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Journal of Royal Statistical Society - Series B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3.515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6.585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통계학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Statistical Science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2.738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4.094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통계학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BIOSTATISTICS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2.649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2.853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생물학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Multivariate Behavioral Research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2.477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4.084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심리학</a:t>
                      </a:r>
                      <a:endParaRPr lang="en-US" altLang="ko-KR" sz="1600" b="1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Chemometrics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Intelligent Laboratory Systems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2.321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2.77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화학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Journal of Business &amp; Economic Statistics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2.241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2.928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경제학</a:t>
                      </a:r>
                      <a:endParaRPr lang="en-US" altLang="ko-KR" sz="1600" b="1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Annals of Statistics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3.975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통계학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British Jour. of Mathematical &amp; Statistical Psychology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2.167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1.954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심리학</a:t>
                      </a:r>
                      <a:endParaRPr lang="en-US" altLang="ko-KR" sz="1600" b="1" i="0" u="none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Stochastic Environmental Research &amp; Risk Assessment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2.086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2.348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8000"/>
                          </a:solidFill>
                          <a:effectLst/>
                          <a:latin typeface="맑은 고딕"/>
                        </a:rPr>
                        <a:t>환경과학</a:t>
                      </a:r>
                      <a:endParaRPr lang="en-US" altLang="ko-KR" sz="1600" b="1" i="0" u="none" strike="noStrike" dirty="0">
                        <a:solidFill>
                          <a:srgbClr val="008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Fuzzy Sets and Systems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1.986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2.496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경영과학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Journal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of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the American Statistical Association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1.979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3.052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통계학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Probabilistic Engineering Mechanics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1.855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1.722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역학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Statistics in Medicine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1.825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2.609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약학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TECHNOMETRICS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1.814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2.468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공학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Journal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of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Computational Biology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1.737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1.818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생물학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Journal of Royal Statistical Society – Series 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1.643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2.296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통계학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Statistics and Computing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1.623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1.915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컴퓨터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Spatial Statistics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1.605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1.605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환경과학</a:t>
                      </a:r>
                      <a:endParaRPr lang="en-US" altLang="ko-KR" sz="1600" b="1" i="0" u="none" strike="noStrike" dirty="0">
                        <a:solidFill>
                          <a:srgbClr val="008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BIOMETRICS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1.568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1.882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생물학</a:t>
                      </a:r>
                      <a:endParaRPr lang="en-US" altLang="ko-KR" sz="16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Probability Theory and Related Fields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1.532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1.7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6600FF"/>
                          </a:solidFill>
                          <a:effectLst/>
                          <a:latin typeface="맑은 고딕"/>
                        </a:rPr>
                        <a:t>확률응용</a:t>
                      </a:r>
                      <a:endParaRPr lang="en-US" altLang="ko-KR" sz="1600" b="1" i="0" u="none" strike="noStrike" dirty="0">
                        <a:solidFill>
                          <a:srgbClr val="6600FF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5281" marR="5281" marT="528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ENVIRONMETRICS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1.514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1.502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환경과학</a:t>
                      </a:r>
                      <a:endParaRPr lang="en-US" altLang="ko-KR" sz="1600" b="1" i="0" u="none" strike="noStrike" dirty="0">
                        <a:solidFill>
                          <a:srgbClr val="008000"/>
                        </a:solidFill>
                        <a:effectLst/>
                        <a:latin typeface="맑은 고딕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775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70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6400800" cy="36480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2448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344E2-D3B8-48A8-AF61-85E45A9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6631B-7F7E-4069-8A3A-B27593E7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R-</a:t>
            </a:r>
            <a:r>
              <a:rPr lang="ko-KR" altLang="en-US" dirty="0"/>
              <a:t>함수로 배우는 확률통계</a:t>
            </a:r>
            <a:r>
              <a:rPr lang="en-US" altLang="ko-KR" dirty="0"/>
              <a:t>, </a:t>
            </a:r>
            <a:r>
              <a:rPr lang="ko-KR" altLang="en-US" dirty="0"/>
              <a:t>임태진</a:t>
            </a:r>
            <a:r>
              <a:rPr lang="en-US" altLang="ko-KR" dirty="0"/>
              <a:t>, </a:t>
            </a:r>
            <a:r>
              <a:rPr lang="ko-KR" altLang="en-US" dirty="0" err="1"/>
              <a:t>생능출판사</a:t>
            </a:r>
            <a:r>
              <a:rPr lang="ko-KR" altLang="en-US" dirty="0"/>
              <a:t> </a:t>
            </a:r>
            <a:r>
              <a:rPr lang="en-US" altLang="ko-KR" dirty="0"/>
              <a:t>(2019)</a:t>
            </a:r>
          </a:p>
          <a:p>
            <a:r>
              <a:rPr lang="en-US" altLang="ko-KR" dirty="0"/>
              <a:t>Deep learning for beginners and experts, Korea university winter school (2020)</a:t>
            </a:r>
          </a:p>
          <a:p>
            <a:r>
              <a:rPr lang="en-US" altLang="ko-KR" dirty="0"/>
              <a:t>excel, </a:t>
            </a:r>
            <a:r>
              <a:rPr lang="en-US" altLang="ko-KR" dirty="0" err="1"/>
              <a:t>SPss</a:t>
            </a:r>
            <a:r>
              <a:rPr lang="en-US" altLang="ko-KR" dirty="0"/>
              <a:t>, R</a:t>
            </a:r>
            <a:r>
              <a:rPr lang="ko-KR" altLang="en-US" dirty="0"/>
              <a:t>로 배우는 통계학 입문</a:t>
            </a:r>
            <a:r>
              <a:rPr lang="en-US" altLang="ko-KR" dirty="0"/>
              <a:t>, </a:t>
            </a:r>
            <a:r>
              <a:rPr lang="ko-KR" altLang="en-US" dirty="0"/>
              <a:t>강승호 외 </a:t>
            </a:r>
            <a:r>
              <a:rPr lang="en-US" altLang="ko-KR" dirty="0"/>
              <a:t>6, </a:t>
            </a:r>
            <a:r>
              <a:rPr lang="ko-KR" altLang="en-US" dirty="0"/>
              <a:t>자유아카데미 </a:t>
            </a:r>
            <a:r>
              <a:rPr lang="en-US" altLang="ko-KR" dirty="0"/>
              <a:t>(2012)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27874-55C4-43C7-9A87-CA67529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07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 b="1" dirty="0"/>
              <a:t>모집단과 표본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>
                <a:solidFill>
                  <a:srgbClr val="0000FF"/>
                </a:solidFill>
              </a:rPr>
              <a:t>모집단</a:t>
            </a:r>
            <a:r>
              <a:rPr lang="en-US" altLang="ko-KR" sz="2800" b="1" dirty="0">
                <a:solidFill>
                  <a:srgbClr val="0000FF"/>
                </a:solidFill>
              </a:rPr>
              <a:t>(population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  <a:r>
              <a:rPr lang="en-US" altLang="ko-KR" sz="2400" b="1" dirty="0"/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457200" y="1772816"/>
            <a:ext cx="8229600" cy="103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통계분석의 연구대상이 되는 모든 개체들의 집합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올바른 의사결정을 하기 위해 관심을 갖고 연구해야 할 대상</a:t>
            </a: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1476375" y="3213100"/>
            <a:ext cx="65516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130675" y="3224213"/>
            <a:ext cx="2382838" cy="498475"/>
          </a:xfrm>
          <a:custGeom>
            <a:avLst/>
            <a:gdLst>
              <a:gd name="T0" fmla="*/ 0 w 1501"/>
              <a:gd name="T1" fmla="*/ 6 h 314"/>
              <a:gd name="T2" fmla="*/ 0 w 1501"/>
              <a:gd name="T3" fmla="*/ 0 h 314"/>
              <a:gd name="T4" fmla="*/ 7 w 1501"/>
              <a:gd name="T5" fmla="*/ 0 h 314"/>
              <a:gd name="T6" fmla="*/ 1488 w 1501"/>
              <a:gd name="T7" fmla="*/ 0 h 314"/>
              <a:gd name="T8" fmla="*/ 1495 w 1501"/>
              <a:gd name="T9" fmla="*/ 0 h 314"/>
              <a:gd name="T10" fmla="*/ 1501 w 1501"/>
              <a:gd name="T11" fmla="*/ 6 h 314"/>
              <a:gd name="T12" fmla="*/ 1501 w 1501"/>
              <a:gd name="T13" fmla="*/ 301 h 314"/>
              <a:gd name="T14" fmla="*/ 1488 w 1501"/>
              <a:gd name="T15" fmla="*/ 314 h 314"/>
              <a:gd name="T16" fmla="*/ 7 w 1501"/>
              <a:gd name="T17" fmla="*/ 314 h 314"/>
              <a:gd name="T18" fmla="*/ 0 w 1501"/>
              <a:gd name="T19" fmla="*/ 307 h 314"/>
              <a:gd name="T20" fmla="*/ 0 w 1501"/>
              <a:gd name="T21" fmla="*/ 301 h 314"/>
              <a:gd name="T22" fmla="*/ 0 w 1501"/>
              <a:gd name="T23" fmla="*/ 6 h 314"/>
              <a:gd name="T24" fmla="*/ 19 w 1501"/>
              <a:gd name="T25" fmla="*/ 301 h 314"/>
              <a:gd name="T26" fmla="*/ 7 w 1501"/>
              <a:gd name="T27" fmla="*/ 294 h 314"/>
              <a:gd name="T28" fmla="*/ 1488 w 1501"/>
              <a:gd name="T29" fmla="*/ 294 h 314"/>
              <a:gd name="T30" fmla="*/ 1482 w 1501"/>
              <a:gd name="T31" fmla="*/ 301 h 314"/>
              <a:gd name="T32" fmla="*/ 1482 w 1501"/>
              <a:gd name="T33" fmla="*/ 6 h 314"/>
              <a:gd name="T34" fmla="*/ 1488 w 1501"/>
              <a:gd name="T35" fmla="*/ 19 h 314"/>
              <a:gd name="T36" fmla="*/ 7 w 1501"/>
              <a:gd name="T37" fmla="*/ 19 h 314"/>
              <a:gd name="T38" fmla="*/ 19 w 1501"/>
              <a:gd name="T39" fmla="*/ 6 h 314"/>
              <a:gd name="T40" fmla="*/ 19 w 1501"/>
              <a:gd name="T41" fmla="*/ 30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01" h="314">
                <a:moveTo>
                  <a:pt x="0" y="6"/>
                </a:moveTo>
                <a:lnTo>
                  <a:pt x="0" y="0"/>
                </a:lnTo>
                <a:lnTo>
                  <a:pt x="7" y="0"/>
                </a:lnTo>
                <a:lnTo>
                  <a:pt x="1488" y="0"/>
                </a:lnTo>
                <a:lnTo>
                  <a:pt x="1495" y="0"/>
                </a:lnTo>
                <a:lnTo>
                  <a:pt x="1501" y="6"/>
                </a:lnTo>
                <a:lnTo>
                  <a:pt x="1501" y="301"/>
                </a:lnTo>
                <a:lnTo>
                  <a:pt x="1488" y="314"/>
                </a:lnTo>
                <a:lnTo>
                  <a:pt x="7" y="314"/>
                </a:lnTo>
                <a:lnTo>
                  <a:pt x="0" y="307"/>
                </a:lnTo>
                <a:lnTo>
                  <a:pt x="0" y="301"/>
                </a:lnTo>
                <a:lnTo>
                  <a:pt x="0" y="6"/>
                </a:lnTo>
                <a:close/>
                <a:moveTo>
                  <a:pt x="19" y="301"/>
                </a:moveTo>
                <a:lnTo>
                  <a:pt x="7" y="294"/>
                </a:lnTo>
                <a:lnTo>
                  <a:pt x="1488" y="294"/>
                </a:lnTo>
                <a:lnTo>
                  <a:pt x="1482" y="301"/>
                </a:lnTo>
                <a:lnTo>
                  <a:pt x="1482" y="6"/>
                </a:lnTo>
                <a:lnTo>
                  <a:pt x="1488" y="19"/>
                </a:lnTo>
                <a:lnTo>
                  <a:pt x="7" y="19"/>
                </a:lnTo>
                <a:lnTo>
                  <a:pt x="19" y="6"/>
                </a:lnTo>
                <a:lnTo>
                  <a:pt x="19" y="30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모집단</a:t>
            </a:r>
            <a:r>
              <a:rPr lang="en-US" altLang="ko-KR" b="1" dirty="0"/>
              <a:t>(population)</a:t>
            </a:r>
            <a:endParaRPr lang="ko-KR" altLang="en-US" b="1" dirty="0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2546350" y="4241800"/>
            <a:ext cx="2371725" cy="498475"/>
          </a:xfrm>
          <a:custGeom>
            <a:avLst/>
            <a:gdLst>
              <a:gd name="T0" fmla="*/ 0 w 1494"/>
              <a:gd name="T1" fmla="*/ 6 h 314"/>
              <a:gd name="T2" fmla="*/ 0 w 1494"/>
              <a:gd name="T3" fmla="*/ 0 h 314"/>
              <a:gd name="T4" fmla="*/ 6 w 1494"/>
              <a:gd name="T5" fmla="*/ 0 h 314"/>
              <a:gd name="T6" fmla="*/ 1482 w 1494"/>
              <a:gd name="T7" fmla="*/ 0 h 314"/>
              <a:gd name="T8" fmla="*/ 1488 w 1494"/>
              <a:gd name="T9" fmla="*/ 0 h 314"/>
              <a:gd name="T10" fmla="*/ 1494 w 1494"/>
              <a:gd name="T11" fmla="*/ 6 h 314"/>
              <a:gd name="T12" fmla="*/ 1494 w 1494"/>
              <a:gd name="T13" fmla="*/ 301 h 314"/>
              <a:gd name="T14" fmla="*/ 1482 w 1494"/>
              <a:gd name="T15" fmla="*/ 314 h 314"/>
              <a:gd name="T16" fmla="*/ 6 w 1494"/>
              <a:gd name="T17" fmla="*/ 314 h 314"/>
              <a:gd name="T18" fmla="*/ 0 w 1494"/>
              <a:gd name="T19" fmla="*/ 307 h 314"/>
              <a:gd name="T20" fmla="*/ 0 w 1494"/>
              <a:gd name="T21" fmla="*/ 301 h 314"/>
              <a:gd name="T22" fmla="*/ 0 w 1494"/>
              <a:gd name="T23" fmla="*/ 6 h 314"/>
              <a:gd name="T24" fmla="*/ 19 w 1494"/>
              <a:gd name="T25" fmla="*/ 301 h 314"/>
              <a:gd name="T26" fmla="*/ 6 w 1494"/>
              <a:gd name="T27" fmla="*/ 294 h 314"/>
              <a:gd name="T28" fmla="*/ 1482 w 1494"/>
              <a:gd name="T29" fmla="*/ 294 h 314"/>
              <a:gd name="T30" fmla="*/ 1475 w 1494"/>
              <a:gd name="T31" fmla="*/ 301 h 314"/>
              <a:gd name="T32" fmla="*/ 1475 w 1494"/>
              <a:gd name="T33" fmla="*/ 6 h 314"/>
              <a:gd name="T34" fmla="*/ 1482 w 1494"/>
              <a:gd name="T35" fmla="*/ 20 h 314"/>
              <a:gd name="T36" fmla="*/ 6 w 1494"/>
              <a:gd name="T37" fmla="*/ 20 h 314"/>
              <a:gd name="T38" fmla="*/ 19 w 1494"/>
              <a:gd name="T39" fmla="*/ 6 h 314"/>
              <a:gd name="T40" fmla="*/ 19 w 1494"/>
              <a:gd name="T41" fmla="*/ 30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4" h="314">
                <a:moveTo>
                  <a:pt x="0" y="6"/>
                </a:moveTo>
                <a:lnTo>
                  <a:pt x="0" y="0"/>
                </a:lnTo>
                <a:lnTo>
                  <a:pt x="6" y="0"/>
                </a:lnTo>
                <a:lnTo>
                  <a:pt x="1482" y="0"/>
                </a:lnTo>
                <a:lnTo>
                  <a:pt x="1488" y="0"/>
                </a:lnTo>
                <a:lnTo>
                  <a:pt x="1494" y="6"/>
                </a:lnTo>
                <a:lnTo>
                  <a:pt x="1494" y="301"/>
                </a:lnTo>
                <a:lnTo>
                  <a:pt x="1482" y="314"/>
                </a:lnTo>
                <a:lnTo>
                  <a:pt x="6" y="314"/>
                </a:lnTo>
                <a:lnTo>
                  <a:pt x="0" y="307"/>
                </a:lnTo>
                <a:lnTo>
                  <a:pt x="0" y="301"/>
                </a:lnTo>
                <a:lnTo>
                  <a:pt x="0" y="6"/>
                </a:lnTo>
                <a:close/>
                <a:moveTo>
                  <a:pt x="19" y="301"/>
                </a:moveTo>
                <a:lnTo>
                  <a:pt x="6" y="294"/>
                </a:lnTo>
                <a:lnTo>
                  <a:pt x="1482" y="294"/>
                </a:lnTo>
                <a:lnTo>
                  <a:pt x="1475" y="301"/>
                </a:lnTo>
                <a:lnTo>
                  <a:pt x="1475" y="6"/>
                </a:lnTo>
                <a:lnTo>
                  <a:pt x="1482" y="20"/>
                </a:lnTo>
                <a:lnTo>
                  <a:pt x="6" y="20"/>
                </a:lnTo>
                <a:lnTo>
                  <a:pt x="19" y="6"/>
                </a:lnTo>
                <a:lnTo>
                  <a:pt x="19" y="30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유한</a:t>
            </a:r>
            <a:r>
              <a:rPr lang="en-US" altLang="ko-KR" b="1" dirty="0"/>
              <a:t>(finite)</a:t>
            </a:r>
            <a:r>
              <a:rPr lang="ko-KR" altLang="en-US" b="1" dirty="0"/>
              <a:t>모집단</a:t>
            </a:r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5645150" y="4241800"/>
            <a:ext cx="2382838" cy="498475"/>
          </a:xfrm>
          <a:custGeom>
            <a:avLst/>
            <a:gdLst>
              <a:gd name="T0" fmla="*/ 0 w 1501"/>
              <a:gd name="T1" fmla="*/ 6 h 314"/>
              <a:gd name="T2" fmla="*/ 0 w 1501"/>
              <a:gd name="T3" fmla="*/ 0 h 314"/>
              <a:gd name="T4" fmla="*/ 7 w 1501"/>
              <a:gd name="T5" fmla="*/ 0 h 314"/>
              <a:gd name="T6" fmla="*/ 1488 w 1501"/>
              <a:gd name="T7" fmla="*/ 0 h 314"/>
              <a:gd name="T8" fmla="*/ 1495 w 1501"/>
              <a:gd name="T9" fmla="*/ 0 h 314"/>
              <a:gd name="T10" fmla="*/ 1501 w 1501"/>
              <a:gd name="T11" fmla="*/ 6 h 314"/>
              <a:gd name="T12" fmla="*/ 1501 w 1501"/>
              <a:gd name="T13" fmla="*/ 301 h 314"/>
              <a:gd name="T14" fmla="*/ 1488 w 1501"/>
              <a:gd name="T15" fmla="*/ 314 h 314"/>
              <a:gd name="T16" fmla="*/ 7 w 1501"/>
              <a:gd name="T17" fmla="*/ 314 h 314"/>
              <a:gd name="T18" fmla="*/ 0 w 1501"/>
              <a:gd name="T19" fmla="*/ 307 h 314"/>
              <a:gd name="T20" fmla="*/ 0 w 1501"/>
              <a:gd name="T21" fmla="*/ 301 h 314"/>
              <a:gd name="T22" fmla="*/ 0 w 1501"/>
              <a:gd name="T23" fmla="*/ 6 h 314"/>
              <a:gd name="T24" fmla="*/ 19 w 1501"/>
              <a:gd name="T25" fmla="*/ 301 h 314"/>
              <a:gd name="T26" fmla="*/ 7 w 1501"/>
              <a:gd name="T27" fmla="*/ 294 h 314"/>
              <a:gd name="T28" fmla="*/ 1488 w 1501"/>
              <a:gd name="T29" fmla="*/ 294 h 314"/>
              <a:gd name="T30" fmla="*/ 1482 w 1501"/>
              <a:gd name="T31" fmla="*/ 301 h 314"/>
              <a:gd name="T32" fmla="*/ 1482 w 1501"/>
              <a:gd name="T33" fmla="*/ 6 h 314"/>
              <a:gd name="T34" fmla="*/ 1488 w 1501"/>
              <a:gd name="T35" fmla="*/ 20 h 314"/>
              <a:gd name="T36" fmla="*/ 7 w 1501"/>
              <a:gd name="T37" fmla="*/ 20 h 314"/>
              <a:gd name="T38" fmla="*/ 19 w 1501"/>
              <a:gd name="T39" fmla="*/ 6 h 314"/>
              <a:gd name="T40" fmla="*/ 19 w 1501"/>
              <a:gd name="T41" fmla="*/ 30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01" h="314">
                <a:moveTo>
                  <a:pt x="0" y="6"/>
                </a:moveTo>
                <a:lnTo>
                  <a:pt x="0" y="0"/>
                </a:lnTo>
                <a:lnTo>
                  <a:pt x="7" y="0"/>
                </a:lnTo>
                <a:lnTo>
                  <a:pt x="1488" y="0"/>
                </a:lnTo>
                <a:lnTo>
                  <a:pt x="1495" y="0"/>
                </a:lnTo>
                <a:lnTo>
                  <a:pt x="1501" y="6"/>
                </a:lnTo>
                <a:lnTo>
                  <a:pt x="1501" y="301"/>
                </a:lnTo>
                <a:lnTo>
                  <a:pt x="1488" y="314"/>
                </a:lnTo>
                <a:lnTo>
                  <a:pt x="7" y="314"/>
                </a:lnTo>
                <a:lnTo>
                  <a:pt x="0" y="307"/>
                </a:lnTo>
                <a:lnTo>
                  <a:pt x="0" y="301"/>
                </a:lnTo>
                <a:lnTo>
                  <a:pt x="0" y="6"/>
                </a:lnTo>
                <a:close/>
                <a:moveTo>
                  <a:pt x="19" y="301"/>
                </a:moveTo>
                <a:lnTo>
                  <a:pt x="7" y="294"/>
                </a:lnTo>
                <a:lnTo>
                  <a:pt x="1488" y="294"/>
                </a:lnTo>
                <a:lnTo>
                  <a:pt x="1482" y="301"/>
                </a:lnTo>
                <a:lnTo>
                  <a:pt x="1482" y="6"/>
                </a:lnTo>
                <a:lnTo>
                  <a:pt x="1488" y="20"/>
                </a:lnTo>
                <a:lnTo>
                  <a:pt x="7" y="20"/>
                </a:lnTo>
                <a:lnTo>
                  <a:pt x="19" y="6"/>
                </a:lnTo>
                <a:lnTo>
                  <a:pt x="19" y="301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/>
              <a:t>무한</a:t>
            </a:r>
            <a:r>
              <a:rPr lang="en-US" altLang="ko-KR" b="1" dirty="0"/>
              <a:t>(infinite)</a:t>
            </a:r>
            <a:r>
              <a:rPr lang="ko-KR" altLang="en-US" b="1" dirty="0"/>
              <a:t>모집단</a:t>
            </a: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2546350" y="5094288"/>
            <a:ext cx="1544638" cy="1287463"/>
          </a:xfrm>
          <a:custGeom>
            <a:avLst/>
            <a:gdLst>
              <a:gd name="T0" fmla="*/ 0 w 973"/>
              <a:gd name="T1" fmla="*/ 6 h 811"/>
              <a:gd name="T2" fmla="*/ 0 w 973"/>
              <a:gd name="T3" fmla="*/ 0 h 811"/>
              <a:gd name="T4" fmla="*/ 6 w 973"/>
              <a:gd name="T5" fmla="*/ 0 h 811"/>
              <a:gd name="T6" fmla="*/ 960 w 973"/>
              <a:gd name="T7" fmla="*/ 0 h 811"/>
              <a:gd name="T8" fmla="*/ 967 w 973"/>
              <a:gd name="T9" fmla="*/ 0 h 811"/>
              <a:gd name="T10" fmla="*/ 973 w 973"/>
              <a:gd name="T11" fmla="*/ 6 h 811"/>
              <a:gd name="T12" fmla="*/ 973 w 973"/>
              <a:gd name="T13" fmla="*/ 798 h 811"/>
              <a:gd name="T14" fmla="*/ 960 w 973"/>
              <a:gd name="T15" fmla="*/ 811 h 811"/>
              <a:gd name="T16" fmla="*/ 6 w 973"/>
              <a:gd name="T17" fmla="*/ 811 h 811"/>
              <a:gd name="T18" fmla="*/ 0 w 973"/>
              <a:gd name="T19" fmla="*/ 804 h 811"/>
              <a:gd name="T20" fmla="*/ 0 w 973"/>
              <a:gd name="T21" fmla="*/ 798 h 811"/>
              <a:gd name="T22" fmla="*/ 0 w 973"/>
              <a:gd name="T23" fmla="*/ 6 h 811"/>
              <a:gd name="T24" fmla="*/ 19 w 973"/>
              <a:gd name="T25" fmla="*/ 798 h 811"/>
              <a:gd name="T26" fmla="*/ 6 w 973"/>
              <a:gd name="T27" fmla="*/ 791 h 811"/>
              <a:gd name="T28" fmla="*/ 960 w 973"/>
              <a:gd name="T29" fmla="*/ 791 h 811"/>
              <a:gd name="T30" fmla="*/ 954 w 973"/>
              <a:gd name="T31" fmla="*/ 798 h 811"/>
              <a:gd name="T32" fmla="*/ 954 w 973"/>
              <a:gd name="T33" fmla="*/ 6 h 811"/>
              <a:gd name="T34" fmla="*/ 960 w 973"/>
              <a:gd name="T35" fmla="*/ 19 h 811"/>
              <a:gd name="T36" fmla="*/ 6 w 973"/>
              <a:gd name="T37" fmla="*/ 19 h 811"/>
              <a:gd name="T38" fmla="*/ 19 w 973"/>
              <a:gd name="T39" fmla="*/ 6 h 811"/>
              <a:gd name="T40" fmla="*/ 19 w 973"/>
              <a:gd name="T41" fmla="*/ 79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3" h="811">
                <a:moveTo>
                  <a:pt x="0" y="6"/>
                </a:moveTo>
                <a:lnTo>
                  <a:pt x="0" y="0"/>
                </a:lnTo>
                <a:lnTo>
                  <a:pt x="6" y="0"/>
                </a:lnTo>
                <a:lnTo>
                  <a:pt x="960" y="0"/>
                </a:lnTo>
                <a:lnTo>
                  <a:pt x="967" y="0"/>
                </a:lnTo>
                <a:lnTo>
                  <a:pt x="973" y="6"/>
                </a:lnTo>
                <a:lnTo>
                  <a:pt x="973" y="798"/>
                </a:lnTo>
                <a:lnTo>
                  <a:pt x="960" y="811"/>
                </a:lnTo>
                <a:lnTo>
                  <a:pt x="6" y="811"/>
                </a:lnTo>
                <a:lnTo>
                  <a:pt x="0" y="804"/>
                </a:lnTo>
                <a:lnTo>
                  <a:pt x="0" y="798"/>
                </a:lnTo>
                <a:lnTo>
                  <a:pt x="0" y="6"/>
                </a:lnTo>
                <a:close/>
                <a:moveTo>
                  <a:pt x="19" y="798"/>
                </a:moveTo>
                <a:lnTo>
                  <a:pt x="6" y="791"/>
                </a:lnTo>
                <a:lnTo>
                  <a:pt x="960" y="791"/>
                </a:lnTo>
                <a:lnTo>
                  <a:pt x="954" y="798"/>
                </a:lnTo>
                <a:lnTo>
                  <a:pt x="954" y="6"/>
                </a:lnTo>
                <a:lnTo>
                  <a:pt x="960" y="19"/>
                </a:lnTo>
                <a:lnTo>
                  <a:pt x="6" y="19"/>
                </a:lnTo>
                <a:lnTo>
                  <a:pt x="19" y="6"/>
                </a:lnTo>
                <a:lnTo>
                  <a:pt x="19" y="798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/>
              <a:t>로트</a:t>
            </a:r>
            <a:r>
              <a:rPr lang="en-US" altLang="ko-KR" sz="1600" b="1" dirty="0"/>
              <a:t>(lot)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학급 유권자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병원 내 암환자</a:t>
            </a:r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554788" y="5094288"/>
            <a:ext cx="1473200" cy="1287463"/>
          </a:xfrm>
          <a:custGeom>
            <a:avLst/>
            <a:gdLst>
              <a:gd name="T0" fmla="*/ 0 w 928"/>
              <a:gd name="T1" fmla="*/ 6 h 811"/>
              <a:gd name="T2" fmla="*/ 0 w 928"/>
              <a:gd name="T3" fmla="*/ 0 h 811"/>
              <a:gd name="T4" fmla="*/ 6 w 928"/>
              <a:gd name="T5" fmla="*/ 0 h 811"/>
              <a:gd name="T6" fmla="*/ 915 w 928"/>
              <a:gd name="T7" fmla="*/ 0 h 811"/>
              <a:gd name="T8" fmla="*/ 922 w 928"/>
              <a:gd name="T9" fmla="*/ 0 h 811"/>
              <a:gd name="T10" fmla="*/ 928 w 928"/>
              <a:gd name="T11" fmla="*/ 6 h 811"/>
              <a:gd name="T12" fmla="*/ 928 w 928"/>
              <a:gd name="T13" fmla="*/ 798 h 811"/>
              <a:gd name="T14" fmla="*/ 915 w 928"/>
              <a:gd name="T15" fmla="*/ 811 h 811"/>
              <a:gd name="T16" fmla="*/ 6 w 928"/>
              <a:gd name="T17" fmla="*/ 811 h 811"/>
              <a:gd name="T18" fmla="*/ 0 w 928"/>
              <a:gd name="T19" fmla="*/ 804 h 811"/>
              <a:gd name="T20" fmla="*/ 0 w 928"/>
              <a:gd name="T21" fmla="*/ 798 h 811"/>
              <a:gd name="T22" fmla="*/ 0 w 928"/>
              <a:gd name="T23" fmla="*/ 6 h 811"/>
              <a:gd name="T24" fmla="*/ 19 w 928"/>
              <a:gd name="T25" fmla="*/ 798 h 811"/>
              <a:gd name="T26" fmla="*/ 6 w 928"/>
              <a:gd name="T27" fmla="*/ 791 h 811"/>
              <a:gd name="T28" fmla="*/ 915 w 928"/>
              <a:gd name="T29" fmla="*/ 791 h 811"/>
              <a:gd name="T30" fmla="*/ 909 w 928"/>
              <a:gd name="T31" fmla="*/ 798 h 811"/>
              <a:gd name="T32" fmla="*/ 909 w 928"/>
              <a:gd name="T33" fmla="*/ 6 h 811"/>
              <a:gd name="T34" fmla="*/ 915 w 928"/>
              <a:gd name="T35" fmla="*/ 19 h 811"/>
              <a:gd name="T36" fmla="*/ 6 w 928"/>
              <a:gd name="T37" fmla="*/ 19 h 811"/>
              <a:gd name="T38" fmla="*/ 19 w 928"/>
              <a:gd name="T39" fmla="*/ 6 h 811"/>
              <a:gd name="T40" fmla="*/ 19 w 928"/>
              <a:gd name="T41" fmla="*/ 79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8" h="811">
                <a:moveTo>
                  <a:pt x="0" y="6"/>
                </a:moveTo>
                <a:lnTo>
                  <a:pt x="0" y="0"/>
                </a:lnTo>
                <a:lnTo>
                  <a:pt x="6" y="0"/>
                </a:lnTo>
                <a:lnTo>
                  <a:pt x="915" y="0"/>
                </a:lnTo>
                <a:lnTo>
                  <a:pt x="922" y="0"/>
                </a:lnTo>
                <a:lnTo>
                  <a:pt x="928" y="6"/>
                </a:lnTo>
                <a:lnTo>
                  <a:pt x="928" y="798"/>
                </a:lnTo>
                <a:lnTo>
                  <a:pt x="915" y="811"/>
                </a:lnTo>
                <a:lnTo>
                  <a:pt x="6" y="811"/>
                </a:lnTo>
                <a:lnTo>
                  <a:pt x="0" y="804"/>
                </a:lnTo>
                <a:lnTo>
                  <a:pt x="0" y="798"/>
                </a:lnTo>
                <a:lnTo>
                  <a:pt x="0" y="6"/>
                </a:lnTo>
                <a:close/>
                <a:moveTo>
                  <a:pt x="19" y="798"/>
                </a:moveTo>
                <a:lnTo>
                  <a:pt x="6" y="791"/>
                </a:lnTo>
                <a:lnTo>
                  <a:pt x="915" y="791"/>
                </a:lnTo>
                <a:lnTo>
                  <a:pt x="909" y="798"/>
                </a:lnTo>
                <a:lnTo>
                  <a:pt x="909" y="6"/>
                </a:lnTo>
                <a:lnTo>
                  <a:pt x="915" y="19"/>
                </a:lnTo>
                <a:lnTo>
                  <a:pt x="6" y="19"/>
                </a:lnTo>
                <a:lnTo>
                  <a:pt x="19" y="6"/>
                </a:lnTo>
                <a:lnTo>
                  <a:pt x="19" y="798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무한 공정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유권자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암환자</a:t>
            </a:r>
          </a:p>
        </p:txBody>
      </p:sp>
      <p:sp>
        <p:nvSpPr>
          <p:cNvPr id="2048" name="Freeform 29"/>
          <p:cNvSpPr>
            <a:spLocks noEditPoints="1"/>
          </p:cNvSpPr>
          <p:nvPr/>
        </p:nvSpPr>
        <p:spPr bwMode="auto">
          <a:xfrm>
            <a:off x="4586288" y="5094288"/>
            <a:ext cx="1473200" cy="1287463"/>
          </a:xfrm>
          <a:custGeom>
            <a:avLst/>
            <a:gdLst>
              <a:gd name="T0" fmla="*/ 0 w 928"/>
              <a:gd name="T1" fmla="*/ 6 h 811"/>
              <a:gd name="T2" fmla="*/ 0 w 928"/>
              <a:gd name="T3" fmla="*/ 0 h 811"/>
              <a:gd name="T4" fmla="*/ 6 w 928"/>
              <a:gd name="T5" fmla="*/ 0 h 811"/>
              <a:gd name="T6" fmla="*/ 915 w 928"/>
              <a:gd name="T7" fmla="*/ 0 h 811"/>
              <a:gd name="T8" fmla="*/ 922 w 928"/>
              <a:gd name="T9" fmla="*/ 0 h 811"/>
              <a:gd name="T10" fmla="*/ 928 w 928"/>
              <a:gd name="T11" fmla="*/ 6 h 811"/>
              <a:gd name="T12" fmla="*/ 928 w 928"/>
              <a:gd name="T13" fmla="*/ 798 h 811"/>
              <a:gd name="T14" fmla="*/ 915 w 928"/>
              <a:gd name="T15" fmla="*/ 811 h 811"/>
              <a:gd name="T16" fmla="*/ 6 w 928"/>
              <a:gd name="T17" fmla="*/ 811 h 811"/>
              <a:gd name="T18" fmla="*/ 0 w 928"/>
              <a:gd name="T19" fmla="*/ 804 h 811"/>
              <a:gd name="T20" fmla="*/ 0 w 928"/>
              <a:gd name="T21" fmla="*/ 798 h 811"/>
              <a:gd name="T22" fmla="*/ 0 w 928"/>
              <a:gd name="T23" fmla="*/ 6 h 811"/>
              <a:gd name="T24" fmla="*/ 19 w 928"/>
              <a:gd name="T25" fmla="*/ 798 h 811"/>
              <a:gd name="T26" fmla="*/ 6 w 928"/>
              <a:gd name="T27" fmla="*/ 791 h 811"/>
              <a:gd name="T28" fmla="*/ 915 w 928"/>
              <a:gd name="T29" fmla="*/ 791 h 811"/>
              <a:gd name="T30" fmla="*/ 909 w 928"/>
              <a:gd name="T31" fmla="*/ 798 h 811"/>
              <a:gd name="T32" fmla="*/ 909 w 928"/>
              <a:gd name="T33" fmla="*/ 6 h 811"/>
              <a:gd name="T34" fmla="*/ 915 w 928"/>
              <a:gd name="T35" fmla="*/ 19 h 811"/>
              <a:gd name="T36" fmla="*/ 6 w 928"/>
              <a:gd name="T37" fmla="*/ 19 h 811"/>
              <a:gd name="T38" fmla="*/ 19 w 928"/>
              <a:gd name="T39" fmla="*/ 6 h 811"/>
              <a:gd name="T40" fmla="*/ 19 w 928"/>
              <a:gd name="T41" fmla="*/ 79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8" h="811">
                <a:moveTo>
                  <a:pt x="0" y="6"/>
                </a:moveTo>
                <a:lnTo>
                  <a:pt x="0" y="0"/>
                </a:lnTo>
                <a:lnTo>
                  <a:pt x="6" y="0"/>
                </a:lnTo>
                <a:lnTo>
                  <a:pt x="915" y="0"/>
                </a:lnTo>
                <a:lnTo>
                  <a:pt x="922" y="0"/>
                </a:lnTo>
                <a:lnTo>
                  <a:pt x="928" y="6"/>
                </a:lnTo>
                <a:lnTo>
                  <a:pt x="928" y="798"/>
                </a:lnTo>
                <a:lnTo>
                  <a:pt x="915" y="811"/>
                </a:lnTo>
                <a:lnTo>
                  <a:pt x="6" y="811"/>
                </a:lnTo>
                <a:lnTo>
                  <a:pt x="0" y="804"/>
                </a:lnTo>
                <a:lnTo>
                  <a:pt x="0" y="798"/>
                </a:lnTo>
                <a:lnTo>
                  <a:pt x="0" y="6"/>
                </a:lnTo>
                <a:close/>
                <a:moveTo>
                  <a:pt x="19" y="798"/>
                </a:moveTo>
                <a:lnTo>
                  <a:pt x="6" y="791"/>
                </a:lnTo>
                <a:lnTo>
                  <a:pt x="915" y="791"/>
                </a:lnTo>
                <a:lnTo>
                  <a:pt x="909" y="798"/>
                </a:lnTo>
                <a:lnTo>
                  <a:pt x="909" y="6"/>
                </a:lnTo>
                <a:lnTo>
                  <a:pt x="915" y="19"/>
                </a:lnTo>
                <a:lnTo>
                  <a:pt x="6" y="19"/>
                </a:lnTo>
                <a:lnTo>
                  <a:pt x="19" y="6"/>
                </a:lnTo>
                <a:lnTo>
                  <a:pt x="19" y="798"/>
                </a:lnTo>
                <a:close/>
              </a:path>
            </a:pathLst>
          </a:custGeom>
          <a:solidFill>
            <a:srgbClr val="00B0F0"/>
          </a:solidFill>
          <a:ln w="0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유한 공정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지역구 유권자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지역 암환자</a:t>
            </a:r>
          </a:p>
        </p:txBody>
      </p:sp>
      <p:sp>
        <p:nvSpPr>
          <p:cNvPr id="2056" name="Freeform 36"/>
          <p:cNvSpPr>
            <a:spLocks noEditPoints="1"/>
          </p:cNvSpPr>
          <p:nvPr/>
        </p:nvSpPr>
        <p:spPr bwMode="auto">
          <a:xfrm>
            <a:off x="1485900" y="4241800"/>
            <a:ext cx="939800" cy="498475"/>
          </a:xfrm>
          <a:custGeom>
            <a:avLst/>
            <a:gdLst>
              <a:gd name="T0" fmla="*/ 0 w 592"/>
              <a:gd name="T1" fmla="*/ 6 h 314"/>
              <a:gd name="T2" fmla="*/ 0 w 592"/>
              <a:gd name="T3" fmla="*/ 0 h 314"/>
              <a:gd name="T4" fmla="*/ 7 w 592"/>
              <a:gd name="T5" fmla="*/ 0 h 314"/>
              <a:gd name="T6" fmla="*/ 579 w 592"/>
              <a:gd name="T7" fmla="*/ 0 h 314"/>
              <a:gd name="T8" fmla="*/ 585 w 592"/>
              <a:gd name="T9" fmla="*/ 0 h 314"/>
              <a:gd name="T10" fmla="*/ 592 w 592"/>
              <a:gd name="T11" fmla="*/ 6 h 314"/>
              <a:gd name="T12" fmla="*/ 592 w 592"/>
              <a:gd name="T13" fmla="*/ 301 h 314"/>
              <a:gd name="T14" fmla="*/ 579 w 592"/>
              <a:gd name="T15" fmla="*/ 314 h 314"/>
              <a:gd name="T16" fmla="*/ 7 w 592"/>
              <a:gd name="T17" fmla="*/ 314 h 314"/>
              <a:gd name="T18" fmla="*/ 0 w 592"/>
              <a:gd name="T19" fmla="*/ 307 h 314"/>
              <a:gd name="T20" fmla="*/ 0 w 592"/>
              <a:gd name="T21" fmla="*/ 301 h 314"/>
              <a:gd name="T22" fmla="*/ 0 w 592"/>
              <a:gd name="T23" fmla="*/ 6 h 314"/>
              <a:gd name="T24" fmla="*/ 19 w 592"/>
              <a:gd name="T25" fmla="*/ 301 h 314"/>
              <a:gd name="T26" fmla="*/ 7 w 592"/>
              <a:gd name="T27" fmla="*/ 294 h 314"/>
              <a:gd name="T28" fmla="*/ 579 w 592"/>
              <a:gd name="T29" fmla="*/ 294 h 314"/>
              <a:gd name="T30" fmla="*/ 573 w 592"/>
              <a:gd name="T31" fmla="*/ 301 h 314"/>
              <a:gd name="T32" fmla="*/ 573 w 592"/>
              <a:gd name="T33" fmla="*/ 6 h 314"/>
              <a:gd name="T34" fmla="*/ 579 w 592"/>
              <a:gd name="T35" fmla="*/ 20 h 314"/>
              <a:gd name="T36" fmla="*/ 7 w 592"/>
              <a:gd name="T37" fmla="*/ 20 h 314"/>
              <a:gd name="T38" fmla="*/ 19 w 592"/>
              <a:gd name="T39" fmla="*/ 6 h 314"/>
              <a:gd name="T40" fmla="*/ 19 w 592"/>
              <a:gd name="T41" fmla="*/ 30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2" h="314">
                <a:moveTo>
                  <a:pt x="0" y="6"/>
                </a:moveTo>
                <a:lnTo>
                  <a:pt x="0" y="0"/>
                </a:lnTo>
                <a:lnTo>
                  <a:pt x="7" y="0"/>
                </a:lnTo>
                <a:lnTo>
                  <a:pt x="579" y="0"/>
                </a:lnTo>
                <a:lnTo>
                  <a:pt x="585" y="0"/>
                </a:lnTo>
                <a:lnTo>
                  <a:pt x="592" y="6"/>
                </a:lnTo>
                <a:lnTo>
                  <a:pt x="592" y="301"/>
                </a:lnTo>
                <a:lnTo>
                  <a:pt x="579" y="314"/>
                </a:lnTo>
                <a:lnTo>
                  <a:pt x="7" y="314"/>
                </a:lnTo>
                <a:lnTo>
                  <a:pt x="0" y="307"/>
                </a:lnTo>
                <a:lnTo>
                  <a:pt x="0" y="301"/>
                </a:lnTo>
                <a:lnTo>
                  <a:pt x="0" y="6"/>
                </a:lnTo>
                <a:close/>
                <a:moveTo>
                  <a:pt x="19" y="301"/>
                </a:moveTo>
                <a:lnTo>
                  <a:pt x="7" y="294"/>
                </a:lnTo>
                <a:lnTo>
                  <a:pt x="579" y="294"/>
                </a:lnTo>
                <a:lnTo>
                  <a:pt x="573" y="301"/>
                </a:lnTo>
                <a:lnTo>
                  <a:pt x="573" y="6"/>
                </a:lnTo>
                <a:lnTo>
                  <a:pt x="579" y="20"/>
                </a:lnTo>
                <a:lnTo>
                  <a:pt x="7" y="20"/>
                </a:lnTo>
                <a:lnTo>
                  <a:pt x="19" y="6"/>
                </a:lnTo>
                <a:lnTo>
                  <a:pt x="19" y="301"/>
                </a:lnTo>
                <a:close/>
              </a:path>
            </a:pathLst>
          </a:custGeom>
          <a:solidFill>
            <a:srgbClr val="F2F2F2"/>
          </a:solidFill>
          <a:ln w="0">
            <a:solidFill>
              <a:srgbClr val="F2F2F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7" name="Rectangle 37"/>
          <p:cNvSpPr>
            <a:spLocks noChangeArrowheads="1"/>
          </p:cNvSpPr>
          <p:nvPr/>
        </p:nvSpPr>
        <p:spPr bwMode="auto">
          <a:xfrm>
            <a:off x="1758950" y="4344988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분류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8" name="Freeform 38"/>
          <p:cNvSpPr>
            <a:spLocks noEditPoints="1"/>
          </p:cNvSpPr>
          <p:nvPr/>
        </p:nvSpPr>
        <p:spPr bwMode="auto">
          <a:xfrm>
            <a:off x="1485900" y="5094288"/>
            <a:ext cx="939800" cy="1287463"/>
          </a:xfrm>
          <a:custGeom>
            <a:avLst/>
            <a:gdLst>
              <a:gd name="T0" fmla="*/ 0 w 592"/>
              <a:gd name="T1" fmla="*/ 6 h 811"/>
              <a:gd name="T2" fmla="*/ 0 w 592"/>
              <a:gd name="T3" fmla="*/ 0 h 811"/>
              <a:gd name="T4" fmla="*/ 7 w 592"/>
              <a:gd name="T5" fmla="*/ 0 h 811"/>
              <a:gd name="T6" fmla="*/ 579 w 592"/>
              <a:gd name="T7" fmla="*/ 0 h 811"/>
              <a:gd name="T8" fmla="*/ 585 w 592"/>
              <a:gd name="T9" fmla="*/ 0 h 811"/>
              <a:gd name="T10" fmla="*/ 592 w 592"/>
              <a:gd name="T11" fmla="*/ 6 h 811"/>
              <a:gd name="T12" fmla="*/ 592 w 592"/>
              <a:gd name="T13" fmla="*/ 798 h 811"/>
              <a:gd name="T14" fmla="*/ 579 w 592"/>
              <a:gd name="T15" fmla="*/ 811 h 811"/>
              <a:gd name="T16" fmla="*/ 7 w 592"/>
              <a:gd name="T17" fmla="*/ 811 h 811"/>
              <a:gd name="T18" fmla="*/ 0 w 592"/>
              <a:gd name="T19" fmla="*/ 804 h 811"/>
              <a:gd name="T20" fmla="*/ 0 w 592"/>
              <a:gd name="T21" fmla="*/ 798 h 811"/>
              <a:gd name="T22" fmla="*/ 0 w 592"/>
              <a:gd name="T23" fmla="*/ 6 h 811"/>
              <a:gd name="T24" fmla="*/ 19 w 592"/>
              <a:gd name="T25" fmla="*/ 798 h 811"/>
              <a:gd name="T26" fmla="*/ 7 w 592"/>
              <a:gd name="T27" fmla="*/ 791 h 811"/>
              <a:gd name="T28" fmla="*/ 579 w 592"/>
              <a:gd name="T29" fmla="*/ 791 h 811"/>
              <a:gd name="T30" fmla="*/ 573 w 592"/>
              <a:gd name="T31" fmla="*/ 798 h 811"/>
              <a:gd name="T32" fmla="*/ 573 w 592"/>
              <a:gd name="T33" fmla="*/ 6 h 811"/>
              <a:gd name="T34" fmla="*/ 579 w 592"/>
              <a:gd name="T35" fmla="*/ 19 h 811"/>
              <a:gd name="T36" fmla="*/ 7 w 592"/>
              <a:gd name="T37" fmla="*/ 19 h 811"/>
              <a:gd name="T38" fmla="*/ 19 w 592"/>
              <a:gd name="T39" fmla="*/ 6 h 811"/>
              <a:gd name="T40" fmla="*/ 19 w 592"/>
              <a:gd name="T41" fmla="*/ 79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2" h="811">
                <a:moveTo>
                  <a:pt x="0" y="6"/>
                </a:moveTo>
                <a:lnTo>
                  <a:pt x="0" y="0"/>
                </a:lnTo>
                <a:lnTo>
                  <a:pt x="7" y="0"/>
                </a:lnTo>
                <a:lnTo>
                  <a:pt x="579" y="0"/>
                </a:lnTo>
                <a:lnTo>
                  <a:pt x="585" y="0"/>
                </a:lnTo>
                <a:lnTo>
                  <a:pt x="592" y="6"/>
                </a:lnTo>
                <a:lnTo>
                  <a:pt x="592" y="798"/>
                </a:lnTo>
                <a:lnTo>
                  <a:pt x="579" y="811"/>
                </a:lnTo>
                <a:lnTo>
                  <a:pt x="7" y="811"/>
                </a:lnTo>
                <a:lnTo>
                  <a:pt x="0" y="804"/>
                </a:lnTo>
                <a:lnTo>
                  <a:pt x="0" y="798"/>
                </a:lnTo>
                <a:lnTo>
                  <a:pt x="0" y="6"/>
                </a:lnTo>
                <a:close/>
                <a:moveTo>
                  <a:pt x="19" y="798"/>
                </a:moveTo>
                <a:lnTo>
                  <a:pt x="7" y="791"/>
                </a:lnTo>
                <a:lnTo>
                  <a:pt x="579" y="791"/>
                </a:lnTo>
                <a:lnTo>
                  <a:pt x="573" y="798"/>
                </a:lnTo>
                <a:lnTo>
                  <a:pt x="573" y="6"/>
                </a:lnTo>
                <a:lnTo>
                  <a:pt x="579" y="19"/>
                </a:lnTo>
                <a:lnTo>
                  <a:pt x="7" y="19"/>
                </a:lnTo>
                <a:lnTo>
                  <a:pt x="19" y="6"/>
                </a:lnTo>
                <a:lnTo>
                  <a:pt x="19" y="798"/>
                </a:lnTo>
                <a:close/>
              </a:path>
            </a:pathLst>
          </a:custGeom>
          <a:solidFill>
            <a:srgbClr val="F2F2F2"/>
          </a:solidFill>
          <a:ln w="0">
            <a:solidFill>
              <a:srgbClr val="F2F2F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9" name="Rectangle 39"/>
          <p:cNvSpPr>
            <a:spLocks noChangeArrowheads="1"/>
          </p:cNvSpPr>
          <p:nvPr/>
        </p:nvSpPr>
        <p:spPr bwMode="auto">
          <a:xfrm>
            <a:off x="1758950" y="5259388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60" name="Rectangle 40"/>
          <p:cNvSpPr>
            <a:spLocks noChangeArrowheads="1"/>
          </p:cNvSpPr>
          <p:nvPr/>
        </p:nvSpPr>
        <p:spPr bwMode="auto">
          <a:xfrm>
            <a:off x="1668463" y="5613400"/>
            <a:ext cx="706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유권자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61" name="Rectangle 41"/>
          <p:cNvSpPr>
            <a:spLocks noChangeArrowheads="1"/>
          </p:cNvSpPr>
          <p:nvPr/>
        </p:nvSpPr>
        <p:spPr bwMode="auto">
          <a:xfrm>
            <a:off x="1758950" y="5956300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병력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62" name="Freeform 42"/>
          <p:cNvSpPr>
            <a:spLocks/>
          </p:cNvSpPr>
          <p:nvPr/>
        </p:nvSpPr>
        <p:spPr bwMode="auto">
          <a:xfrm>
            <a:off x="3727450" y="3702050"/>
            <a:ext cx="1595438" cy="549275"/>
          </a:xfrm>
          <a:custGeom>
            <a:avLst/>
            <a:gdLst>
              <a:gd name="T0" fmla="*/ 1005 w 1005"/>
              <a:gd name="T1" fmla="*/ 0 h 346"/>
              <a:gd name="T2" fmla="*/ 1005 w 1005"/>
              <a:gd name="T3" fmla="*/ 170 h 346"/>
              <a:gd name="T4" fmla="*/ 1005 w 1005"/>
              <a:gd name="T5" fmla="*/ 176 h 346"/>
              <a:gd name="T6" fmla="*/ 0 w 1005"/>
              <a:gd name="T7" fmla="*/ 176 h 346"/>
              <a:gd name="T8" fmla="*/ 6 w 1005"/>
              <a:gd name="T9" fmla="*/ 170 h 346"/>
              <a:gd name="T10" fmla="*/ 6 w 1005"/>
              <a:gd name="T11" fmla="*/ 346 h 346"/>
              <a:gd name="T12" fmla="*/ 0 w 1005"/>
              <a:gd name="T13" fmla="*/ 346 h 346"/>
              <a:gd name="T14" fmla="*/ 0 w 1005"/>
              <a:gd name="T15" fmla="*/ 170 h 346"/>
              <a:gd name="T16" fmla="*/ 0 w 1005"/>
              <a:gd name="T17" fmla="*/ 170 h 346"/>
              <a:gd name="T18" fmla="*/ 1005 w 1005"/>
              <a:gd name="T19" fmla="*/ 170 h 346"/>
              <a:gd name="T20" fmla="*/ 998 w 1005"/>
              <a:gd name="T21" fmla="*/ 170 h 346"/>
              <a:gd name="T22" fmla="*/ 998 w 1005"/>
              <a:gd name="T23" fmla="*/ 0 h 346"/>
              <a:gd name="T24" fmla="*/ 1005 w 1005"/>
              <a:gd name="T2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346">
                <a:moveTo>
                  <a:pt x="1005" y="0"/>
                </a:moveTo>
                <a:lnTo>
                  <a:pt x="1005" y="170"/>
                </a:lnTo>
                <a:lnTo>
                  <a:pt x="1005" y="176"/>
                </a:lnTo>
                <a:lnTo>
                  <a:pt x="0" y="176"/>
                </a:lnTo>
                <a:lnTo>
                  <a:pt x="6" y="170"/>
                </a:lnTo>
                <a:lnTo>
                  <a:pt x="6" y="346"/>
                </a:lnTo>
                <a:lnTo>
                  <a:pt x="0" y="346"/>
                </a:lnTo>
                <a:lnTo>
                  <a:pt x="0" y="170"/>
                </a:lnTo>
                <a:lnTo>
                  <a:pt x="0" y="170"/>
                </a:lnTo>
                <a:lnTo>
                  <a:pt x="1005" y="170"/>
                </a:lnTo>
                <a:lnTo>
                  <a:pt x="998" y="170"/>
                </a:lnTo>
                <a:lnTo>
                  <a:pt x="998" y="0"/>
                </a:lnTo>
                <a:lnTo>
                  <a:pt x="100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3" name="Freeform 43"/>
          <p:cNvSpPr>
            <a:spLocks/>
          </p:cNvSpPr>
          <p:nvPr/>
        </p:nvSpPr>
        <p:spPr bwMode="auto">
          <a:xfrm>
            <a:off x="5322888" y="3702050"/>
            <a:ext cx="1524000" cy="549275"/>
          </a:xfrm>
          <a:custGeom>
            <a:avLst/>
            <a:gdLst>
              <a:gd name="T0" fmla="*/ 6 w 960"/>
              <a:gd name="T1" fmla="*/ 0 h 346"/>
              <a:gd name="T2" fmla="*/ 6 w 960"/>
              <a:gd name="T3" fmla="*/ 170 h 346"/>
              <a:gd name="T4" fmla="*/ 0 w 960"/>
              <a:gd name="T5" fmla="*/ 170 h 346"/>
              <a:gd name="T6" fmla="*/ 954 w 960"/>
              <a:gd name="T7" fmla="*/ 170 h 346"/>
              <a:gd name="T8" fmla="*/ 960 w 960"/>
              <a:gd name="T9" fmla="*/ 170 h 346"/>
              <a:gd name="T10" fmla="*/ 960 w 960"/>
              <a:gd name="T11" fmla="*/ 346 h 346"/>
              <a:gd name="T12" fmla="*/ 954 w 960"/>
              <a:gd name="T13" fmla="*/ 346 h 346"/>
              <a:gd name="T14" fmla="*/ 954 w 960"/>
              <a:gd name="T15" fmla="*/ 170 h 346"/>
              <a:gd name="T16" fmla="*/ 954 w 960"/>
              <a:gd name="T17" fmla="*/ 176 h 346"/>
              <a:gd name="T18" fmla="*/ 0 w 960"/>
              <a:gd name="T19" fmla="*/ 176 h 346"/>
              <a:gd name="T20" fmla="*/ 0 w 960"/>
              <a:gd name="T21" fmla="*/ 170 h 346"/>
              <a:gd name="T22" fmla="*/ 0 w 960"/>
              <a:gd name="T23" fmla="*/ 0 h 346"/>
              <a:gd name="T24" fmla="*/ 6 w 960"/>
              <a:gd name="T2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0" h="346">
                <a:moveTo>
                  <a:pt x="6" y="0"/>
                </a:moveTo>
                <a:lnTo>
                  <a:pt x="6" y="170"/>
                </a:lnTo>
                <a:lnTo>
                  <a:pt x="0" y="170"/>
                </a:lnTo>
                <a:lnTo>
                  <a:pt x="954" y="170"/>
                </a:lnTo>
                <a:lnTo>
                  <a:pt x="960" y="170"/>
                </a:lnTo>
                <a:lnTo>
                  <a:pt x="960" y="346"/>
                </a:lnTo>
                <a:lnTo>
                  <a:pt x="954" y="346"/>
                </a:lnTo>
                <a:lnTo>
                  <a:pt x="954" y="170"/>
                </a:lnTo>
                <a:lnTo>
                  <a:pt x="954" y="176"/>
                </a:lnTo>
                <a:lnTo>
                  <a:pt x="0" y="176"/>
                </a:lnTo>
                <a:lnTo>
                  <a:pt x="0" y="170"/>
                </a:lnTo>
                <a:lnTo>
                  <a:pt x="0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4" name="Freeform 44"/>
          <p:cNvSpPr>
            <a:spLocks/>
          </p:cNvSpPr>
          <p:nvPr/>
        </p:nvSpPr>
        <p:spPr bwMode="auto">
          <a:xfrm>
            <a:off x="3313113" y="4719638"/>
            <a:ext cx="423863" cy="395288"/>
          </a:xfrm>
          <a:custGeom>
            <a:avLst/>
            <a:gdLst>
              <a:gd name="T0" fmla="*/ 267 w 267"/>
              <a:gd name="T1" fmla="*/ 0 h 249"/>
              <a:gd name="T2" fmla="*/ 267 w 267"/>
              <a:gd name="T3" fmla="*/ 124 h 249"/>
              <a:gd name="T4" fmla="*/ 261 w 267"/>
              <a:gd name="T5" fmla="*/ 124 h 249"/>
              <a:gd name="T6" fmla="*/ 0 w 267"/>
              <a:gd name="T7" fmla="*/ 124 h 249"/>
              <a:gd name="T8" fmla="*/ 7 w 267"/>
              <a:gd name="T9" fmla="*/ 124 h 249"/>
              <a:gd name="T10" fmla="*/ 7 w 267"/>
              <a:gd name="T11" fmla="*/ 249 h 249"/>
              <a:gd name="T12" fmla="*/ 0 w 267"/>
              <a:gd name="T13" fmla="*/ 249 h 249"/>
              <a:gd name="T14" fmla="*/ 0 w 267"/>
              <a:gd name="T15" fmla="*/ 124 h 249"/>
              <a:gd name="T16" fmla="*/ 0 w 267"/>
              <a:gd name="T17" fmla="*/ 118 h 249"/>
              <a:gd name="T18" fmla="*/ 261 w 267"/>
              <a:gd name="T19" fmla="*/ 118 h 249"/>
              <a:gd name="T20" fmla="*/ 261 w 267"/>
              <a:gd name="T21" fmla="*/ 124 h 249"/>
              <a:gd name="T22" fmla="*/ 261 w 267"/>
              <a:gd name="T23" fmla="*/ 0 h 249"/>
              <a:gd name="T24" fmla="*/ 267 w 267"/>
              <a:gd name="T25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" h="249">
                <a:moveTo>
                  <a:pt x="267" y="0"/>
                </a:moveTo>
                <a:lnTo>
                  <a:pt x="267" y="124"/>
                </a:lnTo>
                <a:lnTo>
                  <a:pt x="261" y="124"/>
                </a:lnTo>
                <a:lnTo>
                  <a:pt x="0" y="124"/>
                </a:lnTo>
                <a:lnTo>
                  <a:pt x="7" y="124"/>
                </a:lnTo>
                <a:lnTo>
                  <a:pt x="7" y="249"/>
                </a:lnTo>
                <a:lnTo>
                  <a:pt x="0" y="249"/>
                </a:lnTo>
                <a:lnTo>
                  <a:pt x="0" y="124"/>
                </a:lnTo>
                <a:lnTo>
                  <a:pt x="0" y="118"/>
                </a:lnTo>
                <a:lnTo>
                  <a:pt x="261" y="118"/>
                </a:lnTo>
                <a:lnTo>
                  <a:pt x="261" y="124"/>
                </a:lnTo>
                <a:lnTo>
                  <a:pt x="261" y="0"/>
                </a:lnTo>
                <a:lnTo>
                  <a:pt x="267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5" name="Freeform 45"/>
          <p:cNvSpPr>
            <a:spLocks/>
          </p:cNvSpPr>
          <p:nvPr/>
        </p:nvSpPr>
        <p:spPr bwMode="auto">
          <a:xfrm>
            <a:off x="3727450" y="4719638"/>
            <a:ext cx="1595438" cy="395288"/>
          </a:xfrm>
          <a:custGeom>
            <a:avLst/>
            <a:gdLst>
              <a:gd name="T0" fmla="*/ 6 w 1005"/>
              <a:gd name="T1" fmla="*/ 0 h 249"/>
              <a:gd name="T2" fmla="*/ 6 w 1005"/>
              <a:gd name="T3" fmla="*/ 124 h 249"/>
              <a:gd name="T4" fmla="*/ 0 w 1005"/>
              <a:gd name="T5" fmla="*/ 118 h 249"/>
              <a:gd name="T6" fmla="*/ 1005 w 1005"/>
              <a:gd name="T7" fmla="*/ 118 h 249"/>
              <a:gd name="T8" fmla="*/ 1005 w 1005"/>
              <a:gd name="T9" fmla="*/ 124 h 249"/>
              <a:gd name="T10" fmla="*/ 1005 w 1005"/>
              <a:gd name="T11" fmla="*/ 249 h 249"/>
              <a:gd name="T12" fmla="*/ 998 w 1005"/>
              <a:gd name="T13" fmla="*/ 249 h 249"/>
              <a:gd name="T14" fmla="*/ 998 w 1005"/>
              <a:gd name="T15" fmla="*/ 124 h 249"/>
              <a:gd name="T16" fmla="*/ 1005 w 1005"/>
              <a:gd name="T17" fmla="*/ 124 h 249"/>
              <a:gd name="T18" fmla="*/ 0 w 1005"/>
              <a:gd name="T19" fmla="*/ 124 h 249"/>
              <a:gd name="T20" fmla="*/ 0 w 1005"/>
              <a:gd name="T21" fmla="*/ 124 h 249"/>
              <a:gd name="T22" fmla="*/ 0 w 1005"/>
              <a:gd name="T23" fmla="*/ 0 h 249"/>
              <a:gd name="T24" fmla="*/ 6 w 1005"/>
              <a:gd name="T25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249">
                <a:moveTo>
                  <a:pt x="6" y="0"/>
                </a:moveTo>
                <a:lnTo>
                  <a:pt x="6" y="124"/>
                </a:lnTo>
                <a:lnTo>
                  <a:pt x="0" y="118"/>
                </a:lnTo>
                <a:lnTo>
                  <a:pt x="1005" y="118"/>
                </a:lnTo>
                <a:lnTo>
                  <a:pt x="1005" y="124"/>
                </a:lnTo>
                <a:lnTo>
                  <a:pt x="1005" y="249"/>
                </a:lnTo>
                <a:lnTo>
                  <a:pt x="998" y="249"/>
                </a:lnTo>
                <a:lnTo>
                  <a:pt x="998" y="124"/>
                </a:lnTo>
                <a:lnTo>
                  <a:pt x="1005" y="124"/>
                </a:lnTo>
                <a:lnTo>
                  <a:pt x="0" y="124"/>
                </a:lnTo>
                <a:lnTo>
                  <a:pt x="0" y="124"/>
                </a:lnTo>
                <a:lnTo>
                  <a:pt x="0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6" name="Freeform 46"/>
          <p:cNvSpPr>
            <a:spLocks/>
          </p:cNvSpPr>
          <p:nvPr/>
        </p:nvSpPr>
        <p:spPr bwMode="auto">
          <a:xfrm>
            <a:off x="6837363" y="4719638"/>
            <a:ext cx="463550" cy="395288"/>
          </a:xfrm>
          <a:custGeom>
            <a:avLst/>
            <a:gdLst>
              <a:gd name="T0" fmla="*/ 6 w 292"/>
              <a:gd name="T1" fmla="*/ 0 h 249"/>
              <a:gd name="T2" fmla="*/ 6 w 292"/>
              <a:gd name="T3" fmla="*/ 124 h 249"/>
              <a:gd name="T4" fmla="*/ 0 w 292"/>
              <a:gd name="T5" fmla="*/ 118 h 249"/>
              <a:gd name="T6" fmla="*/ 286 w 292"/>
              <a:gd name="T7" fmla="*/ 118 h 249"/>
              <a:gd name="T8" fmla="*/ 292 w 292"/>
              <a:gd name="T9" fmla="*/ 124 h 249"/>
              <a:gd name="T10" fmla="*/ 292 w 292"/>
              <a:gd name="T11" fmla="*/ 249 h 249"/>
              <a:gd name="T12" fmla="*/ 286 w 292"/>
              <a:gd name="T13" fmla="*/ 249 h 249"/>
              <a:gd name="T14" fmla="*/ 286 w 292"/>
              <a:gd name="T15" fmla="*/ 124 h 249"/>
              <a:gd name="T16" fmla="*/ 286 w 292"/>
              <a:gd name="T17" fmla="*/ 124 h 249"/>
              <a:gd name="T18" fmla="*/ 0 w 292"/>
              <a:gd name="T19" fmla="*/ 124 h 249"/>
              <a:gd name="T20" fmla="*/ 0 w 292"/>
              <a:gd name="T21" fmla="*/ 124 h 249"/>
              <a:gd name="T22" fmla="*/ 0 w 292"/>
              <a:gd name="T23" fmla="*/ 0 h 249"/>
              <a:gd name="T24" fmla="*/ 6 w 292"/>
              <a:gd name="T25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2" h="249">
                <a:moveTo>
                  <a:pt x="6" y="0"/>
                </a:moveTo>
                <a:lnTo>
                  <a:pt x="6" y="124"/>
                </a:lnTo>
                <a:lnTo>
                  <a:pt x="0" y="118"/>
                </a:lnTo>
                <a:lnTo>
                  <a:pt x="286" y="118"/>
                </a:lnTo>
                <a:lnTo>
                  <a:pt x="292" y="124"/>
                </a:lnTo>
                <a:lnTo>
                  <a:pt x="292" y="249"/>
                </a:lnTo>
                <a:lnTo>
                  <a:pt x="286" y="249"/>
                </a:lnTo>
                <a:lnTo>
                  <a:pt x="286" y="124"/>
                </a:lnTo>
                <a:lnTo>
                  <a:pt x="286" y="124"/>
                </a:lnTo>
                <a:lnTo>
                  <a:pt x="0" y="124"/>
                </a:lnTo>
                <a:lnTo>
                  <a:pt x="0" y="124"/>
                </a:lnTo>
                <a:lnTo>
                  <a:pt x="0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7" name="Freeform 47"/>
          <p:cNvSpPr>
            <a:spLocks/>
          </p:cNvSpPr>
          <p:nvPr/>
        </p:nvSpPr>
        <p:spPr bwMode="auto">
          <a:xfrm>
            <a:off x="4222750" y="5499100"/>
            <a:ext cx="301625" cy="466725"/>
          </a:xfrm>
          <a:custGeom>
            <a:avLst/>
            <a:gdLst>
              <a:gd name="T0" fmla="*/ 0 w 190"/>
              <a:gd name="T1" fmla="*/ 72 h 294"/>
              <a:gd name="T2" fmla="*/ 95 w 190"/>
              <a:gd name="T3" fmla="*/ 72 h 294"/>
              <a:gd name="T4" fmla="*/ 95 w 190"/>
              <a:gd name="T5" fmla="*/ 0 h 294"/>
              <a:gd name="T6" fmla="*/ 190 w 190"/>
              <a:gd name="T7" fmla="*/ 150 h 294"/>
              <a:gd name="T8" fmla="*/ 95 w 190"/>
              <a:gd name="T9" fmla="*/ 294 h 294"/>
              <a:gd name="T10" fmla="*/ 95 w 190"/>
              <a:gd name="T11" fmla="*/ 222 h 294"/>
              <a:gd name="T12" fmla="*/ 0 w 190"/>
              <a:gd name="T13" fmla="*/ 222 h 294"/>
              <a:gd name="T14" fmla="*/ 0 w 190"/>
              <a:gd name="T15" fmla="*/ 7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294">
                <a:moveTo>
                  <a:pt x="0" y="72"/>
                </a:moveTo>
                <a:lnTo>
                  <a:pt x="95" y="72"/>
                </a:lnTo>
                <a:lnTo>
                  <a:pt x="95" y="0"/>
                </a:lnTo>
                <a:lnTo>
                  <a:pt x="190" y="150"/>
                </a:lnTo>
                <a:lnTo>
                  <a:pt x="95" y="294"/>
                </a:lnTo>
                <a:lnTo>
                  <a:pt x="95" y="222"/>
                </a:lnTo>
                <a:lnTo>
                  <a:pt x="0" y="222"/>
                </a:lnTo>
                <a:lnTo>
                  <a:pt x="0" y="72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8" name="Freeform 48"/>
          <p:cNvSpPr>
            <a:spLocks noEditPoints="1"/>
          </p:cNvSpPr>
          <p:nvPr/>
        </p:nvSpPr>
        <p:spPr bwMode="auto">
          <a:xfrm>
            <a:off x="4211638" y="5446713"/>
            <a:ext cx="333375" cy="571500"/>
          </a:xfrm>
          <a:custGeom>
            <a:avLst/>
            <a:gdLst>
              <a:gd name="T0" fmla="*/ 0 w 210"/>
              <a:gd name="T1" fmla="*/ 98 h 360"/>
              <a:gd name="T2" fmla="*/ 102 w 210"/>
              <a:gd name="T3" fmla="*/ 98 h 360"/>
              <a:gd name="T4" fmla="*/ 96 w 210"/>
              <a:gd name="T5" fmla="*/ 105 h 360"/>
              <a:gd name="T6" fmla="*/ 96 w 210"/>
              <a:gd name="T7" fmla="*/ 0 h 360"/>
              <a:gd name="T8" fmla="*/ 210 w 210"/>
              <a:gd name="T9" fmla="*/ 183 h 360"/>
              <a:gd name="T10" fmla="*/ 96 w 210"/>
              <a:gd name="T11" fmla="*/ 360 h 360"/>
              <a:gd name="T12" fmla="*/ 96 w 210"/>
              <a:gd name="T13" fmla="*/ 255 h 360"/>
              <a:gd name="T14" fmla="*/ 102 w 210"/>
              <a:gd name="T15" fmla="*/ 262 h 360"/>
              <a:gd name="T16" fmla="*/ 0 w 210"/>
              <a:gd name="T17" fmla="*/ 262 h 360"/>
              <a:gd name="T18" fmla="*/ 0 w 210"/>
              <a:gd name="T19" fmla="*/ 98 h 360"/>
              <a:gd name="T20" fmla="*/ 19 w 210"/>
              <a:gd name="T21" fmla="*/ 255 h 360"/>
              <a:gd name="T22" fmla="*/ 7 w 210"/>
              <a:gd name="T23" fmla="*/ 242 h 360"/>
              <a:gd name="T24" fmla="*/ 115 w 210"/>
              <a:gd name="T25" fmla="*/ 242 h 360"/>
              <a:gd name="T26" fmla="*/ 115 w 210"/>
              <a:gd name="T27" fmla="*/ 327 h 360"/>
              <a:gd name="T28" fmla="*/ 96 w 210"/>
              <a:gd name="T29" fmla="*/ 321 h 360"/>
              <a:gd name="T30" fmla="*/ 191 w 210"/>
              <a:gd name="T31" fmla="*/ 177 h 360"/>
              <a:gd name="T32" fmla="*/ 191 w 210"/>
              <a:gd name="T33" fmla="*/ 183 h 360"/>
              <a:gd name="T34" fmla="*/ 96 w 210"/>
              <a:gd name="T35" fmla="*/ 39 h 360"/>
              <a:gd name="T36" fmla="*/ 115 w 210"/>
              <a:gd name="T37" fmla="*/ 33 h 360"/>
              <a:gd name="T38" fmla="*/ 115 w 210"/>
              <a:gd name="T39" fmla="*/ 118 h 360"/>
              <a:gd name="T40" fmla="*/ 7 w 210"/>
              <a:gd name="T41" fmla="*/ 118 h 360"/>
              <a:gd name="T42" fmla="*/ 19 w 210"/>
              <a:gd name="T43" fmla="*/ 105 h 360"/>
              <a:gd name="T44" fmla="*/ 19 w 210"/>
              <a:gd name="T45" fmla="*/ 25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0" h="360">
                <a:moveTo>
                  <a:pt x="0" y="98"/>
                </a:moveTo>
                <a:lnTo>
                  <a:pt x="102" y="98"/>
                </a:lnTo>
                <a:lnTo>
                  <a:pt x="96" y="105"/>
                </a:lnTo>
                <a:lnTo>
                  <a:pt x="96" y="0"/>
                </a:lnTo>
                <a:lnTo>
                  <a:pt x="210" y="183"/>
                </a:lnTo>
                <a:lnTo>
                  <a:pt x="96" y="360"/>
                </a:lnTo>
                <a:lnTo>
                  <a:pt x="96" y="255"/>
                </a:lnTo>
                <a:lnTo>
                  <a:pt x="102" y="262"/>
                </a:lnTo>
                <a:lnTo>
                  <a:pt x="0" y="262"/>
                </a:lnTo>
                <a:lnTo>
                  <a:pt x="0" y="98"/>
                </a:lnTo>
                <a:close/>
                <a:moveTo>
                  <a:pt x="19" y="255"/>
                </a:moveTo>
                <a:lnTo>
                  <a:pt x="7" y="242"/>
                </a:lnTo>
                <a:lnTo>
                  <a:pt x="115" y="242"/>
                </a:lnTo>
                <a:lnTo>
                  <a:pt x="115" y="327"/>
                </a:lnTo>
                <a:lnTo>
                  <a:pt x="96" y="321"/>
                </a:lnTo>
                <a:lnTo>
                  <a:pt x="191" y="177"/>
                </a:lnTo>
                <a:lnTo>
                  <a:pt x="191" y="183"/>
                </a:lnTo>
                <a:lnTo>
                  <a:pt x="96" y="39"/>
                </a:lnTo>
                <a:lnTo>
                  <a:pt x="115" y="33"/>
                </a:lnTo>
                <a:lnTo>
                  <a:pt x="115" y="118"/>
                </a:lnTo>
                <a:lnTo>
                  <a:pt x="7" y="118"/>
                </a:lnTo>
                <a:lnTo>
                  <a:pt x="19" y="105"/>
                </a:lnTo>
                <a:lnTo>
                  <a:pt x="19" y="255"/>
                </a:lnTo>
                <a:close/>
              </a:path>
            </a:pathLst>
          </a:custGeom>
          <a:solidFill>
            <a:srgbClr val="00A77A"/>
          </a:solidFill>
          <a:ln w="0">
            <a:solidFill>
              <a:srgbClr val="00A77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69" name="Freeform 49"/>
          <p:cNvSpPr>
            <a:spLocks/>
          </p:cNvSpPr>
          <p:nvPr/>
        </p:nvSpPr>
        <p:spPr bwMode="auto">
          <a:xfrm>
            <a:off x="6191250" y="5499100"/>
            <a:ext cx="301625" cy="466725"/>
          </a:xfrm>
          <a:custGeom>
            <a:avLst/>
            <a:gdLst>
              <a:gd name="T0" fmla="*/ 0 w 190"/>
              <a:gd name="T1" fmla="*/ 72 h 294"/>
              <a:gd name="T2" fmla="*/ 95 w 190"/>
              <a:gd name="T3" fmla="*/ 72 h 294"/>
              <a:gd name="T4" fmla="*/ 95 w 190"/>
              <a:gd name="T5" fmla="*/ 0 h 294"/>
              <a:gd name="T6" fmla="*/ 190 w 190"/>
              <a:gd name="T7" fmla="*/ 150 h 294"/>
              <a:gd name="T8" fmla="*/ 95 w 190"/>
              <a:gd name="T9" fmla="*/ 294 h 294"/>
              <a:gd name="T10" fmla="*/ 95 w 190"/>
              <a:gd name="T11" fmla="*/ 222 h 294"/>
              <a:gd name="T12" fmla="*/ 0 w 190"/>
              <a:gd name="T13" fmla="*/ 222 h 294"/>
              <a:gd name="T14" fmla="*/ 0 w 190"/>
              <a:gd name="T15" fmla="*/ 7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294">
                <a:moveTo>
                  <a:pt x="0" y="72"/>
                </a:moveTo>
                <a:lnTo>
                  <a:pt x="95" y="72"/>
                </a:lnTo>
                <a:lnTo>
                  <a:pt x="95" y="0"/>
                </a:lnTo>
                <a:lnTo>
                  <a:pt x="190" y="150"/>
                </a:lnTo>
                <a:lnTo>
                  <a:pt x="95" y="294"/>
                </a:lnTo>
                <a:lnTo>
                  <a:pt x="95" y="222"/>
                </a:lnTo>
                <a:lnTo>
                  <a:pt x="0" y="222"/>
                </a:lnTo>
                <a:lnTo>
                  <a:pt x="0" y="72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0" name="Freeform 50"/>
          <p:cNvSpPr>
            <a:spLocks noEditPoints="1"/>
          </p:cNvSpPr>
          <p:nvPr/>
        </p:nvSpPr>
        <p:spPr bwMode="auto">
          <a:xfrm>
            <a:off x="6180138" y="5446713"/>
            <a:ext cx="333375" cy="571500"/>
          </a:xfrm>
          <a:custGeom>
            <a:avLst/>
            <a:gdLst>
              <a:gd name="T0" fmla="*/ 0 w 210"/>
              <a:gd name="T1" fmla="*/ 98 h 360"/>
              <a:gd name="T2" fmla="*/ 102 w 210"/>
              <a:gd name="T3" fmla="*/ 98 h 360"/>
              <a:gd name="T4" fmla="*/ 96 w 210"/>
              <a:gd name="T5" fmla="*/ 105 h 360"/>
              <a:gd name="T6" fmla="*/ 96 w 210"/>
              <a:gd name="T7" fmla="*/ 0 h 360"/>
              <a:gd name="T8" fmla="*/ 210 w 210"/>
              <a:gd name="T9" fmla="*/ 183 h 360"/>
              <a:gd name="T10" fmla="*/ 96 w 210"/>
              <a:gd name="T11" fmla="*/ 360 h 360"/>
              <a:gd name="T12" fmla="*/ 96 w 210"/>
              <a:gd name="T13" fmla="*/ 255 h 360"/>
              <a:gd name="T14" fmla="*/ 102 w 210"/>
              <a:gd name="T15" fmla="*/ 262 h 360"/>
              <a:gd name="T16" fmla="*/ 0 w 210"/>
              <a:gd name="T17" fmla="*/ 262 h 360"/>
              <a:gd name="T18" fmla="*/ 0 w 210"/>
              <a:gd name="T19" fmla="*/ 98 h 360"/>
              <a:gd name="T20" fmla="*/ 19 w 210"/>
              <a:gd name="T21" fmla="*/ 255 h 360"/>
              <a:gd name="T22" fmla="*/ 7 w 210"/>
              <a:gd name="T23" fmla="*/ 242 h 360"/>
              <a:gd name="T24" fmla="*/ 115 w 210"/>
              <a:gd name="T25" fmla="*/ 242 h 360"/>
              <a:gd name="T26" fmla="*/ 115 w 210"/>
              <a:gd name="T27" fmla="*/ 327 h 360"/>
              <a:gd name="T28" fmla="*/ 96 w 210"/>
              <a:gd name="T29" fmla="*/ 321 h 360"/>
              <a:gd name="T30" fmla="*/ 191 w 210"/>
              <a:gd name="T31" fmla="*/ 177 h 360"/>
              <a:gd name="T32" fmla="*/ 191 w 210"/>
              <a:gd name="T33" fmla="*/ 183 h 360"/>
              <a:gd name="T34" fmla="*/ 96 w 210"/>
              <a:gd name="T35" fmla="*/ 39 h 360"/>
              <a:gd name="T36" fmla="*/ 115 w 210"/>
              <a:gd name="T37" fmla="*/ 33 h 360"/>
              <a:gd name="T38" fmla="*/ 115 w 210"/>
              <a:gd name="T39" fmla="*/ 118 h 360"/>
              <a:gd name="T40" fmla="*/ 7 w 210"/>
              <a:gd name="T41" fmla="*/ 118 h 360"/>
              <a:gd name="T42" fmla="*/ 19 w 210"/>
              <a:gd name="T43" fmla="*/ 105 h 360"/>
              <a:gd name="T44" fmla="*/ 19 w 210"/>
              <a:gd name="T45" fmla="*/ 25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0" h="360">
                <a:moveTo>
                  <a:pt x="0" y="98"/>
                </a:moveTo>
                <a:lnTo>
                  <a:pt x="102" y="98"/>
                </a:lnTo>
                <a:lnTo>
                  <a:pt x="96" y="105"/>
                </a:lnTo>
                <a:lnTo>
                  <a:pt x="96" y="0"/>
                </a:lnTo>
                <a:lnTo>
                  <a:pt x="210" y="183"/>
                </a:lnTo>
                <a:lnTo>
                  <a:pt x="96" y="360"/>
                </a:lnTo>
                <a:lnTo>
                  <a:pt x="96" y="255"/>
                </a:lnTo>
                <a:lnTo>
                  <a:pt x="102" y="262"/>
                </a:lnTo>
                <a:lnTo>
                  <a:pt x="0" y="262"/>
                </a:lnTo>
                <a:lnTo>
                  <a:pt x="0" y="98"/>
                </a:lnTo>
                <a:close/>
                <a:moveTo>
                  <a:pt x="19" y="255"/>
                </a:moveTo>
                <a:lnTo>
                  <a:pt x="7" y="242"/>
                </a:lnTo>
                <a:lnTo>
                  <a:pt x="115" y="242"/>
                </a:lnTo>
                <a:lnTo>
                  <a:pt x="115" y="327"/>
                </a:lnTo>
                <a:lnTo>
                  <a:pt x="96" y="321"/>
                </a:lnTo>
                <a:lnTo>
                  <a:pt x="191" y="177"/>
                </a:lnTo>
                <a:lnTo>
                  <a:pt x="191" y="183"/>
                </a:lnTo>
                <a:lnTo>
                  <a:pt x="96" y="39"/>
                </a:lnTo>
                <a:lnTo>
                  <a:pt x="115" y="33"/>
                </a:lnTo>
                <a:lnTo>
                  <a:pt x="115" y="118"/>
                </a:lnTo>
                <a:lnTo>
                  <a:pt x="7" y="118"/>
                </a:lnTo>
                <a:lnTo>
                  <a:pt x="19" y="105"/>
                </a:lnTo>
                <a:lnTo>
                  <a:pt x="19" y="255"/>
                </a:lnTo>
                <a:close/>
              </a:path>
            </a:pathLst>
          </a:custGeom>
          <a:solidFill>
            <a:srgbClr val="00A77A"/>
          </a:solidFill>
          <a:ln w="0">
            <a:solidFill>
              <a:srgbClr val="00A77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C:\Users\임태진\AppData\Local\Microsoft\Windows\Temporary Internet Files\Content.IE5\J0K0QUK9\220px-Container_01_KMJ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7" y="2636912"/>
            <a:ext cx="2011363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11" grpId="0" animBg="1"/>
      <p:bldP spid="15" grpId="0" animBg="1"/>
      <p:bldP spid="19" grpId="0" animBg="1"/>
      <p:bldP spid="27" grpId="0" animBg="1"/>
      <p:bldP spid="2048" grpId="0" animBg="1"/>
      <p:bldP spid="2056" grpId="0" animBg="1"/>
      <p:bldP spid="2057" grpId="0"/>
      <p:bldP spid="2058" grpId="0" animBg="1"/>
      <p:bldP spid="2059" grpId="0"/>
      <p:bldP spid="2060" grpId="0"/>
      <p:bldP spid="2061" grpId="0"/>
      <p:bldP spid="2062" grpId="0" animBg="1"/>
      <p:bldP spid="2063" grpId="0" animBg="1"/>
      <p:bldP spid="2064" grpId="0" animBg="1"/>
      <p:bldP spid="2065" grpId="0" animBg="1"/>
      <p:bldP spid="2066" grpId="0" animBg="1"/>
      <p:bldP spid="2067" grpId="0" animBg="1"/>
      <p:bldP spid="2068" grpId="0" animBg="1"/>
      <p:bldP spid="2069" grpId="0" animBg="1"/>
      <p:bldP spid="20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22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 b="1" dirty="0"/>
              <a:t>모집단과 표본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7606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2800" b="1" dirty="0"/>
              <a:t>[</a:t>
            </a:r>
            <a:r>
              <a:rPr lang="ko-KR" altLang="en-US" sz="2800" b="1" dirty="0"/>
              <a:t>정의</a:t>
            </a:r>
            <a:r>
              <a:rPr lang="en-US" altLang="ko-KR" sz="2800" b="1" dirty="0"/>
              <a:t>] </a:t>
            </a:r>
            <a:r>
              <a:rPr lang="ko-KR" altLang="en-US" sz="2800" b="1" dirty="0" err="1">
                <a:solidFill>
                  <a:srgbClr val="0000FF"/>
                </a:solidFill>
              </a:rPr>
              <a:t>모수</a:t>
            </a:r>
            <a:r>
              <a:rPr lang="en-US" altLang="ko-KR" sz="2800" b="1" dirty="0">
                <a:solidFill>
                  <a:srgbClr val="0000FF"/>
                </a:solidFill>
              </a:rPr>
              <a:t>(parameter)</a:t>
            </a:r>
            <a:endParaRPr lang="en-US" altLang="ko-KR" sz="2400" b="1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b="1" smtClean="0"/>
              <a:pPr/>
              <a:t>9</a:t>
            </a:fld>
            <a:endParaRPr lang="ko-KR" altLang="en-US" b="1"/>
          </a:p>
        </p:txBody>
      </p:sp>
      <p:sp>
        <p:nvSpPr>
          <p:cNvPr id="6" name="내용 개체 틀 9"/>
          <p:cNvSpPr txBox="1">
            <a:spLocks/>
          </p:cNvSpPr>
          <p:nvPr/>
        </p:nvSpPr>
        <p:spPr>
          <a:xfrm>
            <a:off x="485804" y="3140968"/>
            <a:ext cx="8229600" cy="53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정의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표본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(sample)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내용 개체 틀 9"/>
          <p:cNvSpPr txBox="1">
            <a:spLocks/>
          </p:cNvSpPr>
          <p:nvPr/>
        </p:nvSpPr>
        <p:spPr>
          <a:xfrm>
            <a:off x="457200" y="1700808"/>
            <a:ext cx="8229600" cy="96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itchFamily="34" charset="0"/>
              <a:buNone/>
            </a:pPr>
            <a:r>
              <a:rPr lang="en-US" altLang="ko-KR" sz="2400" b="1" dirty="0"/>
              <a:t>	</a:t>
            </a:r>
            <a:r>
              <a:rPr lang="ko-KR" altLang="en-US" sz="2400" b="1" dirty="0"/>
              <a:t>모집단의 특성을 나타내는 수치로서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올바른 의사결정을 위해 특별히 관심을 갖는 모수만이 연구의 대상이 됨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1" name="내용 개체 틀 9"/>
          <p:cNvSpPr txBox="1">
            <a:spLocks/>
          </p:cNvSpPr>
          <p:nvPr/>
        </p:nvSpPr>
        <p:spPr>
          <a:xfrm>
            <a:off x="485804" y="3645024"/>
            <a:ext cx="409654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	</a:t>
            </a:r>
            <a:r>
              <a:rPr lang="ko-KR" altLang="en-US" sz="2400" b="1" dirty="0"/>
              <a:t>모집단의 특성을 파악하기 위해 모집단으로부터 일정한 규칙에 의해 추출한 모집단의 부분집합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내용 개체 틀 9"/>
          <p:cNvSpPr txBox="1">
            <a:spLocks/>
          </p:cNvSpPr>
          <p:nvPr/>
        </p:nvSpPr>
        <p:spPr>
          <a:xfrm>
            <a:off x="467544" y="2564904"/>
            <a:ext cx="8229600" cy="48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/>
              <a:t>평균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분산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표준편차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비율 등</a:t>
            </a:r>
          </a:p>
        </p:txBody>
      </p:sp>
      <p:sp>
        <p:nvSpPr>
          <p:cNvPr id="12" name="타원 11"/>
          <p:cNvSpPr/>
          <p:nvPr/>
        </p:nvSpPr>
        <p:spPr>
          <a:xfrm>
            <a:off x="4644008" y="3068960"/>
            <a:ext cx="1872208" cy="2592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모집단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" name="타원 12"/>
          <p:cNvSpPr/>
          <p:nvPr/>
        </p:nvSpPr>
        <p:spPr>
          <a:xfrm>
            <a:off x="7236296" y="3645024"/>
            <a:ext cx="98068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표본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pc="-100" dirty="0">
                <a:solidFill>
                  <a:schemeClr val="tx1"/>
                </a:solidFill>
              </a:rPr>
              <a:t>sample</a:t>
            </a:r>
            <a:endParaRPr lang="ko-KR" altLang="en-US" spc="-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176" y="5661248"/>
            <a:ext cx="1944216" cy="7200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모집단의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특성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모수</a:t>
            </a:r>
            <a:r>
              <a:rPr lang="ko-KR" altLang="en-US" dirty="0">
                <a:solidFill>
                  <a:schemeClr val="tx1"/>
                </a:solidFill>
              </a:rPr>
              <a:t> 추정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2" idx="6"/>
            <a:endCxn id="13" idx="2"/>
          </p:cNvCxnSpPr>
          <p:nvPr/>
        </p:nvCxnSpPr>
        <p:spPr>
          <a:xfrm flipV="1">
            <a:off x="6516216" y="4365104"/>
            <a:ext cx="720080" cy="1"/>
          </a:xfrm>
          <a:prstGeom prst="bentConnector3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6"/>
            <a:endCxn id="15" idx="3"/>
          </p:cNvCxnSpPr>
          <p:nvPr/>
        </p:nvCxnSpPr>
        <p:spPr>
          <a:xfrm flipH="1">
            <a:off x="8100392" y="4365104"/>
            <a:ext cx="116584" cy="1656184"/>
          </a:xfrm>
          <a:prstGeom prst="bentConnector3">
            <a:avLst>
              <a:gd name="adj1" fmla="val -196082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5" idx="1"/>
            <a:endCxn id="12" idx="4"/>
          </p:cNvCxnSpPr>
          <p:nvPr/>
        </p:nvCxnSpPr>
        <p:spPr>
          <a:xfrm rot="10800000">
            <a:off x="5580112" y="5661250"/>
            <a:ext cx="576064" cy="360039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2663</TotalTime>
  <Words>3025</Words>
  <Application>Microsoft Office PowerPoint</Application>
  <PresentationFormat>화면 슬라이드 쇼(4:3)</PresentationFormat>
  <Paragraphs>911</Paragraphs>
  <Slides>71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굴림</vt:lpstr>
      <vt:lpstr>맑은 고딕</vt:lpstr>
      <vt:lpstr>Arial</vt:lpstr>
      <vt:lpstr>Times New Roman</vt:lpstr>
      <vt:lpstr>Tw Cen MT</vt:lpstr>
      <vt:lpstr>Wingdings</vt:lpstr>
      <vt:lpstr>물방울</vt:lpstr>
      <vt:lpstr>Equation</vt:lpstr>
      <vt:lpstr>PowerPoint 프레젠테이션</vt:lpstr>
      <vt:lpstr>PowerPoint 프레젠테이션</vt:lpstr>
      <vt:lpstr>통계학의 개념 의사결정과 통계적 사고</vt:lpstr>
      <vt:lpstr>통계학이란?</vt:lpstr>
      <vt:lpstr>통계학의 활용분야</vt:lpstr>
      <vt:lpstr>통계학의 연구분야</vt:lpstr>
      <vt:lpstr>PowerPoint 프레젠테이션</vt:lpstr>
      <vt:lpstr>모집단과 표본</vt:lpstr>
      <vt:lpstr>모집단과 표본</vt:lpstr>
      <vt:lpstr>모집단과 표본</vt:lpstr>
      <vt:lpstr>데이터의 종류</vt:lpstr>
      <vt:lpstr>기술통계와 추측통계</vt:lpstr>
      <vt:lpstr>PowerPoint 프레젠테이션</vt:lpstr>
      <vt:lpstr>데이터 과학이란?</vt:lpstr>
      <vt:lpstr>데이터 과학과 인공지능(AI), 머신러닝 및 딥러닝</vt:lpstr>
      <vt:lpstr>데이터 전처리 과정이란?</vt:lpstr>
      <vt:lpstr>데이터 탐색</vt:lpstr>
      <vt:lpstr>데이터 전처리 작업</vt:lpstr>
      <vt:lpstr>왜 파이썬인가 ?</vt:lpstr>
      <vt:lpstr>왜 파이썬인가 ?</vt:lpstr>
      <vt:lpstr>파이썬의 라이브러리</vt:lpstr>
      <vt:lpstr>파이썬의 라이브러리</vt:lpstr>
      <vt:lpstr>데이터의 정리와 요약</vt:lpstr>
      <vt:lpstr>도수분포표</vt:lpstr>
      <vt:lpstr>체크시트</vt:lpstr>
      <vt:lpstr>체크시트</vt:lpstr>
      <vt:lpstr>히스토그램(histogram)</vt:lpstr>
      <vt:lpstr>히스토그램(histogram)</vt:lpstr>
      <vt:lpstr>히스토그램(histogram)</vt:lpstr>
      <vt:lpstr>히스토그램(histogram)</vt:lpstr>
      <vt:lpstr>히스토그램(histogram)</vt:lpstr>
      <vt:lpstr>줄기-잎 그림</vt:lpstr>
      <vt:lpstr>상자 그림</vt:lpstr>
      <vt:lpstr>상자 그림 (층화)</vt:lpstr>
      <vt:lpstr>PowerPoint 프레젠테이션</vt:lpstr>
      <vt:lpstr>중심위치의 척도</vt:lpstr>
      <vt:lpstr>중심위치의 척도</vt:lpstr>
      <vt:lpstr>산포의 척도</vt:lpstr>
      <vt:lpstr>PowerPoint 프레젠테이션</vt:lpstr>
      <vt:lpstr>확률</vt:lpstr>
      <vt:lpstr>표본공간과 사상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확률의 정의</vt:lpstr>
      <vt:lpstr>대수의 법칙(law of large numbers)</vt:lpstr>
      <vt:lpstr>확률의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조건부확률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베이즈 정리</vt:lpstr>
      <vt:lpstr>PowerPoint 프레젠테이션</vt:lpstr>
      <vt:lpstr>베이즈 정리</vt:lpstr>
      <vt:lpstr>PowerPoint 프레젠테이션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</dc:creator>
  <cp:lastModifiedBy>Administrator</cp:lastModifiedBy>
  <cp:revision>207</cp:revision>
  <dcterms:created xsi:type="dcterms:W3CDTF">2012-10-09T00:15:49Z</dcterms:created>
  <dcterms:modified xsi:type="dcterms:W3CDTF">2021-08-09T10:38:46Z</dcterms:modified>
</cp:coreProperties>
</file>