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395" r:id="rId2"/>
    <p:sldId id="514" r:id="rId3"/>
    <p:sldId id="482" r:id="rId4"/>
    <p:sldId id="438" r:id="rId5"/>
    <p:sldId id="511" r:id="rId6"/>
    <p:sldId id="512" r:id="rId7"/>
  </p:sldIdLst>
  <p:sldSz cx="12188825" cy="6858000"/>
  <p:notesSz cx="6991350" cy="9282113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0000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87" d="100"/>
          <a:sy n="87" d="100"/>
        </p:scale>
        <p:origin x="322" y="77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5F5F5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D9AE-7182-4680-8F79-479C4181FF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45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2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2138" y="1242485"/>
            <a:ext cx="10944549" cy="18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22138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2019,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  <p:sldLayoutId id="2147484116" r:id="rId3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ieho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1219200"/>
            <a:ext cx="10944549" cy="876300"/>
          </a:xfrm>
        </p:spPr>
        <p:txBody>
          <a:bodyPr/>
          <a:lstStyle/>
          <a:p>
            <a:r>
              <a:rPr lang="en-US" altLang="ko-KR" b="1" dirty="0" smtClean="0"/>
              <a:t>8-4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Quiz </a:t>
            </a:r>
            <a:r>
              <a:rPr lang="ko-KR" altLang="en-US" b="1" dirty="0" smtClean="0"/>
              <a:t>정답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08012" y="5066386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kern="0" dirty="0" err="1"/>
              <a:t>홍형경</a:t>
            </a:r>
            <a:endParaRPr lang="en-US" altLang="ko-KR" b="1" kern="0" dirty="0"/>
          </a:p>
          <a:p>
            <a:r>
              <a:rPr lang="en-US" altLang="en-US" b="1" kern="0" dirty="0">
                <a:hlinkClick r:id="rId3"/>
              </a:rPr>
              <a:t>chariehong@gmail.com</a:t>
            </a:r>
            <a:endParaRPr lang="en-US" altLang="en-US" b="1" kern="0" dirty="0"/>
          </a:p>
          <a:p>
            <a:r>
              <a:rPr lang="en-US" altLang="en-US" b="1" kern="0" dirty="0"/>
              <a:t>2020.01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4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 smtClean="0"/>
              <a:t>1. </a:t>
            </a:r>
            <a:r>
              <a:rPr lang="en-US" altLang="ko-KR" sz="2100" b="1" kern="0" dirty="0" err="1" smtClean="0"/>
              <a:t>emp</a:t>
            </a:r>
            <a:r>
              <a:rPr lang="en-US" altLang="ko-KR" sz="2100" b="1" kern="0" dirty="0" smtClean="0"/>
              <a:t> </a:t>
            </a:r>
            <a:r>
              <a:rPr lang="ko-KR" altLang="en-US" sz="2100" b="1" kern="0" dirty="0" smtClean="0"/>
              <a:t>테이블은 </a:t>
            </a:r>
            <a:r>
              <a:rPr lang="en-US" altLang="ko-KR" sz="2100" b="1" kern="0" dirty="0" err="1" smtClean="0"/>
              <a:t>emp_no</a:t>
            </a:r>
            <a:r>
              <a:rPr lang="en-US" altLang="ko-KR" sz="2100" b="1" kern="0" dirty="0" smtClean="0"/>
              <a:t> </a:t>
            </a:r>
            <a:r>
              <a:rPr lang="ko-KR" altLang="en-US" sz="2100" b="1" kern="0" dirty="0" smtClean="0"/>
              <a:t>컬럼에 기본 키가 잡혀 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err="1" smtClean="0"/>
              <a:t>실습시간에</a:t>
            </a:r>
            <a:r>
              <a:rPr lang="ko-KR" altLang="en-US" sz="2100" b="1" kern="0" dirty="0" smtClean="0"/>
              <a:t> 실행했던 아래 쿼리를 또 다시 실행하면 어떻게 될까</a:t>
            </a:r>
            <a:r>
              <a:rPr lang="en-US" altLang="ko-KR" sz="2100" b="1" kern="0" dirty="0" smtClean="0"/>
              <a:t>? </a:t>
            </a:r>
            <a:r>
              <a:rPr lang="ko-KR" altLang="en-US" sz="2100" b="1" kern="0" dirty="0" smtClean="0"/>
              <a:t>그리고 그 이유는 무엇일까</a:t>
            </a:r>
            <a:r>
              <a:rPr lang="en-US" altLang="ko-KR" sz="2100" b="1" kern="0" dirty="0" smtClean="0"/>
              <a:t>?</a:t>
            </a:r>
          </a:p>
          <a:p>
            <a:endParaRPr lang="en-US" altLang="ko-KR" sz="2100" b="1" kern="0" dirty="0" smtClean="0"/>
          </a:p>
          <a:p>
            <a:r>
              <a:rPr lang="en-US" altLang="ko-KR" sz="2100" b="1" kern="0" dirty="0"/>
              <a:t>INSERT INTO </a:t>
            </a:r>
            <a:r>
              <a:rPr lang="en-US" altLang="ko-KR" sz="2100" b="1" kern="0" dirty="0" err="1"/>
              <a:t>emp</a:t>
            </a:r>
            <a:endParaRPr lang="en-US" altLang="ko-KR" sz="2100" b="1" kern="0" dirty="0"/>
          </a:p>
          <a:p>
            <a:r>
              <a:rPr lang="en-US" altLang="ko-KR" sz="2100" b="1" kern="0" dirty="0"/>
              <a:t>SELECT </a:t>
            </a:r>
            <a:r>
              <a:rPr lang="en-US" altLang="ko-KR" sz="2100" b="1" kern="0" dirty="0" err="1"/>
              <a:t>emp_seq.NEXTVAL</a:t>
            </a:r>
            <a:r>
              <a:rPr lang="en-US" altLang="ko-KR" sz="2100" b="1" kern="0" dirty="0"/>
              <a:t>,</a:t>
            </a:r>
          </a:p>
          <a:p>
            <a:r>
              <a:rPr lang="en-US" altLang="ko-KR" sz="2100" b="1" kern="0" dirty="0"/>
              <a:t>       </a:t>
            </a:r>
            <a:r>
              <a:rPr lang="en-US" altLang="ko-KR" sz="2100" b="1" kern="0" dirty="0" err="1"/>
              <a:t>first_name</a:t>
            </a:r>
            <a:r>
              <a:rPr lang="en-US" altLang="ko-KR" sz="2100" b="1" kern="0" dirty="0"/>
              <a:t> || ' ' || </a:t>
            </a:r>
            <a:r>
              <a:rPr lang="en-US" altLang="ko-KR" sz="2100" b="1" kern="0" dirty="0" err="1"/>
              <a:t>last_name</a:t>
            </a:r>
            <a:r>
              <a:rPr lang="en-US" altLang="ko-KR" sz="2100" b="1" kern="0" dirty="0"/>
              <a:t>,</a:t>
            </a:r>
          </a:p>
          <a:p>
            <a:r>
              <a:rPr lang="en-US" altLang="ko-KR" sz="2100" b="1" kern="0" dirty="0"/>
              <a:t>       salary, </a:t>
            </a:r>
            <a:r>
              <a:rPr lang="en-US" altLang="ko-KR" sz="2100" b="1" kern="0" dirty="0" err="1"/>
              <a:t>hire_date</a:t>
            </a:r>
            <a:endParaRPr lang="en-US" altLang="ko-KR" sz="2100" b="1" kern="0" dirty="0"/>
          </a:p>
          <a:p>
            <a:r>
              <a:rPr lang="en-US" altLang="ko-KR" sz="2100" b="1" kern="0" dirty="0"/>
              <a:t> FROM employees</a:t>
            </a:r>
          </a:p>
          <a:p>
            <a:r>
              <a:rPr lang="en-US" altLang="ko-KR" sz="2100" b="1" kern="0" dirty="0"/>
              <a:t>WHERE </a:t>
            </a:r>
            <a:r>
              <a:rPr lang="en-US" altLang="ko-KR" sz="2100" b="1" kern="0" dirty="0" err="1"/>
              <a:t>department_id</a:t>
            </a:r>
            <a:r>
              <a:rPr lang="en-US" altLang="ko-KR" sz="2100" b="1" kern="0" dirty="0"/>
              <a:t> = 90;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2" y="480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  </a:t>
            </a:r>
            <a:r>
              <a:rPr lang="ko-KR" altLang="en-US" sz="2100" b="1" kern="0" dirty="0" smtClean="0"/>
              <a:t>새로운 일련번호로 </a:t>
            </a:r>
            <a:r>
              <a:rPr lang="ko-KR" altLang="en-US" sz="2100" b="1" kern="0" dirty="0" err="1" smtClean="0"/>
              <a:t>채번이</a:t>
            </a:r>
            <a:r>
              <a:rPr lang="ko-KR" altLang="en-US" sz="2100" b="1" kern="0" dirty="0" smtClean="0"/>
              <a:t> 되면서 데이터가 입력됨</a:t>
            </a:r>
            <a:endParaRPr lang="en-US" altLang="ko-KR" sz="21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5825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2</a:t>
            </a:r>
            <a:r>
              <a:rPr lang="en-US" altLang="ko-KR" sz="2100" b="1" kern="0" dirty="0" smtClean="0"/>
              <a:t>. </a:t>
            </a:r>
            <a:r>
              <a:rPr lang="ko-KR" altLang="en-US" sz="2400" b="1" dirty="0"/>
              <a:t>로또에서 </a:t>
            </a:r>
            <a:r>
              <a:rPr lang="en-US" altLang="ko-KR" sz="2400" b="1" dirty="0"/>
              <a:t>1</a:t>
            </a:r>
            <a:r>
              <a:rPr lang="ko-KR" altLang="en-US" sz="2400" b="1" dirty="0" err="1"/>
              <a:t>등중</a:t>
            </a:r>
            <a:r>
              <a:rPr lang="ko-KR" altLang="en-US" sz="2400" b="1" dirty="0"/>
              <a:t> 가장 적은 당첨금이 나온 </a:t>
            </a:r>
            <a:r>
              <a:rPr lang="ko-KR" altLang="en-US" sz="2400" b="1" dirty="0" err="1"/>
              <a:t>회차와</a:t>
            </a:r>
            <a:r>
              <a:rPr lang="ko-KR" altLang="en-US" sz="2400" b="1" dirty="0"/>
              <a:t> 번호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금액 조회</a:t>
            </a:r>
            <a:endParaRPr lang="en-US" altLang="ko-KR" sz="2100" b="1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5240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en-US" altLang="ko-KR" sz="1600" b="1" kern="0" dirty="0"/>
              <a:t>SELECT </a:t>
            </a:r>
            <a:r>
              <a:rPr lang="en-US" altLang="ko-KR" sz="1600" b="1" kern="0" dirty="0" err="1"/>
              <a:t>a.seq_no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a.draw_date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b.win_person_no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b.win_money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,a.num1 ,a.num2 ,a.num3</a:t>
            </a:r>
          </a:p>
          <a:p>
            <a:r>
              <a:rPr lang="en-US" altLang="ko-KR" sz="1600" b="1" kern="0" dirty="0"/>
              <a:t>      ,a.num4 ,a.num5 ,a.num6 ,</a:t>
            </a:r>
            <a:r>
              <a:rPr lang="en-US" altLang="ko-KR" sz="1600" b="1" kern="0" dirty="0" err="1"/>
              <a:t>a.bonus</a:t>
            </a:r>
            <a:endParaRPr lang="en-US" altLang="ko-KR" sz="1600" b="1" kern="0" dirty="0"/>
          </a:p>
          <a:p>
            <a:r>
              <a:rPr lang="en-US" altLang="ko-KR" sz="1600" b="1" kern="0" dirty="0"/>
              <a:t>  FROM </a:t>
            </a:r>
            <a:r>
              <a:rPr lang="en-US" altLang="ko-KR" sz="1600" b="1" kern="0" dirty="0" err="1"/>
              <a:t>lotto_master</a:t>
            </a:r>
            <a:r>
              <a:rPr lang="en-US" altLang="ko-KR" sz="1600" b="1" kern="0" dirty="0"/>
              <a:t> a</a:t>
            </a:r>
          </a:p>
          <a:p>
            <a:r>
              <a:rPr lang="en-US" altLang="ko-KR" sz="1600" b="1" kern="0" dirty="0"/>
              <a:t>      </a:t>
            </a:r>
            <a:r>
              <a:rPr lang="en-US" altLang="ko-KR" sz="1600" b="1" kern="0" dirty="0" smtClean="0"/>
              <a:t>     ,</a:t>
            </a:r>
            <a:r>
              <a:rPr lang="en-US" altLang="ko-KR" sz="1600" b="1" kern="0" dirty="0" err="1"/>
              <a:t>lotto_detail</a:t>
            </a:r>
            <a:r>
              <a:rPr lang="en-US" altLang="ko-KR" sz="1600" b="1" kern="0" dirty="0"/>
              <a:t> b</a:t>
            </a:r>
          </a:p>
          <a:p>
            <a:r>
              <a:rPr lang="en-US" altLang="ko-KR" sz="1600" b="1" kern="0" dirty="0"/>
              <a:t> WHERE </a:t>
            </a:r>
            <a:r>
              <a:rPr lang="en-US" altLang="ko-KR" sz="1600" b="1" kern="0" dirty="0" err="1"/>
              <a:t>a.seq_no</a:t>
            </a:r>
            <a:r>
              <a:rPr lang="en-US" altLang="ko-KR" sz="1600" b="1" kern="0" dirty="0"/>
              <a:t> = </a:t>
            </a:r>
            <a:r>
              <a:rPr lang="en-US" altLang="ko-KR" sz="1600" b="1" kern="0" dirty="0" err="1"/>
              <a:t>b.seq_no</a:t>
            </a:r>
            <a:endParaRPr lang="en-US" altLang="ko-KR" sz="1600" b="1" kern="0" dirty="0"/>
          </a:p>
          <a:p>
            <a:r>
              <a:rPr lang="en-US" altLang="ko-KR" sz="1600" b="1" kern="0" dirty="0"/>
              <a:t>   </a:t>
            </a:r>
            <a:r>
              <a:rPr lang="en-US" altLang="ko-KR" sz="1600" b="1" kern="0" dirty="0">
                <a:solidFill>
                  <a:srgbClr val="0000FF"/>
                </a:solidFill>
              </a:rPr>
              <a:t>AND </a:t>
            </a:r>
            <a:r>
              <a:rPr lang="en-US" altLang="ko-KR" sz="1600" b="1" kern="0" dirty="0" err="1">
                <a:solidFill>
                  <a:srgbClr val="0000FF"/>
                </a:solidFill>
              </a:rPr>
              <a:t>b.rank_no</a:t>
            </a:r>
            <a:r>
              <a:rPr lang="en-US" altLang="ko-KR" sz="1600" b="1" kern="0" dirty="0">
                <a:solidFill>
                  <a:srgbClr val="0000FF"/>
                </a:solidFill>
              </a:rPr>
              <a:t> = 1</a:t>
            </a:r>
          </a:p>
          <a:p>
            <a:r>
              <a:rPr lang="en-US" altLang="ko-KR" sz="1600" b="1" kern="0" dirty="0">
                <a:solidFill>
                  <a:srgbClr val="0000FF"/>
                </a:solidFill>
              </a:rPr>
              <a:t>   AND </a:t>
            </a:r>
            <a:r>
              <a:rPr lang="en-US" altLang="ko-KR" sz="1600" b="1" kern="0" dirty="0" err="1">
                <a:solidFill>
                  <a:srgbClr val="0000FF"/>
                </a:solidFill>
              </a:rPr>
              <a:t>b.win_person_no</a:t>
            </a:r>
            <a:r>
              <a:rPr lang="en-US" altLang="ko-KR" sz="1600" b="1" kern="0" dirty="0">
                <a:solidFill>
                  <a:srgbClr val="0000FF"/>
                </a:solidFill>
              </a:rPr>
              <a:t> &gt; 0</a:t>
            </a:r>
          </a:p>
          <a:p>
            <a:r>
              <a:rPr lang="en-US" altLang="ko-KR" sz="1600" b="1" kern="0" dirty="0"/>
              <a:t> </a:t>
            </a:r>
            <a:r>
              <a:rPr lang="en-US" altLang="ko-KR" sz="1600" b="1" kern="0" dirty="0">
                <a:solidFill>
                  <a:srgbClr val="F80000"/>
                </a:solidFill>
              </a:rPr>
              <a:t>ORDER BY </a:t>
            </a:r>
            <a:r>
              <a:rPr lang="en-US" altLang="ko-KR" sz="1600" b="1" kern="0" dirty="0" err="1">
                <a:solidFill>
                  <a:srgbClr val="F80000"/>
                </a:solidFill>
              </a:rPr>
              <a:t>b.win_money</a:t>
            </a:r>
            <a:r>
              <a:rPr lang="en-US" altLang="ko-KR" sz="1600" b="1" kern="0" dirty="0">
                <a:solidFill>
                  <a:srgbClr val="F80000"/>
                </a:solidFill>
              </a:rPr>
              <a:t> </a:t>
            </a:r>
            <a:r>
              <a:rPr lang="en-US" altLang="ko-KR" sz="1600" b="1" kern="0" dirty="0"/>
              <a:t>;</a:t>
            </a:r>
            <a:endParaRPr lang="en-US" sz="1200" b="1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3</a:t>
            </a:r>
            <a:r>
              <a:rPr lang="en-US" altLang="ko-KR" sz="2100" b="1" kern="0" dirty="0" smtClean="0"/>
              <a:t>. </a:t>
            </a:r>
            <a:r>
              <a:rPr lang="ko-KR" altLang="en-US" sz="2400" b="1" dirty="0"/>
              <a:t>로또에서 번호가 연속되어 나온 </a:t>
            </a:r>
            <a:r>
              <a:rPr lang="ko-KR" altLang="en-US" sz="2400" b="1" dirty="0" err="1"/>
              <a:t>회차와</a:t>
            </a:r>
            <a:r>
              <a:rPr lang="ko-KR" altLang="en-US" sz="2400" b="1" dirty="0"/>
              <a:t> 번호 조회</a:t>
            </a:r>
            <a:endParaRPr lang="en-US" altLang="ko-KR" sz="2100" b="1" kern="0" dirty="0"/>
          </a:p>
          <a:p>
            <a:endParaRPr lang="en-US" sz="2100" b="1" kern="0" dirty="0"/>
          </a:p>
          <a:p>
            <a:endParaRPr lang="en-US" sz="1800" b="1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01800" y="1676400"/>
            <a:ext cx="106131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pt-BR" altLang="ko-KR" sz="2100" b="1" kern="0" dirty="0"/>
              <a:t>SELECT *</a:t>
            </a:r>
          </a:p>
          <a:p>
            <a:r>
              <a:rPr lang="pt-BR" altLang="ko-KR" sz="2100" b="1" kern="0" dirty="0"/>
              <a:t>  FROM lotto_master</a:t>
            </a:r>
          </a:p>
          <a:p>
            <a:r>
              <a:rPr lang="pt-BR" altLang="ko-KR" sz="2100" b="1" kern="0" dirty="0"/>
              <a:t> WHERE </a:t>
            </a:r>
            <a:r>
              <a:rPr lang="pt-BR" altLang="ko-KR" sz="2100" b="1" kern="0" dirty="0">
                <a:solidFill>
                  <a:srgbClr val="0000FF"/>
                </a:solidFill>
              </a:rPr>
              <a:t>num1 + 1 = num2</a:t>
            </a:r>
          </a:p>
          <a:p>
            <a:r>
              <a:rPr lang="pt-BR" altLang="ko-KR" sz="2100" b="1" kern="0" dirty="0">
                <a:solidFill>
                  <a:srgbClr val="0000FF"/>
                </a:solidFill>
              </a:rPr>
              <a:t>    </a:t>
            </a:r>
            <a:r>
              <a:rPr lang="pt-BR" altLang="ko-KR" sz="2100" b="1" kern="0" dirty="0" smtClean="0">
                <a:solidFill>
                  <a:srgbClr val="0000FF"/>
                </a:solidFill>
              </a:rPr>
              <a:t>     OR </a:t>
            </a:r>
            <a:r>
              <a:rPr lang="pt-BR" altLang="ko-KR" sz="2100" b="1" kern="0" dirty="0">
                <a:solidFill>
                  <a:srgbClr val="0000FF"/>
                </a:solidFill>
              </a:rPr>
              <a:t>num2 + 1 = num3</a:t>
            </a:r>
          </a:p>
          <a:p>
            <a:r>
              <a:rPr lang="pt-BR" altLang="ko-KR" sz="2100" b="1" kern="0" dirty="0">
                <a:solidFill>
                  <a:srgbClr val="0000FF"/>
                </a:solidFill>
              </a:rPr>
              <a:t>  </a:t>
            </a:r>
            <a:r>
              <a:rPr lang="pt-BR" altLang="ko-KR" sz="2100" b="1" kern="0" dirty="0" smtClean="0">
                <a:solidFill>
                  <a:srgbClr val="0000FF"/>
                </a:solidFill>
              </a:rPr>
              <a:t>       </a:t>
            </a:r>
            <a:r>
              <a:rPr lang="pt-BR" altLang="ko-KR" sz="2100" b="1" kern="0" dirty="0">
                <a:solidFill>
                  <a:srgbClr val="0000FF"/>
                </a:solidFill>
              </a:rPr>
              <a:t>OR num3 + 1 = num4</a:t>
            </a:r>
          </a:p>
          <a:p>
            <a:r>
              <a:rPr lang="pt-BR" altLang="ko-KR" sz="2100" b="1" kern="0" dirty="0">
                <a:solidFill>
                  <a:srgbClr val="0000FF"/>
                </a:solidFill>
              </a:rPr>
              <a:t> </a:t>
            </a:r>
            <a:r>
              <a:rPr lang="pt-BR" altLang="ko-KR" sz="2100" b="1" kern="0" dirty="0" smtClean="0">
                <a:solidFill>
                  <a:srgbClr val="0000FF"/>
                </a:solidFill>
              </a:rPr>
              <a:t>        </a:t>
            </a:r>
            <a:r>
              <a:rPr lang="pt-BR" altLang="ko-KR" sz="2100" b="1" kern="0" dirty="0">
                <a:solidFill>
                  <a:srgbClr val="0000FF"/>
                </a:solidFill>
              </a:rPr>
              <a:t>OR num4 + 1 = num5</a:t>
            </a:r>
          </a:p>
          <a:p>
            <a:r>
              <a:rPr lang="pt-BR" altLang="ko-KR" sz="2100" b="1" kern="0" dirty="0">
                <a:solidFill>
                  <a:srgbClr val="0000FF"/>
                </a:solidFill>
              </a:rPr>
              <a:t>   </a:t>
            </a:r>
            <a:r>
              <a:rPr lang="pt-BR" altLang="ko-KR" sz="2100" b="1" kern="0" dirty="0" smtClean="0">
                <a:solidFill>
                  <a:srgbClr val="0000FF"/>
                </a:solidFill>
              </a:rPr>
              <a:t>     </a:t>
            </a:r>
            <a:r>
              <a:rPr lang="pt-BR" altLang="ko-KR" sz="2100" b="1" kern="0" dirty="0">
                <a:solidFill>
                  <a:srgbClr val="0000FF"/>
                </a:solidFill>
              </a:rPr>
              <a:t>OR num5 + 1 = num6</a:t>
            </a:r>
          </a:p>
          <a:p>
            <a:r>
              <a:rPr lang="pt-BR" altLang="ko-KR" sz="2100" b="1" kern="0" dirty="0"/>
              <a:t>ORDER BY 1;</a:t>
            </a:r>
            <a:endParaRPr lang="en-US" altLang="ko-KR" sz="2100" b="1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4</a:t>
            </a:r>
            <a:r>
              <a:rPr lang="en-US" altLang="ko-KR" sz="2100" b="1" kern="0" dirty="0" smtClean="0"/>
              <a:t>. </a:t>
            </a:r>
            <a:r>
              <a:rPr lang="ko-KR" altLang="en-US" sz="2400" b="1" dirty="0"/>
              <a:t>각 교통 수단별 사고 발생 대비 사망자 수 비율의 평균은</a:t>
            </a:r>
            <a:r>
              <a:rPr lang="en-US" altLang="ko-KR" sz="2400" b="1" dirty="0"/>
              <a:t>?</a:t>
            </a:r>
            <a:endParaRPr lang="en-US" altLang="ko-KR" sz="2100" b="1" kern="0" dirty="0"/>
          </a:p>
          <a:p>
            <a:pPr marL="457200" indent="-457200">
              <a:buAutoNum type="arabicPeriod"/>
            </a:pPr>
            <a:endParaRPr lang="en-US" altLang="ko-KR" sz="2100" b="1" kern="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4423" y="19050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 smtClean="0"/>
          </a:p>
          <a:p>
            <a:r>
              <a:rPr lang="en-US" sz="2100" b="1" kern="0" dirty="0"/>
              <a:t>SELECT </a:t>
            </a:r>
            <a:r>
              <a:rPr lang="en-US" sz="2100" b="1" kern="0" dirty="0" err="1"/>
              <a:t>trans_type</a:t>
            </a:r>
            <a:endParaRPr lang="en-US" sz="2100" b="1" kern="0" dirty="0"/>
          </a:p>
          <a:p>
            <a:r>
              <a:rPr lang="en-US" sz="2100" b="1" kern="0" dirty="0"/>
              <a:t>    </a:t>
            </a:r>
            <a:r>
              <a:rPr lang="en-US" sz="2100" b="1" kern="0" dirty="0" smtClean="0"/>
              <a:t>        </a:t>
            </a:r>
            <a:r>
              <a:rPr lang="en-US" sz="2100" b="1" kern="0" dirty="0"/>
              <a:t>,</a:t>
            </a:r>
            <a:r>
              <a:rPr lang="en-US" sz="2100" b="1" kern="0" dirty="0">
                <a:solidFill>
                  <a:srgbClr val="0000FF"/>
                </a:solidFill>
              </a:rPr>
              <a:t>ROUND(AVG(</a:t>
            </a:r>
            <a:r>
              <a:rPr lang="en-US" sz="2100" b="1" kern="0" dirty="0" err="1">
                <a:solidFill>
                  <a:srgbClr val="0000FF"/>
                </a:solidFill>
              </a:rPr>
              <a:t>death_person_num</a:t>
            </a:r>
            <a:r>
              <a:rPr lang="en-US" sz="2100" b="1" kern="0" dirty="0">
                <a:solidFill>
                  <a:srgbClr val="0000FF"/>
                </a:solidFill>
              </a:rPr>
              <a:t> / </a:t>
            </a:r>
            <a:r>
              <a:rPr lang="en-US" sz="2100" b="1" kern="0" dirty="0" err="1">
                <a:solidFill>
                  <a:srgbClr val="0000FF"/>
                </a:solidFill>
              </a:rPr>
              <a:t>total_acct_num</a:t>
            </a:r>
            <a:r>
              <a:rPr lang="en-US" sz="2100" b="1" kern="0" dirty="0">
                <a:solidFill>
                  <a:srgbClr val="0000FF"/>
                </a:solidFill>
              </a:rPr>
              <a:t>  * 100),0) </a:t>
            </a:r>
            <a:r>
              <a:rPr lang="en-US" sz="2100" b="1" kern="0" dirty="0" err="1">
                <a:solidFill>
                  <a:srgbClr val="0000FF"/>
                </a:solidFill>
              </a:rPr>
              <a:t>death_per</a:t>
            </a:r>
            <a:endParaRPr lang="en-US" sz="2100" b="1" kern="0" dirty="0">
              <a:solidFill>
                <a:srgbClr val="0000FF"/>
              </a:solidFill>
            </a:endParaRPr>
          </a:p>
          <a:p>
            <a:r>
              <a:rPr lang="en-US" sz="2100" b="1" kern="0" dirty="0"/>
              <a:t>  FROM </a:t>
            </a:r>
            <a:r>
              <a:rPr lang="en-US" sz="2100" b="1" kern="0" dirty="0" err="1"/>
              <a:t>traffic_accident</a:t>
            </a:r>
            <a:endParaRPr lang="en-US" sz="2100" b="1" kern="0" dirty="0"/>
          </a:p>
          <a:p>
            <a:r>
              <a:rPr lang="en-US" sz="2100" b="1" kern="0" dirty="0"/>
              <a:t> WHERE </a:t>
            </a:r>
            <a:r>
              <a:rPr lang="en-US" sz="2100" b="1" kern="0" dirty="0" err="1">
                <a:solidFill>
                  <a:srgbClr val="0000FF"/>
                </a:solidFill>
              </a:rPr>
              <a:t>total_acct_num</a:t>
            </a:r>
            <a:r>
              <a:rPr lang="en-US" sz="2100" b="1" kern="0" dirty="0">
                <a:solidFill>
                  <a:srgbClr val="0000FF"/>
                </a:solidFill>
              </a:rPr>
              <a:t> &gt; 0</a:t>
            </a:r>
          </a:p>
          <a:p>
            <a:r>
              <a:rPr lang="en-US" sz="2100" b="1" kern="0" dirty="0"/>
              <a:t> GROUP BY </a:t>
            </a:r>
            <a:r>
              <a:rPr lang="en-US" sz="2100" b="1" kern="0" dirty="0" err="1"/>
              <a:t>trans_type</a:t>
            </a:r>
            <a:r>
              <a:rPr lang="en-US" sz="2100" b="1" kern="0" dirty="0"/>
              <a:t>;</a:t>
            </a:r>
            <a:endParaRPr lang="en-US" sz="1400" b="1" kern="0" dirty="0"/>
          </a:p>
        </p:txBody>
      </p:sp>
    </p:spTree>
    <p:extLst>
      <p:ext uri="{BB962C8B-B14F-4D97-AF65-F5344CB8AC3E}">
        <p14:creationId xmlns:p14="http://schemas.microsoft.com/office/powerpoint/2010/main" val="2000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5</a:t>
            </a:r>
            <a:r>
              <a:rPr lang="en-US" altLang="ko-KR" sz="2100" b="1" kern="0" dirty="0" smtClean="0"/>
              <a:t>. </a:t>
            </a:r>
            <a:r>
              <a:rPr lang="en-US" altLang="ko-KR" sz="2400" b="1" dirty="0"/>
              <a:t>2017</a:t>
            </a:r>
            <a:r>
              <a:rPr lang="ko-KR" altLang="en-US" sz="2400" b="1" dirty="0"/>
              <a:t>년 미세먼지 평균 </a:t>
            </a:r>
            <a:r>
              <a:rPr lang="ko-KR" altLang="en-US" sz="2400" b="1" dirty="0" err="1"/>
              <a:t>상태별</a:t>
            </a:r>
            <a:r>
              <a:rPr lang="ko-KR" altLang="en-US" sz="2400" b="1" dirty="0"/>
              <a:t> 일 수 구하기</a:t>
            </a:r>
            <a:endParaRPr lang="en-US" sz="2100" b="1" kern="0" dirty="0"/>
          </a:p>
          <a:p>
            <a:endParaRPr lang="en-US" sz="1800" b="1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94423" y="1578869"/>
            <a:ext cx="106131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600" b="1" kern="0" dirty="0" smtClean="0"/>
              <a:t>정답 </a:t>
            </a:r>
            <a:r>
              <a:rPr lang="en-US" altLang="ko-KR" sz="1600" b="1" kern="0" dirty="0" smtClean="0"/>
              <a:t>:</a:t>
            </a:r>
          </a:p>
          <a:p>
            <a:endParaRPr lang="en-US" altLang="ko-KR" sz="2100" b="1" kern="0" dirty="0" smtClean="0"/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SELECT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std_name</a:t>
            </a:r>
            <a:endParaRPr lang="en-US" altLang="ko-KR" sz="1200" b="1" kern="0" dirty="0">
              <a:solidFill>
                <a:schemeClr val="tx1"/>
              </a:solidFill>
            </a:endParaRPr>
          </a:p>
          <a:p>
            <a:r>
              <a:rPr lang="en-US" altLang="ko-KR" sz="1200" b="1" kern="0">
                <a:solidFill>
                  <a:schemeClr val="tx1"/>
                </a:solidFill>
              </a:rPr>
              <a:t>     </a:t>
            </a:r>
            <a:r>
              <a:rPr lang="en-US" altLang="ko-KR" sz="1200" b="1" kern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kern="0" dirty="0">
                <a:solidFill>
                  <a:schemeClr val="tx1"/>
                </a:solidFill>
              </a:rPr>
              <a:t>,COUNT(*)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FROM ( SELECT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b.std_name</a:t>
            </a:r>
            <a:endParaRPr lang="en-US" altLang="ko-KR" sz="1200" b="1" kern="0" dirty="0">
              <a:solidFill>
                <a:schemeClr val="tx1"/>
              </a:solidFill>
            </a:endParaRP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,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a.days</a:t>
            </a:r>
            <a:endParaRPr lang="en-US" altLang="ko-KR" sz="1200" b="1" kern="0" dirty="0">
              <a:solidFill>
                <a:schemeClr val="tx1"/>
              </a:solidFill>
            </a:endParaRP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,a.pm10_avg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,b.pm10_start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,b.pm10_end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FROM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fine_dust_standard</a:t>
            </a:r>
            <a:r>
              <a:rPr lang="en-US" altLang="ko-KR" sz="1200" b="1" kern="0" dirty="0">
                <a:solidFill>
                  <a:schemeClr val="tx1"/>
                </a:solidFill>
              </a:rPr>
              <a:t> b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,( SELECT TO_CHAR(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a.mea_date</a:t>
            </a:r>
            <a:r>
              <a:rPr lang="en-US" altLang="ko-KR" sz="1200" b="1" kern="0" dirty="0">
                <a:solidFill>
                  <a:schemeClr val="tx1"/>
                </a:solidFill>
              </a:rPr>
              <a:t>, 'YYYY-MM-DD') days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       ,ROUND(AVG(a.pm10),0) pm10_avg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  FROM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fine_dust</a:t>
            </a:r>
            <a:r>
              <a:rPr lang="en-US" altLang="ko-KR" sz="1200" b="1" kern="0" dirty="0">
                <a:solidFill>
                  <a:schemeClr val="tx1"/>
                </a:solidFill>
              </a:rPr>
              <a:t> a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 WHERE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a.mea_date</a:t>
            </a:r>
            <a:r>
              <a:rPr lang="en-US" altLang="ko-KR" sz="1200" b="1" kern="0" dirty="0">
                <a:solidFill>
                  <a:schemeClr val="tx1"/>
                </a:solidFill>
              </a:rPr>
              <a:t> &lt; TO_DATE('2018-01-01', 'YYYY-MM-DD')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 GROUP BY  TO_CHAR(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mea_date</a:t>
            </a:r>
            <a:r>
              <a:rPr lang="en-US" altLang="ko-KR" sz="1200" b="1" kern="0" dirty="0">
                <a:solidFill>
                  <a:schemeClr val="tx1"/>
                </a:solidFill>
              </a:rPr>
              <a:t>, 'YYYY-MM-DD')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) a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WHERE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b.org_name</a:t>
            </a:r>
            <a:r>
              <a:rPr lang="en-US" altLang="ko-KR" sz="1200" b="1" kern="0" dirty="0">
                <a:solidFill>
                  <a:schemeClr val="tx1"/>
                </a:solidFill>
              </a:rPr>
              <a:t> = 'WHO'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AND a.pm10_avg BETWEEN b.pm10_start 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                     AND b.pm10_end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      )</a:t>
            </a:r>
          </a:p>
          <a:p>
            <a:r>
              <a:rPr lang="en-US" altLang="ko-KR" sz="1200" b="1" kern="0" dirty="0">
                <a:solidFill>
                  <a:schemeClr val="tx1"/>
                </a:solidFill>
              </a:rPr>
              <a:t>   GROUP BY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std_name</a:t>
            </a:r>
            <a:r>
              <a:rPr lang="en-US" altLang="ko-KR" sz="1200" b="1" kern="0" dirty="0">
                <a:solidFill>
                  <a:schemeClr val="tx1"/>
                </a:solidFill>
              </a:rPr>
              <a:t>;</a:t>
            </a:r>
            <a:endParaRPr lang="en-US" altLang="ko-KR" sz="1200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26083</TotalTime>
  <Words>374</Words>
  <Application>Microsoft Office PowerPoint</Application>
  <PresentationFormat>사용자 지정</PresentationFormat>
  <Paragraphs>80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OU7_Jan2017</vt:lpstr>
      <vt:lpstr>8-4. Quiz 정답</vt:lpstr>
      <vt:lpstr>Quiz </vt:lpstr>
      <vt:lpstr>Quiz </vt:lpstr>
      <vt:lpstr>Quiz </vt:lpstr>
      <vt:lpstr>Quiz</vt:lpstr>
      <vt:lpstr>Quiz 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hghong</cp:lastModifiedBy>
  <cp:revision>974</cp:revision>
  <cp:lastPrinted>2002-03-28T23:57:22Z</cp:lastPrinted>
  <dcterms:created xsi:type="dcterms:W3CDTF">2017-05-02T17:39:07Z</dcterms:created>
  <dcterms:modified xsi:type="dcterms:W3CDTF">2020-02-04T01:30:07Z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