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6"/>
  </p:notesMasterIdLst>
  <p:handoutMasterIdLst>
    <p:handoutMasterId r:id="rId47"/>
  </p:handoutMasterIdLst>
  <p:sldIdLst>
    <p:sldId id="395" r:id="rId2"/>
    <p:sldId id="416" r:id="rId3"/>
    <p:sldId id="454" r:id="rId4"/>
    <p:sldId id="463" r:id="rId5"/>
    <p:sldId id="469" r:id="rId6"/>
    <p:sldId id="470" r:id="rId7"/>
    <p:sldId id="471" r:id="rId8"/>
    <p:sldId id="472" r:id="rId9"/>
    <p:sldId id="473" r:id="rId10"/>
    <p:sldId id="497" r:id="rId11"/>
    <p:sldId id="474" r:id="rId12"/>
    <p:sldId id="475" r:id="rId13"/>
    <p:sldId id="456" r:id="rId14"/>
    <p:sldId id="477" r:id="rId15"/>
    <p:sldId id="478" r:id="rId16"/>
    <p:sldId id="499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500" r:id="rId25"/>
    <p:sldId id="486" r:id="rId26"/>
    <p:sldId id="487" r:id="rId27"/>
    <p:sldId id="488" r:id="rId28"/>
    <p:sldId id="498" r:id="rId29"/>
    <p:sldId id="501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76" r:id="rId39"/>
    <p:sldId id="459" r:id="rId40"/>
    <p:sldId id="438" r:id="rId41"/>
    <p:sldId id="439" r:id="rId42"/>
    <p:sldId id="502" r:id="rId43"/>
    <p:sldId id="503" r:id="rId44"/>
    <p:sldId id="504" r:id="rId45"/>
  </p:sldIdLst>
  <p:sldSz cx="12188825" cy="6858000"/>
  <p:notesSz cx="6991350" cy="9282113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  <p15:guide id="4" orient="horz" pos="2827">
          <p15:clr>
            <a:srgbClr val="A4A3A4"/>
          </p15:clr>
        </p15:guide>
        <p15:guide id="5" pos="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0000"/>
    <a:srgbClr val="D8E3E4"/>
    <a:srgbClr val="D8E1E6"/>
    <a:srgbClr val="FFF7EF"/>
    <a:srgbClr val="5F5F5F"/>
    <a:srgbClr val="DCE3E4"/>
    <a:srgbClr val="8DA6B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73030" autoAdjust="0"/>
  </p:normalViewPr>
  <p:slideViewPr>
    <p:cSldViewPr showGuides="1">
      <p:cViewPr varScale="1">
        <p:scale>
          <a:sx n="77" d="100"/>
          <a:sy n="77" d="100"/>
        </p:scale>
        <p:origin x="605" y="72"/>
      </p:cViewPr>
      <p:guideLst>
        <p:guide orient="horz" pos="2160"/>
        <p:guide orient="horz" pos="864"/>
        <p:guide pos="3839"/>
      </p:guideLst>
    </p:cSldViewPr>
  </p:slideViewPr>
  <p:outlineViewPr>
    <p:cViewPr>
      <p:scale>
        <a:sx n="33" d="100"/>
        <a:sy n="33" d="100"/>
      </p:scale>
      <p:origin x="240" y="190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30" y="62"/>
      </p:cViewPr>
      <p:guideLst>
        <p:guide orient="horz" pos="2923"/>
        <p:guide orient="horz" pos="283"/>
        <p:guide pos="2202"/>
        <p:guide orient="horz" pos="2827"/>
        <p:guide pos="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/>
              <a:t>5 -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5F5F5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2D9AE-7182-4680-8F79-479C4181FF0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45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1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09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99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14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37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75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48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7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8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82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8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29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02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91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37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6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09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1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0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79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7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183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98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73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45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70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43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5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057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1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13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818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6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1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2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38" y="264585"/>
            <a:ext cx="10944549" cy="876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38" y="264585"/>
            <a:ext cx="10944549" cy="8763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fld id="{1C0105FE-B27F-4CB8-B68A-6AE3D96FBC53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pPr algn="just">
                <a:defRPr/>
              </a:p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8685212" y="6564631"/>
            <a:ext cx="2677658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dirty="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2020,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 rot="20196984">
            <a:off x="604098" y="2045085"/>
            <a:ext cx="10555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러닝스푼즈   나노디그리 </a:t>
            </a:r>
            <a:endParaRPr lang="en-US" altLang="ko-KR" sz="72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7200" b="1" dirty="0" smtClean="0">
                <a:solidFill>
                  <a:schemeClr val="bg1">
                    <a:lumMod val="95000"/>
                  </a:schemeClr>
                </a:solidFill>
              </a:rPr>
              <a:t>데이터 이해를 위한 </a:t>
            </a:r>
            <a:r>
              <a:rPr lang="en-US" altLang="ko-KR" sz="7200" b="1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ko-KR" altLang="en-US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15" r:id="rId2"/>
    <p:sldLayoutId id="2147484116" r:id="rId3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riehon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1219200"/>
            <a:ext cx="10944549" cy="876300"/>
          </a:xfrm>
        </p:spPr>
        <p:txBody>
          <a:bodyPr/>
          <a:lstStyle/>
          <a:p>
            <a:r>
              <a:rPr lang="en-US" altLang="ko-KR" b="1" dirty="0" smtClean="0"/>
              <a:t>3-1. </a:t>
            </a:r>
            <a:r>
              <a:rPr lang="en-US" altLang="ko-KR" b="1" dirty="0"/>
              <a:t>SQL </a:t>
            </a:r>
            <a:r>
              <a:rPr lang="ko-KR" altLang="en-US" b="1" dirty="0"/>
              <a:t>함수</a:t>
            </a:r>
            <a:r>
              <a:rPr lang="en-US" altLang="ko-KR" b="1" dirty="0"/>
              <a:t>1 - </a:t>
            </a:r>
            <a:r>
              <a:rPr lang="ko-KR" altLang="en-US" b="1" dirty="0"/>
              <a:t>문자</a:t>
            </a:r>
            <a:r>
              <a:rPr lang="en-US" altLang="ko-KR" b="1" dirty="0"/>
              <a:t>/</a:t>
            </a:r>
            <a:r>
              <a:rPr lang="ko-KR" altLang="en-US" b="1" dirty="0"/>
              <a:t>숫자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날짜형</a:t>
            </a:r>
            <a:r>
              <a:rPr lang="ko-KR" altLang="en-US" b="1" dirty="0" smtClean="0"/>
              <a:t> 함수</a:t>
            </a:r>
            <a:endParaRPr lang="en-US" b="1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237412" y="4699376"/>
            <a:ext cx="4733290" cy="828675"/>
          </a:xfrm>
          <a:prstGeom prst="rect">
            <a:avLst/>
          </a:prstGeom>
        </p:spPr>
        <p:txBody>
          <a:bodyPr vert="horz" lIns="91440" tIns="91440" rIns="91440" bIns="45720" rtlCol="0" anchor="ctr" anchorCtr="0">
            <a:no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 charset="0"/>
                <a:cs typeface="Calibri" charset="0"/>
              </a:rPr>
              <a:t>Rohit Rahi</a:t>
            </a:r>
            <a:endParaRPr lang="en-US" sz="2400" dirty="0">
              <a:solidFill>
                <a:srgbClr val="FFFFFF"/>
              </a:solidFill>
              <a:latin typeface="Calibri"/>
              <a:ea typeface="Calibri" charset="0"/>
              <a:cs typeface="Calibri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FFFFFF"/>
                </a:solidFill>
                <a:latin typeface="Calibri"/>
                <a:ea typeface="Calibri" charset="0"/>
                <a:cs typeface="Calibri" charset="0"/>
              </a:rPr>
              <a:t>November 2018</a:t>
            </a:r>
            <a:endParaRPr lang="en-US" sz="2400" dirty="0">
              <a:solidFill>
                <a:srgbClr val="FFFFFF"/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608012" y="4914900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000" b="1" kern="0" dirty="0" smtClean="0"/>
              <a:t>홍형경</a:t>
            </a:r>
            <a:endParaRPr lang="en-US" altLang="ko-KR" sz="2000" b="1" kern="0" dirty="0"/>
          </a:p>
          <a:p>
            <a:r>
              <a:rPr lang="en-US" altLang="en-US" sz="2000" b="1" kern="0" dirty="0" smtClean="0">
                <a:hlinkClick r:id="rId3"/>
              </a:rPr>
              <a:t>chariehong@gmail.com</a:t>
            </a:r>
            <a:endParaRPr lang="en-US" altLang="en-US" sz="2000" b="1" kern="0" dirty="0" smtClean="0"/>
          </a:p>
          <a:p>
            <a:r>
              <a:rPr lang="en-US" altLang="en-US" sz="2000" b="1" kern="0" dirty="0" smtClean="0"/>
              <a:t>2021.06</a:t>
            </a:r>
            <a:br>
              <a:rPr lang="en-US" altLang="en-US" sz="2000" b="1" kern="0" dirty="0" smtClean="0"/>
            </a:b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68644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ko-KR" altLang="en-US" b="1" dirty="0"/>
              <a:t>문</a:t>
            </a:r>
            <a:r>
              <a:rPr lang="ko-KR" altLang="en-US" b="1" dirty="0" smtClean="0"/>
              <a:t>자형 함수</a:t>
            </a:r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90605"/>
              </p:ext>
            </p:extLst>
          </p:nvPr>
        </p:nvGraphicFramePr>
        <p:xfrm>
          <a:off x="567851" y="1600200"/>
          <a:ext cx="10776222" cy="27431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8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33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50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REPLACE (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serch_str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baseline="0" dirty="0" err="1" smtClean="0">
                          <a:solidFill>
                            <a:srgbClr val="0000FF"/>
                          </a:solidFill>
                        </a:rPr>
                        <a:t>rep_str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serch_str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찾아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rep_str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로 대체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REPLACE('ABC', 'B', 'D')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ADC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INSTR ( chr1,chr2, n1, n2 )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chr1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chr2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문자를 찾아 그 시작 위치 반환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n1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chr1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몇 번째 문자부터 찾을 것인지를 나타냄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생략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적용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n2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chr1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chr2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문자를 찾을 때 일치하는 문자의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몇번째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위치를 반환할지를 나타냄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생략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적용됨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INSTR('ABABAB', 'A', 2)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ko-KR" altLang="en-US" b="1" dirty="0" err="1" smtClean="0"/>
              <a:t>날짜형</a:t>
            </a:r>
            <a:r>
              <a:rPr lang="ko-KR" altLang="en-US" b="1" dirty="0" smtClean="0"/>
              <a:t> 함수</a:t>
            </a:r>
            <a:endParaRPr lang="en-US" b="1" dirty="0"/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34196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· </a:t>
            </a:r>
            <a:r>
              <a:rPr lang="ko-KR" altLang="en-US" sz="2000" b="1" dirty="0"/>
              <a:t>날짜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즉 </a:t>
            </a:r>
            <a:r>
              <a:rPr lang="ko-KR" altLang="en-US" sz="2000" b="1" dirty="0" smtClean="0"/>
              <a:t>데이터 형이 </a:t>
            </a:r>
            <a:r>
              <a:rPr lang="en-US" altLang="ko-KR" sz="2000" b="1" dirty="0"/>
              <a:t>DATE</a:t>
            </a:r>
            <a:r>
              <a:rPr lang="ko-KR" altLang="en-US" sz="2000" b="1" dirty="0"/>
              <a:t>나 </a:t>
            </a:r>
            <a:r>
              <a:rPr lang="en-US" altLang="ko-KR" sz="2000" b="1" dirty="0"/>
              <a:t>TIMESTAMP</a:t>
            </a:r>
            <a:r>
              <a:rPr lang="ko-KR" altLang="en-US" sz="2000" b="1" dirty="0"/>
              <a:t>인 데이터를 대상으로 연산을 수행하는 함수</a:t>
            </a:r>
            <a:endParaRPr lang="en-US" altLang="ko-KR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65667"/>
              </p:ext>
            </p:extLst>
          </p:nvPr>
        </p:nvGraphicFramePr>
        <p:xfrm>
          <a:off x="594838" y="2057400"/>
          <a:ext cx="10754759" cy="35427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264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416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SYSDATE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현재 일자와 시간을 반환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오라클 설치된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서버시간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SYSDATE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2021-06-14  10:10:10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ADD_MONTHS ( date, n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날짜에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개월을 더한 날짜를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ADD_MONTHS(SYSDATE, 1 )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2021-07-14 10:10:10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MONTHS_BETWEEN ( date1, date2 )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date2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두 날짜 사이의 개월 수를 반환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date1 &gt; date2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이면 양수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반대면 음수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MONTHS_BETWEEN(SYSDATE + 30, SYSDATE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LAST_DAY ( date 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속한 월의 마지막 일자를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</a:rPr>
                        <a:t>SELECT LAST_DAY ( SYSDATE )</a:t>
                      </a:r>
                    </a:p>
                    <a:p>
                      <a:pPr algn="l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2021-06-30 10:10:10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1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ko-KR" altLang="en-US" b="1" dirty="0" err="1" smtClean="0"/>
              <a:t>날짜형</a:t>
            </a:r>
            <a:r>
              <a:rPr lang="ko-KR" altLang="en-US" b="1" dirty="0" smtClean="0"/>
              <a:t> 함수</a:t>
            </a:r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41210"/>
              </p:ext>
            </p:extLst>
          </p:nvPr>
        </p:nvGraphicFramePr>
        <p:xfrm>
          <a:off x="575788" y="1524000"/>
          <a:ext cx="10754759" cy="42384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264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472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NEXT_DAY ( date, expr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날짜를 기준으로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 명시한 날짜 반환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 :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월요일’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… or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1~ 7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형태로 쓸 수도 있고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1~7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까지 숫자를 쓸 수도 있음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은 일요일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7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은 토요일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u="none" dirty="0" smtClean="0">
                          <a:solidFill>
                            <a:schemeClr val="tx1"/>
                          </a:solidFill>
                        </a:rPr>
                        <a:t>SELECT NEXT_DAY ( SYSDATE, ＇</a:t>
                      </a:r>
                      <a:r>
                        <a:rPr lang="ko-KR" altLang="en-US" sz="1400" b="1" u="none" dirty="0" smtClean="0">
                          <a:solidFill>
                            <a:schemeClr val="tx1"/>
                          </a:solidFill>
                        </a:rPr>
                        <a:t>화요일</a:t>
                      </a:r>
                      <a:r>
                        <a:rPr lang="en-US" altLang="ko-KR" sz="1400" b="1" u="none" dirty="0" smtClean="0">
                          <a:solidFill>
                            <a:schemeClr val="tx1"/>
                          </a:solidFill>
                        </a:rPr>
                        <a:t>' )</a:t>
                      </a:r>
                    </a:p>
                    <a:p>
                      <a:pPr algn="l" latinLnBrk="1"/>
                      <a:r>
                        <a:rPr lang="en-US" altLang="ko-KR" sz="1400" b="1" u="none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2021-06-15 10:10:10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ROUND ( date, format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format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기준으로 반올림한 날짜 반환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format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YYYY, MM, DD, HH, HH24, MI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등 사용 가능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생략 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ROUND ( SYSDATE, 'YEAR'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2021-01-01 00:00:00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TRUNC ( date, format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format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기준으로 잘라낸 날짜 반환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. format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ROUND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함수와 동일하게 사용 가능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TRUNC( SYSDATE, 'YEAR'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2021-01-01 10:10:10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2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519213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(1) </a:t>
            </a:r>
            <a:r>
              <a:rPr lang="ko-KR" altLang="en-US" sz="2000" b="1" dirty="0" smtClean="0"/>
              <a:t>숫자형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ABS (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절대값 반환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)</a:t>
            </a:r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/>
              <a:t>SELECT ABS(-7), ABS(0), ABS(7.8)</a:t>
            </a:r>
          </a:p>
          <a:p>
            <a:pPr indent="0"/>
            <a:r>
              <a:rPr lang="en-US" altLang="ko-KR" sz="1800" b="1" dirty="0"/>
              <a:t>  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505200"/>
            <a:ext cx="5689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숫자형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CEIL, FLOOR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CEIL(7.6), FLOOR(7.6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1" y="3581400"/>
            <a:ext cx="4629539" cy="9906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6737315" y="1676400"/>
            <a:ext cx="3471897" cy="330513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8007605" y="3004311"/>
            <a:ext cx="931315" cy="403523"/>
          </a:xfrm>
          <a:prstGeom prst="rect">
            <a:avLst/>
          </a:prstGeom>
        </p:spPr>
        <p:txBody>
          <a:bodyPr/>
          <a:lstStyle/>
          <a:p>
            <a:pPr indent="0" algn="ctr"/>
            <a:r>
              <a:rPr lang="en-US" altLang="ko-KR" sz="2400" b="1" dirty="0" smtClean="0"/>
              <a:t>7.6</a:t>
            </a:r>
          </a:p>
        </p:txBody>
      </p:sp>
      <p:sp>
        <p:nvSpPr>
          <p:cNvPr id="7" name="Content Placeholder 39"/>
          <p:cNvSpPr>
            <a:spLocks noGrp="1"/>
          </p:cNvSpPr>
          <p:nvPr>
            <p:ph sz="half" idx="4294967295"/>
          </p:nvPr>
        </p:nvSpPr>
        <p:spPr>
          <a:xfrm>
            <a:off x="6856412" y="1823211"/>
            <a:ext cx="2209800" cy="280412"/>
          </a:xfrm>
          <a:prstGeom prst="rect">
            <a:avLst/>
          </a:prstGeom>
        </p:spPr>
        <p:txBody>
          <a:bodyPr/>
          <a:lstStyle/>
          <a:p>
            <a:pPr indent="0" algn="ctr"/>
            <a:r>
              <a:rPr lang="en-US" altLang="ko-KR" sz="1600" b="1" dirty="0" smtClean="0"/>
              <a:t>CEIL – </a:t>
            </a:r>
            <a:r>
              <a:rPr lang="ko-KR" altLang="en-US" sz="1600" b="1" dirty="0" smtClean="0"/>
              <a:t>천장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</a:t>
            </a:r>
            <a:r>
              <a:rPr lang="en-US" altLang="ko-KR" sz="1600" b="1" dirty="0" smtClean="0"/>
              <a:t> 8</a:t>
            </a:r>
          </a:p>
        </p:txBody>
      </p:sp>
      <p:sp>
        <p:nvSpPr>
          <p:cNvPr id="8" name="Content Placeholder 39"/>
          <p:cNvSpPr>
            <a:spLocks noGrp="1"/>
          </p:cNvSpPr>
          <p:nvPr>
            <p:ph sz="half" idx="4294967295"/>
          </p:nvPr>
        </p:nvSpPr>
        <p:spPr>
          <a:xfrm>
            <a:off x="6856412" y="4454905"/>
            <a:ext cx="2514600" cy="526633"/>
          </a:xfrm>
          <a:prstGeom prst="rect">
            <a:avLst/>
          </a:prstGeom>
        </p:spPr>
        <p:txBody>
          <a:bodyPr/>
          <a:lstStyle/>
          <a:p>
            <a:pPr indent="0" algn="ctr"/>
            <a:r>
              <a:rPr lang="en-US" altLang="ko-KR" sz="1600" b="1" dirty="0" smtClean="0"/>
              <a:t>FLOOR – </a:t>
            </a:r>
            <a:r>
              <a:rPr lang="ko-KR" altLang="en-US" sz="1600" b="1" dirty="0" smtClean="0"/>
              <a:t>바닥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 7</a:t>
            </a:r>
            <a:endParaRPr lang="en-US" altLang="ko-KR" sz="1600" b="1" dirty="0" smtClean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8456612" y="3581400"/>
            <a:ext cx="0" cy="762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8456612" y="2209800"/>
            <a:ext cx="0" cy="6209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74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/>
      <p:bldP spid="7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숫자형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EXP, LN,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LOG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EXP(5), LN(148.413159102576603421115580040552279624), </a:t>
            </a:r>
            <a:r>
              <a:rPr lang="en-US" altLang="ko-KR" sz="1800" b="1" dirty="0" smtClean="0"/>
              <a:t>LOG(10, 10000)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4" y="3505200"/>
            <a:ext cx="1024818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숫자형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EXP, LN,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LOG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EXP(LN(5))</a:t>
            </a:r>
          </a:p>
          <a:p>
            <a:pPr indent="0"/>
            <a:r>
              <a:rPr lang="en-US" altLang="ko-KR" sz="1800" b="1" dirty="0"/>
              <a:t>  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4" y="3429000"/>
            <a:ext cx="591899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숫자형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MOD, SIGN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</a:t>
            </a:r>
            <a:r>
              <a:rPr lang="da-DK" altLang="ko-KR" sz="1800" b="1" dirty="0"/>
              <a:t>MOD(17, 3), SIGN(-19), SIGN(0</a:t>
            </a:r>
            <a:r>
              <a:rPr lang="da-DK" altLang="ko-KR" sz="1800" b="1" dirty="0" smtClean="0"/>
              <a:t>)</a:t>
            </a:r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6" y="4114800"/>
            <a:ext cx="546925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숫자형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POWER, </a:t>
            </a:r>
            <a:r>
              <a:rPr lang="en-US" altLang="ko-KR" sz="2000" b="1" dirty="0" smtClean="0"/>
              <a:t>SQRT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</a:t>
            </a:r>
            <a:r>
              <a:rPr lang="da-DK" altLang="ko-KR" sz="1800" b="1" dirty="0"/>
              <a:t>POWER(2,3), SQRT(3</a:t>
            </a:r>
            <a:r>
              <a:rPr lang="da-DK" altLang="ko-KR" sz="1800" b="1" dirty="0" smtClean="0"/>
              <a:t>)</a:t>
            </a:r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3505200"/>
            <a:ext cx="9470571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arenBoth"/>
            </a:pPr>
            <a:r>
              <a:rPr lang="ko-KR" altLang="en-US" sz="2000" b="1" dirty="0" smtClean="0"/>
              <a:t>숫자형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ROUND, TRUNC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ROUND(3.545, 2), ROUND(3.545, 1), TRUNC(3.545, 2), TRUNC(3.545, 1)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3" y="4419600"/>
            <a:ext cx="10269197" cy="7620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 flipH="1">
            <a:off x="2741612" y="2514600"/>
            <a:ext cx="152400" cy="1828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1726499" y="3276600"/>
            <a:ext cx="992189" cy="18389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에서 반올림</a:t>
            </a:r>
            <a:endParaRPr lang="en-US" altLang="ko-KR" sz="1100" b="1" dirty="0" smtClean="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>
            <a:off x="4418012" y="2454147"/>
            <a:ext cx="152400" cy="1828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12" name="Content Placeholder 39"/>
          <p:cNvSpPr>
            <a:spLocks noGrp="1"/>
          </p:cNvSpPr>
          <p:nvPr>
            <p:ph sz="half" idx="4294967295"/>
          </p:nvPr>
        </p:nvSpPr>
        <p:spPr>
          <a:xfrm>
            <a:off x="3457763" y="3235961"/>
            <a:ext cx="992189" cy="21885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200" b="1" dirty="0"/>
              <a:t>4</a:t>
            </a:r>
            <a:r>
              <a:rPr lang="ko-KR" altLang="en-US" sz="1200" b="1" dirty="0" smtClean="0"/>
              <a:t>에서 반올림</a:t>
            </a:r>
            <a:endParaRPr lang="en-US" altLang="ko-KR" sz="1100" b="1" dirty="0" smtClean="0"/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6704012" y="2438400"/>
            <a:ext cx="272860" cy="18445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14" name="Content Placeholder 39"/>
          <p:cNvSpPr>
            <a:spLocks noGrp="1"/>
          </p:cNvSpPr>
          <p:nvPr>
            <p:ph sz="half" idx="4294967295"/>
          </p:nvPr>
        </p:nvSpPr>
        <p:spPr>
          <a:xfrm>
            <a:off x="5647086" y="3359658"/>
            <a:ext cx="992189" cy="403523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ko-KR" altLang="en-US" sz="1200" b="1" dirty="0" smtClean="0"/>
              <a:t>둘째 자리만 남김</a:t>
            </a:r>
            <a:endParaRPr lang="en-US" altLang="ko-KR" sz="1100" b="1" dirty="0" smtClean="0"/>
          </a:p>
        </p:txBody>
      </p:sp>
      <p:cxnSp>
        <p:nvCxnSpPr>
          <p:cNvPr id="15" name="직선 화살표 연결선 14"/>
          <p:cNvCxnSpPr/>
          <p:nvPr/>
        </p:nvCxnSpPr>
        <p:spPr bwMode="auto">
          <a:xfrm>
            <a:off x="8304212" y="2514600"/>
            <a:ext cx="685800" cy="1905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16" name="Content Placeholder 39"/>
          <p:cNvSpPr>
            <a:spLocks noGrp="1"/>
          </p:cNvSpPr>
          <p:nvPr>
            <p:ph sz="half" idx="4294967295"/>
          </p:nvPr>
        </p:nvSpPr>
        <p:spPr>
          <a:xfrm>
            <a:off x="9142412" y="3454818"/>
            <a:ext cx="1295400" cy="403523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ko-KR" altLang="en-US" sz="1200" b="1" smtClean="0"/>
              <a:t>첫째 자리만 남김</a:t>
            </a:r>
            <a:endParaRPr lang="en-US" altLang="ko-KR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48835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Functon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en-US" b="1" dirty="0"/>
          </a:p>
        </p:txBody>
      </p:sp>
      <p:sp>
        <p:nvSpPr>
          <p:cNvPr id="10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371600"/>
            <a:ext cx="10949779" cy="462775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/>
              <a:t>수학에서 사용하는 </a:t>
            </a:r>
            <a:r>
              <a:rPr lang="en-US" altLang="ko-KR" sz="1800" b="1" dirty="0" smtClean="0"/>
              <a:t> y = f(x) </a:t>
            </a:r>
            <a:r>
              <a:rPr lang="ko-KR" altLang="en-US" sz="1800" b="1" dirty="0" smtClean="0"/>
              <a:t>와 개념이 동일</a:t>
            </a:r>
            <a:endParaRPr lang="en-US" altLang="ko-KR" sz="1800" b="1" dirty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/>
              <a:t>자주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사용되는 연산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계산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)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을 정의</a:t>
            </a:r>
            <a:r>
              <a:rPr lang="ko-KR" altLang="en-US" sz="1800" b="1" dirty="0" smtClean="0"/>
              <a:t>해 놓은 데이터베이스 객체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b="1" dirty="0" smtClean="0">
                <a:sym typeface="Wingdings" panose="05000000000000000000" pitchFamily="2" charset="2"/>
              </a:rPr>
              <a:t>재사용 목적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·</a:t>
            </a:r>
            <a:r>
              <a:rPr lang="ko-KR" altLang="en-US" sz="1800" b="1" dirty="0" smtClean="0"/>
              <a:t> 절대값 처리 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양수는 양수 그대로</a:t>
            </a:r>
            <a:r>
              <a:rPr lang="en-US" altLang="ko-KR" sz="1800" b="1" dirty="0" smtClean="0"/>
              <a:t>, 0</a:t>
            </a:r>
            <a:r>
              <a:rPr lang="ko-KR" altLang="en-US" sz="1800" b="1" dirty="0" smtClean="0"/>
              <a:t>은 </a:t>
            </a:r>
            <a:r>
              <a:rPr lang="en-US" altLang="ko-KR" sz="1800" b="1" dirty="0" smtClean="0"/>
              <a:t>0, </a:t>
            </a:r>
            <a:r>
              <a:rPr lang="ko-KR" altLang="en-US" sz="1800" b="1" dirty="0" smtClean="0"/>
              <a:t>음수는 양수로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반환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CASE WHEN value1 &gt; 0 THEN value1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WHEN value1 = 0 THEN 0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ELSE value1 * -1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END 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매번 절대값을 구할 때 이 </a:t>
            </a:r>
            <a:r>
              <a:rPr lang="ko-KR" altLang="en-US" sz="1800" b="1" dirty="0" err="1" smtClean="0"/>
              <a:t>로직을</a:t>
            </a:r>
            <a:r>
              <a:rPr lang="ko-KR" altLang="en-US" sz="1800" b="1" dirty="0" smtClean="0"/>
              <a:t> 직접 구현하는 것은 비효율적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- </a:t>
            </a:r>
            <a:r>
              <a:rPr lang="ko-KR" altLang="en-US" sz="1800" b="1" dirty="0" smtClean="0"/>
              <a:t>따라서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함수로 구현해 놓고 </a:t>
            </a:r>
            <a:r>
              <a:rPr lang="ko-KR" altLang="en-US" sz="1800" b="1" dirty="0" smtClean="0"/>
              <a:t>이 함수를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호출</a:t>
            </a:r>
            <a:r>
              <a:rPr lang="ko-KR" altLang="en-US" sz="1800" b="1" dirty="0" smtClean="0"/>
              <a:t>하는 것이 바람직함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4480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CONCAT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CONCAT('A', 'B'), 'A' || 'B' || 'C'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3352800"/>
            <a:ext cx="60756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INITCAP, UPPER, LOWER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INITCAP('</a:t>
            </a:r>
            <a:r>
              <a:rPr lang="en-US" altLang="ko-KR" sz="1800" b="1" dirty="0" err="1"/>
              <a:t>abc</a:t>
            </a:r>
            <a:r>
              <a:rPr lang="en-US" altLang="ko-KR" sz="1800" b="1" dirty="0"/>
              <a:t>'), UPPER('</a:t>
            </a:r>
            <a:r>
              <a:rPr lang="en-US" altLang="ko-KR" sz="1800" b="1" dirty="0" err="1"/>
              <a:t>abc</a:t>
            </a:r>
            <a:r>
              <a:rPr lang="en-US" altLang="ko-KR" sz="1800" b="1" dirty="0"/>
              <a:t>'), LOWER('A</a:t>
            </a:r>
            <a:r>
              <a:rPr lang="ko-KR" altLang="en-US" sz="1800" b="1" dirty="0"/>
              <a:t>나</a:t>
            </a:r>
            <a:r>
              <a:rPr lang="en-US" altLang="ko-KR" sz="1800" b="1" dirty="0" err="1"/>
              <a:t>bC</a:t>
            </a:r>
            <a:r>
              <a:rPr lang="en-US" altLang="ko-KR" sz="1800" b="1" dirty="0"/>
              <a:t>'), INITCAP('</a:t>
            </a:r>
            <a:r>
              <a:rPr lang="ko-KR" altLang="en-US" sz="1800" b="1" dirty="0"/>
              <a:t>홍</a:t>
            </a:r>
            <a:r>
              <a:rPr lang="en-US" altLang="ko-KR" sz="1800" b="1" dirty="0" err="1"/>
              <a:t>gildong</a:t>
            </a:r>
            <a:r>
              <a:rPr lang="en-US" altLang="ko-KR" sz="1800" b="1" dirty="0"/>
              <a:t>')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4" y="3657600"/>
            <a:ext cx="905107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219200"/>
            <a:ext cx="5334000" cy="1911628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chemeClr val="tx1"/>
                </a:solidFill>
              </a:rPr>
              <a:t>INITCAP, UPPER, LOWER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indent="0"/>
            <a:endParaRPr lang="en-US" altLang="ko-KR" sz="1800" b="1" dirty="0" smtClean="0">
              <a:solidFill>
                <a:schemeClr val="tx1"/>
              </a:solidFill>
            </a:endParaRPr>
          </a:p>
          <a:p>
            <a:pPr indent="0"/>
            <a:r>
              <a:rPr lang="en-US" altLang="ko-KR" sz="1800" b="1" dirty="0"/>
              <a:t>SELECT *</a:t>
            </a:r>
          </a:p>
          <a:p>
            <a:pPr indent="0"/>
            <a:r>
              <a:rPr lang="en-US" altLang="ko-KR" sz="1800" b="1" dirty="0"/>
              <a:t>FROM employees</a:t>
            </a:r>
          </a:p>
          <a:p>
            <a:pPr indent="0"/>
            <a:r>
              <a:rPr lang="en-US" altLang="ko-KR" sz="1800" b="1" dirty="0"/>
              <a:t>WHERE </a:t>
            </a:r>
            <a:r>
              <a:rPr lang="en-US" altLang="ko-KR" sz="1800" b="1" dirty="0" err="1"/>
              <a:t>first_name</a:t>
            </a:r>
            <a:r>
              <a:rPr lang="en-US" altLang="ko-KR" sz="1800" b="1" dirty="0"/>
              <a:t> = '</a:t>
            </a:r>
            <a:r>
              <a:rPr lang="en-US" altLang="ko-KR" sz="1800" b="1" dirty="0" err="1"/>
              <a:t>steven</a:t>
            </a:r>
            <a:r>
              <a:rPr lang="en-US" altLang="ko-KR" sz="1800" b="1" dirty="0"/>
              <a:t>'; 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4" y="4038600"/>
            <a:ext cx="3999788" cy="457200"/>
          </a:xfrm>
          <a:prstGeom prst="rect">
            <a:avLst/>
          </a:prstGeom>
        </p:spPr>
      </p:pic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5966698" y="2034808"/>
            <a:ext cx="5334000" cy="1096020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SELECT </a:t>
            </a:r>
            <a:r>
              <a:rPr lang="en-US" altLang="ko-KR" sz="1800" b="1" dirty="0"/>
              <a:t>*</a:t>
            </a:r>
          </a:p>
          <a:p>
            <a:pPr indent="0"/>
            <a:r>
              <a:rPr lang="en-US" altLang="ko-KR" sz="1800" b="1" dirty="0"/>
              <a:t>FROM employees</a:t>
            </a:r>
          </a:p>
          <a:p>
            <a:pPr indent="0"/>
            <a:r>
              <a:rPr lang="en-US" altLang="ko-KR" sz="1800" b="1" dirty="0"/>
              <a:t>WHERE </a:t>
            </a:r>
            <a:r>
              <a:rPr lang="en-US" altLang="ko-KR" sz="1800" b="1" dirty="0">
                <a:solidFill>
                  <a:srgbClr val="0000FF"/>
                </a:solidFill>
              </a:rPr>
              <a:t>UPPER(</a:t>
            </a:r>
            <a:r>
              <a:rPr lang="en-US" altLang="ko-KR" sz="1800" b="1" dirty="0" err="1">
                <a:solidFill>
                  <a:srgbClr val="0000FF"/>
                </a:solidFill>
              </a:rPr>
              <a:t>first_name</a:t>
            </a:r>
            <a:r>
              <a:rPr lang="en-US" altLang="ko-KR" sz="1800" b="1" dirty="0">
                <a:solidFill>
                  <a:srgbClr val="0000FF"/>
                </a:solidFill>
              </a:rPr>
              <a:t>) </a:t>
            </a:r>
            <a:r>
              <a:rPr lang="en-US" altLang="ko-KR" sz="1800" b="1" dirty="0"/>
              <a:t>= 'STEVEN'; </a:t>
            </a:r>
            <a:endParaRPr lang="en-US" altLang="ko-KR" sz="18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12" y="4008120"/>
            <a:ext cx="6777180" cy="117348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8290798" y="1828800"/>
            <a:ext cx="394414" cy="9558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15" name="Content Placeholder 39"/>
          <p:cNvSpPr>
            <a:spLocks noGrp="1"/>
          </p:cNvSpPr>
          <p:nvPr>
            <p:ph sz="half" idx="4294967295"/>
          </p:nvPr>
        </p:nvSpPr>
        <p:spPr>
          <a:xfrm>
            <a:off x="7821342" y="935847"/>
            <a:ext cx="3505200" cy="52663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indent="0"/>
            <a:r>
              <a:rPr lang="en-US" altLang="ko-KR" sz="1600" b="1" dirty="0" err="1"/>
              <a:t>f</a:t>
            </a:r>
            <a:r>
              <a:rPr lang="en-US" altLang="ko-KR" sz="1600" b="1" dirty="0" err="1" smtClean="0"/>
              <a:t>irst_name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전체 값을 대문자로 변환해 비교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178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LPAD, RPAD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LPAD( 'SQL', 5, '*' ), RPAD('SQL', 5, '*')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4" y="3429000"/>
            <a:ext cx="664028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272723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LPAD, RPAD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</a:t>
            </a:r>
            <a:r>
              <a:rPr lang="en-US" altLang="ko-KR" sz="1800" b="1" dirty="0" err="1"/>
              <a:t>employee_id</a:t>
            </a:r>
            <a:r>
              <a:rPr lang="en-US" altLang="ko-KR" sz="1800" b="1" dirty="0"/>
              <a:t>, </a:t>
            </a:r>
          </a:p>
          <a:p>
            <a:pPr indent="0"/>
            <a:r>
              <a:rPr lang="en-US" altLang="ko-KR" sz="1800" b="1" dirty="0"/>
              <a:t>       </a:t>
            </a:r>
            <a:r>
              <a:rPr lang="en-US" altLang="ko-KR" sz="1800" b="1" dirty="0" err="1"/>
              <a:t>phone_number</a:t>
            </a:r>
            <a:r>
              <a:rPr lang="en-US" altLang="ko-KR" sz="1800" b="1" dirty="0"/>
              <a:t>,</a:t>
            </a:r>
          </a:p>
          <a:p>
            <a:pPr indent="0"/>
            <a:r>
              <a:rPr lang="en-US" altLang="ko-KR" sz="1800" b="1" dirty="0"/>
              <a:t>       </a:t>
            </a:r>
            <a:r>
              <a:rPr lang="en-US" altLang="ko-KR" sz="1800" b="1" dirty="0">
                <a:solidFill>
                  <a:srgbClr val="0000FF"/>
                </a:solidFill>
              </a:rPr>
              <a:t>LPAD(</a:t>
            </a:r>
            <a:r>
              <a:rPr lang="en-US" altLang="ko-KR" sz="1800" b="1" dirty="0" err="1">
                <a:solidFill>
                  <a:srgbClr val="0000FF"/>
                </a:solidFill>
              </a:rPr>
              <a:t>phone_number</a:t>
            </a:r>
            <a:r>
              <a:rPr lang="en-US" altLang="ko-KR" sz="1800" b="1" dirty="0">
                <a:solidFill>
                  <a:srgbClr val="0000FF"/>
                </a:solidFill>
              </a:rPr>
              <a:t>, 20, ' ')</a:t>
            </a:r>
            <a:r>
              <a:rPr lang="en-US" altLang="ko-KR" sz="1800" b="1" dirty="0"/>
              <a:t> phone_number2</a:t>
            </a:r>
          </a:p>
          <a:p>
            <a:pPr indent="0"/>
            <a:r>
              <a:rPr lang="en-US" altLang="ko-KR" sz="1800" b="1" dirty="0"/>
              <a:t>FROM employees</a:t>
            </a:r>
          </a:p>
          <a:p>
            <a:pPr indent="0"/>
            <a:r>
              <a:rPr lang="en-US" altLang="ko-KR" sz="1800" b="1" dirty="0"/>
              <a:t>ORDER BY 1; 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98" y="914400"/>
            <a:ext cx="4752975" cy="483870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 bwMode="auto">
          <a:xfrm flipH="1">
            <a:off x="3046412" y="3200400"/>
            <a:ext cx="327186" cy="13716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08012" y="4648200"/>
            <a:ext cx="5486400" cy="120032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p</a:t>
            </a:r>
            <a:r>
              <a:rPr lang="en-US" altLang="ko-KR" b="1" dirty="0" err="1" smtClean="0"/>
              <a:t>hone_number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컬럼 값을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자리로 고정 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남는 자리를 스페이스로 왼쪽을 채움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ym typeface="Wingdings" panose="05000000000000000000" pitchFamily="2" charset="2"/>
              </a:rPr>
              <a:t>우측 정렬 효과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97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LTRIM, </a:t>
            </a:r>
            <a:r>
              <a:rPr lang="en-US" altLang="ko-KR" sz="2000" b="1" dirty="0" smtClean="0"/>
              <a:t>RTRIM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LTRIM('**SQL**', '*'), RTRIM('**SQL**', '*')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3" y="3352799"/>
            <a:ext cx="6686559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219200"/>
            <a:ext cx="5410200" cy="351206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SUBSTR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SUBSTR('ABCDEFG', 1, 2) FIRSTS</a:t>
            </a:r>
          </a:p>
          <a:p>
            <a:pPr indent="0"/>
            <a:r>
              <a:rPr lang="en-US" altLang="ko-KR" sz="1800" b="1" dirty="0"/>
              <a:t>              ,SUBSTR('ABCDEFG', 0, 2) SECONDS</a:t>
            </a:r>
          </a:p>
          <a:p>
            <a:pPr indent="0"/>
            <a:r>
              <a:rPr lang="en-US" altLang="ko-KR" sz="1800" b="1" dirty="0" smtClean="0"/>
              <a:t>              </a:t>
            </a:r>
            <a:r>
              <a:rPr lang="en-US" altLang="ko-KR" sz="1800" b="1" dirty="0"/>
              <a:t>,SUBSTR('ABCDEFG', 3, 2) THIRDS </a:t>
            </a:r>
          </a:p>
          <a:p>
            <a:pPr indent="0"/>
            <a:r>
              <a:rPr lang="en-US" altLang="ko-KR" sz="1800" b="1" dirty="0"/>
              <a:t>      </a:t>
            </a:r>
            <a:r>
              <a:rPr lang="en-US" altLang="ko-KR" sz="1800" b="1" dirty="0" smtClean="0"/>
              <a:t>        ,</a:t>
            </a:r>
            <a:r>
              <a:rPr lang="en-US" altLang="ko-KR" sz="1800" b="1" dirty="0"/>
              <a:t>SUBSTR('ABCDEFG', 3 )   FOURTHS</a:t>
            </a:r>
          </a:p>
          <a:p>
            <a:pPr indent="0"/>
            <a:r>
              <a:rPr lang="en-US" altLang="ko-KR" sz="1800" b="1" dirty="0"/>
              <a:t>      </a:t>
            </a:r>
            <a:r>
              <a:rPr lang="en-US" altLang="ko-KR" sz="1800" b="1" dirty="0" smtClean="0"/>
              <a:t>        ,</a:t>
            </a:r>
            <a:r>
              <a:rPr lang="en-US" altLang="ko-KR" sz="1800" b="1" dirty="0"/>
              <a:t>SUBSTR('ABCDEFG', -3)   FIFTHS</a:t>
            </a:r>
          </a:p>
          <a:p>
            <a:pPr indent="0"/>
            <a:r>
              <a:rPr lang="en-US" altLang="ko-KR" sz="1800" b="1" dirty="0"/>
              <a:t>      </a:t>
            </a:r>
            <a:r>
              <a:rPr lang="en-US" altLang="ko-KR" sz="1800" b="1" dirty="0" smtClean="0"/>
              <a:t>       ,</a:t>
            </a:r>
            <a:r>
              <a:rPr lang="en-US" altLang="ko-KR" sz="1800" b="1" dirty="0"/>
              <a:t>SUBSTR('ABCDEFG', -3, 2)  SIXTHS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5181600"/>
            <a:ext cx="10134600" cy="609600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89127"/>
              </p:ext>
            </p:extLst>
          </p:nvPr>
        </p:nvGraphicFramePr>
        <p:xfrm>
          <a:off x="7313612" y="1676400"/>
          <a:ext cx="3033345" cy="281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3335">
                  <a:extLst>
                    <a:ext uri="{9D8B030D-6E8A-4147-A177-3AD203B41FA5}">
                      <a16:colId xmlns:a16="http://schemas.microsoft.com/office/drawing/2014/main" val="3786207865"/>
                    </a:ext>
                  </a:extLst>
                </a:gridCol>
                <a:gridCol w="433335">
                  <a:extLst>
                    <a:ext uri="{9D8B030D-6E8A-4147-A177-3AD203B41FA5}">
                      <a16:colId xmlns:a16="http://schemas.microsoft.com/office/drawing/2014/main" val="2960513984"/>
                    </a:ext>
                  </a:extLst>
                </a:gridCol>
                <a:gridCol w="433335">
                  <a:extLst>
                    <a:ext uri="{9D8B030D-6E8A-4147-A177-3AD203B41FA5}">
                      <a16:colId xmlns:a16="http://schemas.microsoft.com/office/drawing/2014/main" val="4076150437"/>
                    </a:ext>
                  </a:extLst>
                </a:gridCol>
                <a:gridCol w="433335">
                  <a:extLst>
                    <a:ext uri="{9D8B030D-6E8A-4147-A177-3AD203B41FA5}">
                      <a16:colId xmlns:a16="http://schemas.microsoft.com/office/drawing/2014/main" val="3262478100"/>
                    </a:ext>
                  </a:extLst>
                </a:gridCol>
                <a:gridCol w="433335">
                  <a:extLst>
                    <a:ext uri="{9D8B030D-6E8A-4147-A177-3AD203B41FA5}">
                      <a16:colId xmlns:a16="http://schemas.microsoft.com/office/drawing/2014/main" val="1199638188"/>
                    </a:ext>
                  </a:extLst>
                </a:gridCol>
                <a:gridCol w="433335">
                  <a:extLst>
                    <a:ext uri="{9D8B030D-6E8A-4147-A177-3AD203B41FA5}">
                      <a16:colId xmlns:a16="http://schemas.microsoft.com/office/drawing/2014/main" val="674767769"/>
                    </a:ext>
                  </a:extLst>
                </a:gridCol>
                <a:gridCol w="433335">
                  <a:extLst>
                    <a:ext uri="{9D8B030D-6E8A-4147-A177-3AD203B41FA5}">
                      <a16:colId xmlns:a16="http://schemas.microsoft.com/office/drawing/2014/main" val="142410684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69041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7724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465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F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0354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F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0827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F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0033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B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</a:rPr>
                        <a:t>F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1651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29023"/>
                  </a:ext>
                </a:extLst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 bwMode="auto">
          <a:xfrm>
            <a:off x="5966698" y="2975233"/>
            <a:ext cx="813514" cy="5334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TRIM</a:t>
            </a:r>
            <a:r>
              <a:rPr lang="en-US" altLang="ko-KR" sz="2000" b="1" dirty="0"/>
              <a:t>, ASCII, </a:t>
            </a:r>
            <a:r>
              <a:rPr lang="en-US" altLang="ko-KR" sz="2000" b="1" dirty="0">
                <a:solidFill>
                  <a:srgbClr val="0000FF"/>
                </a:solidFill>
              </a:rPr>
              <a:t>LENGTH, LENGTHB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TRIM(' AB C D '), ASCII('a'), LENGTH('A B C'), LENGTHB('A B </a:t>
            </a:r>
            <a:r>
              <a:rPr lang="ko-KR" altLang="en-US" sz="1800" b="1" dirty="0"/>
              <a:t>강</a:t>
            </a:r>
            <a:r>
              <a:rPr lang="en-US" altLang="ko-KR" sz="1800" b="1" dirty="0"/>
              <a:t>')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3429000"/>
            <a:ext cx="7620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REPLACE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REPLACE('</a:t>
            </a:r>
            <a:r>
              <a:rPr lang="ko-KR" altLang="en-US" sz="1800" b="1" dirty="0"/>
              <a:t>산은 산이요 물은 물이다</a:t>
            </a:r>
            <a:r>
              <a:rPr lang="en-US" altLang="ko-KR" sz="1800" b="1" dirty="0"/>
              <a:t>', '</a:t>
            </a:r>
            <a:r>
              <a:rPr lang="ko-KR" altLang="en-US" sz="1800" b="1" dirty="0"/>
              <a:t>산</a:t>
            </a:r>
            <a:r>
              <a:rPr lang="en-US" altLang="ko-KR" sz="1800" b="1" dirty="0"/>
              <a:t>', '</a:t>
            </a:r>
            <a:r>
              <a:rPr lang="ko-KR" altLang="en-US" sz="1800" b="1" dirty="0"/>
              <a:t>언덕</a:t>
            </a:r>
            <a:r>
              <a:rPr lang="en-US" altLang="ko-KR" sz="1800" b="1" dirty="0"/>
              <a:t>')</a:t>
            </a:r>
          </a:p>
          <a:p>
            <a:pPr indent="0"/>
            <a:r>
              <a:rPr lang="en-US" altLang="ko-KR" sz="1800" b="1" dirty="0"/>
              <a:t>  FROM DUAL; 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3733800"/>
            <a:ext cx="599635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REPLACE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</a:t>
            </a:r>
            <a:r>
              <a:rPr lang="de-DE" altLang="ko-KR" sz="1800" b="1" dirty="0"/>
              <a:t>TRIM(' AB C D '), REPLACE(' AB C D ', ' ', '')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FROM DUAL; </a:t>
            </a:r>
            <a:endParaRPr lang="en-US" altLang="ko-KR" sz="18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352800"/>
            <a:ext cx="3962400" cy="645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6698" y="3075156"/>
            <a:ext cx="5486400" cy="92333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 TRIM</a:t>
            </a:r>
            <a:r>
              <a:rPr lang="ko-KR" altLang="en-US" b="1" dirty="0" smtClean="0">
                <a:sym typeface="Wingdings" panose="05000000000000000000" pitchFamily="2" charset="2"/>
              </a:rPr>
              <a:t>은 앞 뒤 공백 제거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>
                <a:sym typeface="Wingdings" panose="05000000000000000000" pitchFamily="2" charset="2"/>
              </a:rPr>
              <a:t> REPLACE</a:t>
            </a:r>
            <a:r>
              <a:rPr lang="ko-KR" altLang="en-US" b="1" dirty="0" smtClean="0">
                <a:sym typeface="Wingdings" panose="05000000000000000000" pitchFamily="2" charset="2"/>
              </a:rPr>
              <a:t>는 공백 전체 제거 시 많이 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97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ko-KR" altLang="en-US" b="1" dirty="0"/>
              <a:t>함수 </a:t>
            </a:r>
            <a:r>
              <a:rPr lang="en-US" altLang="ko-KR" b="1" dirty="0"/>
              <a:t>(</a:t>
            </a:r>
            <a:r>
              <a:rPr lang="en-US" altLang="ko-KR" b="1" dirty="0" err="1"/>
              <a:t>Functon</a:t>
            </a:r>
            <a:r>
              <a:rPr lang="en-US" altLang="ko-KR" b="1" dirty="0"/>
              <a:t>)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  <a:endParaRPr lang="en-US" b="1" dirty="0"/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600200"/>
            <a:ext cx="10949779" cy="227326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 smtClean="0"/>
              <a:t>오라클에서는 </a:t>
            </a:r>
            <a:r>
              <a:rPr lang="ko-KR" altLang="en-US" sz="1800" b="1" dirty="0"/>
              <a:t>기본적인 </a:t>
            </a:r>
            <a:r>
              <a:rPr lang="ko-KR" altLang="en-US" sz="1800" b="1" dirty="0" smtClean="0"/>
              <a:t>연산에 </a:t>
            </a:r>
            <a:r>
              <a:rPr lang="ko-KR" altLang="en-US" sz="1800" b="1" dirty="0"/>
              <a:t>대 다양하고 많은 함수를 제공하고 </a:t>
            </a:r>
            <a:r>
              <a:rPr lang="ko-KR" altLang="en-US" sz="1800" b="1" dirty="0" smtClean="0"/>
              <a:t>있음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b="1" dirty="0" smtClean="0"/>
              <a:t>빌트인</a:t>
            </a:r>
            <a:r>
              <a:rPr lang="en-US" altLang="ko-KR" sz="1800" b="1" dirty="0" smtClean="0"/>
              <a:t>(built-in)</a:t>
            </a:r>
            <a:r>
              <a:rPr lang="ko-KR" altLang="en-US" sz="1800" b="1" dirty="0" smtClean="0"/>
              <a:t> 함수</a:t>
            </a:r>
            <a:endParaRPr lang="ko-KR" altLang="en-US" sz="1800" b="1" dirty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·</a:t>
            </a:r>
            <a:r>
              <a:rPr lang="ko-KR" altLang="en-US" sz="1800" b="1" dirty="0" smtClean="0"/>
              <a:t>  함수는 특정 </a:t>
            </a:r>
            <a:r>
              <a:rPr lang="ko-KR" altLang="en-US" sz="1800" b="1" dirty="0" err="1" smtClean="0"/>
              <a:t>로직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연산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을 처리한 결과 값을 반환함</a:t>
            </a:r>
            <a:endParaRPr lang="en-US" altLang="ko-KR" sz="1800" b="1" dirty="0" smtClean="0"/>
          </a:p>
          <a:p>
            <a:pPr indent="0"/>
            <a:endParaRPr lang="en-US" altLang="ko-KR" sz="1800" b="1" dirty="0"/>
          </a:p>
          <a:p>
            <a:pPr indent="0"/>
            <a:r>
              <a:rPr lang="en-US" altLang="ko-KR" sz="1800" b="1" dirty="0"/>
              <a:t>·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 연산 대상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피연산자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과 반환 값의 데이터 유형에 따라 크게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문자형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800" b="1" dirty="0" smtClean="0">
                <a:solidFill>
                  <a:srgbClr val="0000FF"/>
                </a:solidFill>
              </a:rPr>
              <a:t>숫자형</a:t>
            </a:r>
            <a:r>
              <a:rPr lang="en-US" altLang="ko-KR" sz="18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800" b="1" dirty="0" err="1" smtClean="0">
                <a:solidFill>
                  <a:srgbClr val="0000FF"/>
                </a:solidFill>
              </a:rPr>
              <a:t>날짜</a:t>
            </a:r>
            <a:r>
              <a:rPr lang="ko-KR" altLang="en-US" sz="1800" b="1" dirty="0" err="1" smtClean="0"/>
              <a:t>형</a:t>
            </a:r>
            <a:r>
              <a:rPr lang="ko-KR" altLang="en-US" sz="1800" b="1" dirty="0" smtClean="0"/>
              <a:t> 함수로 구분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5296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219200"/>
            <a:ext cx="5181600" cy="272723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(2) </a:t>
            </a:r>
            <a:r>
              <a:rPr lang="ko-KR" altLang="en-US" sz="2000" b="1" dirty="0" smtClean="0"/>
              <a:t>문자형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INSTR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INSTR('ABCABCABC', 'C')</a:t>
            </a:r>
          </a:p>
          <a:p>
            <a:pPr indent="0"/>
            <a:r>
              <a:rPr lang="en-US" altLang="ko-KR" sz="1800" b="1" dirty="0"/>
              <a:t>      </a:t>
            </a:r>
            <a:r>
              <a:rPr lang="en-US" altLang="ko-KR" sz="1800" b="1" dirty="0" smtClean="0"/>
              <a:t>        ,</a:t>
            </a:r>
            <a:r>
              <a:rPr lang="en-US" altLang="ko-KR" sz="1800" b="1" dirty="0"/>
              <a:t>INSTR('ABCABCABC', '</a:t>
            </a:r>
            <a:r>
              <a:rPr lang="en-US" altLang="ko-KR" sz="1800" b="1" dirty="0">
                <a:solidFill>
                  <a:srgbClr val="F80000"/>
                </a:solidFill>
              </a:rPr>
              <a:t>c</a:t>
            </a:r>
            <a:r>
              <a:rPr lang="en-US" altLang="ko-KR" sz="1800" b="1" dirty="0" smtClean="0"/>
              <a:t>')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    </a:t>
            </a:r>
            <a:r>
              <a:rPr lang="en-US" altLang="ko-KR" sz="1800" b="1" dirty="0" smtClean="0"/>
              <a:t>        ,</a:t>
            </a:r>
            <a:r>
              <a:rPr lang="en-US" altLang="ko-KR" sz="1800" b="1" dirty="0"/>
              <a:t>INSTR('ABCABCABC', 'C', 2)</a:t>
            </a:r>
          </a:p>
          <a:p>
            <a:pPr indent="0"/>
            <a:r>
              <a:rPr lang="en-US" altLang="ko-KR" sz="1800" b="1" dirty="0" smtClean="0"/>
              <a:t>              </a:t>
            </a:r>
            <a:r>
              <a:rPr lang="en-US" altLang="ko-KR" sz="1800" b="1" dirty="0"/>
              <a:t>,INSTR('ABCABCABC', 'C', 2, 2)</a:t>
            </a:r>
            <a:endParaRPr lang="da-DK" altLang="ko-KR" sz="1800" b="1" dirty="0" smtClean="0"/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0" y="4495800"/>
            <a:ext cx="10162284" cy="8382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34779"/>
              </p:ext>
            </p:extLst>
          </p:nvPr>
        </p:nvGraphicFramePr>
        <p:xfrm>
          <a:off x="5995590" y="1701755"/>
          <a:ext cx="4213620" cy="1803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8180">
                  <a:extLst>
                    <a:ext uri="{9D8B030D-6E8A-4147-A177-3AD203B41FA5}">
                      <a16:colId xmlns:a16="http://schemas.microsoft.com/office/drawing/2014/main" val="3786207865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2960513984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4076150437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3262478100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1199638188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674767769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1424106845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1218270308"/>
                    </a:ext>
                  </a:extLst>
                </a:gridCol>
                <a:gridCol w="468180">
                  <a:extLst>
                    <a:ext uri="{9D8B030D-6E8A-4147-A177-3AD203B41FA5}">
                      <a16:colId xmlns:a16="http://schemas.microsoft.com/office/drawing/2014/main" val="3223727013"/>
                    </a:ext>
                  </a:extLst>
                </a:gridCol>
              </a:tblGrid>
              <a:tr h="360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80000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rgbClr val="F8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endParaRPr lang="ko-KR" altLang="en-US" sz="1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690419"/>
                  </a:ext>
                </a:extLst>
              </a:tr>
              <a:tr h="360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8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F8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77245"/>
                  </a:ext>
                </a:extLst>
              </a:tr>
              <a:tr h="360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46504"/>
                  </a:ext>
                </a:extLst>
              </a:tr>
              <a:tr h="360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8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F8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03547"/>
                  </a:ext>
                </a:extLst>
              </a:tr>
              <a:tr h="3606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8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F8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0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4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219200"/>
            <a:ext cx="4190999" cy="161154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(3) </a:t>
            </a:r>
            <a:r>
              <a:rPr lang="ko-KR" altLang="en-US" sz="2000" b="1" dirty="0" err="1" smtClean="0"/>
              <a:t>날짜형</a:t>
            </a:r>
            <a:r>
              <a:rPr lang="ko-KR" altLang="en-US" sz="2000" b="1" dirty="0" smtClean="0"/>
              <a:t>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>
                <a:solidFill>
                  <a:srgbClr val="0000FF"/>
                </a:solidFill>
              </a:rPr>
              <a:t>SYSDATE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</a:t>
            </a:r>
            <a:r>
              <a:rPr lang="en-US" altLang="ko-KR" sz="1800" b="1" dirty="0" smtClean="0"/>
              <a:t>SYSDATE</a:t>
            </a:r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0012" y="1828800"/>
            <a:ext cx="548640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ym typeface="Wingdings" panose="05000000000000000000" pitchFamily="2" charset="2"/>
              </a:rPr>
              <a:t>오라클이 설치되 서버의 운영체제 시간을 가져옴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4" y="3657600"/>
            <a:ext cx="3514725" cy="9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2334820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(3) </a:t>
            </a:r>
            <a:r>
              <a:rPr lang="ko-KR" altLang="en-US" sz="2000" b="1" dirty="0" err="1" smtClean="0"/>
              <a:t>날짜형</a:t>
            </a:r>
            <a:r>
              <a:rPr lang="ko-KR" altLang="en-US" sz="2000" b="1" dirty="0" smtClean="0"/>
              <a:t>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ADD_MONTHS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ADD_MONTHS(SYSDATE, 1</a:t>
            </a:r>
            <a:r>
              <a:rPr lang="en-US" altLang="ko-KR" sz="1800" b="1" dirty="0" smtClean="0"/>
              <a:t>)  AS DAY1, 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ADD_MONTHS(SYSDATE</a:t>
            </a:r>
            <a:r>
              <a:rPr lang="en-US" altLang="ko-KR" sz="1800" b="1" dirty="0"/>
              <a:t>, -1</a:t>
            </a:r>
            <a:r>
              <a:rPr lang="en-US" altLang="ko-KR" sz="1800" b="1" dirty="0" smtClean="0"/>
              <a:t>)  AS DAY2, </a:t>
            </a:r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ADD_MONTHS(SYSDATE</a:t>
            </a:r>
            <a:r>
              <a:rPr lang="en-US" altLang="ko-KR" sz="1800" b="1" dirty="0"/>
              <a:t>, 0</a:t>
            </a:r>
            <a:r>
              <a:rPr lang="en-US" altLang="ko-KR" sz="1800" b="1" dirty="0" smtClean="0"/>
              <a:t>)  AS DAY3</a:t>
            </a:r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" y="4343400"/>
            <a:ext cx="10287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2727236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(3) </a:t>
            </a:r>
            <a:r>
              <a:rPr lang="ko-KR" altLang="en-US" sz="2000" b="1" dirty="0" err="1" smtClean="0"/>
              <a:t>날짜형</a:t>
            </a:r>
            <a:r>
              <a:rPr lang="ko-KR" altLang="en-US" sz="2000" b="1" dirty="0" smtClean="0"/>
              <a:t>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MONTHS_BETWEEN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SYSDATE + </a:t>
            </a:r>
            <a:r>
              <a:rPr lang="en-US" altLang="ko-KR" sz="1800" b="1" dirty="0" smtClean="0"/>
              <a:t>31  AS DAY1</a:t>
            </a:r>
            <a:endParaRPr lang="en-US" altLang="ko-KR" sz="1800" b="1" dirty="0"/>
          </a:p>
          <a:p>
            <a:pPr indent="0"/>
            <a:r>
              <a:rPr lang="en-US" altLang="ko-KR" sz="1800" b="1" dirty="0" smtClean="0"/>
              <a:t>              </a:t>
            </a:r>
            <a:r>
              <a:rPr lang="en-US" altLang="ko-KR" sz="1800" b="1" dirty="0"/>
              <a:t>,SYSDATE -</a:t>
            </a:r>
            <a:r>
              <a:rPr lang="en-US" altLang="ko-KR" sz="1800" b="1" dirty="0" smtClean="0"/>
              <a:t> 31   AS DAY2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   </a:t>
            </a:r>
            <a:r>
              <a:rPr lang="en-US" altLang="ko-KR" sz="1800" b="1" dirty="0" smtClean="0"/>
              <a:t>         </a:t>
            </a:r>
            <a:r>
              <a:rPr lang="en-US" altLang="ko-KR" sz="1800" b="1" dirty="0"/>
              <a:t>,MONTHS_BETWEEN(SYSDATE + 31, SYSDATE </a:t>
            </a:r>
            <a:r>
              <a:rPr lang="en-US" altLang="ko-KR" sz="1800" b="1" dirty="0" smtClean="0"/>
              <a:t>) AS DAY3</a:t>
            </a:r>
            <a:endParaRPr lang="en-US" altLang="ko-KR" sz="1800" b="1" dirty="0"/>
          </a:p>
          <a:p>
            <a:pPr indent="0"/>
            <a:r>
              <a:rPr lang="en-US" altLang="ko-KR" sz="1800" b="1" dirty="0"/>
              <a:t>     </a:t>
            </a:r>
            <a:r>
              <a:rPr lang="en-US" altLang="ko-KR" sz="1800" b="1" dirty="0" smtClean="0"/>
              <a:t>         </a:t>
            </a:r>
            <a:r>
              <a:rPr lang="en-US" altLang="ko-KR" sz="1800" b="1" dirty="0"/>
              <a:t>,MONTHS_BETWEEN(SYSDATE - 31, SYSDATE </a:t>
            </a:r>
            <a:r>
              <a:rPr lang="en-US" altLang="ko-KR" sz="1800" b="1" dirty="0" smtClean="0"/>
              <a:t>) AS DAY4</a:t>
            </a:r>
          </a:p>
          <a:p>
            <a:pPr indent="0"/>
            <a:r>
              <a:rPr lang="en-US" altLang="ko-KR" sz="1800" b="1" dirty="0" smtClean="0"/>
              <a:t>  </a:t>
            </a:r>
            <a:r>
              <a:rPr lang="en-US" altLang="ko-KR" sz="1800" b="1" dirty="0"/>
              <a:t>FROM 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4" y="4495800"/>
            <a:ext cx="10700049" cy="6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1942405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(3) </a:t>
            </a:r>
            <a:r>
              <a:rPr lang="ko-KR" altLang="en-US" sz="2000" b="1" dirty="0" err="1" smtClean="0"/>
              <a:t>날짜형</a:t>
            </a:r>
            <a:r>
              <a:rPr lang="ko-KR" altLang="en-US" sz="2000" b="1" dirty="0" smtClean="0"/>
              <a:t> 함수 </a:t>
            </a:r>
            <a:r>
              <a:rPr lang="en-US" altLang="ko-KR" sz="2000" b="1" dirty="0" smtClean="0"/>
              <a:t>– </a:t>
            </a:r>
            <a:r>
              <a:rPr lang="en-US" altLang="ko-KR" sz="2000" b="1" dirty="0"/>
              <a:t>LAST_DAY, NEXT_DAY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LAST_DAY(SYSDATE</a:t>
            </a:r>
            <a:r>
              <a:rPr lang="en-US" altLang="ko-KR" sz="1800" b="1" dirty="0" smtClean="0"/>
              <a:t>) AS DAY1</a:t>
            </a:r>
          </a:p>
          <a:p>
            <a:pPr indent="0"/>
            <a:r>
              <a:rPr lang="en-US" altLang="ko-KR" sz="1800" b="1" dirty="0"/>
              <a:t>              , NEXT_DAY(SYSDATE, '</a:t>
            </a:r>
            <a:r>
              <a:rPr lang="ko-KR" altLang="en-US" sz="1800" b="1" dirty="0"/>
              <a:t>금</a:t>
            </a:r>
            <a:r>
              <a:rPr lang="en-US" altLang="ko-KR" sz="1800" b="1" dirty="0" smtClean="0"/>
              <a:t>') AS DAY2</a:t>
            </a:r>
            <a:endParaRPr lang="en-US" altLang="ko-KR" sz="1800" b="1" dirty="0"/>
          </a:p>
          <a:p>
            <a:pPr indent="0"/>
            <a:r>
              <a:rPr lang="en-US" altLang="ko-KR" sz="1800" b="1" dirty="0" smtClean="0"/>
              <a:t>FROM </a:t>
            </a:r>
            <a:r>
              <a:rPr lang="en-US" altLang="ko-KR" sz="1800" b="1" dirty="0"/>
              <a:t>DUAL</a:t>
            </a:r>
            <a:r>
              <a:rPr lang="en-US" altLang="ko-KR" sz="1800" b="1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06" y="3962400"/>
            <a:ext cx="622560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990600"/>
            <a:ext cx="5562600" cy="390448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(3) </a:t>
            </a:r>
            <a:r>
              <a:rPr lang="ko-KR" altLang="en-US" sz="2000" b="1" dirty="0" err="1" smtClean="0"/>
              <a:t>날짜형</a:t>
            </a:r>
            <a:r>
              <a:rPr lang="ko-KR" altLang="en-US" sz="2000" b="1" dirty="0" smtClean="0"/>
              <a:t> 함수 </a:t>
            </a:r>
            <a:r>
              <a:rPr lang="en-US" altLang="ko-KR" sz="2000" b="1" dirty="0" smtClean="0"/>
              <a:t>– ROUND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SYSDATE </a:t>
            </a:r>
          </a:p>
          <a:p>
            <a:pPr indent="0"/>
            <a:r>
              <a:rPr lang="en-US" altLang="ko-KR" sz="1800" b="1" dirty="0"/>
              <a:t>      ,ROUND(SYSDATE, 'YYYY') YEARS</a:t>
            </a:r>
          </a:p>
          <a:p>
            <a:pPr indent="0"/>
            <a:r>
              <a:rPr lang="en-US" altLang="ko-KR" sz="1800" b="1" dirty="0"/>
              <a:t>      ,ROUND(SYSDATE, 'MM') MONTHS</a:t>
            </a:r>
          </a:p>
          <a:p>
            <a:pPr indent="0"/>
            <a:r>
              <a:rPr lang="en-US" altLang="ko-KR" sz="1800" b="1" dirty="0"/>
              <a:t>      ,ROUND(SYSDATE, 'DD')   DAYS</a:t>
            </a:r>
          </a:p>
          <a:p>
            <a:pPr indent="0"/>
            <a:r>
              <a:rPr lang="en-US" altLang="ko-KR" sz="1800" b="1" dirty="0"/>
              <a:t>      ,ROUND(SYSDATE, 'HH24')  HOURS24</a:t>
            </a:r>
          </a:p>
          <a:p>
            <a:pPr indent="0"/>
            <a:r>
              <a:rPr lang="en-US" altLang="ko-KR" sz="1800" b="1" dirty="0"/>
              <a:t>      ,ROUND(SYSDATE, 'MI')    MINUTES</a:t>
            </a:r>
          </a:p>
          <a:p>
            <a:pPr indent="0"/>
            <a:r>
              <a:rPr lang="en-US" altLang="ko-KR" sz="1800" b="1" dirty="0"/>
              <a:t>      ,ROUND(SYSDATE)          DEFAULTS</a:t>
            </a:r>
          </a:p>
          <a:p>
            <a:pPr indent="0"/>
            <a:r>
              <a:rPr lang="en-US" altLang="ko-KR" sz="1800" b="1" dirty="0"/>
              <a:t>FROM DUAL ; 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45" y="1258690"/>
            <a:ext cx="2768283" cy="515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45" y="2418721"/>
            <a:ext cx="4438650" cy="629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358" y="3484441"/>
            <a:ext cx="4467225" cy="6303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529" y="4600190"/>
            <a:ext cx="4659575" cy="5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990600"/>
            <a:ext cx="5562600" cy="390448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(3) </a:t>
            </a:r>
            <a:r>
              <a:rPr lang="ko-KR" altLang="en-US" sz="2000" b="1" dirty="0" err="1" smtClean="0"/>
              <a:t>날짜형</a:t>
            </a:r>
            <a:r>
              <a:rPr lang="ko-KR" altLang="en-US" sz="2000" b="1" dirty="0" smtClean="0"/>
              <a:t> 함수 </a:t>
            </a:r>
            <a:r>
              <a:rPr lang="en-US" altLang="ko-KR" sz="2000" b="1" dirty="0" smtClean="0"/>
              <a:t>– TRUNC</a:t>
            </a:r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SELECT SYSDATE </a:t>
            </a:r>
          </a:p>
          <a:p>
            <a:pPr indent="0"/>
            <a:r>
              <a:rPr lang="en-US" altLang="ko-KR" sz="1800" b="1" dirty="0"/>
              <a:t>      ,TRUNC(SYSDATE, 'YYYY') YEARS</a:t>
            </a:r>
          </a:p>
          <a:p>
            <a:pPr indent="0"/>
            <a:r>
              <a:rPr lang="en-US" altLang="ko-KR" sz="1800" b="1" dirty="0"/>
              <a:t>      ,TRUNC(SYSDATE, 'MM') MONTHS</a:t>
            </a:r>
          </a:p>
          <a:p>
            <a:pPr indent="0"/>
            <a:r>
              <a:rPr lang="en-US" altLang="ko-KR" sz="1800" b="1" dirty="0"/>
              <a:t>      ,TRUNC(SYSDATE, 'DD')   DAYS</a:t>
            </a:r>
          </a:p>
          <a:p>
            <a:pPr indent="0"/>
            <a:r>
              <a:rPr lang="en-US" altLang="ko-KR" sz="1800" b="1" dirty="0"/>
              <a:t>      ,TRUNC(SYSDATE, 'HH24')  HOURS24</a:t>
            </a:r>
          </a:p>
          <a:p>
            <a:pPr indent="0"/>
            <a:r>
              <a:rPr lang="en-US" altLang="ko-KR" sz="1800" b="1" dirty="0"/>
              <a:t>      ,TRUNC(SYSDATE, 'MI')    MINUTES</a:t>
            </a:r>
          </a:p>
          <a:p>
            <a:pPr indent="0"/>
            <a:r>
              <a:rPr lang="en-US" altLang="ko-KR" sz="1800" b="1" dirty="0"/>
              <a:t>      ,TRUNC(SYSDATE)          DEFAULTS</a:t>
            </a:r>
          </a:p>
          <a:p>
            <a:pPr indent="0"/>
            <a:r>
              <a:rPr lang="en-US" altLang="ko-KR" sz="1800" b="1" dirty="0"/>
              <a:t>FROM DUAL ; </a:t>
            </a:r>
            <a:endParaRPr lang="en-US" altLang="ko-KR" sz="18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92" y="1178608"/>
            <a:ext cx="2450720" cy="5097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92" y="2308753"/>
            <a:ext cx="4486275" cy="5565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059" y="3522852"/>
            <a:ext cx="4467225" cy="5919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544" y="4661718"/>
            <a:ext cx="4475740" cy="5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SQL </a:t>
            </a:r>
            <a:r>
              <a:rPr lang="ko-KR" altLang="en-US" b="1" dirty="0" smtClean="0"/>
              <a:t>함수 실습</a:t>
            </a:r>
            <a:endParaRPr lang="en-US" b="1" dirty="0"/>
          </a:p>
        </p:txBody>
      </p:sp>
      <p:sp>
        <p:nvSpPr>
          <p:cNvPr id="4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3" y="1267683"/>
            <a:ext cx="5562600" cy="4689311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(4) </a:t>
            </a:r>
            <a:r>
              <a:rPr lang="ko-KR" altLang="en-US" sz="2000" b="1" dirty="0" smtClean="0"/>
              <a:t>날짜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연산자</a:t>
            </a:r>
            <a:endParaRPr lang="en-US" altLang="ko-KR" sz="2000" b="1" dirty="0" smtClean="0"/>
          </a:p>
          <a:p>
            <a:pPr indent="0"/>
            <a:endParaRPr lang="en-US" altLang="ko-KR" sz="2000" b="1" dirty="0" smtClean="0"/>
          </a:p>
          <a:p>
            <a:pPr indent="0"/>
            <a:r>
              <a:rPr lang="en-US" altLang="ko-KR" sz="1800" b="1" dirty="0"/>
              <a:t>·</a:t>
            </a:r>
            <a:r>
              <a:rPr lang="ko-KR" altLang="en-US" sz="1800" b="1" dirty="0"/>
              <a:t>  </a:t>
            </a:r>
            <a:r>
              <a:rPr lang="ko-KR" altLang="en-US" sz="1800" b="1" dirty="0" smtClean="0"/>
              <a:t>날짜에 개월 수를 더하거나 빼기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ADD_MONTHS</a:t>
            </a:r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/>
              <a:t>·</a:t>
            </a:r>
            <a:r>
              <a:rPr lang="ko-KR" altLang="en-US" sz="1800" b="1" dirty="0"/>
              <a:t>  날짜에 </a:t>
            </a:r>
            <a:r>
              <a:rPr lang="ko-KR" altLang="en-US" sz="1800" b="1" dirty="0" smtClean="0"/>
              <a:t>일</a:t>
            </a:r>
            <a:r>
              <a:rPr lang="en-US" altLang="ko-KR" sz="1800" b="1" dirty="0" smtClean="0"/>
              <a:t>(day)</a:t>
            </a:r>
            <a:r>
              <a:rPr lang="ko-KR" altLang="en-US" sz="1800" b="1" dirty="0" smtClean="0"/>
              <a:t>을 더하거나 빼기</a:t>
            </a:r>
            <a:endParaRPr lang="en-US" altLang="ko-KR" sz="1800" b="1" dirty="0" smtClean="0"/>
          </a:p>
          <a:p>
            <a:pPr indent="0"/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 </a:t>
            </a:r>
            <a:r>
              <a:rPr lang="en-US" altLang="ko-KR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+, -</a:t>
            </a:r>
          </a:p>
          <a:p>
            <a:pPr indent="0"/>
            <a:endParaRPr lang="en-US" altLang="ko-KR" sz="18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 smtClean="0">
                <a:sym typeface="Wingdings" panose="05000000000000000000" pitchFamily="2" charset="2"/>
              </a:rPr>
              <a:t>  </a:t>
            </a:r>
            <a:r>
              <a:rPr lang="en-US" altLang="ko-KR" sz="1800" b="1" dirty="0">
                <a:sym typeface="Wingdings" panose="05000000000000000000" pitchFamily="2" charset="2"/>
              </a:rPr>
              <a:t>SELECT SYSDATE,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SYSDATE + 1 </a:t>
            </a:r>
            <a:r>
              <a:rPr lang="en-US" altLang="ko-KR" sz="1800" b="1" dirty="0" err="1">
                <a:sym typeface="Wingdings" panose="05000000000000000000" pitchFamily="2" charset="2"/>
              </a:rPr>
              <a:t>nextday</a:t>
            </a:r>
            <a:r>
              <a:rPr lang="en-US" altLang="ko-KR" sz="1800" b="1" dirty="0">
                <a:sym typeface="Wingdings" panose="05000000000000000000" pitchFamily="2" charset="2"/>
              </a:rPr>
              <a:t>,</a:t>
            </a: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     SYSDATE - 1 </a:t>
            </a:r>
            <a:r>
              <a:rPr lang="en-US" altLang="ko-KR" sz="1800" b="1" dirty="0" err="1">
                <a:sym typeface="Wingdings" panose="05000000000000000000" pitchFamily="2" charset="2"/>
              </a:rPr>
              <a:t>previousday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indent="0"/>
            <a:r>
              <a:rPr lang="en-US" altLang="ko-KR" sz="1800" b="1" dirty="0">
                <a:sym typeface="Wingdings" panose="05000000000000000000" pitchFamily="2" charset="2"/>
              </a:rPr>
              <a:t>  FROM DUAL;</a:t>
            </a:r>
            <a:endParaRPr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461" y="1600200"/>
            <a:ext cx="2806796" cy="5949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61" y="3505200"/>
            <a:ext cx="468235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ko-KR" altLang="en-US" b="1" dirty="0" err="1" smtClean="0"/>
              <a:t>학습정리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219200"/>
            <a:ext cx="1094454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 b="1" kern="0" dirty="0" smtClean="0"/>
              <a:t>· </a:t>
            </a:r>
            <a:r>
              <a:rPr lang="ko-KR" altLang="en-US" sz="2000" b="1" kern="0" dirty="0" smtClean="0"/>
              <a:t>자주 사용되는 연산 </a:t>
            </a:r>
            <a:r>
              <a:rPr lang="ko-KR" altLang="en-US" sz="2000" b="1" kern="0" dirty="0" err="1" smtClean="0"/>
              <a:t>로직을</a:t>
            </a:r>
            <a:r>
              <a:rPr lang="ko-KR" altLang="en-US" sz="2000" b="1" kern="0" dirty="0" smtClean="0"/>
              <a:t> 정의해 재사용하는 데이터베이스 객체를 함수라 한다</a:t>
            </a:r>
            <a:r>
              <a:rPr lang="en-US" altLang="ko-KR" sz="2000" b="1" kern="0" dirty="0" smtClean="0"/>
              <a:t>.</a:t>
            </a:r>
          </a:p>
          <a:p>
            <a:endParaRPr lang="en-US" altLang="ko-KR" sz="2000" b="1" kern="0" dirty="0" smtClean="0"/>
          </a:p>
          <a:p>
            <a:r>
              <a:rPr lang="en-US" altLang="ko-KR" sz="2000" b="1" kern="0" dirty="0" smtClean="0"/>
              <a:t>· </a:t>
            </a:r>
            <a:r>
              <a:rPr lang="ko-KR" altLang="en-US" sz="2000" b="1" kern="0" dirty="0" smtClean="0"/>
              <a:t>오라클에서는 이런 함수들을 제공하고 있는데 이들을 </a:t>
            </a:r>
            <a:r>
              <a:rPr lang="en-US" altLang="ko-KR" sz="2000" b="1" kern="0" dirty="0" smtClean="0"/>
              <a:t>SQL </a:t>
            </a:r>
            <a:r>
              <a:rPr lang="ko-KR" altLang="en-US" sz="2000" b="1" kern="0" dirty="0" smtClean="0"/>
              <a:t>함수 혹은 빌트인 함수라고 한다</a:t>
            </a:r>
            <a:r>
              <a:rPr lang="en-US" altLang="ko-KR" sz="2000" b="1" kern="0" dirty="0" smtClean="0"/>
              <a:t>. </a:t>
            </a:r>
          </a:p>
          <a:p>
            <a:endParaRPr lang="en-US" altLang="ko-KR" sz="2000" b="1" kern="0" dirty="0"/>
          </a:p>
          <a:p>
            <a:r>
              <a:rPr lang="en-US" altLang="ko-KR" sz="2000" b="1" kern="0" dirty="0" smtClean="0"/>
              <a:t>· </a:t>
            </a:r>
            <a:r>
              <a:rPr lang="ko-KR" altLang="en-US" sz="2000" b="1" kern="0" dirty="0" smtClean="0"/>
              <a:t>오라클의 빌트인 함수 중 가장 기본적인 함수는 크게 숫자형</a:t>
            </a:r>
            <a:r>
              <a:rPr lang="en-US" altLang="ko-KR" sz="2000" b="1" kern="0" dirty="0" smtClean="0"/>
              <a:t>, </a:t>
            </a:r>
            <a:r>
              <a:rPr lang="ko-KR" altLang="en-US" sz="2000" b="1" kern="0" dirty="0" smtClean="0"/>
              <a:t>문자형</a:t>
            </a:r>
            <a:r>
              <a:rPr lang="en-US" altLang="ko-KR" sz="2000" b="1" kern="0" dirty="0" smtClean="0"/>
              <a:t>, </a:t>
            </a:r>
            <a:r>
              <a:rPr lang="ko-KR" altLang="en-US" sz="2000" b="1" kern="0" dirty="0" err="1" smtClean="0"/>
              <a:t>날짜형</a:t>
            </a:r>
            <a:r>
              <a:rPr lang="ko-KR" altLang="en-US" sz="2000" b="1" kern="0" dirty="0" smtClean="0"/>
              <a:t> 함수로 </a:t>
            </a:r>
            <a:endParaRPr lang="en-US" altLang="ko-KR" sz="2000" b="1" kern="0" dirty="0" smtClean="0"/>
          </a:p>
          <a:p>
            <a:r>
              <a:rPr lang="en-US" altLang="ko-KR" sz="2000" b="1" kern="0" dirty="0" smtClean="0"/>
              <a:t>   </a:t>
            </a:r>
            <a:r>
              <a:rPr lang="ko-KR" altLang="en-US" sz="2000" b="1" kern="0" dirty="0" smtClean="0"/>
              <a:t>구분할 수 있다</a:t>
            </a:r>
            <a:r>
              <a:rPr lang="en-US" altLang="ko-KR" sz="2000" b="1" kern="0" dirty="0" smtClean="0"/>
              <a:t>.  </a:t>
            </a:r>
          </a:p>
          <a:p>
            <a:endParaRPr lang="en-US" altLang="ko-KR" sz="2000" b="1" kern="0" dirty="0"/>
          </a:p>
          <a:p>
            <a:r>
              <a:rPr lang="en-US" altLang="ko-KR" sz="2000" b="1" kern="0" dirty="0" smtClean="0"/>
              <a:t>· </a:t>
            </a:r>
            <a:r>
              <a:rPr lang="ko-KR" altLang="en-US" sz="2000" b="1" kern="0" dirty="0" smtClean="0"/>
              <a:t>기본 함수들은 매개변수를 입력 받아 연산을 수행한 후 단일 값을 반환한다</a:t>
            </a:r>
            <a:r>
              <a:rPr lang="en-US" altLang="ko-KR" sz="2000" b="1" kern="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53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219200"/>
            <a:ext cx="1094454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 smtClean="0"/>
              <a:t>1. INITCAP, UPPER, LOWER</a:t>
            </a:r>
            <a:r>
              <a:rPr lang="ko-KR" altLang="en-US" sz="2100" b="1" kern="0" dirty="0" smtClean="0"/>
              <a:t>는 영문자를 </a:t>
            </a:r>
            <a:r>
              <a:rPr lang="ko-KR" altLang="en-US" sz="2100" b="1" kern="0" dirty="0" err="1" smtClean="0"/>
              <a:t>대소문자로</a:t>
            </a:r>
            <a:r>
              <a:rPr lang="ko-KR" altLang="en-US" sz="2100" b="1" kern="0" dirty="0" smtClean="0"/>
              <a:t> 변환하는 함수입니다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smtClean="0"/>
              <a:t>다음 문장처럼 매개변수로 한글이 입력되면 그 결과는 어떻게 될까요</a:t>
            </a:r>
            <a:r>
              <a:rPr lang="en-US" altLang="ko-KR" sz="2100" b="1" kern="0" dirty="0" smtClean="0"/>
              <a:t>?</a:t>
            </a:r>
          </a:p>
          <a:p>
            <a:endParaRPr lang="en-US" altLang="ko-KR" sz="2100" b="1" kern="0" dirty="0" smtClean="0"/>
          </a:p>
          <a:p>
            <a:r>
              <a:rPr lang="en-US" altLang="ko-KR" sz="2100" b="1" kern="0" dirty="0"/>
              <a:t>SELECT UPPER('</a:t>
            </a:r>
            <a:r>
              <a:rPr lang="ko-KR" altLang="en-US" sz="2100" b="1" kern="0" dirty="0"/>
              <a:t>홍길동</a:t>
            </a:r>
            <a:r>
              <a:rPr lang="en-US" altLang="ko-KR" sz="2100" b="1" kern="0" dirty="0"/>
              <a:t>') </a:t>
            </a:r>
          </a:p>
          <a:p>
            <a:r>
              <a:rPr lang="en-US" altLang="ko-KR" sz="2100" b="1" kern="0" dirty="0"/>
              <a:t>FROM DUAL</a:t>
            </a:r>
            <a:r>
              <a:rPr lang="en-US" altLang="ko-KR" sz="2100" b="1" kern="0" dirty="0" smtClean="0"/>
              <a:t>;</a:t>
            </a:r>
          </a:p>
          <a:p>
            <a:endParaRPr lang="en-US" sz="2100" b="1" kern="0" dirty="0"/>
          </a:p>
        </p:txBody>
      </p:sp>
    </p:spTree>
    <p:extLst>
      <p:ext uri="{BB962C8B-B14F-4D97-AF65-F5344CB8AC3E}">
        <p14:creationId xmlns:p14="http://schemas.microsoft.com/office/powerpoint/2010/main" val="42602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ko-KR" altLang="en-US" b="1" dirty="0" smtClean="0"/>
              <a:t>숫자형 함수</a:t>
            </a:r>
            <a:endParaRPr lang="en-US" b="1" dirty="0"/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89193" y="1752600"/>
            <a:ext cx="10949779" cy="1096020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1800" b="1" dirty="0" smtClean="0"/>
              <a:t>· </a:t>
            </a:r>
            <a:r>
              <a:rPr lang="ko-KR" altLang="en-US" sz="1800" b="1" dirty="0"/>
              <a:t>매개변수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즉 </a:t>
            </a:r>
            <a:r>
              <a:rPr lang="ko-KR" altLang="en-US" sz="1800" b="1" dirty="0" err="1"/>
              <a:t>피연산자와</a:t>
            </a:r>
            <a:r>
              <a:rPr lang="ko-KR" altLang="en-US" sz="1800" b="1" dirty="0"/>
              <a:t> 연산 결과가 모두 숫자인 함수</a:t>
            </a:r>
            <a:endParaRPr lang="en-US" altLang="ko-KR" sz="1800" b="1" dirty="0" smtClean="0"/>
          </a:p>
          <a:p>
            <a:pPr indent="0"/>
            <a:endParaRPr lang="en-US" altLang="ko-KR" sz="1800" b="1" dirty="0" smtClean="0"/>
          </a:p>
          <a:p>
            <a:pPr indent="0"/>
            <a:r>
              <a:rPr lang="en-US" altLang="ko-KR" sz="1800" b="1" dirty="0" smtClean="0"/>
              <a:t>·</a:t>
            </a:r>
            <a:r>
              <a:rPr lang="ko-KR" altLang="en-US" sz="1800" b="1" dirty="0" smtClean="0"/>
              <a:t>  </a:t>
            </a:r>
            <a:r>
              <a:rPr lang="ko-KR" altLang="en-US" sz="1800" b="1" dirty="0"/>
              <a:t>수학에서 사용하는 함수와 </a:t>
            </a:r>
            <a:r>
              <a:rPr lang="ko-KR" altLang="en-US" sz="1800" b="1" dirty="0" smtClean="0"/>
              <a:t>동일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5102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2</a:t>
            </a:r>
            <a:r>
              <a:rPr lang="en-US" sz="2100" b="1" kern="0" dirty="0" smtClean="0"/>
              <a:t>. </a:t>
            </a:r>
            <a:r>
              <a:rPr lang="ko-KR" altLang="en-US" sz="2100" b="1" kern="0" dirty="0"/>
              <a:t>다음 문자열은 보헤미안 </a:t>
            </a:r>
            <a:r>
              <a:rPr lang="ko-KR" altLang="en-US" sz="2100" b="1" kern="0" dirty="0" err="1"/>
              <a:t>렙소디</a:t>
            </a:r>
            <a:r>
              <a:rPr lang="ko-KR" altLang="en-US" sz="2100" b="1" kern="0" dirty="0"/>
              <a:t> 가사 첫 </a:t>
            </a:r>
            <a:r>
              <a:rPr lang="ko-KR" altLang="en-US" sz="2100" b="1" kern="0" dirty="0" smtClean="0"/>
              <a:t>부분입니다</a:t>
            </a:r>
            <a:r>
              <a:rPr lang="en-US" altLang="ko-KR" sz="2100" b="1" kern="0" dirty="0"/>
              <a:t>. </a:t>
            </a:r>
            <a:r>
              <a:rPr lang="ko-KR" altLang="en-US" sz="2100" b="1" kern="0" dirty="0"/>
              <a:t>이 중에서 </a:t>
            </a:r>
            <a:r>
              <a:rPr lang="en-US" altLang="ko-KR" sz="2100" b="1" kern="0" dirty="0" smtClean="0"/>
              <a:t>＇fantasy?＇ </a:t>
            </a:r>
            <a:r>
              <a:rPr lang="ko-KR" altLang="en-US" sz="2100" b="1" kern="0" dirty="0"/>
              <a:t>만 반환하도록 </a:t>
            </a:r>
            <a:r>
              <a:rPr lang="en-US" altLang="ko-KR" sz="2100" b="1" kern="0" dirty="0"/>
              <a:t>SUBSTR </a:t>
            </a:r>
            <a:r>
              <a:rPr lang="ko-KR" altLang="en-US" sz="2100" b="1" kern="0" dirty="0"/>
              <a:t>함수를 작성해 </a:t>
            </a:r>
            <a:r>
              <a:rPr lang="ko-KR" altLang="en-US" sz="2100" b="1" kern="0" dirty="0" smtClean="0"/>
              <a:t>보세요</a:t>
            </a:r>
            <a:r>
              <a:rPr lang="en-US" altLang="ko-KR" sz="2100" b="1" kern="0" dirty="0" smtClean="0"/>
              <a:t>.</a:t>
            </a:r>
          </a:p>
          <a:p>
            <a:endParaRPr lang="en-US" altLang="ko-KR" sz="2100" b="1" kern="0" dirty="0"/>
          </a:p>
          <a:p>
            <a:r>
              <a:rPr lang="en-US" altLang="ko-KR" sz="2100" b="1" kern="0" dirty="0" smtClean="0"/>
              <a:t>            'Is </a:t>
            </a:r>
            <a:r>
              <a:rPr lang="en-US" altLang="ko-KR" sz="2100" b="1" kern="0" dirty="0"/>
              <a:t>this the real life? Is this just fantasy</a:t>
            </a:r>
            <a:r>
              <a:rPr lang="en-US" altLang="ko-KR" sz="2100" b="1" kern="0" dirty="0" smtClean="0"/>
              <a:t>?'</a:t>
            </a:r>
          </a:p>
          <a:p>
            <a:endParaRPr lang="en-US" sz="2100" b="1" kern="0" dirty="0"/>
          </a:p>
        </p:txBody>
      </p:sp>
    </p:spTree>
    <p:extLst>
      <p:ext uri="{BB962C8B-B14F-4D97-AF65-F5344CB8AC3E}">
        <p14:creationId xmlns:p14="http://schemas.microsoft.com/office/powerpoint/2010/main" val="3142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 smtClean="0"/>
              <a:t>3. </a:t>
            </a:r>
            <a:r>
              <a:rPr lang="ko-KR" altLang="en-US" sz="2100" b="1" kern="0" dirty="0" smtClean="0"/>
              <a:t>현재 일자 기준 익월 </a:t>
            </a:r>
            <a:r>
              <a:rPr lang="en-US" altLang="ko-KR" sz="2100" b="1" kern="0" dirty="0" smtClean="0"/>
              <a:t>1</a:t>
            </a:r>
            <a:r>
              <a:rPr lang="ko-KR" altLang="en-US" sz="2100" b="1" kern="0" dirty="0" smtClean="0"/>
              <a:t>일을 반환하는 </a:t>
            </a:r>
            <a:r>
              <a:rPr lang="en-US" altLang="ko-KR" sz="2100" b="1" kern="0" dirty="0" smtClean="0"/>
              <a:t>select </a:t>
            </a:r>
            <a:r>
              <a:rPr lang="ko-KR" altLang="en-US" sz="2100" b="1" kern="0" dirty="0" smtClean="0"/>
              <a:t>문을 작성해 보세요</a:t>
            </a:r>
            <a:r>
              <a:rPr lang="en-US" altLang="ko-KR" sz="2100" b="1" kern="0" dirty="0" smtClean="0"/>
              <a:t>. </a:t>
            </a:r>
          </a:p>
          <a:p>
            <a:endParaRPr lang="en-US" altLang="ko-KR" sz="2100" b="1" kern="0" dirty="0"/>
          </a:p>
        </p:txBody>
      </p:sp>
    </p:spTree>
    <p:extLst>
      <p:ext uri="{BB962C8B-B14F-4D97-AF65-F5344CB8AC3E}">
        <p14:creationId xmlns:p14="http://schemas.microsoft.com/office/powerpoint/2010/main" val="42661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4</a:t>
            </a:r>
            <a:r>
              <a:rPr lang="en-US" sz="2100" b="1" kern="0" dirty="0" smtClean="0"/>
              <a:t>. EMPLOYEES </a:t>
            </a:r>
            <a:r>
              <a:rPr lang="ko-KR" altLang="en-US" sz="2100" b="1" kern="0" dirty="0" smtClean="0"/>
              <a:t>테이블에서 </a:t>
            </a:r>
            <a:r>
              <a:rPr lang="ko-KR" altLang="en-US" sz="2100" b="1" kern="0" dirty="0" err="1" smtClean="0"/>
              <a:t>사번이</a:t>
            </a:r>
            <a:r>
              <a:rPr lang="ko-KR" altLang="en-US" sz="2100" b="1" kern="0" dirty="0" smtClean="0"/>
              <a:t> </a:t>
            </a:r>
            <a:r>
              <a:rPr lang="en-US" altLang="ko-KR" sz="2100" b="1" kern="0" dirty="0" smtClean="0"/>
              <a:t>110</a:t>
            </a:r>
            <a:r>
              <a:rPr lang="ko-KR" altLang="en-US" sz="2100" b="1" kern="0" dirty="0" smtClean="0"/>
              <a:t>번 이하인 사원의 </a:t>
            </a:r>
            <a:r>
              <a:rPr lang="ko-KR" altLang="en-US" sz="2100" b="1" kern="0" dirty="0" err="1" smtClean="0"/>
              <a:t>입사일자가</a:t>
            </a:r>
            <a:r>
              <a:rPr lang="ko-KR" altLang="en-US" sz="2100" b="1" kern="0" dirty="0" smtClean="0"/>
              <a:t> </a:t>
            </a:r>
            <a:r>
              <a:rPr lang="ko-KR" altLang="en-US" sz="2100" b="1" kern="0" dirty="0" err="1" smtClean="0"/>
              <a:t>현재일자</a:t>
            </a:r>
            <a:r>
              <a:rPr lang="ko-KR" altLang="en-US" sz="2100" b="1" kern="0" dirty="0" smtClean="0"/>
              <a:t> 기준으로 몇 개월이나 지났는지 구하는 문장을 작성해 보세요</a:t>
            </a:r>
            <a:r>
              <a:rPr lang="en-US" altLang="ko-KR" sz="2100" b="1" kern="0" dirty="0" smtClean="0"/>
              <a:t>. </a:t>
            </a:r>
          </a:p>
          <a:p>
            <a:endParaRPr lang="en-US" altLang="ko-KR" sz="2100" b="1" kern="0" dirty="0"/>
          </a:p>
        </p:txBody>
      </p:sp>
    </p:spTree>
    <p:extLst>
      <p:ext uri="{BB962C8B-B14F-4D97-AF65-F5344CB8AC3E}">
        <p14:creationId xmlns:p14="http://schemas.microsoft.com/office/powerpoint/2010/main" val="1544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 smtClean="0"/>
              <a:t>5. EMPLOYEES </a:t>
            </a:r>
            <a:r>
              <a:rPr lang="ko-KR" altLang="en-US" sz="2100" b="1" kern="0" dirty="0" smtClean="0"/>
              <a:t>테이블의 </a:t>
            </a:r>
            <a:r>
              <a:rPr lang="en-US" altLang="ko-KR" sz="2100" b="1" kern="0" dirty="0" smtClean="0"/>
              <a:t>PHONE_NUMBER </a:t>
            </a:r>
            <a:r>
              <a:rPr lang="ko-KR" altLang="en-US" sz="2100" b="1" kern="0" dirty="0" smtClean="0"/>
              <a:t>컬럼에는 사원의 전화번호가 </a:t>
            </a:r>
            <a:r>
              <a:rPr lang="en-US" altLang="ko-KR" sz="2100" b="1" kern="0" dirty="0" smtClean="0"/>
              <a:t>111.111.1111 </a:t>
            </a:r>
            <a:r>
              <a:rPr lang="ko-KR" altLang="en-US" sz="2100" b="1" kern="0" dirty="0" smtClean="0"/>
              <a:t>형태로 저장되어 있는데</a:t>
            </a:r>
            <a:r>
              <a:rPr lang="en-US" altLang="ko-KR" sz="2100" b="1" kern="0" dirty="0" smtClean="0"/>
              <a:t>, </a:t>
            </a:r>
            <a:r>
              <a:rPr lang="ko-KR" altLang="en-US" sz="2100" b="1" kern="0" dirty="0" smtClean="0"/>
              <a:t>이를 </a:t>
            </a:r>
            <a:r>
              <a:rPr lang="en-US" altLang="ko-KR" sz="2100" b="1" kern="0" dirty="0" smtClean="0"/>
              <a:t>111-111-1111</a:t>
            </a:r>
            <a:r>
              <a:rPr lang="ko-KR" altLang="en-US" sz="2100" b="1" kern="0" dirty="0" smtClean="0"/>
              <a:t>로 바꿔 조회하는 문장을 작성하시오</a:t>
            </a:r>
            <a:r>
              <a:rPr lang="en-US" altLang="ko-KR" sz="2100" b="1" kern="0" dirty="0" smtClean="0"/>
              <a:t>.</a:t>
            </a:r>
          </a:p>
          <a:p>
            <a:endParaRPr lang="en-US" altLang="ko-KR" sz="2100" b="1" kern="0" dirty="0"/>
          </a:p>
        </p:txBody>
      </p:sp>
    </p:spTree>
    <p:extLst>
      <p:ext uri="{BB962C8B-B14F-4D97-AF65-F5344CB8AC3E}">
        <p14:creationId xmlns:p14="http://schemas.microsoft.com/office/powerpoint/2010/main" val="28012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6</a:t>
            </a:r>
            <a:r>
              <a:rPr lang="en-US" sz="2100" b="1" kern="0" dirty="0" smtClean="0"/>
              <a:t>. </a:t>
            </a:r>
            <a:r>
              <a:rPr lang="ko-KR" altLang="en-US" sz="2100" b="1" kern="0" dirty="0" smtClean="0"/>
              <a:t>아래 그림은 </a:t>
            </a:r>
            <a:r>
              <a:rPr lang="en-US" altLang="ko-KR" sz="2100" b="1" kern="0" dirty="0" smtClean="0"/>
              <a:t>LOCATIONS </a:t>
            </a:r>
            <a:r>
              <a:rPr lang="ko-KR" altLang="en-US" sz="2100" b="1" kern="0" dirty="0" smtClean="0"/>
              <a:t>테이블에서 </a:t>
            </a:r>
            <a:r>
              <a:rPr lang="en-US" altLang="ko-KR" sz="2100" b="1" kern="0" dirty="0" err="1" smtClean="0"/>
              <a:t>location_id</a:t>
            </a:r>
            <a:r>
              <a:rPr lang="ko-KR" altLang="en-US" sz="2100" b="1" kern="0" dirty="0" smtClean="0"/>
              <a:t>가 </a:t>
            </a:r>
            <a:r>
              <a:rPr lang="en-US" altLang="ko-KR" sz="2100" b="1" kern="0" dirty="0" smtClean="0"/>
              <a:t>2400</a:t>
            </a:r>
            <a:r>
              <a:rPr lang="ko-KR" altLang="en-US" sz="2100" b="1" kern="0" dirty="0" smtClean="0"/>
              <a:t>보다 작거나 같은 건의 </a:t>
            </a:r>
            <a:r>
              <a:rPr lang="en-US" altLang="ko-KR" sz="2100" b="1" kern="0" dirty="0" err="1" smtClean="0"/>
              <a:t>street_address</a:t>
            </a:r>
            <a:r>
              <a:rPr lang="en-US" altLang="ko-KR" sz="2100" b="1" kern="0" dirty="0" smtClean="0"/>
              <a:t> </a:t>
            </a:r>
            <a:r>
              <a:rPr lang="ko-KR" altLang="en-US" sz="2100" b="1" kern="0" dirty="0" smtClean="0"/>
              <a:t>컬럼을 조회한 결과입니다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smtClean="0"/>
              <a:t>여기서 이 컬럼 앞부분에 있는 </a:t>
            </a:r>
            <a:r>
              <a:rPr lang="ko-KR" altLang="en-US" sz="2100" b="1" kern="0" dirty="0" err="1" smtClean="0"/>
              <a:t>숫자형식을</a:t>
            </a:r>
            <a:r>
              <a:rPr lang="ko-KR" altLang="en-US" sz="2100" b="1" kern="0" dirty="0" smtClean="0"/>
              <a:t> 제거하고 오른쪽 그림처럼 조회하는 문장을 작성하시오</a:t>
            </a:r>
            <a:r>
              <a:rPr lang="en-US" altLang="ko-KR" sz="2100" b="1" kern="0" dirty="0" smtClean="0"/>
              <a:t>. </a:t>
            </a:r>
            <a:endParaRPr lang="en-US" altLang="ko-KR" sz="2100" b="1" kern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667000"/>
            <a:ext cx="3762375" cy="3114675"/>
          </a:xfrm>
          <a:prstGeom prst="rect">
            <a:avLst/>
          </a:prstGeom>
        </p:spPr>
      </p:pic>
      <p:sp>
        <p:nvSpPr>
          <p:cNvPr id="4" name="톱니 모양의 오른쪽 화살표 3"/>
          <p:cNvSpPr/>
          <p:nvPr/>
        </p:nvSpPr>
        <p:spPr bwMode="auto">
          <a:xfrm>
            <a:off x="5180012" y="3733800"/>
            <a:ext cx="914400" cy="685800"/>
          </a:xfrm>
          <a:prstGeom prst="notchedRight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812" y="2495550"/>
            <a:ext cx="2066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ko-KR" altLang="en-US" b="1" dirty="0" smtClean="0"/>
              <a:t>숫자형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</a:t>
            </a:r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05811"/>
              </p:ext>
            </p:extLst>
          </p:nvPr>
        </p:nvGraphicFramePr>
        <p:xfrm>
          <a:off x="589317" y="1600201"/>
          <a:ext cx="10754759" cy="44661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264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416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ABS</a:t>
                      </a:r>
                      <a:r>
                        <a:rPr lang="en-US" altLang="ko-KR" sz="1800" baseline="0" dirty="0" smtClean="0">
                          <a:solidFill>
                            <a:srgbClr val="0000FF"/>
                          </a:solidFill>
                        </a:rPr>
                        <a:t> (n)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의 절대값 반환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ABS( -10 )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CEIL ( n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과 같거나 큰 최소 정수 반환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CEIL( 5.5 )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FLOOR ( n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과 같거나 작은 최대 정수 반환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FLOOR( 5.5 )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8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EXP ( n )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e(e = 2.71828183...)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승 반환</a:t>
                      </a:r>
                    </a:p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EXP( 5 )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148.413159 ..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LN ( n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의 자연로그 값을 반환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(n &gt; 0)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LN( 5 )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1.60943791243 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LOG ( n2, n1 )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는 밑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, n1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은 진수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. n1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은 양수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, n2</a:t>
                      </a:r>
                    </a:p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이 아닌 양수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LOG( 10, 1000 )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9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ko-KR" altLang="en-US" b="1" dirty="0" smtClean="0"/>
              <a:t>숫자형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</a:t>
            </a:r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72056"/>
              </p:ext>
            </p:extLst>
          </p:nvPr>
        </p:nvGraphicFramePr>
        <p:xfrm>
          <a:off x="589317" y="1295402"/>
          <a:ext cx="10754759" cy="48646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64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44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MOD ( n2, n1 )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로 나눈 나머지 반환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MOD( 17, 3 )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POWER ( n2, n1 )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n2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승을 반환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POWER( 5, 2 )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ROUND ( n,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의 소수점 기준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 i+1 )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번째에서 반올림한 값을 반환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정수로 만들 시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소수점 첫째 자리 기준 반올림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ROUND( 3.545, 2 )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3.55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SIGN ( n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 &gt; 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1, n &lt; 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-1, n=0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반환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SIGN( -19 )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SQRT ( n 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의 제곱근 반환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SQRT( 3 )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1.732 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TRUNC ( n1, n2 )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n1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의 소수점 기준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n2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자리에서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절사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, n2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생략 시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이 적용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TRUNC( 3.545, 2 )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3.54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94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ko-KR" altLang="en-US" b="1" dirty="0"/>
              <a:t>문</a:t>
            </a:r>
            <a:r>
              <a:rPr lang="ko-KR" altLang="en-US" b="1" dirty="0" smtClean="0"/>
              <a:t>자형 함수</a:t>
            </a:r>
            <a:endParaRPr lang="en-US" b="1" dirty="0"/>
          </a:p>
        </p:txBody>
      </p:sp>
      <p:sp>
        <p:nvSpPr>
          <p:cNvPr id="6" name="Content Placeholder 39"/>
          <p:cNvSpPr>
            <a:spLocks noGrp="1"/>
          </p:cNvSpPr>
          <p:nvPr>
            <p:ph sz="half" idx="4294967295"/>
          </p:nvPr>
        </p:nvSpPr>
        <p:spPr>
          <a:xfrm>
            <a:off x="455612" y="1219200"/>
            <a:ext cx="10949779" cy="34196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altLang="ko-KR" sz="2000" b="1" dirty="0" smtClean="0"/>
              <a:t>· </a:t>
            </a:r>
            <a:r>
              <a:rPr lang="ko-KR" altLang="en-US" sz="2000" b="1" dirty="0"/>
              <a:t>매개변수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즉 </a:t>
            </a:r>
            <a:r>
              <a:rPr lang="ko-KR" altLang="en-US" sz="2000" b="1" dirty="0" err="1" smtClean="0"/>
              <a:t>피연산자가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문자형인</a:t>
            </a:r>
            <a:r>
              <a:rPr lang="ko-KR" altLang="en-US" sz="2000" b="1" dirty="0" smtClean="0"/>
              <a:t> 함수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반환 결과는 문자형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혹은 숫자형</a:t>
            </a:r>
            <a:endParaRPr lang="en-US" altLang="ko-KR" sz="20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27979"/>
              </p:ext>
            </p:extLst>
          </p:nvPr>
        </p:nvGraphicFramePr>
        <p:xfrm>
          <a:off x="589317" y="2007198"/>
          <a:ext cx="10754759" cy="3692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264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416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CONCAT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 chr1, chr2 )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chr1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chr2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문자를 결합한 결과 반환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연산자와 같은 기능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CONCAT( 'A', 'B'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INITCAP (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의 첫 번째 문자를 대문자로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INITCAP( '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LOWER (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소문자로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LOWER('SQL')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UPPER (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대문자로 변환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UPPER( '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LPAD ( expr1, n, expr2 )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반환하는데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expr2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(n - expr1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만큼 왼쪽을 채워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LPAD( 'SQL', 5, '*' 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**SQL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7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ko-KR" altLang="en-US" b="1" dirty="0"/>
              <a:t>문</a:t>
            </a:r>
            <a:r>
              <a:rPr lang="ko-KR" altLang="en-US" b="1" dirty="0" smtClean="0"/>
              <a:t>자형 함수</a:t>
            </a:r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6894"/>
              </p:ext>
            </p:extLst>
          </p:nvPr>
        </p:nvGraphicFramePr>
        <p:xfrm>
          <a:off x="589317" y="1450535"/>
          <a:ext cx="10754759" cy="43406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264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50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RPAD ( expr1, n, expr2 )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반환하는데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expr2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(n - expr1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길이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만큼 오른쪽을 채워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RPAD('SQL', 5, '*')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SQL**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LTRIM ( expr1, expr2 )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의 왼쪽에서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제거한 결과를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LTRIM('**SQL**', '*')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SQL**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RTRIM ( expr1, expr2 )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의 오른쪽에서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expr2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제거한 결과를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RTRIM('**SQL**', '*')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**SQL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SUBSTR (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, n1, n2 )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에서 시작해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n2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만큼 잘라낸 결과를 반환 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n1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으로 명시하면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적용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n1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음수이면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오른쪽 끝에서부터 거꾸로 세어 가져옴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n2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생략하면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부터 끝까지 반환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SUBSTR('ABCDEFG', 3, 2)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8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51" y="457200"/>
            <a:ext cx="10944549" cy="573615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ko-KR" altLang="en-US" b="1" dirty="0"/>
              <a:t>문</a:t>
            </a:r>
            <a:r>
              <a:rPr lang="ko-KR" altLang="en-US" b="1" dirty="0" smtClean="0"/>
              <a:t>자형 함수</a:t>
            </a:r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27253"/>
              </p:ext>
            </p:extLst>
          </p:nvPr>
        </p:nvGraphicFramePr>
        <p:xfrm>
          <a:off x="567852" y="1407549"/>
          <a:ext cx="10776222" cy="3713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8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33">
                  <a:extLst>
                    <a:ext uri="{9D8B030D-6E8A-4147-A177-3AD203B41FA5}">
                      <a16:colId xmlns:a16="http://schemas.microsoft.com/office/drawing/2014/main" val="3522441741"/>
                    </a:ext>
                  </a:extLst>
                </a:gridCol>
              </a:tblGrid>
              <a:tr h="50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반환값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TRIM (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의 양쪽 끝 공백을 제거한 결과를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TRIM(' ABCD EFG 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ABCD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EFG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ASCII (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문자의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ASCII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코드 값을 반환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</a:rPr>
                        <a:t>SELECT ASCII('A')</a:t>
                      </a:r>
                    </a:p>
                    <a:p>
                      <a:pPr algn="l" latinLnBrk="1"/>
                      <a:r>
                        <a:rPr lang="en-US" altLang="ko-KR" sz="1400" b="1" i="0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LENGTH ( </a:t>
                      </a:r>
                      <a:r>
                        <a:rPr lang="en-US" altLang="ko-KR" sz="1600" dirty="0" err="1" smtClean="0">
                          <a:solidFill>
                            <a:srgbClr val="0000FF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rgbClr val="0000FF"/>
                          </a:solidFill>
                        </a:rPr>
                        <a:t> )</a:t>
                      </a: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문자의 글자 수를 반환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LENGTH('SQL')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LENGTHB(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chr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문자의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바이트수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SELECT LENGTHB('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김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FROM DUAL;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e443b16b719bbaaf407130fbe4cceeda0b8a7"/>
  <p:tag name="ARTICULATE_SLIDE_COUNT" val="2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Jan2017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OU7_Jan2017</Template>
  <TotalTime>18375</TotalTime>
  <Words>2879</Words>
  <Application>Microsoft Office PowerPoint</Application>
  <PresentationFormat>사용자 지정</PresentationFormat>
  <Paragraphs>613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Times New Roman</vt:lpstr>
      <vt:lpstr>Wingdings</vt:lpstr>
      <vt:lpstr>OU7_Jan2017</vt:lpstr>
      <vt:lpstr>3-1. SQL 함수1 - 문자/숫자/날짜형 함수</vt:lpstr>
      <vt:lpstr>1. 함수 (Functon) 란?</vt:lpstr>
      <vt:lpstr>1. 함수 (Functon) 란?</vt:lpstr>
      <vt:lpstr>2. 숫자형 함수</vt:lpstr>
      <vt:lpstr>2. 숫자형 함수</vt:lpstr>
      <vt:lpstr>2. 숫자형 함수</vt:lpstr>
      <vt:lpstr>3. 문자형 함수</vt:lpstr>
      <vt:lpstr>3. 문자형 함수</vt:lpstr>
      <vt:lpstr>3. 문자형 함수</vt:lpstr>
      <vt:lpstr>3. 문자형 함수</vt:lpstr>
      <vt:lpstr>4. 날짜형 함수</vt:lpstr>
      <vt:lpstr>4. 날짜형 함수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5. SQL 함수 실습</vt:lpstr>
      <vt:lpstr>학습정리</vt:lpstr>
      <vt:lpstr>Quiz</vt:lpstr>
      <vt:lpstr>Quiz</vt:lpstr>
      <vt:lpstr>Quiz</vt:lpstr>
      <vt:lpstr>Quiz</vt:lpstr>
      <vt:lpstr>Quiz</vt:lpstr>
      <vt:lpstr>Quiz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hkhong</cp:lastModifiedBy>
  <cp:revision>855</cp:revision>
  <cp:lastPrinted>2002-03-28T23:57:22Z</cp:lastPrinted>
  <dcterms:created xsi:type="dcterms:W3CDTF">2017-05-02T17:39:07Z</dcterms:created>
  <dcterms:modified xsi:type="dcterms:W3CDTF">2021-05-20T13:48:44Z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