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6"/>
  </p:notesMasterIdLst>
  <p:handoutMasterIdLst>
    <p:handoutMasterId r:id="rId37"/>
  </p:handoutMasterIdLst>
  <p:sldIdLst>
    <p:sldId id="395" r:id="rId2"/>
    <p:sldId id="416" r:id="rId3"/>
    <p:sldId id="478" r:id="rId4"/>
    <p:sldId id="485" r:id="rId5"/>
    <p:sldId id="469" r:id="rId6"/>
    <p:sldId id="471" r:id="rId7"/>
    <p:sldId id="476" r:id="rId8"/>
    <p:sldId id="477" r:id="rId9"/>
    <p:sldId id="479" r:id="rId10"/>
    <p:sldId id="481" r:id="rId11"/>
    <p:sldId id="483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484" r:id="rId29"/>
    <p:sldId id="459" r:id="rId30"/>
    <p:sldId id="482" r:id="rId31"/>
    <p:sldId id="438" r:id="rId32"/>
    <p:sldId id="503" r:id="rId33"/>
    <p:sldId id="504" r:id="rId34"/>
    <p:sldId id="502" r:id="rId35"/>
  </p:sldIdLst>
  <p:sldSz cx="12188825" cy="6858000"/>
  <p:notesSz cx="6991350" cy="9282113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094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8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84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79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04746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656960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266453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87594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orient="horz" pos="283">
          <p15:clr>
            <a:srgbClr val="A4A3A4"/>
          </p15:clr>
        </p15:guide>
        <p15:guide id="3" pos="2202">
          <p15:clr>
            <a:srgbClr val="A4A3A4"/>
          </p15:clr>
        </p15:guide>
        <p15:guide id="4" orient="horz" pos="2827">
          <p15:clr>
            <a:srgbClr val="A4A3A4"/>
          </p15:clr>
        </p15:guide>
        <p15:guide id="5" pos="2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80000"/>
    <a:srgbClr val="D8E3E4"/>
    <a:srgbClr val="D8E1E6"/>
    <a:srgbClr val="FFF7EF"/>
    <a:srgbClr val="5F5F5F"/>
    <a:srgbClr val="DCE3E4"/>
    <a:srgbClr val="8DA6B1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73030" autoAdjust="0"/>
  </p:normalViewPr>
  <p:slideViewPr>
    <p:cSldViewPr showGuides="1">
      <p:cViewPr varScale="1">
        <p:scale>
          <a:sx n="77" d="100"/>
          <a:sy n="77" d="100"/>
        </p:scale>
        <p:origin x="605" y="72"/>
      </p:cViewPr>
      <p:guideLst>
        <p:guide orient="horz" pos="2160"/>
        <p:guide orient="horz" pos="864"/>
        <p:guide pos="3839"/>
      </p:guideLst>
    </p:cSldViewPr>
  </p:slideViewPr>
  <p:outlineViewPr>
    <p:cViewPr>
      <p:scale>
        <a:sx n="33" d="100"/>
        <a:sy n="33" d="100"/>
      </p:scale>
      <p:origin x="240" y="1903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130" y="62"/>
      </p:cViewPr>
      <p:guideLst>
        <p:guide orient="horz" pos="2923"/>
        <p:guide orient="horz" pos="283"/>
        <p:guide pos="2202"/>
        <p:guide orient="horz" pos="2827"/>
        <p:guide pos="2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E017113E-EE52-418C-876D-51A57B740E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319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0663" y="441325"/>
            <a:ext cx="6550025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2608" y="4434840"/>
            <a:ext cx="6400800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15" tIns="12915" rIns="12915" bIns="12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95275" y="8724900"/>
            <a:ext cx="64008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1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fr-FR" dirty="0" smtClean="0"/>
              <a:t>5 - &lt;#&gt;</a:t>
            </a:r>
            <a:endParaRPr lang="en-US" dirty="0"/>
          </a:p>
        </p:txBody>
      </p:sp>
      <p:sp>
        <p:nvSpPr>
          <p:cNvPr id="4108" name="NotesMaster_TextBoxGuide" hidden="1"/>
          <p:cNvSpPr>
            <a:spLocks noChangeShapeType="1"/>
          </p:cNvSpPr>
          <p:nvPr/>
        </p:nvSpPr>
        <p:spPr bwMode="auto">
          <a:xfrm>
            <a:off x="457200" y="8486775"/>
            <a:ext cx="6076950" cy="0"/>
          </a:xfrm>
          <a:prstGeom prst="line">
            <a:avLst/>
          </a:prstGeom>
          <a:noFill/>
          <a:ln w="9525">
            <a:solidFill>
              <a:srgbClr val="0082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5558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609493" rtl="0" eaLnBrk="0" fontAlgn="base" hangingPunct="0">
      <a:spcBef>
        <a:spcPts val="533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52373" algn="l" defTabSz="609493" rtl="0" eaLnBrk="0" fontAlgn="base" hangingPunct="0">
      <a:spcBef>
        <a:spcPts val="533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2pPr>
    <a:lvl3pPr marL="609493" indent="-304747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buChar char="•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3pPr>
    <a:lvl4pPr marL="1066613" indent="-304747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buChar char="-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4pPr>
    <a:lvl5pPr marL="152373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rgbClr val="5F5F5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72D9AE-7182-4680-8F79-479C4181FF0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457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33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2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27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35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63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8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1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41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99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8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85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69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17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8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91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49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41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52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801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44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5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705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334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31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821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28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52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3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14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28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22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13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74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38" y="264585"/>
            <a:ext cx="10944549" cy="8763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38" y="1242485"/>
            <a:ext cx="10944549" cy="183160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 marL="1280160" indent="-365760"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38" y="264585"/>
            <a:ext cx="10944549" cy="8763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5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1994142" y="-23284"/>
            <a:ext cx="194683" cy="6853768"/>
          </a:xfrm>
          <a:prstGeom prst="rect">
            <a:avLst/>
          </a:prstGeom>
          <a:solidFill>
            <a:srgbClr val="D8E1E6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0" y="-27518"/>
            <a:ext cx="194683" cy="6851651"/>
          </a:xfrm>
          <a:prstGeom prst="rect">
            <a:avLst/>
          </a:prstGeom>
          <a:solidFill>
            <a:srgbClr val="D8E1E6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grpSp>
        <p:nvGrpSpPr>
          <p:cNvPr id="1028" name="Group 16" hidden="1"/>
          <p:cNvGrpSpPr>
            <a:grpSpLocks/>
          </p:cNvGrpSpPr>
          <p:nvPr/>
        </p:nvGrpSpPr>
        <p:grpSpPr bwMode="auto">
          <a:xfrm>
            <a:off x="184103" y="302685"/>
            <a:ext cx="11822736" cy="6004983"/>
            <a:chOff x="138075" y="301084"/>
            <a:chExt cx="8868925" cy="6005136"/>
          </a:xfrm>
        </p:grpSpPr>
        <p:grpSp>
          <p:nvGrpSpPr>
            <p:cNvPr id="1036" name="Group 24" hidden="1"/>
            <p:cNvGrpSpPr>
              <a:grpSpLocks/>
            </p:cNvGrpSpPr>
            <p:nvPr/>
          </p:nvGrpSpPr>
          <p:grpSpPr bwMode="auto">
            <a:xfrm>
              <a:off x="140650" y="301084"/>
              <a:ext cx="8850238" cy="6005136"/>
              <a:chOff x="375" y="336"/>
              <a:chExt cx="4971" cy="3635"/>
            </a:xfrm>
          </p:grpSpPr>
          <p:sp>
            <p:nvSpPr>
              <p:cNvPr id="275470" name="Rectangle 14" hidden="1"/>
              <p:cNvSpPr>
                <a:spLocks noChangeArrowheads="1"/>
              </p:cNvSpPr>
              <p:nvPr/>
            </p:nvSpPr>
            <p:spPr bwMode="auto">
              <a:xfrm>
                <a:off x="375" y="336"/>
                <a:ext cx="4971" cy="3600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pitchFamily="34" charset="0"/>
                  <a:buNone/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75465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2521" y="3927"/>
                <a:ext cx="2720" cy="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Arial" pitchFamily="34" charset="0"/>
                    <a:cs typeface="+mn-c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275484" name="Line 28" hidden="1"/>
            <p:cNvSpPr>
              <a:spLocks noChangeShapeType="1"/>
            </p:cNvSpPr>
            <p:nvPr/>
          </p:nvSpPr>
          <p:spPr bwMode="auto">
            <a:xfrm>
              <a:off x="138075" y="1279009"/>
              <a:ext cx="8868925" cy="0"/>
            </a:xfrm>
            <a:prstGeom prst="line">
              <a:avLst/>
            </a:prstGeom>
            <a:noFill/>
            <a:ln w="6350">
              <a:solidFill>
                <a:schemeClr val="folHlink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15" name="Rectangle 14"/>
          <p:cNvSpPr/>
          <p:nvPr/>
        </p:nvSpPr>
        <p:spPr bwMode="gray">
          <a:xfrm>
            <a:off x="0" y="6400800"/>
            <a:ext cx="12188825" cy="457200"/>
          </a:xfrm>
          <a:prstGeom prst="rect">
            <a:avLst/>
          </a:prstGeom>
          <a:solidFill>
            <a:srgbClr val="D8E1E6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0" y="-27516"/>
            <a:ext cx="12188825" cy="192617"/>
          </a:xfrm>
          <a:prstGeom prst="rect">
            <a:avLst/>
          </a:prstGeom>
          <a:solidFill>
            <a:srgbClr val="D8E1E6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7" name="Slide_Page_Number"/>
          <p:cNvSpPr>
            <a:spLocks noChangeArrowheads="1"/>
          </p:cNvSpPr>
          <p:nvPr/>
        </p:nvSpPr>
        <p:spPr bwMode="auto">
          <a:xfrm>
            <a:off x="11094794" y="6553201"/>
            <a:ext cx="1083451" cy="18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/>
          <a:p>
            <a:pPr algn="just">
              <a:defRPr/>
            </a:pPr>
            <a:fld id="{1C0105FE-B27F-4CB8-B68A-6AE3D96FBC53}" type="slidenum">
              <a:rPr lang="en-US" sz="1100" smtClean="0">
                <a:solidFill>
                  <a:srgbClr val="9F9F9F"/>
                </a:solidFill>
                <a:latin typeface="Arial" pitchFamily="34" charset="0"/>
                <a:cs typeface="+mn-cs"/>
              </a:rPr>
              <a:pPr algn="just">
                <a:defRPr/>
              </a:pPr>
              <a:t>‹#›</a:t>
            </a:fld>
            <a:endParaRPr lang="en-US" sz="1100" dirty="0">
              <a:solidFill>
                <a:srgbClr val="9F9F9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8" name="Slide_Copyright"/>
          <p:cNvSpPr>
            <a:spLocks noChangeArrowheads="1"/>
          </p:cNvSpPr>
          <p:nvPr/>
        </p:nvSpPr>
        <p:spPr bwMode="auto">
          <a:xfrm>
            <a:off x="8685212" y="6564631"/>
            <a:ext cx="2677658" cy="20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/>
          <a:p>
            <a:pPr>
              <a:defRPr/>
            </a:pPr>
            <a:r>
              <a:rPr lang="en-US" sz="1100" dirty="0" smtClean="0">
                <a:solidFill>
                  <a:srgbClr val="9F9F9F"/>
                </a:solidFill>
                <a:latin typeface="Arial" pitchFamily="34" charset="0"/>
                <a:cs typeface="+mn-cs"/>
              </a:rPr>
              <a:t>Copyright © 2020, All rights reserved.</a:t>
            </a:r>
            <a:endParaRPr lang="en-US" sz="1100" dirty="0">
              <a:solidFill>
                <a:srgbClr val="9F9F9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 rot="20196984">
            <a:off x="604098" y="2045085"/>
            <a:ext cx="10555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solidFill>
                  <a:schemeClr val="bg1">
                    <a:lumMod val="95000"/>
                  </a:schemeClr>
                </a:solidFill>
              </a:rPr>
              <a:t>러닝스푼즈   나노디그리 </a:t>
            </a:r>
            <a:endParaRPr lang="en-US" altLang="ko-KR" sz="7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7200" b="1" dirty="0" smtClean="0">
                <a:solidFill>
                  <a:schemeClr val="bg1">
                    <a:lumMod val="95000"/>
                  </a:schemeClr>
                </a:solidFill>
              </a:rPr>
              <a:t>데이터 이해를 위한 </a:t>
            </a:r>
            <a:r>
              <a:rPr lang="en-US" altLang="ko-KR" sz="7200" b="1" dirty="0" smtClean="0">
                <a:solidFill>
                  <a:schemeClr val="bg1">
                    <a:lumMod val="95000"/>
                  </a:schemeClr>
                </a:solidFill>
              </a:rPr>
              <a:t>SQL</a:t>
            </a:r>
            <a:endParaRPr lang="ko-KR" altLang="en-US" sz="7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15" r:id="rId2"/>
    <p:sldLayoutId id="2147484116" r:id="rId3"/>
  </p:sldLayoutIdLst>
  <p:timing>
    <p:tnLst>
      <p:par>
        <p:cTn id="1" dur="indefinite" restart="never" nodeType="tmRoot"/>
      </p:par>
    </p:tnLst>
  </p:timing>
  <p:txStyles>
    <p:titleStyle>
      <a:lvl1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800">
          <a:solidFill>
            <a:srgbClr val="5F5F5F"/>
          </a:solidFill>
          <a:latin typeface="+mj-lt"/>
          <a:ea typeface="+mj-ea"/>
          <a:cs typeface="+mj-cs"/>
        </a:defRPr>
      </a:lvl1pPr>
      <a:lvl2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2pPr>
      <a:lvl3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3pPr>
      <a:lvl4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4pPr>
      <a:lvl5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5pPr>
      <a:lvl6pPr marL="609493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6pPr>
      <a:lvl7pPr marL="1218987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7pPr>
      <a:lvl8pPr marL="1828480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8pPr>
      <a:lvl9pPr marL="2437973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9pPr>
    </p:titleStyle>
    <p:bodyStyle>
      <a:lvl1pPr marL="0" indent="10582" algn="l" defTabSz="304747" rtl="0" eaLnBrk="1" fontAlgn="base" hangingPunct="1">
        <a:spcBef>
          <a:spcPts val="900"/>
        </a:spcBef>
        <a:spcAft>
          <a:spcPct val="0"/>
        </a:spcAft>
        <a:buClr>
          <a:srgbClr val="000000"/>
        </a:buClr>
        <a:buFont typeface="Arial" charset="0"/>
        <a:defRPr sz="2100">
          <a:solidFill>
            <a:srgbClr val="5F5F5F"/>
          </a:solidFill>
          <a:latin typeface="Arial" pitchFamily="34" charset="0"/>
          <a:ea typeface="+mn-ea"/>
          <a:cs typeface="+mn-cs"/>
        </a:defRPr>
      </a:lvl1pPr>
      <a:lvl2pPr marL="457200" indent="-365760" algn="l" defTabSz="304747" rtl="0" eaLnBrk="1" fontAlgn="base" hangingPunct="1">
        <a:spcBef>
          <a:spcPts val="900"/>
        </a:spcBef>
        <a:spcAft>
          <a:spcPct val="0"/>
        </a:spcAft>
        <a:buClr>
          <a:srgbClr val="FF0000"/>
        </a:buClr>
        <a:buFont typeface="Arial" charset="0"/>
        <a:buChar char="•"/>
        <a:defRPr sz="2100">
          <a:solidFill>
            <a:srgbClr val="5F5F5F"/>
          </a:solidFill>
          <a:latin typeface="+mn-lt"/>
        </a:defRPr>
      </a:lvl2pPr>
      <a:lvl3pPr marL="1280160" indent="-365760" algn="l" defTabSz="304747" rtl="0" eaLnBrk="1" fontAlgn="base" hangingPunct="1">
        <a:spcBef>
          <a:spcPts val="45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rgbClr val="5F5F5F"/>
          </a:solidFill>
          <a:latin typeface="+mn-lt"/>
        </a:defRPr>
      </a:lvl3pPr>
      <a:lvl4pPr marL="1822132" indent="-308979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charset="0"/>
        <a:buChar char="—"/>
        <a:defRPr sz="1800">
          <a:solidFill>
            <a:srgbClr val="5F5F5F"/>
          </a:solidFill>
          <a:latin typeface="+mn-lt"/>
        </a:defRPr>
      </a:lvl4pPr>
      <a:lvl5pPr marL="2281367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rgbClr val="5F5F5F"/>
          </a:solidFill>
          <a:latin typeface="+mn-lt"/>
        </a:defRPr>
      </a:lvl5pPr>
      <a:lvl6pPr marL="2890861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6pPr>
      <a:lvl7pPr marL="3500354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7pPr>
      <a:lvl8pPr marL="4109847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8pPr>
      <a:lvl9pPr marL="4719341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ariehong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812" y="1219200"/>
            <a:ext cx="10944549" cy="876300"/>
          </a:xfrm>
        </p:spPr>
        <p:txBody>
          <a:bodyPr/>
          <a:lstStyle/>
          <a:p>
            <a:r>
              <a:rPr lang="en-US" altLang="ko-KR" b="1" dirty="0" smtClean="0"/>
              <a:t>3-2. </a:t>
            </a:r>
            <a:r>
              <a:rPr lang="en-US" altLang="ko-KR" b="1" dirty="0"/>
              <a:t>SQL </a:t>
            </a:r>
            <a:r>
              <a:rPr lang="ko-KR" altLang="en-US" b="1" dirty="0" smtClean="0"/>
              <a:t>함수</a:t>
            </a:r>
            <a:r>
              <a:rPr lang="en-US" altLang="ko-KR" b="1" dirty="0"/>
              <a:t>2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형변환 및 기타 함수</a:t>
            </a:r>
            <a:endParaRPr lang="en-US" b="1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237412" y="4699376"/>
            <a:ext cx="4733290" cy="828675"/>
          </a:xfrm>
          <a:prstGeom prst="rect">
            <a:avLst/>
          </a:prstGeom>
        </p:spPr>
        <p:txBody>
          <a:bodyPr vert="horz" lIns="91440" tIns="91440" rIns="91440" bIns="45720" rtlCol="0" anchor="ctr" anchorCtr="0">
            <a:no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99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Calibri"/>
                <a:ea typeface="Calibri" charset="0"/>
                <a:cs typeface="Calibri" charset="0"/>
              </a:rPr>
              <a:t>Rohit Rahi</a:t>
            </a:r>
            <a:endParaRPr lang="en-US" sz="2400" dirty="0">
              <a:solidFill>
                <a:srgbClr val="FFFFFF"/>
              </a:solidFill>
              <a:latin typeface="Calibri"/>
              <a:ea typeface="Calibri" charset="0"/>
              <a:cs typeface="Calibri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Calibri"/>
                <a:ea typeface="Calibri" charset="0"/>
                <a:cs typeface="Calibri" charset="0"/>
              </a:rPr>
              <a:t>November 2018</a:t>
            </a:r>
            <a:endParaRPr lang="en-US" sz="2400" dirty="0">
              <a:solidFill>
                <a:srgbClr val="FFFFFF"/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608012" y="4914900"/>
            <a:ext cx="10944549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000" b="1" kern="0" dirty="0" smtClean="0"/>
              <a:t>홍형경</a:t>
            </a:r>
            <a:endParaRPr lang="en-US" altLang="ko-KR" sz="2000" b="1" kern="0" dirty="0"/>
          </a:p>
          <a:p>
            <a:r>
              <a:rPr lang="en-US" altLang="en-US" sz="2000" b="1" kern="0" dirty="0" smtClean="0">
                <a:hlinkClick r:id="rId3"/>
              </a:rPr>
              <a:t>chariehong@gmail.com</a:t>
            </a:r>
            <a:endParaRPr lang="en-US" altLang="en-US" sz="2000" b="1" kern="0" dirty="0" smtClean="0"/>
          </a:p>
          <a:p>
            <a:r>
              <a:rPr lang="en-US" altLang="en-US" sz="2000" b="1" kern="0" dirty="0" smtClean="0"/>
              <a:t>2021.06</a:t>
            </a:r>
            <a:br>
              <a:rPr lang="en-US" altLang="en-US" sz="2000" b="1" kern="0" dirty="0" smtClean="0"/>
            </a:br>
            <a:endParaRPr lang="en-US" sz="2000" b="1" kern="0" dirty="0"/>
          </a:p>
        </p:txBody>
      </p:sp>
    </p:spTree>
    <p:extLst>
      <p:ext uri="{BB962C8B-B14F-4D97-AF65-F5344CB8AC3E}">
        <p14:creationId xmlns:p14="http://schemas.microsoft.com/office/powerpoint/2010/main" val="686441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3. </a:t>
            </a:r>
            <a:r>
              <a:rPr lang="ko-KR" altLang="en-US" b="1" dirty="0" smtClean="0"/>
              <a:t>기타 함수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58233"/>
            <a:ext cx="10949779" cy="429689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1800" b="1" dirty="0" smtClean="0"/>
              <a:t>· </a:t>
            </a:r>
            <a:r>
              <a:rPr lang="en-US" altLang="ko-KR" sz="1800" b="1" dirty="0">
                <a:solidFill>
                  <a:srgbClr val="0000FF"/>
                </a:solidFill>
              </a:rPr>
              <a:t>DECODE</a:t>
            </a:r>
            <a:r>
              <a:rPr lang="en-US" altLang="ko-KR" sz="1800" b="1" dirty="0"/>
              <a:t> ( expr, val1, result1, val2, result2, …, </a:t>
            </a:r>
            <a:r>
              <a:rPr lang="en-US" altLang="ko-KR" sz="1800" b="1" dirty="0" err="1"/>
              <a:t>default_value</a:t>
            </a:r>
            <a:r>
              <a:rPr lang="en-US" altLang="ko-KR" sz="1800" b="1" dirty="0"/>
              <a:t> )</a:t>
            </a:r>
          </a:p>
          <a:p>
            <a:pPr indent="0"/>
            <a:r>
              <a:rPr lang="en-US" altLang="ko-KR" sz="1800" b="1" dirty="0"/>
              <a:t>  - expr</a:t>
            </a:r>
            <a:r>
              <a:rPr lang="ko-KR" altLang="en-US" sz="1800" b="1" dirty="0"/>
              <a:t>값이 </a:t>
            </a:r>
            <a:r>
              <a:rPr lang="en-US" altLang="ko-KR" sz="1800" b="1" dirty="0"/>
              <a:t>value1</a:t>
            </a:r>
            <a:r>
              <a:rPr lang="ko-KR" altLang="en-US" sz="1800" b="1" dirty="0"/>
              <a:t>이면 </a:t>
            </a:r>
            <a:r>
              <a:rPr lang="en-US" altLang="ko-KR" sz="1800" b="1" dirty="0"/>
              <a:t>result1, value2</a:t>
            </a:r>
            <a:r>
              <a:rPr lang="ko-KR" altLang="en-US" sz="1800" b="1" dirty="0"/>
              <a:t>와 같으면 </a:t>
            </a:r>
            <a:r>
              <a:rPr lang="en-US" altLang="ko-KR" sz="1800" b="1" dirty="0"/>
              <a:t>result2</a:t>
            </a:r>
            <a:r>
              <a:rPr lang="ko-KR" altLang="en-US" sz="1800" b="1" dirty="0"/>
              <a:t>를 </a:t>
            </a:r>
            <a:r>
              <a:rPr lang="ko-KR" altLang="en-US" sz="1800" b="1" dirty="0" smtClean="0"/>
              <a:t>반환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- </a:t>
            </a:r>
            <a:r>
              <a:rPr lang="ko-KR" altLang="en-US" sz="1800" b="1" dirty="0"/>
              <a:t>일치하는 값이 없으면 </a:t>
            </a:r>
            <a:r>
              <a:rPr lang="en-US" altLang="ko-KR" sz="1800" b="1" dirty="0" err="1"/>
              <a:t>default_value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반환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- </a:t>
            </a:r>
            <a:r>
              <a:rPr lang="ko-KR" altLang="en-US" sz="1800" b="1" dirty="0"/>
              <a:t>이 경우 </a:t>
            </a:r>
            <a:r>
              <a:rPr lang="en-US" altLang="ko-KR" sz="1800" b="1" dirty="0" err="1"/>
              <a:t>default_value</a:t>
            </a:r>
            <a:r>
              <a:rPr lang="en-US" altLang="ko-KR" sz="1800" b="1" dirty="0"/>
              <a:t> </a:t>
            </a:r>
            <a:r>
              <a:rPr lang="ko-KR" altLang="en-US" sz="1800" b="1" dirty="0" err="1"/>
              <a:t>생략시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Null </a:t>
            </a:r>
            <a:r>
              <a:rPr lang="ko-KR" altLang="en-US" sz="1800" b="1" dirty="0" smtClean="0"/>
              <a:t>반환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- </a:t>
            </a:r>
            <a:r>
              <a:rPr lang="ko-KR" altLang="en-US" sz="1800" b="1" dirty="0" smtClean="0"/>
              <a:t>단순형 </a:t>
            </a:r>
            <a:r>
              <a:rPr lang="en-US" altLang="ko-KR" sz="1800" b="1" dirty="0" smtClean="0"/>
              <a:t>CASE </a:t>
            </a:r>
            <a:r>
              <a:rPr lang="ko-KR" altLang="en-US" sz="1800" b="1" dirty="0" smtClean="0"/>
              <a:t>표현식과 동작 방식 동일</a:t>
            </a:r>
            <a:endParaRPr lang="en-US" altLang="ko-KR" sz="1800" b="1" dirty="0" smtClean="0"/>
          </a:p>
          <a:p>
            <a:pPr indent="0"/>
            <a:endParaRPr lang="en-US" altLang="ko-KR" sz="2000" b="1" dirty="0"/>
          </a:p>
          <a:p>
            <a:pPr indent="0"/>
            <a:r>
              <a:rPr lang="en-US" altLang="ko-KR" sz="1800" b="1" dirty="0"/>
              <a:t>· DECODE </a:t>
            </a:r>
            <a:r>
              <a:rPr lang="ko-KR" altLang="en-US" sz="1800" b="1" dirty="0" smtClean="0"/>
              <a:t>사용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- CASE </a:t>
            </a:r>
            <a:r>
              <a:rPr lang="ko-KR" altLang="en-US" sz="1800" b="1" dirty="0" smtClean="0"/>
              <a:t>표현식 제공 전에는 </a:t>
            </a:r>
            <a:r>
              <a:rPr lang="en-US" altLang="ko-KR" sz="1800" b="1" dirty="0" smtClean="0"/>
              <a:t>DECODE </a:t>
            </a:r>
            <a:r>
              <a:rPr lang="ko-KR" altLang="en-US" sz="1800" b="1" dirty="0" smtClean="0"/>
              <a:t>함수를 많이 사용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- CASE </a:t>
            </a:r>
            <a:r>
              <a:rPr lang="ko-KR" altLang="en-US" sz="1800" b="1" dirty="0" smtClean="0"/>
              <a:t>표현식 등장 후 사용빈도가 줄어드는 추세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- DECODE </a:t>
            </a:r>
            <a:r>
              <a:rPr lang="ko-KR" altLang="en-US" sz="1800" b="1" dirty="0" smtClean="0"/>
              <a:t>가 </a:t>
            </a:r>
            <a:r>
              <a:rPr lang="en-US" altLang="ko-KR" sz="1800" b="1" dirty="0" smtClean="0"/>
              <a:t>CASE </a:t>
            </a:r>
            <a:r>
              <a:rPr lang="ko-KR" altLang="en-US" sz="1800" b="1" dirty="0" smtClean="0"/>
              <a:t>표현식에 비해 코드 양은 적으나 </a:t>
            </a:r>
            <a:r>
              <a:rPr lang="ko-KR" altLang="en-US" sz="1800" b="1" dirty="0" err="1" smtClean="0"/>
              <a:t>가독성이</a:t>
            </a:r>
            <a:r>
              <a:rPr lang="ko-KR" altLang="en-US" sz="1800" b="1" dirty="0" smtClean="0"/>
              <a:t> 떨어짐</a:t>
            </a:r>
            <a:endParaRPr lang="en-US" altLang="ko-KR" sz="1800" b="1" dirty="0"/>
          </a:p>
          <a:p>
            <a:pPr indent="0"/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1370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3. </a:t>
            </a:r>
            <a:r>
              <a:rPr lang="ko-KR" altLang="en-US" b="1" dirty="0" smtClean="0"/>
              <a:t>기타 함수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143000"/>
            <a:ext cx="10949779" cy="462775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1800" b="1" dirty="0" smtClean="0"/>
              <a:t>· </a:t>
            </a:r>
            <a:r>
              <a:rPr lang="ko-KR" altLang="en-US" sz="1800" b="1" dirty="0" err="1" smtClean="0"/>
              <a:t>집계함수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- SUM, MAX, MIN, AVG </a:t>
            </a:r>
            <a:r>
              <a:rPr lang="ko-KR" altLang="en-US" sz="1800" b="1" dirty="0" smtClean="0"/>
              <a:t>등 </a:t>
            </a:r>
            <a:r>
              <a:rPr lang="en-US" altLang="ko-KR" sz="1800" b="1" dirty="0" smtClean="0"/>
              <a:t>: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 4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차시 강의에서 설명</a:t>
            </a:r>
            <a:endParaRPr lang="en-US" altLang="ko-KR" sz="1800" b="1" dirty="0" smtClean="0">
              <a:sym typeface="Wingdings" panose="05000000000000000000" pitchFamily="2" charset="2"/>
            </a:endParaRPr>
          </a:p>
          <a:p>
            <a:pPr indent="0"/>
            <a:endParaRPr lang="en-US" altLang="ko-KR" sz="1800" b="1" dirty="0" smtClean="0"/>
          </a:p>
          <a:p>
            <a:pPr indent="0"/>
            <a:r>
              <a:rPr lang="en-US" altLang="ko-KR" sz="1800" b="1" dirty="0"/>
              <a:t>· </a:t>
            </a:r>
            <a:r>
              <a:rPr lang="ko-KR" altLang="en-US" sz="1800" b="1" dirty="0" smtClean="0"/>
              <a:t>오라클에서 제공하는 기타 함수 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- </a:t>
            </a:r>
            <a:r>
              <a:rPr lang="ko-KR" altLang="en-US" sz="1800" b="1" dirty="0" smtClean="0"/>
              <a:t>분석 함수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- LOB, </a:t>
            </a:r>
            <a:r>
              <a:rPr lang="en-US" altLang="ko-KR" sz="1800" b="1" dirty="0"/>
              <a:t>Collection </a:t>
            </a:r>
            <a:r>
              <a:rPr lang="ko-KR" altLang="en-US" sz="1800" b="1" dirty="0" smtClean="0"/>
              <a:t>함수</a:t>
            </a:r>
            <a:endParaRPr lang="en-US" altLang="ko-KR" sz="1800" b="1" dirty="0"/>
          </a:p>
          <a:p>
            <a:pPr indent="0"/>
            <a:r>
              <a:rPr lang="en-US" altLang="ko-KR" sz="1800" b="1" dirty="0" smtClean="0"/>
              <a:t>  - </a:t>
            </a:r>
            <a:r>
              <a:rPr lang="ko-KR" altLang="en-US" sz="1800" b="1" dirty="0" err="1" smtClean="0"/>
              <a:t>계층형</a:t>
            </a:r>
            <a:r>
              <a:rPr lang="ko-KR" altLang="en-US" sz="1800" b="1" dirty="0" smtClean="0"/>
              <a:t> 함수</a:t>
            </a:r>
            <a:endParaRPr lang="en-US" altLang="ko-KR" sz="1800" b="1" dirty="0"/>
          </a:p>
          <a:p>
            <a:pPr indent="0"/>
            <a:r>
              <a:rPr lang="en-US" altLang="ko-KR" sz="1800" b="1" dirty="0" smtClean="0"/>
              <a:t>  - </a:t>
            </a:r>
            <a:r>
              <a:rPr lang="ko-KR" altLang="en-US" sz="1800" b="1" dirty="0" smtClean="0"/>
              <a:t>데이터 </a:t>
            </a:r>
            <a:r>
              <a:rPr lang="ko-KR" altLang="en-US" sz="1800" b="1" dirty="0" err="1" smtClean="0"/>
              <a:t>마이닝</a:t>
            </a:r>
            <a:r>
              <a:rPr lang="ko-KR" altLang="en-US" sz="1800" b="1" dirty="0" smtClean="0"/>
              <a:t> 함수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- XML, JSON </a:t>
            </a:r>
            <a:r>
              <a:rPr lang="ko-KR" altLang="en-US" sz="1800" b="1" dirty="0" smtClean="0"/>
              <a:t>함수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- JSON </a:t>
            </a:r>
            <a:r>
              <a:rPr lang="ko-KR" altLang="en-US" sz="1800" b="1" dirty="0" smtClean="0"/>
              <a:t>함수 </a:t>
            </a:r>
            <a:endParaRPr lang="en-US" altLang="ko-KR" sz="1800" b="1" dirty="0" smtClean="0"/>
          </a:p>
          <a:p>
            <a:pPr indent="0"/>
            <a:endParaRPr lang="en-US" altLang="ko-KR" sz="1800" b="1" dirty="0" smtClean="0"/>
          </a:p>
          <a:p>
            <a:pPr indent="0"/>
            <a:r>
              <a:rPr lang="en-US" altLang="ko-KR" sz="1800" b="1" dirty="0" smtClean="0"/>
              <a:t>· </a:t>
            </a:r>
            <a:r>
              <a:rPr lang="ko-KR" altLang="en-US" sz="1800" b="1" dirty="0" smtClean="0"/>
              <a:t>사용자 정의 함수 </a:t>
            </a:r>
            <a:r>
              <a:rPr lang="en-US" altLang="ko-KR" sz="1800" b="1" dirty="0" smtClean="0"/>
              <a:t>: PL/SQL</a:t>
            </a:r>
            <a:r>
              <a:rPr lang="ko-KR" altLang="en-US" sz="1800" b="1" dirty="0" smtClean="0"/>
              <a:t>을 사용해 직접 함수 생성 가능 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15732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(1) </a:t>
            </a:r>
            <a:r>
              <a:rPr lang="ko-KR" altLang="en-US" sz="2000" b="1" dirty="0" smtClean="0"/>
              <a:t>형변환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TO_NUMBER</a:t>
            </a: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TO_NUMBER('12345.6789'), TO_NUMBER(-12.0</a:t>
            </a:r>
            <a:r>
              <a:rPr lang="en-US" altLang="ko-KR" sz="1800" b="1" dirty="0" smtClean="0"/>
              <a:t>)</a:t>
            </a:r>
          </a:p>
          <a:p>
            <a:pPr indent="0"/>
            <a:r>
              <a:rPr lang="en-US" altLang="ko-KR" sz="1800" b="1" dirty="0" smtClean="0"/>
              <a:t>  </a:t>
            </a:r>
            <a:r>
              <a:rPr lang="en-US" altLang="ko-KR" sz="1800" b="1" dirty="0"/>
              <a:t>FROM DUAL</a:t>
            </a:r>
            <a:r>
              <a:rPr lang="en-US" altLang="ko-KR" sz="1800" b="1" dirty="0" smtClean="0"/>
              <a:t>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60" y="3505200"/>
            <a:ext cx="5257152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3" y="1219200"/>
            <a:ext cx="4876800" cy="3119651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(1) </a:t>
            </a:r>
            <a:r>
              <a:rPr lang="ko-KR" altLang="en-US" sz="2000" b="1" dirty="0" smtClean="0"/>
              <a:t>형변환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TO_NUMBER</a:t>
            </a: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TO_NUMBER(1234)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 smtClean="0"/>
              <a:t>  </a:t>
            </a:r>
            <a:r>
              <a:rPr lang="en-US" altLang="ko-KR" sz="1800" b="1" dirty="0"/>
              <a:t>FROM DUAL</a:t>
            </a:r>
            <a:r>
              <a:rPr lang="en-US" altLang="ko-KR" sz="1800" b="1" dirty="0" smtClean="0"/>
              <a:t>;</a:t>
            </a:r>
          </a:p>
          <a:p>
            <a:pPr indent="0"/>
            <a:endParaRPr lang="en-US" altLang="ko-KR" sz="1800" b="1" dirty="0" smtClean="0"/>
          </a:p>
          <a:p>
            <a:pPr indent="0"/>
            <a:endParaRPr lang="en-US" altLang="ko-KR" sz="1800" b="1" dirty="0"/>
          </a:p>
          <a:p>
            <a:pPr indent="0"/>
            <a:r>
              <a:rPr lang="en-US" altLang="ko-KR" sz="1800" b="1" dirty="0"/>
              <a:t>SELECT TO_NUMBER('ABC')</a:t>
            </a:r>
          </a:p>
          <a:p>
            <a:pPr indent="0"/>
            <a:r>
              <a:rPr lang="en-US" altLang="ko-KR" sz="1800" b="1" dirty="0"/>
              <a:t>FROM DUAL;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2" y="2123519"/>
            <a:ext cx="3276600" cy="53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3749624"/>
            <a:ext cx="4724400" cy="1178453"/>
          </a:xfrm>
          <a:prstGeom prst="rect">
            <a:avLst/>
          </a:prstGeom>
        </p:spPr>
      </p:pic>
      <p:sp>
        <p:nvSpPr>
          <p:cNvPr id="7" name="Content Placeholder 39"/>
          <p:cNvSpPr>
            <a:spLocks noGrp="1"/>
          </p:cNvSpPr>
          <p:nvPr>
            <p:ph sz="half" idx="4294967295"/>
          </p:nvPr>
        </p:nvSpPr>
        <p:spPr>
          <a:xfrm>
            <a:off x="489788" y="4876800"/>
            <a:ext cx="5071224" cy="28041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indent="0"/>
            <a:r>
              <a:rPr lang="en-US" altLang="ko-KR" sz="1600" b="1" dirty="0" smtClean="0">
                <a:sym typeface="Wingdings" panose="05000000000000000000" pitchFamily="2" charset="2"/>
              </a:rPr>
              <a:t> </a:t>
            </a:r>
            <a:r>
              <a:rPr lang="ko-KR" altLang="en-US" sz="1600" b="1" dirty="0" err="1" smtClean="0">
                <a:sym typeface="Wingdings" panose="05000000000000000000" pitchFamily="2" charset="2"/>
              </a:rPr>
              <a:t>숫자형태의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 문자만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TO_NUMBER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로 변환 가능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59972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942405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arenBoth"/>
            </a:pPr>
            <a:r>
              <a:rPr lang="ko-KR" altLang="en-US" sz="2000" b="1" dirty="0" smtClean="0"/>
              <a:t>형변환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>
                <a:solidFill>
                  <a:srgbClr val="0000FF"/>
                </a:solidFill>
              </a:rPr>
              <a:t>TO_CHAR </a:t>
            </a:r>
            <a:r>
              <a:rPr lang="ko-KR" altLang="en-US" sz="2000" b="1" dirty="0">
                <a:solidFill>
                  <a:srgbClr val="0000FF"/>
                </a:solidFill>
              </a:rPr>
              <a:t>함수 </a:t>
            </a:r>
            <a:r>
              <a:rPr lang="en-US" altLang="ko-KR" sz="2000" b="1" dirty="0">
                <a:solidFill>
                  <a:srgbClr val="0000FF"/>
                </a:solidFill>
              </a:rPr>
              <a:t>- </a:t>
            </a:r>
            <a:r>
              <a:rPr lang="ko-KR" altLang="en-US" sz="2000" b="1" dirty="0">
                <a:solidFill>
                  <a:srgbClr val="F80000"/>
                </a:solidFill>
              </a:rPr>
              <a:t>숫자</a:t>
            </a:r>
            <a:r>
              <a:rPr lang="ko-KR" altLang="en-US" sz="2000" b="1" dirty="0">
                <a:solidFill>
                  <a:srgbClr val="0000FF"/>
                </a:solidFill>
              </a:rPr>
              <a:t>를 문자로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변환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TO_CHAR(123456.78912), 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            TO_CHAR(123456.78912</a:t>
            </a:r>
            <a:r>
              <a:rPr lang="en-US" altLang="ko-KR" sz="1800" b="1" dirty="0"/>
              <a:t>, '999,999.99999')</a:t>
            </a:r>
          </a:p>
          <a:p>
            <a:pPr indent="0"/>
            <a:r>
              <a:rPr lang="en-US" altLang="ko-KR" sz="1800" b="1" dirty="0"/>
              <a:t>FROM DUAL;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96" y="4114800"/>
            <a:ext cx="6248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2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arenBoth"/>
            </a:pPr>
            <a:r>
              <a:rPr lang="ko-KR" altLang="en-US" sz="2000" b="1" dirty="0" smtClean="0"/>
              <a:t>형변환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>
                <a:solidFill>
                  <a:srgbClr val="0000FF"/>
                </a:solidFill>
              </a:rPr>
              <a:t>TO_CHAR </a:t>
            </a:r>
            <a:r>
              <a:rPr lang="ko-KR" altLang="en-US" sz="2000" b="1" dirty="0">
                <a:solidFill>
                  <a:srgbClr val="0000FF"/>
                </a:solidFill>
              </a:rPr>
              <a:t>함수 </a:t>
            </a:r>
            <a:r>
              <a:rPr lang="en-US" altLang="ko-KR" sz="2000" b="1" dirty="0">
                <a:solidFill>
                  <a:srgbClr val="0000FF"/>
                </a:solidFill>
              </a:rPr>
              <a:t>- </a:t>
            </a:r>
            <a:r>
              <a:rPr lang="ko-KR" altLang="en-US" sz="2000" b="1" dirty="0">
                <a:solidFill>
                  <a:srgbClr val="F80000"/>
                </a:solidFill>
              </a:rPr>
              <a:t>숫자</a:t>
            </a:r>
            <a:r>
              <a:rPr lang="ko-KR" altLang="en-US" sz="2000" b="1" dirty="0">
                <a:solidFill>
                  <a:srgbClr val="0000FF"/>
                </a:solidFill>
              </a:rPr>
              <a:t>를 문자로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변환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TO_CHAR(123456.78912, '999.99999')</a:t>
            </a:r>
          </a:p>
          <a:p>
            <a:pPr indent="0"/>
            <a:r>
              <a:rPr lang="en-US" altLang="ko-KR" sz="1800" b="1" dirty="0"/>
              <a:t>FROM DUAL;</a:t>
            </a:r>
            <a:endParaRPr lang="en-US" altLang="ko-KR" sz="18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3657600"/>
            <a:ext cx="4419600" cy="476250"/>
          </a:xfrm>
          <a:prstGeom prst="rect">
            <a:avLst/>
          </a:prstGeom>
        </p:spPr>
      </p:pic>
      <p:sp>
        <p:nvSpPr>
          <p:cNvPr id="6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1" y="4495800"/>
            <a:ext cx="10949779" cy="341967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ko-KR" altLang="en-US" sz="2000" b="1" dirty="0" smtClean="0">
                <a:solidFill>
                  <a:srgbClr val="0000FF"/>
                </a:solidFill>
              </a:rPr>
              <a:t>숫자 포맷을 지정할 때는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2000" b="1" dirty="0" err="1" smtClean="0">
                <a:solidFill>
                  <a:srgbClr val="0000FF"/>
                </a:solidFill>
              </a:rPr>
              <a:t>자리수를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 넉넉하게</a:t>
            </a:r>
            <a:endParaRPr lang="en-US" altLang="ko-KR" sz="20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942405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arenBoth"/>
            </a:pPr>
            <a:r>
              <a:rPr lang="ko-KR" altLang="en-US" sz="2000" b="1" dirty="0" smtClean="0"/>
              <a:t>형변환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>
                <a:solidFill>
                  <a:srgbClr val="0000FF"/>
                </a:solidFill>
              </a:rPr>
              <a:t>TO_CHAR </a:t>
            </a:r>
            <a:r>
              <a:rPr lang="ko-KR" altLang="en-US" sz="2000" b="1" dirty="0">
                <a:solidFill>
                  <a:srgbClr val="0000FF"/>
                </a:solidFill>
              </a:rPr>
              <a:t>함수 </a:t>
            </a:r>
            <a:r>
              <a:rPr lang="en-US" altLang="ko-KR" sz="2000" b="1" dirty="0">
                <a:solidFill>
                  <a:srgbClr val="0000FF"/>
                </a:solidFill>
              </a:rPr>
              <a:t>- </a:t>
            </a:r>
            <a:r>
              <a:rPr lang="ko-KR" altLang="en-US" sz="2000" b="1" dirty="0">
                <a:solidFill>
                  <a:srgbClr val="F80000"/>
                </a:solidFill>
              </a:rPr>
              <a:t>날짜</a:t>
            </a:r>
            <a:r>
              <a:rPr lang="ko-KR" altLang="en-US" sz="2000" b="1" dirty="0">
                <a:solidFill>
                  <a:srgbClr val="0000FF"/>
                </a:solidFill>
              </a:rPr>
              <a:t>를 문자로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변환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TO_CHAR(SYSDATE</a:t>
            </a:r>
            <a:r>
              <a:rPr lang="en-US" altLang="ko-KR" sz="1800" b="1" dirty="0" smtClean="0"/>
              <a:t>)  D1,</a:t>
            </a:r>
            <a:endParaRPr lang="en-US" altLang="ko-KR" sz="1800" b="1" dirty="0"/>
          </a:p>
          <a:p>
            <a:pPr indent="0"/>
            <a:r>
              <a:rPr lang="en-US" altLang="ko-KR" sz="1800" b="1" dirty="0" smtClean="0"/>
              <a:t>               </a:t>
            </a:r>
            <a:r>
              <a:rPr lang="en-US" altLang="ko-KR" sz="1800" b="1" dirty="0"/>
              <a:t>TO_CHAR(SYSDATE, 'YYYY-MM-DD HH24:MI:SS</a:t>
            </a:r>
            <a:r>
              <a:rPr lang="en-US" altLang="ko-KR" sz="1800" b="1" dirty="0" smtClean="0"/>
              <a:t>') D2</a:t>
            </a:r>
          </a:p>
          <a:p>
            <a:pPr indent="0"/>
            <a:r>
              <a:rPr lang="en-US" altLang="ko-KR" sz="1800" b="1" dirty="0" smtClean="0"/>
              <a:t>FROM </a:t>
            </a:r>
            <a:r>
              <a:rPr lang="en-US" altLang="ko-KR" sz="1800" b="1" dirty="0"/>
              <a:t>DUAL;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58" y="4114800"/>
            <a:ext cx="518292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8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2334820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arenBoth"/>
            </a:pPr>
            <a:r>
              <a:rPr lang="ko-KR" altLang="en-US" sz="2000" b="1" dirty="0" smtClean="0"/>
              <a:t>형변환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>
                <a:solidFill>
                  <a:srgbClr val="0000FF"/>
                </a:solidFill>
              </a:rPr>
              <a:t>TO_CHAR </a:t>
            </a:r>
            <a:r>
              <a:rPr lang="ko-KR" altLang="en-US" sz="2000" b="1" dirty="0">
                <a:solidFill>
                  <a:srgbClr val="0000FF"/>
                </a:solidFill>
              </a:rPr>
              <a:t>함수 </a:t>
            </a:r>
            <a:r>
              <a:rPr lang="en-US" altLang="ko-KR" sz="2000" b="1" dirty="0">
                <a:solidFill>
                  <a:srgbClr val="0000FF"/>
                </a:solidFill>
              </a:rPr>
              <a:t>- </a:t>
            </a:r>
            <a:r>
              <a:rPr lang="ko-KR" altLang="en-US" sz="2000" b="1" dirty="0">
                <a:solidFill>
                  <a:srgbClr val="F80000"/>
                </a:solidFill>
              </a:rPr>
              <a:t>날짜</a:t>
            </a:r>
            <a:r>
              <a:rPr lang="ko-KR" altLang="en-US" sz="2000" b="1" dirty="0">
                <a:solidFill>
                  <a:srgbClr val="0000FF"/>
                </a:solidFill>
              </a:rPr>
              <a:t>를 문자로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변환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</a:t>
            </a:r>
            <a:r>
              <a:rPr lang="en-US" altLang="ko-KR" sz="1800" b="1" dirty="0" smtClean="0"/>
              <a:t> TO_CHAR(SYSDATE</a:t>
            </a:r>
            <a:r>
              <a:rPr lang="en-US" altLang="ko-KR" sz="1800" b="1" dirty="0"/>
              <a:t>, 'DD</a:t>
            </a:r>
            <a:r>
              <a:rPr lang="en-US" altLang="ko-KR" sz="1800" b="1" dirty="0" smtClean="0"/>
              <a:t>') D1, </a:t>
            </a:r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             TO_CHAR(SYSDATE</a:t>
            </a:r>
            <a:r>
              <a:rPr lang="en-US" altLang="ko-KR" sz="1800" b="1" dirty="0"/>
              <a:t>, 'DAY</a:t>
            </a:r>
            <a:r>
              <a:rPr lang="en-US" altLang="ko-KR" sz="1800" b="1" dirty="0" smtClean="0"/>
              <a:t>') D2, </a:t>
            </a:r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             TO_CHAR(SYSDATE</a:t>
            </a:r>
            <a:r>
              <a:rPr lang="en-US" altLang="ko-KR" sz="1800" b="1" dirty="0"/>
              <a:t>, 'DDD</a:t>
            </a:r>
            <a:r>
              <a:rPr lang="en-US" altLang="ko-KR" sz="1800" b="1" dirty="0" smtClean="0"/>
              <a:t>') D3</a:t>
            </a:r>
          </a:p>
          <a:p>
            <a:pPr indent="0"/>
            <a:r>
              <a:rPr lang="en-US" altLang="ko-KR" sz="1800" b="1" dirty="0" smtClean="0"/>
              <a:t>FROM </a:t>
            </a:r>
            <a:r>
              <a:rPr lang="en-US" altLang="ko-KR" sz="1800" b="1" dirty="0"/>
              <a:t>DUAL;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2386610"/>
            <a:ext cx="3276600" cy="58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9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3119651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arenBoth"/>
            </a:pPr>
            <a:r>
              <a:rPr lang="ko-KR" altLang="en-US" sz="2000" b="1" dirty="0" smtClean="0"/>
              <a:t>형변환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>
                <a:solidFill>
                  <a:srgbClr val="0000FF"/>
                </a:solidFill>
              </a:rPr>
              <a:t>TO_CHAR </a:t>
            </a:r>
            <a:r>
              <a:rPr lang="ko-KR" altLang="en-US" sz="2000" b="1" dirty="0">
                <a:solidFill>
                  <a:srgbClr val="0000FF"/>
                </a:solidFill>
              </a:rPr>
              <a:t>함수 </a:t>
            </a:r>
            <a:r>
              <a:rPr lang="en-US" altLang="ko-KR" sz="2000" b="1" dirty="0">
                <a:solidFill>
                  <a:srgbClr val="0000FF"/>
                </a:solidFill>
              </a:rPr>
              <a:t>- </a:t>
            </a:r>
            <a:r>
              <a:rPr lang="ko-KR" altLang="en-US" sz="2000" b="1" dirty="0">
                <a:solidFill>
                  <a:srgbClr val="FF0000"/>
                </a:solidFill>
              </a:rPr>
              <a:t>날짜</a:t>
            </a:r>
            <a:r>
              <a:rPr lang="ko-KR" altLang="en-US" sz="2000" b="1" dirty="0">
                <a:solidFill>
                  <a:srgbClr val="0000FF"/>
                </a:solidFill>
              </a:rPr>
              <a:t>를 문자로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변환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 </a:t>
            </a:r>
            <a:r>
              <a:rPr lang="en-US" altLang="ko-KR" sz="1800" b="1" dirty="0" smtClean="0"/>
              <a:t>SYSDATE D1, </a:t>
            </a:r>
            <a:endParaRPr lang="en-US" altLang="ko-KR" sz="1800" b="1" dirty="0"/>
          </a:p>
          <a:p>
            <a:pPr indent="0"/>
            <a:r>
              <a:rPr lang="en-US" altLang="ko-KR" sz="1800" b="1" dirty="0"/>
              <a:t>       TO_CHAR(SYSDATE, 'W</a:t>
            </a:r>
            <a:r>
              <a:rPr lang="en-US" altLang="ko-KR" sz="1800" b="1" dirty="0" smtClean="0"/>
              <a:t>') D2,</a:t>
            </a:r>
            <a:endParaRPr lang="en-US" altLang="ko-KR" sz="1800" b="1" dirty="0"/>
          </a:p>
          <a:p>
            <a:pPr indent="0"/>
            <a:r>
              <a:rPr lang="en-US" altLang="ko-KR" sz="1800" b="1" dirty="0"/>
              <a:t>       TO_CHAR(SYSDATE, 'WW</a:t>
            </a:r>
            <a:r>
              <a:rPr lang="en-US" altLang="ko-KR" sz="1800" b="1" dirty="0" smtClean="0"/>
              <a:t>') D3,</a:t>
            </a:r>
            <a:endParaRPr lang="en-US" altLang="ko-KR" sz="1800" b="1" dirty="0"/>
          </a:p>
          <a:p>
            <a:pPr indent="0"/>
            <a:r>
              <a:rPr lang="en-US" altLang="ko-KR" sz="1800" b="1" dirty="0"/>
              <a:t>       TO_CHAR(TO_DATE(</a:t>
            </a:r>
            <a:r>
              <a:rPr lang="en-US" altLang="ko-KR" sz="1800" b="1" dirty="0" smtClean="0"/>
              <a:t>'2021-06-14',</a:t>
            </a:r>
            <a:r>
              <a:rPr lang="en-US" altLang="ko-KR" sz="1800" b="1" dirty="0"/>
              <a:t>'YYYY-MM-DD'), 'W</a:t>
            </a:r>
            <a:r>
              <a:rPr lang="en-US" altLang="ko-KR" sz="1800" b="1" dirty="0" smtClean="0"/>
              <a:t>') D4, </a:t>
            </a:r>
            <a:endParaRPr lang="en-US" altLang="ko-KR" sz="1800" b="1" dirty="0"/>
          </a:p>
          <a:p>
            <a:pPr indent="0"/>
            <a:r>
              <a:rPr lang="en-US" altLang="ko-KR" sz="1800" b="1" dirty="0"/>
              <a:t>       TO_CHAR(TO_DATE(</a:t>
            </a:r>
            <a:r>
              <a:rPr lang="en-US" altLang="ko-KR" sz="1800" b="1" dirty="0" smtClean="0"/>
              <a:t>'2021-06-14',</a:t>
            </a:r>
            <a:r>
              <a:rPr lang="en-US" altLang="ko-KR" sz="1800" b="1" dirty="0"/>
              <a:t>'YYYY-MM-DD'), 'WW</a:t>
            </a:r>
            <a:r>
              <a:rPr lang="en-US" altLang="ko-KR" sz="1800" b="1" dirty="0" smtClean="0"/>
              <a:t>') D5</a:t>
            </a:r>
          </a:p>
          <a:p>
            <a:pPr indent="0"/>
            <a:r>
              <a:rPr lang="en-US" altLang="ko-KR" sz="1800" b="1" dirty="0" smtClean="0"/>
              <a:t>FROM </a:t>
            </a:r>
            <a:r>
              <a:rPr lang="en-US" altLang="ko-KR" sz="1800" b="1" dirty="0"/>
              <a:t>DUAL;</a:t>
            </a:r>
            <a:endParaRPr lang="en-US" altLang="ko-KR" sz="18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54" y="4953000"/>
            <a:ext cx="7070158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1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arenBoth"/>
            </a:pPr>
            <a:r>
              <a:rPr lang="ko-KR" altLang="en-US" sz="2000" b="1" dirty="0" smtClean="0"/>
              <a:t>형변환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>
                <a:solidFill>
                  <a:srgbClr val="0000FF"/>
                </a:solidFill>
              </a:rPr>
              <a:t>TO_DATE </a:t>
            </a:r>
            <a:r>
              <a:rPr lang="ko-KR" altLang="en-US" sz="2000" b="1" dirty="0">
                <a:solidFill>
                  <a:srgbClr val="0000FF"/>
                </a:solidFill>
              </a:rPr>
              <a:t>함수 </a:t>
            </a:r>
            <a:r>
              <a:rPr lang="en-US" altLang="ko-KR" sz="2000" b="1" dirty="0">
                <a:solidFill>
                  <a:srgbClr val="0000FF"/>
                </a:solidFill>
              </a:rPr>
              <a:t>- </a:t>
            </a:r>
            <a:r>
              <a:rPr lang="ko-KR" altLang="en-US" sz="2000" b="1" dirty="0">
                <a:solidFill>
                  <a:srgbClr val="0000FF"/>
                </a:solidFill>
              </a:rPr>
              <a:t>문자를 날짜로 변환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 TO_DATE(</a:t>
            </a:r>
            <a:r>
              <a:rPr lang="en-US" altLang="ko-KR" sz="1800" b="1" dirty="0" smtClean="0"/>
              <a:t>'2021-06-14 </a:t>
            </a:r>
            <a:r>
              <a:rPr lang="en-US" altLang="ko-KR" sz="1800" b="1" dirty="0"/>
              <a:t>17:10:15', 'YYYY-MM-DD HH24:MI:SS</a:t>
            </a:r>
            <a:r>
              <a:rPr lang="en-US" altLang="ko-KR" sz="1800" b="1" dirty="0" smtClean="0"/>
              <a:t>')</a:t>
            </a:r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FROM </a:t>
            </a:r>
            <a:r>
              <a:rPr lang="en-US" altLang="ko-KR" sz="1800" b="1" dirty="0"/>
              <a:t>DUAL;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18" y="3733800"/>
            <a:ext cx="5029200" cy="5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2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1. </a:t>
            </a:r>
            <a:r>
              <a:rPr lang="ko-KR" altLang="en-US" b="1" dirty="0" smtClean="0"/>
              <a:t>형변환 함수</a:t>
            </a:r>
            <a:endParaRPr lang="en-US" b="1" dirty="0"/>
          </a:p>
        </p:txBody>
      </p:sp>
      <p:sp>
        <p:nvSpPr>
          <p:cNvPr id="10" name="Content Placeholder 39"/>
          <p:cNvSpPr>
            <a:spLocks noGrp="1"/>
          </p:cNvSpPr>
          <p:nvPr>
            <p:ph sz="half" idx="4294967295"/>
          </p:nvPr>
        </p:nvSpPr>
        <p:spPr>
          <a:xfrm>
            <a:off x="489193" y="1371600"/>
            <a:ext cx="10949779" cy="3881398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1800" b="1" dirty="0" smtClean="0"/>
              <a:t>· </a:t>
            </a:r>
            <a:r>
              <a:rPr lang="ko-KR" altLang="en-US" sz="1800" b="1" dirty="0" err="1" smtClean="0"/>
              <a:t>형변환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pPr indent="0"/>
            <a:endParaRPr lang="en-US" altLang="ko-KR" sz="1800" b="1" dirty="0"/>
          </a:p>
          <a:p>
            <a:pPr indent="0"/>
            <a:r>
              <a:rPr lang="en-US" altLang="ko-KR" sz="1800" b="1" dirty="0" smtClean="0"/>
              <a:t>  - </a:t>
            </a:r>
            <a:r>
              <a:rPr lang="ko-KR" altLang="en-US" sz="1800" b="1" dirty="0" smtClean="0"/>
              <a:t>문자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숫자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날짜형</a:t>
            </a:r>
            <a:r>
              <a:rPr lang="ko-KR" altLang="en-US" sz="1800" b="1" dirty="0" smtClean="0"/>
              <a:t> 데이터 각각을 다른 데이터 </a:t>
            </a:r>
            <a:r>
              <a:rPr lang="ko-KR" altLang="en-US" sz="1800" b="1" dirty="0"/>
              <a:t>형</a:t>
            </a:r>
            <a:r>
              <a:rPr lang="ko-KR" altLang="en-US" sz="1800" b="1" dirty="0" smtClean="0"/>
              <a:t>으로 변환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- </a:t>
            </a:r>
            <a:r>
              <a:rPr lang="ko-KR" altLang="en-US" sz="1800" b="1" dirty="0" smtClean="0"/>
              <a:t>문자형 </a:t>
            </a:r>
            <a:r>
              <a:rPr lang="ko-KR" altLang="en-US" sz="3200" b="1" dirty="0" smtClean="0"/>
              <a:t>↔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 </a:t>
            </a:r>
            <a:r>
              <a:rPr lang="ko-KR" altLang="en-US" sz="1800" b="1" dirty="0" err="1" smtClean="0">
                <a:sym typeface="Wingdings" panose="05000000000000000000" pitchFamily="2" charset="2"/>
              </a:rPr>
              <a:t>숫자형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(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예</a:t>
            </a:r>
            <a:r>
              <a:rPr lang="en-US" altLang="ko-KR" sz="1800" b="1" dirty="0">
                <a:sym typeface="Wingdings" panose="05000000000000000000" pitchFamily="2" charset="2"/>
              </a:rPr>
              <a:t>, '123' </a:t>
            </a:r>
            <a:r>
              <a:rPr lang="ko-KR" altLang="en-US" sz="3200" b="1" dirty="0" smtClean="0"/>
              <a:t>↔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 123 )</a:t>
            </a:r>
          </a:p>
          <a:p>
            <a:pPr indent="0"/>
            <a:r>
              <a:rPr lang="en-US" altLang="ko-KR" sz="1800" b="1" dirty="0" smtClean="0">
                <a:sym typeface="Wingdings" panose="05000000000000000000" pitchFamily="2" charset="2"/>
              </a:rPr>
              <a:t>  - </a:t>
            </a:r>
            <a:r>
              <a:rPr lang="ko-KR" altLang="en-US" sz="1800" b="1" dirty="0" smtClean="0"/>
              <a:t>문자형 </a:t>
            </a:r>
            <a:r>
              <a:rPr lang="ko-KR" altLang="en-US" sz="3200" b="1" dirty="0" smtClean="0"/>
              <a:t>↔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 </a:t>
            </a:r>
            <a:r>
              <a:rPr lang="ko-KR" altLang="en-US" sz="1800" b="1" dirty="0" err="1" smtClean="0">
                <a:sym typeface="Wingdings" panose="05000000000000000000" pitchFamily="2" charset="2"/>
              </a:rPr>
              <a:t>날짜형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(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예</a:t>
            </a:r>
            <a:r>
              <a:rPr lang="en-US" altLang="ko-KR" sz="1800" b="1" dirty="0">
                <a:sym typeface="Wingdings" panose="05000000000000000000" pitchFamily="2" charset="2"/>
              </a:rPr>
              <a:t>, '2019-01-01' </a:t>
            </a:r>
            <a:r>
              <a:rPr lang="ko-KR" altLang="en-US" sz="2400" b="1" dirty="0" smtClean="0"/>
              <a:t>↔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 2019-01-01 )</a:t>
            </a:r>
            <a:endParaRPr lang="en-US" altLang="ko-KR" sz="1800" b="1" dirty="0" smtClean="0"/>
          </a:p>
          <a:p>
            <a:pPr indent="0"/>
            <a:endParaRPr lang="en-US" altLang="ko-KR" sz="1800" b="1" dirty="0" smtClean="0"/>
          </a:p>
          <a:p>
            <a:pPr indent="0"/>
            <a:r>
              <a:rPr lang="en-US" altLang="ko-KR" sz="1800" b="1" dirty="0"/>
              <a:t>· </a:t>
            </a:r>
            <a:r>
              <a:rPr lang="ko-KR" altLang="en-US" sz="1800" b="1" dirty="0" err="1" smtClean="0"/>
              <a:t>형변환은</a:t>
            </a:r>
            <a:r>
              <a:rPr lang="ko-KR" altLang="en-US" sz="1800" b="1" dirty="0" smtClean="0"/>
              <a:t> </a:t>
            </a:r>
            <a:r>
              <a:rPr lang="ko-KR" altLang="en-US" sz="1800" b="1" dirty="0" smtClean="0">
                <a:solidFill>
                  <a:srgbClr val="0000FF"/>
                </a:solidFill>
              </a:rPr>
              <a:t>묵시적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형변환과</a:t>
            </a:r>
            <a:r>
              <a:rPr lang="ko-KR" altLang="en-US" sz="1800" b="1" dirty="0" smtClean="0"/>
              <a:t> </a:t>
            </a:r>
            <a:r>
              <a:rPr lang="ko-KR" altLang="en-US" sz="1800" b="1" dirty="0" smtClean="0">
                <a:solidFill>
                  <a:srgbClr val="0000FF"/>
                </a:solidFill>
              </a:rPr>
              <a:t>명시적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형변환이</a:t>
            </a:r>
            <a:r>
              <a:rPr lang="ko-KR" altLang="en-US" sz="1800" b="1" dirty="0" smtClean="0"/>
              <a:t> 있음</a:t>
            </a:r>
            <a:endParaRPr lang="en-US" altLang="ko-KR" sz="1800" b="1" dirty="0" smtClean="0"/>
          </a:p>
          <a:p>
            <a:pPr indent="0"/>
            <a:endParaRPr lang="en-US" altLang="ko-KR" sz="1800" b="1" dirty="0" smtClean="0"/>
          </a:p>
          <a:p>
            <a:pPr indent="0"/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44801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arenBoth"/>
            </a:pPr>
            <a:r>
              <a:rPr lang="ko-KR" altLang="en-US" sz="2000" b="1" dirty="0" smtClean="0"/>
              <a:t>형변환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>
                <a:solidFill>
                  <a:srgbClr val="0000FF"/>
                </a:solidFill>
              </a:rPr>
              <a:t>TO_DATE </a:t>
            </a:r>
            <a:r>
              <a:rPr lang="ko-KR" altLang="en-US" sz="2000" b="1" dirty="0">
                <a:solidFill>
                  <a:srgbClr val="0000FF"/>
                </a:solidFill>
              </a:rPr>
              <a:t>함수 </a:t>
            </a:r>
            <a:r>
              <a:rPr lang="en-US" altLang="ko-KR" sz="2000" b="1" dirty="0">
                <a:solidFill>
                  <a:srgbClr val="0000FF"/>
                </a:solidFill>
              </a:rPr>
              <a:t>- </a:t>
            </a:r>
            <a:r>
              <a:rPr lang="ko-KR" altLang="en-US" sz="2000" b="1" dirty="0">
                <a:solidFill>
                  <a:srgbClr val="0000FF"/>
                </a:solidFill>
              </a:rPr>
              <a:t>문자를 날짜로 변환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 TO_DATE(</a:t>
            </a:r>
            <a:r>
              <a:rPr lang="en-US" altLang="ko-KR" sz="1800" b="1" dirty="0" smtClean="0"/>
              <a:t>'2021-06-14', </a:t>
            </a:r>
            <a:r>
              <a:rPr lang="en-US" altLang="ko-KR" sz="1800" b="1" dirty="0"/>
              <a:t>'YYYY-MM-DD HH24:MI:SS</a:t>
            </a:r>
            <a:r>
              <a:rPr lang="en-US" altLang="ko-KR" sz="1800" b="1" dirty="0" smtClean="0"/>
              <a:t>')</a:t>
            </a:r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FROM </a:t>
            </a:r>
            <a:r>
              <a:rPr lang="en-US" altLang="ko-KR" sz="1800" b="1" dirty="0"/>
              <a:t>DUAL;</a:t>
            </a:r>
            <a:endParaRPr lang="en-US" altLang="ko-KR" sz="18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09" y="3733800"/>
            <a:ext cx="5103173" cy="56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arenBoth"/>
            </a:pPr>
            <a:r>
              <a:rPr lang="ko-KR" altLang="en-US" sz="2000" b="1" dirty="0" smtClean="0"/>
              <a:t>형변환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>
                <a:solidFill>
                  <a:srgbClr val="0000FF"/>
                </a:solidFill>
              </a:rPr>
              <a:t>TO_DATE </a:t>
            </a:r>
            <a:r>
              <a:rPr lang="ko-KR" altLang="en-US" sz="2000" b="1" dirty="0">
                <a:solidFill>
                  <a:srgbClr val="0000FF"/>
                </a:solidFill>
              </a:rPr>
              <a:t>함수 </a:t>
            </a:r>
            <a:r>
              <a:rPr lang="en-US" altLang="ko-KR" sz="2000" b="1" dirty="0">
                <a:solidFill>
                  <a:srgbClr val="0000FF"/>
                </a:solidFill>
              </a:rPr>
              <a:t>- </a:t>
            </a:r>
            <a:r>
              <a:rPr lang="ko-KR" altLang="en-US" sz="2000" b="1" dirty="0">
                <a:solidFill>
                  <a:srgbClr val="0000FF"/>
                </a:solidFill>
              </a:rPr>
              <a:t>문자를 날짜로 변환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 TO_DATE(</a:t>
            </a:r>
            <a:r>
              <a:rPr lang="en-US" altLang="ko-KR" sz="1800" b="1" dirty="0" smtClean="0"/>
              <a:t>'20210614', </a:t>
            </a:r>
            <a:r>
              <a:rPr lang="en-US" altLang="ko-KR" sz="1800" b="1" dirty="0"/>
              <a:t>'YYYY-MM-DD HH24:MI:SS</a:t>
            </a:r>
            <a:r>
              <a:rPr lang="en-US" altLang="ko-KR" sz="1800" b="1" dirty="0" smtClean="0"/>
              <a:t>')</a:t>
            </a:r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FROM </a:t>
            </a:r>
            <a:r>
              <a:rPr lang="en-US" altLang="ko-KR" sz="1800" b="1" dirty="0"/>
              <a:t>DUAL;</a:t>
            </a:r>
            <a:endParaRPr lang="en-US" altLang="ko-KR" sz="1800" b="1" dirty="0" smtClean="0"/>
          </a:p>
        </p:txBody>
      </p:sp>
      <p:sp>
        <p:nvSpPr>
          <p:cNvPr id="5" name="Content Placeholder 39"/>
          <p:cNvSpPr>
            <a:spLocks noGrp="1"/>
          </p:cNvSpPr>
          <p:nvPr>
            <p:ph sz="half" idx="4294967295"/>
          </p:nvPr>
        </p:nvSpPr>
        <p:spPr>
          <a:xfrm>
            <a:off x="303212" y="4111640"/>
            <a:ext cx="10949779" cy="703605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1800" b="1" dirty="0" smtClean="0"/>
              <a:t>SELECT  </a:t>
            </a:r>
            <a:r>
              <a:rPr lang="en-US" altLang="ko-KR" sz="1800" b="1" dirty="0"/>
              <a:t>TO_DATE(</a:t>
            </a:r>
            <a:r>
              <a:rPr lang="en-US" altLang="ko-KR" sz="1800" b="1" dirty="0" smtClean="0"/>
              <a:t>'2021-06-14', '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YYYYMMDD</a:t>
            </a:r>
            <a:r>
              <a:rPr lang="en-US" altLang="ko-KR" sz="1800" b="1" dirty="0" smtClean="0"/>
              <a:t> </a:t>
            </a:r>
            <a:r>
              <a:rPr lang="en-US" altLang="ko-KR" sz="1800" b="1" dirty="0"/>
              <a:t>HH24:MI:SS</a:t>
            </a:r>
            <a:r>
              <a:rPr lang="en-US" altLang="ko-KR" sz="1800" b="1" dirty="0" smtClean="0"/>
              <a:t>')</a:t>
            </a:r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FROM </a:t>
            </a:r>
            <a:r>
              <a:rPr lang="en-US" altLang="ko-KR" sz="1800" b="1" dirty="0"/>
              <a:t>DUAL;</a:t>
            </a:r>
            <a:endParaRPr lang="en-US" altLang="ko-KR" sz="18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88" y="5105400"/>
            <a:ext cx="6042724" cy="762000"/>
          </a:xfrm>
          <a:prstGeom prst="rect">
            <a:avLst/>
          </a:prstGeom>
        </p:spPr>
      </p:pic>
      <p:sp>
        <p:nvSpPr>
          <p:cNvPr id="8" name="Content Placeholder 39"/>
          <p:cNvSpPr>
            <a:spLocks noGrp="1"/>
          </p:cNvSpPr>
          <p:nvPr>
            <p:ph sz="half" idx="4294967295"/>
          </p:nvPr>
        </p:nvSpPr>
        <p:spPr>
          <a:xfrm>
            <a:off x="6704012" y="5065073"/>
            <a:ext cx="5071224" cy="64204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600" b="1" dirty="0" smtClean="0">
                <a:sym typeface="Wingdings" panose="05000000000000000000" pitchFamily="2" charset="2"/>
              </a:rPr>
              <a:t>2021-06-14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에는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-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가 있으나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YYYYMMDD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에는 없음</a:t>
            </a:r>
            <a:endParaRPr lang="en-US" altLang="ko-KR" sz="1600" b="1" dirty="0" smtClean="0">
              <a:sym typeface="Wingdings" panose="05000000000000000000" pitchFamily="2" charset="2"/>
            </a:endParaRPr>
          </a:p>
          <a:p>
            <a:pPr indent="0"/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    format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은 정확히 일치해야 함</a:t>
            </a:r>
            <a:endParaRPr lang="en-US" altLang="ko-KR" sz="16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72" y="3120901"/>
            <a:ext cx="556694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(2) NULL </a:t>
            </a:r>
            <a:r>
              <a:rPr lang="ko-KR" altLang="en-US" sz="2000" b="1" dirty="0" smtClean="0"/>
              <a:t>처리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NVL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함수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 NVL(NULL, 'A'), NVL(NULL, 1), NVL(2, 3)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FROM </a:t>
            </a:r>
            <a:r>
              <a:rPr lang="en-US" altLang="ko-KR" sz="1800" b="1" dirty="0"/>
              <a:t>DUAL;</a:t>
            </a:r>
            <a:endParaRPr lang="en-US" altLang="ko-KR" sz="18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80" y="3581400"/>
            <a:ext cx="4297032" cy="74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2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(2) NULL </a:t>
            </a:r>
            <a:r>
              <a:rPr lang="ko-KR" altLang="en-US" sz="2000" b="1" dirty="0" smtClean="0"/>
              <a:t>처리 함수 </a:t>
            </a:r>
            <a:r>
              <a:rPr lang="en-US" altLang="ko-KR" sz="2000" b="1" dirty="0" smtClean="0"/>
              <a:t>– NVL2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 NVL2(NULL, 'A', 'B'), NVL2('A', 'B', 'C')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FROM </a:t>
            </a:r>
            <a:r>
              <a:rPr lang="en-US" altLang="ko-KR" sz="1800" b="1" dirty="0"/>
              <a:t>DUAL;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" y="3581400"/>
            <a:ext cx="49530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7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(2) NULL </a:t>
            </a:r>
            <a:r>
              <a:rPr lang="ko-KR" altLang="en-US" sz="2000" b="1" dirty="0" smtClean="0"/>
              <a:t>처리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/>
              <a:t>COALESCE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 </a:t>
            </a:r>
            <a:r>
              <a:rPr lang="it-IT" altLang="ko-KR" sz="1800" b="1" dirty="0"/>
              <a:t>COALESCE(NULL, NULL, NULL, 'A', NULL, 'B')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FROM </a:t>
            </a:r>
            <a:r>
              <a:rPr lang="en-US" altLang="ko-KR" sz="1800" b="1" dirty="0"/>
              <a:t>DUAL;</a:t>
            </a:r>
            <a:endParaRPr lang="en-US" altLang="ko-KR" sz="18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20" y="3428999"/>
            <a:ext cx="3443592" cy="60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7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(2) NULL </a:t>
            </a:r>
            <a:r>
              <a:rPr lang="ko-KR" altLang="en-US" sz="2000" b="1" dirty="0" smtClean="0"/>
              <a:t>처리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/>
              <a:t>COALESCE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 </a:t>
            </a:r>
            <a:r>
              <a:rPr lang="it-IT" altLang="ko-KR" sz="1800" b="1" dirty="0"/>
              <a:t>COALESCE(NULL, NULL, NULL, NULL, NULL, NULL)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FROM </a:t>
            </a:r>
            <a:r>
              <a:rPr lang="en-US" altLang="ko-KR" sz="1800" b="1" dirty="0"/>
              <a:t>DUAL;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3505200"/>
            <a:ext cx="4267200" cy="65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7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(2) NULL </a:t>
            </a:r>
            <a:r>
              <a:rPr lang="ko-KR" altLang="en-US" sz="2000" b="1" dirty="0" smtClean="0"/>
              <a:t>처리 함수 </a:t>
            </a:r>
            <a:r>
              <a:rPr lang="en-US" altLang="ko-KR" sz="2000" b="1" dirty="0" smtClean="0"/>
              <a:t>– NULLIF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 </a:t>
            </a:r>
            <a:r>
              <a:rPr lang="it-IT" altLang="ko-KR" sz="1800" b="1" dirty="0"/>
              <a:t>NULLIF(100, 100), NULLIF(100, 200)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FROM </a:t>
            </a:r>
            <a:r>
              <a:rPr lang="en-US" altLang="ko-KR" sz="1800" b="1" dirty="0"/>
              <a:t>DUAL;</a:t>
            </a:r>
            <a:endParaRPr lang="en-US" altLang="ko-KR" sz="18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276600"/>
            <a:ext cx="441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3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2334820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(3) DECODE</a:t>
            </a:r>
            <a:r>
              <a:rPr lang="ko-KR" altLang="en-US" sz="2000" b="1" dirty="0" smtClean="0"/>
              <a:t> 함수</a:t>
            </a:r>
            <a:endParaRPr lang="en-US" altLang="ko-KR" sz="2000" b="1" dirty="0" smtClean="0"/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 </a:t>
            </a:r>
            <a:r>
              <a:rPr lang="pt-BR" altLang="ko-KR" sz="1800" b="1" dirty="0"/>
              <a:t>DECODE(1, 2, 3, 4, 5, 1, 7, 9)</a:t>
            </a:r>
          </a:p>
          <a:p>
            <a:pPr indent="0"/>
            <a:r>
              <a:rPr lang="pt-BR" altLang="ko-KR" sz="1800" b="1" dirty="0"/>
              <a:t>    </a:t>
            </a:r>
            <a:r>
              <a:rPr lang="pt-BR" altLang="ko-KR" sz="1800" b="1" dirty="0" smtClean="0"/>
              <a:t>           </a:t>
            </a:r>
            <a:r>
              <a:rPr lang="pt-BR" altLang="ko-KR" sz="1800" b="1" dirty="0"/>
              <a:t>,DECODE(1, 2, 3, 4, 5, 6, 7, 9)</a:t>
            </a:r>
          </a:p>
          <a:p>
            <a:pPr indent="0"/>
            <a:r>
              <a:rPr lang="pt-BR" altLang="ko-KR" sz="1800" b="1" dirty="0"/>
              <a:t>    </a:t>
            </a:r>
            <a:r>
              <a:rPr lang="pt-BR" altLang="ko-KR" sz="1800" b="1" dirty="0" smtClean="0"/>
              <a:t>           </a:t>
            </a:r>
            <a:r>
              <a:rPr lang="pt-BR" altLang="ko-KR" sz="1800" b="1" dirty="0"/>
              <a:t>,DECODE(1, 2, 3, 4, 5, 6, 7)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FROM </a:t>
            </a:r>
            <a:r>
              <a:rPr lang="en-US" altLang="ko-KR" sz="1800" b="1" dirty="0"/>
              <a:t>DUAL;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4267200"/>
            <a:ext cx="58674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2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ko-KR" altLang="en-US" b="1" dirty="0" err="1" smtClean="0"/>
              <a:t>학습정리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94423" y="1447800"/>
            <a:ext cx="1094454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 b="1" kern="0" dirty="0" smtClean="0"/>
              <a:t>· </a:t>
            </a:r>
            <a:r>
              <a:rPr lang="ko-KR" altLang="en-US" sz="2000" b="1" kern="0" dirty="0" smtClean="0"/>
              <a:t>오라클에서는 </a:t>
            </a:r>
            <a:r>
              <a:rPr lang="en-US" altLang="ko-KR" sz="2000" b="1" kern="0" dirty="0" smtClean="0"/>
              <a:t>TO_NUMBER, TO_CHAR, TO_DATE </a:t>
            </a:r>
            <a:r>
              <a:rPr lang="ko-KR" altLang="en-US" sz="2000" b="1" kern="0" dirty="0" smtClean="0"/>
              <a:t>형변환 함수를 사용해 숫자</a:t>
            </a:r>
            <a:r>
              <a:rPr lang="en-US" altLang="ko-KR" sz="2000" b="1" kern="0" dirty="0" smtClean="0"/>
              <a:t>, </a:t>
            </a:r>
            <a:r>
              <a:rPr lang="ko-KR" altLang="en-US" sz="2000" b="1" kern="0" dirty="0" smtClean="0"/>
              <a:t>문자</a:t>
            </a:r>
            <a:r>
              <a:rPr lang="en-US" altLang="ko-KR" sz="2000" b="1" kern="0" dirty="0" smtClean="0"/>
              <a:t>, </a:t>
            </a:r>
            <a:r>
              <a:rPr lang="ko-KR" altLang="en-US" sz="2000" b="1" kern="0" dirty="0" err="1" smtClean="0"/>
              <a:t>날짜형</a:t>
            </a:r>
            <a:r>
              <a:rPr lang="ko-KR" altLang="en-US" sz="2000" b="1" kern="0" dirty="0" smtClean="0"/>
              <a:t> 데이터를 명시적으로 형변환 할 수 있다</a:t>
            </a:r>
            <a:r>
              <a:rPr lang="en-US" altLang="ko-KR" sz="2000" b="1" kern="0" dirty="0" smtClean="0"/>
              <a:t>.</a:t>
            </a:r>
          </a:p>
          <a:p>
            <a:endParaRPr lang="en-US" altLang="ko-KR" sz="2000" b="1" kern="0" dirty="0" smtClean="0"/>
          </a:p>
          <a:p>
            <a:r>
              <a:rPr lang="en-US" altLang="ko-KR" sz="2000" b="1" kern="0" dirty="0" smtClean="0"/>
              <a:t>· TO_CHAR </a:t>
            </a:r>
            <a:r>
              <a:rPr lang="ko-KR" altLang="en-US" sz="2000" b="1" kern="0" dirty="0" smtClean="0"/>
              <a:t>함수는 숫자나 날짜를 </a:t>
            </a:r>
            <a:r>
              <a:rPr lang="ko-KR" altLang="en-US" sz="2000" b="1" kern="0" dirty="0" err="1" smtClean="0"/>
              <a:t>문자형으로</a:t>
            </a:r>
            <a:r>
              <a:rPr lang="en-US" altLang="ko-KR" sz="2000" b="1" kern="0" dirty="0" smtClean="0"/>
              <a:t>, TO_NUMBER </a:t>
            </a:r>
            <a:r>
              <a:rPr lang="ko-KR" altLang="en-US" sz="2000" b="1" kern="0" dirty="0" smtClean="0"/>
              <a:t>함수는 문자를 숫자로</a:t>
            </a:r>
            <a:r>
              <a:rPr lang="en-US" altLang="ko-KR" sz="2000" b="1" kern="0" dirty="0" smtClean="0"/>
              <a:t>, TO_DATE </a:t>
            </a:r>
            <a:r>
              <a:rPr lang="ko-KR" altLang="en-US" sz="2000" b="1" kern="0" dirty="0" smtClean="0"/>
              <a:t>함수는 문자를 </a:t>
            </a:r>
            <a:r>
              <a:rPr lang="ko-KR" altLang="en-US" sz="2000" b="1" kern="0" dirty="0" err="1" smtClean="0"/>
              <a:t>날짜형으로</a:t>
            </a:r>
            <a:r>
              <a:rPr lang="ko-KR" altLang="en-US" sz="2000" b="1" kern="0" dirty="0" smtClean="0"/>
              <a:t> 형변환 하는 함수이다</a:t>
            </a:r>
            <a:r>
              <a:rPr lang="en-US" altLang="ko-KR" sz="2000" b="1" kern="0" dirty="0" smtClean="0"/>
              <a:t>.</a:t>
            </a:r>
          </a:p>
          <a:p>
            <a:endParaRPr lang="en-US" altLang="ko-KR" sz="2000" b="1" kern="0" dirty="0"/>
          </a:p>
          <a:p>
            <a:r>
              <a:rPr lang="en-US" altLang="ko-KR" sz="2000" b="1" kern="0" dirty="0" smtClean="0"/>
              <a:t>· </a:t>
            </a:r>
            <a:r>
              <a:rPr lang="ko-KR" altLang="en-US" sz="2000" b="1" kern="0" dirty="0" smtClean="0"/>
              <a:t>오라클에서 </a:t>
            </a:r>
            <a:r>
              <a:rPr lang="en-US" altLang="ko-KR" sz="2000" b="1" kern="0" dirty="0" smtClean="0"/>
              <a:t>NULL </a:t>
            </a:r>
            <a:r>
              <a:rPr lang="ko-KR" altLang="en-US" sz="2000" b="1" kern="0" dirty="0" smtClean="0"/>
              <a:t>관련 함수로는 </a:t>
            </a:r>
            <a:r>
              <a:rPr lang="en-US" altLang="ko-KR" sz="2000" b="1" kern="0" dirty="0" smtClean="0"/>
              <a:t>NVL, NVL2, COALESCE, NULLIF </a:t>
            </a:r>
            <a:r>
              <a:rPr lang="ko-KR" altLang="en-US" sz="2000" b="1" kern="0" dirty="0" smtClean="0"/>
              <a:t>가 있다</a:t>
            </a:r>
            <a:r>
              <a:rPr lang="en-US" altLang="ko-KR" sz="2000" b="1" kern="0" dirty="0" smtClean="0"/>
              <a:t>.   </a:t>
            </a:r>
          </a:p>
          <a:p>
            <a:endParaRPr lang="en-US" altLang="ko-KR" sz="2000" b="1" kern="0" dirty="0"/>
          </a:p>
          <a:p>
            <a:r>
              <a:rPr lang="en-US" altLang="ko-KR" sz="2000" b="1" kern="0" dirty="0" smtClean="0"/>
              <a:t>· DECODE </a:t>
            </a:r>
            <a:r>
              <a:rPr lang="ko-KR" altLang="en-US" sz="2000" b="1" kern="0" dirty="0" smtClean="0"/>
              <a:t>함수는 단순형 </a:t>
            </a:r>
            <a:r>
              <a:rPr lang="en-US" altLang="ko-KR" sz="2000" b="1" kern="0" dirty="0" smtClean="0"/>
              <a:t>CASE </a:t>
            </a:r>
            <a:r>
              <a:rPr lang="ko-KR" altLang="en-US" sz="2000" b="1" kern="0" dirty="0" smtClean="0"/>
              <a:t>표현식과 같은 동작을 하는 함수이다</a:t>
            </a:r>
            <a:r>
              <a:rPr lang="en-US" altLang="ko-KR" sz="2000" b="1" kern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932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94423" y="1219200"/>
            <a:ext cx="1094454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2100" b="1" kern="0" dirty="0" smtClean="0"/>
              <a:t>1. 2023</a:t>
            </a:r>
            <a:r>
              <a:rPr lang="ko-KR" altLang="en-US" sz="2100" b="1" kern="0" dirty="0" smtClean="0"/>
              <a:t>년 </a:t>
            </a:r>
            <a:r>
              <a:rPr lang="en-US" altLang="ko-KR" sz="2100" b="1" kern="0" dirty="0" smtClean="0"/>
              <a:t>8</a:t>
            </a:r>
            <a:r>
              <a:rPr lang="ko-KR" altLang="en-US" sz="2100" b="1" kern="0" dirty="0" smtClean="0"/>
              <a:t>월 </a:t>
            </a:r>
            <a:r>
              <a:rPr lang="en-US" altLang="ko-KR" sz="2100" b="1" kern="0" dirty="0" smtClean="0"/>
              <a:t>20</a:t>
            </a:r>
            <a:r>
              <a:rPr lang="ko-KR" altLang="en-US" sz="2100" b="1" kern="0" dirty="0" smtClean="0"/>
              <a:t>일을 기준으로 그 달의 마지막 날짜의 요일을 구하는 쿼리를 작성해 보세요</a:t>
            </a:r>
            <a:r>
              <a:rPr lang="en-US" altLang="ko-KR" sz="2100" b="1" kern="0" dirty="0" smtClean="0"/>
              <a:t>.</a:t>
            </a:r>
          </a:p>
          <a:p>
            <a:r>
              <a:rPr lang="en-US" altLang="ko-KR" sz="2100" b="1" kern="0" dirty="0" smtClean="0"/>
              <a:t>  ( </a:t>
            </a:r>
            <a:r>
              <a:rPr lang="en-US" altLang="ko-KR" sz="2100" b="1" kern="0" dirty="0" err="1" smtClean="0"/>
              <a:t>to_date</a:t>
            </a:r>
            <a:r>
              <a:rPr lang="en-US" altLang="ko-KR" sz="2100" b="1" kern="0" dirty="0" smtClean="0"/>
              <a:t>, </a:t>
            </a:r>
            <a:r>
              <a:rPr lang="en-US" altLang="ko-KR" sz="2100" b="1" kern="0" dirty="0" err="1" smtClean="0"/>
              <a:t>last_day</a:t>
            </a:r>
            <a:r>
              <a:rPr lang="en-US" altLang="ko-KR" sz="2100" b="1" kern="0" dirty="0" smtClean="0"/>
              <a:t>, </a:t>
            </a:r>
            <a:r>
              <a:rPr lang="en-US" altLang="ko-KR" sz="2100" b="1" kern="0" dirty="0" err="1" smtClean="0"/>
              <a:t>to_char</a:t>
            </a:r>
            <a:r>
              <a:rPr lang="en-US" altLang="ko-KR" sz="2100" b="1" kern="0" dirty="0"/>
              <a:t> </a:t>
            </a:r>
            <a:r>
              <a:rPr lang="ko-KR" altLang="en-US" sz="2100" b="1" kern="0" dirty="0" smtClean="0"/>
              <a:t>함수 사용</a:t>
            </a:r>
            <a:r>
              <a:rPr lang="en-US" altLang="ko-KR" sz="2100" b="1" kern="0" dirty="0" smtClean="0"/>
              <a:t>)</a:t>
            </a:r>
          </a:p>
          <a:p>
            <a:endParaRPr lang="en-US" altLang="ko-KR" sz="2100" b="1" kern="0" dirty="0" smtClean="0"/>
          </a:p>
          <a:p>
            <a:endParaRPr lang="en-US" altLang="ko-KR" sz="21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426022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1. </a:t>
            </a:r>
            <a:r>
              <a:rPr lang="ko-KR" altLang="en-US" b="1" dirty="0" smtClean="0"/>
              <a:t>형변환 함수</a:t>
            </a:r>
            <a:endParaRPr lang="en-US" b="1" dirty="0"/>
          </a:p>
        </p:txBody>
      </p:sp>
      <p:sp>
        <p:nvSpPr>
          <p:cNvPr id="10" name="Content Placeholder 39"/>
          <p:cNvSpPr>
            <a:spLocks noGrp="1"/>
          </p:cNvSpPr>
          <p:nvPr>
            <p:ph sz="half" idx="4294967295"/>
          </p:nvPr>
        </p:nvSpPr>
        <p:spPr>
          <a:xfrm>
            <a:off x="489193" y="1371600"/>
            <a:ext cx="10949779" cy="3481288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1800" b="1" dirty="0" smtClean="0"/>
              <a:t>· </a:t>
            </a:r>
            <a:r>
              <a:rPr lang="ko-KR" altLang="en-US" sz="1800" b="1" dirty="0" smtClean="0">
                <a:solidFill>
                  <a:srgbClr val="0000FF"/>
                </a:solidFill>
              </a:rPr>
              <a:t>묵시적</a:t>
            </a:r>
            <a:r>
              <a:rPr lang="en-US" altLang="ko-KR" sz="1800" b="1" dirty="0" smtClean="0"/>
              <a:t>(Implicit)</a:t>
            </a:r>
            <a:r>
              <a:rPr lang="ko-KR" altLang="en-US" sz="1800" b="1" dirty="0" smtClean="0"/>
              <a:t> 형변환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오라클이 자동으로 형변환</a:t>
            </a:r>
            <a:endParaRPr lang="en-US" altLang="ko-KR" sz="1800" b="1" dirty="0" smtClean="0"/>
          </a:p>
          <a:p>
            <a:pPr indent="0"/>
            <a:r>
              <a:rPr lang="en-US" altLang="ko-KR" sz="2000" b="1" dirty="0" smtClean="0"/>
              <a:t>  </a:t>
            </a:r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SELECT </a:t>
            </a:r>
            <a:r>
              <a:rPr lang="en-US" altLang="ko-KR" sz="1800" b="1" dirty="0"/>
              <a:t>*</a:t>
            </a:r>
          </a:p>
          <a:p>
            <a:pPr indent="0"/>
            <a:r>
              <a:rPr lang="en-US" altLang="ko-KR" sz="1800" b="1" dirty="0"/>
              <a:t>  </a:t>
            </a:r>
            <a:r>
              <a:rPr lang="en-US" altLang="ko-KR" sz="1800" b="1" dirty="0" smtClean="0"/>
              <a:t>   FROM </a:t>
            </a:r>
            <a:r>
              <a:rPr lang="en-US" altLang="ko-KR" sz="1800" b="1" dirty="0"/>
              <a:t>employees</a:t>
            </a:r>
          </a:p>
          <a:p>
            <a:pPr indent="0"/>
            <a:r>
              <a:rPr lang="en-US" altLang="ko-KR" sz="1800" b="1" dirty="0" smtClean="0"/>
              <a:t>   </a:t>
            </a:r>
            <a:r>
              <a:rPr lang="en-US" altLang="ko-KR" sz="1800" b="1" dirty="0"/>
              <a:t>WHERE </a:t>
            </a:r>
            <a:r>
              <a:rPr lang="en-US" altLang="ko-KR" sz="1800" b="1" dirty="0" err="1"/>
              <a:t>hire_date</a:t>
            </a:r>
            <a:r>
              <a:rPr lang="en-US" altLang="ko-KR" sz="1800" b="1" dirty="0"/>
              <a:t> = '2003-06-17</a:t>
            </a:r>
            <a:r>
              <a:rPr lang="en-US" altLang="ko-KR" sz="1800" b="1" dirty="0" smtClean="0"/>
              <a:t>';</a:t>
            </a:r>
          </a:p>
          <a:p>
            <a:pPr indent="0"/>
            <a:endParaRPr lang="en-US" altLang="ko-KR" sz="1800" b="1" dirty="0"/>
          </a:p>
          <a:p>
            <a:pPr indent="0"/>
            <a:r>
              <a:rPr lang="en-US" altLang="ko-KR" sz="1800" b="1" dirty="0"/>
              <a:t>· </a:t>
            </a:r>
            <a:r>
              <a:rPr lang="ko-KR" altLang="en-US" sz="1800" b="1" dirty="0" smtClean="0"/>
              <a:t>묵시적 </a:t>
            </a:r>
            <a:r>
              <a:rPr lang="ko-KR" altLang="en-US" sz="1800" b="1" dirty="0"/>
              <a:t>형변환 </a:t>
            </a:r>
            <a:r>
              <a:rPr lang="ko-KR" altLang="en-US" sz="1800" b="1" dirty="0" smtClean="0"/>
              <a:t>기본 규칙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 smtClean="0"/>
              <a:t>   - </a:t>
            </a:r>
            <a:r>
              <a:rPr lang="ko-KR" altLang="en-US" sz="1800" b="1" dirty="0" err="1" smtClean="0"/>
              <a:t>숫자형</a:t>
            </a:r>
            <a:r>
              <a:rPr lang="ko-KR" altLang="en-US" sz="1800" b="1" dirty="0" smtClean="0"/>
              <a:t> 문자와 숫자 비교 시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문자를 숫자로 변환해 비교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 smtClean="0"/>
              <a:t>   </a:t>
            </a:r>
            <a:r>
              <a:rPr lang="en-US" altLang="ko-KR" sz="1800" b="1" dirty="0"/>
              <a:t>- </a:t>
            </a:r>
            <a:r>
              <a:rPr lang="ko-KR" altLang="en-US" sz="1800" b="1" dirty="0" err="1" smtClean="0"/>
              <a:t>날짜형</a:t>
            </a:r>
            <a:r>
              <a:rPr lang="ko-KR" altLang="en-US" sz="1800" b="1" dirty="0" smtClean="0"/>
              <a:t> </a:t>
            </a:r>
            <a:r>
              <a:rPr lang="ko-KR" altLang="en-US" sz="1800" b="1" dirty="0"/>
              <a:t>문자와 숫자 비교 시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문자를 </a:t>
            </a:r>
            <a:r>
              <a:rPr lang="ko-KR" altLang="en-US" sz="1800" b="1" dirty="0" smtClean="0"/>
              <a:t>날짜로 </a:t>
            </a:r>
            <a:r>
              <a:rPr lang="ko-KR" altLang="en-US" sz="1800" b="1" dirty="0"/>
              <a:t>변환해 비교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11676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94423" y="10668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100" b="1" kern="0" dirty="0"/>
              <a:t>2</a:t>
            </a:r>
            <a:r>
              <a:rPr lang="en-US" sz="2100" b="1" kern="0" dirty="0" smtClean="0"/>
              <a:t>. </a:t>
            </a:r>
            <a:r>
              <a:rPr lang="ko-KR" altLang="en-US" sz="2100" b="1" kern="0" dirty="0" smtClean="0"/>
              <a:t>다음 문장에서 </a:t>
            </a:r>
            <a:r>
              <a:rPr lang="en-US" altLang="ko-KR" sz="2100" b="1" kern="0" dirty="0" smtClean="0"/>
              <a:t>CASE </a:t>
            </a:r>
            <a:r>
              <a:rPr lang="ko-KR" altLang="en-US" sz="2100" b="1" kern="0" dirty="0" smtClean="0"/>
              <a:t>표현식 부분을 </a:t>
            </a:r>
            <a:r>
              <a:rPr lang="en-US" altLang="ko-KR" sz="2100" b="1" kern="0" dirty="0" smtClean="0"/>
              <a:t>NVL </a:t>
            </a:r>
            <a:r>
              <a:rPr lang="ko-KR" altLang="en-US" sz="2100" b="1" kern="0" dirty="0" smtClean="0"/>
              <a:t>함수로 변환해 보세요</a:t>
            </a:r>
            <a:r>
              <a:rPr lang="en-US" altLang="ko-KR" sz="2100" b="1" kern="0" dirty="0" smtClean="0"/>
              <a:t> </a:t>
            </a:r>
          </a:p>
          <a:p>
            <a:endParaRPr lang="en-US" altLang="ko-KR" sz="2100" b="1" kern="0" dirty="0" smtClean="0"/>
          </a:p>
          <a:p>
            <a:r>
              <a:rPr lang="en-US" altLang="ko-KR" sz="1800" b="1" kern="0" dirty="0"/>
              <a:t>SELECT </a:t>
            </a:r>
            <a:r>
              <a:rPr lang="en-US" altLang="ko-KR" sz="1800" b="1" kern="0" dirty="0" err="1"/>
              <a:t>employee_id</a:t>
            </a:r>
            <a:r>
              <a:rPr lang="en-US" altLang="ko-KR" sz="1800" b="1" kern="0" dirty="0"/>
              <a:t>, </a:t>
            </a:r>
            <a:r>
              <a:rPr lang="en-US" altLang="ko-KR" sz="1800" b="1" kern="0" dirty="0" err="1"/>
              <a:t>first_name</a:t>
            </a:r>
            <a:r>
              <a:rPr lang="en-US" altLang="ko-KR" sz="1800" b="1" kern="0" dirty="0"/>
              <a:t>, </a:t>
            </a:r>
            <a:r>
              <a:rPr lang="en-US" altLang="ko-KR" sz="1800" b="1" kern="0" dirty="0" err="1"/>
              <a:t>last_name</a:t>
            </a:r>
            <a:r>
              <a:rPr lang="en-US" altLang="ko-KR" sz="1800" b="1" kern="0" dirty="0"/>
              <a:t>, salary, </a:t>
            </a:r>
            <a:r>
              <a:rPr lang="en-US" altLang="ko-KR" sz="1800" b="1" kern="0" dirty="0" err="1"/>
              <a:t>commission_pct</a:t>
            </a:r>
            <a:endParaRPr lang="en-US" altLang="ko-KR" sz="1800" b="1" kern="0" dirty="0"/>
          </a:p>
          <a:p>
            <a:r>
              <a:rPr lang="en-US" altLang="ko-KR" sz="1800" b="1" kern="0" dirty="0"/>
              <a:t>              </a:t>
            </a:r>
            <a:r>
              <a:rPr lang="en-US" altLang="ko-KR" sz="1800" b="1" kern="0" dirty="0">
                <a:solidFill>
                  <a:srgbClr val="0000FF"/>
                </a:solidFill>
              </a:rPr>
              <a:t>,CASE WHEN </a:t>
            </a:r>
            <a:r>
              <a:rPr lang="en-US" altLang="ko-KR" sz="1800" b="1" kern="0" dirty="0" err="1">
                <a:solidFill>
                  <a:srgbClr val="0000FF"/>
                </a:solidFill>
              </a:rPr>
              <a:t>commission_pct</a:t>
            </a:r>
            <a:r>
              <a:rPr lang="en-US" altLang="ko-KR" sz="1800" b="1" kern="0" dirty="0">
                <a:solidFill>
                  <a:srgbClr val="0000FF"/>
                </a:solidFill>
              </a:rPr>
              <a:t> IS NULL THEN salary</a:t>
            </a:r>
          </a:p>
          <a:p>
            <a:r>
              <a:rPr lang="en-US" altLang="ko-KR" sz="1800" b="1" kern="0" dirty="0">
                <a:solidFill>
                  <a:srgbClr val="0000FF"/>
                </a:solidFill>
              </a:rPr>
              <a:t>                          ELSE salary + (salary * </a:t>
            </a:r>
            <a:r>
              <a:rPr lang="en-US" altLang="ko-KR" sz="1800" b="1" kern="0" dirty="0" err="1">
                <a:solidFill>
                  <a:srgbClr val="0000FF"/>
                </a:solidFill>
              </a:rPr>
              <a:t>commission_pct</a:t>
            </a:r>
            <a:r>
              <a:rPr lang="en-US" altLang="ko-KR" sz="1800" b="1" kern="0" dirty="0">
                <a:solidFill>
                  <a:srgbClr val="0000FF"/>
                </a:solidFill>
              </a:rPr>
              <a:t>) </a:t>
            </a:r>
          </a:p>
          <a:p>
            <a:r>
              <a:rPr lang="en-US" altLang="ko-KR" sz="1800" b="1" kern="0" dirty="0">
                <a:solidFill>
                  <a:srgbClr val="0000FF"/>
                </a:solidFill>
              </a:rPr>
              <a:t>               END </a:t>
            </a:r>
            <a:r>
              <a:rPr lang="en-US" altLang="ko-KR" sz="1800" b="1" kern="0" dirty="0" err="1">
                <a:solidFill>
                  <a:srgbClr val="0000FF"/>
                </a:solidFill>
              </a:rPr>
              <a:t>real_salary</a:t>
            </a:r>
            <a:endParaRPr lang="en-US" altLang="ko-KR" sz="1800" b="1" kern="0" dirty="0">
              <a:solidFill>
                <a:srgbClr val="0000FF"/>
              </a:solidFill>
            </a:endParaRPr>
          </a:p>
          <a:p>
            <a:r>
              <a:rPr lang="en-US" altLang="ko-KR" sz="1800" b="1" kern="0" dirty="0"/>
              <a:t>FROM </a:t>
            </a:r>
            <a:r>
              <a:rPr lang="en-US" altLang="ko-KR" sz="1800" b="1" kern="0" dirty="0" smtClean="0"/>
              <a:t>employees;</a:t>
            </a:r>
            <a:endParaRPr lang="en-US" altLang="ko-KR" sz="2100" b="1" kern="0" dirty="0"/>
          </a:p>
        </p:txBody>
      </p:sp>
    </p:spTree>
    <p:extLst>
      <p:ext uri="{BB962C8B-B14F-4D97-AF65-F5344CB8AC3E}">
        <p14:creationId xmlns:p14="http://schemas.microsoft.com/office/powerpoint/2010/main" val="108462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94423" y="12192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100" b="1" kern="0" dirty="0"/>
              <a:t>3</a:t>
            </a:r>
            <a:r>
              <a:rPr lang="en-US" sz="2100" b="1" kern="0" dirty="0" smtClean="0"/>
              <a:t>. Quiz 2</a:t>
            </a:r>
            <a:r>
              <a:rPr lang="ko-KR" altLang="en-US" sz="2100" b="1" kern="0" dirty="0" smtClean="0"/>
              <a:t>번의 문제에 있는 </a:t>
            </a:r>
            <a:r>
              <a:rPr lang="en-US" altLang="ko-KR" sz="2100" b="1" kern="0" dirty="0" smtClean="0"/>
              <a:t>CASE </a:t>
            </a:r>
            <a:r>
              <a:rPr lang="ko-KR" altLang="en-US" sz="2100" b="1" kern="0" dirty="0" smtClean="0"/>
              <a:t>표현식을 이번에는 </a:t>
            </a:r>
            <a:r>
              <a:rPr lang="en-US" altLang="ko-KR" sz="2100" b="1" kern="0" dirty="0" smtClean="0"/>
              <a:t>decode </a:t>
            </a:r>
            <a:r>
              <a:rPr lang="ko-KR" altLang="en-US" sz="2100" b="1" kern="0" dirty="0" smtClean="0"/>
              <a:t>함수를 사용해 동일한 결과를 반환하도록 만들어 보세요</a:t>
            </a:r>
            <a:r>
              <a:rPr lang="en-US" altLang="ko-KR" sz="2100" b="1" kern="0" dirty="0" smtClean="0"/>
              <a:t>. </a:t>
            </a:r>
            <a:endParaRPr lang="en-US" sz="2100" b="1" kern="0" dirty="0"/>
          </a:p>
        </p:txBody>
      </p:sp>
    </p:spTree>
    <p:extLst>
      <p:ext uri="{BB962C8B-B14F-4D97-AF65-F5344CB8AC3E}">
        <p14:creationId xmlns:p14="http://schemas.microsoft.com/office/powerpoint/2010/main" val="3142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ko-KR" altLang="en-US" b="1" dirty="0"/>
              <a:t>실습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94423" y="12192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100" b="1" kern="0" dirty="0"/>
              <a:t>4</a:t>
            </a:r>
            <a:r>
              <a:rPr lang="en-US" sz="2100" b="1" kern="0" dirty="0" smtClean="0"/>
              <a:t>. </a:t>
            </a:r>
            <a:r>
              <a:rPr lang="ko-KR" altLang="en-US" sz="2100" b="1" kern="0" dirty="0" smtClean="0"/>
              <a:t>현재 일자 기준 </a:t>
            </a:r>
            <a:r>
              <a:rPr lang="en-US" altLang="ko-KR" sz="2100" b="1" kern="0" dirty="0" smtClean="0"/>
              <a:t>1</a:t>
            </a:r>
            <a:r>
              <a:rPr lang="ko-KR" altLang="en-US" sz="2100" b="1" kern="0" dirty="0" smtClean="0"/>
              <a:t>년 후의 날짜를 조회해 보세요</a:t>
            </a:r>
            <a:endParaRPr lang="en-US" sz="2100" b="1" kern="0" dirty="0"/>
          </a:p>
        </p:txBody>
      </p:sp>
    </p:spTree>
    <p:extLst>
      <p:ext uri="{BB962C8B-B14F-4D97-AF65-F5344CB8AC3E}">
        <p14:creationId xmlns:p14="http://schemas.microsoft.com/office/powerpoint/2010/main" val="313543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ko-KR" altLang="en-US" b="1" dirty="0"/>
              <a:t>실습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94423" y="12192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100" b="1" kern="0" dirty="0" smtClean="0"/>
              <a:t>5. </a:t>
            </a:r>
            <a:r>
              <a:rPr lang="ko-KR" altLang="en-US" sz="2100" b="1" kern="0" dirty="0" smtClean="0"/>
              <a:t>현재 일자 기준 </a:t>
            </a:r>
            <a:r>
              <a:rPr lang="en-US" altLang="ko-KR" sz="2100" b="1" kern="0" dirty="0"/>
              <a:t>3</a:t>
            </a:r>
            <a:r>
              <a:rPr lang="ko-KR" altLang="en-US" sz="2100" b="1" kern="0" dirty="0" smtClean="0"/>
              <a:t>년 후의 날짜를 조회해 보세요</a:t>
            </a:r>
            <a:endParaRPr lang="en-US" sz="2100" b="1" kern="0" dirty="0"/>
          </a:p>
        </p:txBody>
      </p:sp>
    </p:spTree>
    <p:extLst>
      <p:ext uri="{BB962C8B-B14F-4D97-AF65-F5344CB8AC3E}">
        <p14:creationId xmlns:p14="http://schemas.microsoft.com/office/powerpoint/2010/main" val="23747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94423" y="12192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100" b="1" kern="0" dirty="0" smtClean="0"/>
              <a:t>6. 2021</a:t>
            </a:r>
            <a:r>
              <a:rPr lang="ko-KR" altLang="en-US" sz="2100" b="1" kern="0" dirty="0" smtClean="0"/>
              <a:t>년 </a:t>
            </a:r>
            <a:r>
              <a:rPr lang="en-US" altLang="ko-KR" sz="2100" b="1" kern="0" dirty="0"/>
              <a:t>6</a:t>
            </a:r>
            <a:r>
              <a:rPr lang="ko-KR" altLang="en-US" sz="2100" b="1" kern="0" dirty="0" smtClean="0"/>
              <a:t>월 </a:t>
            </a:r>
            <a:r>
              <a:rPr lang="en-US" altLang="ko-KR" sz="2100" b="1" kern="0" dirty="0" smtClean="0"/>
              <a:t>30</a:t>
            </a:r>
            <a:r>
              <a:rPr lang="ko-KR" altLang="en-US" sz="2100" b="1" kern="0" dirty="0" smtClean="0"/>
              <a:t>일은 서기가 시작된 후 몇 일이나 지났는지 계산하는 문장을 작성하시오</a:t>
            </a:r>
            <a:r>
              <a:rPr lang="en-US" altLang="ko-KR" sz="2100" b="1" kern="0" dirty="0" smtClean="0"/>
              <a:t>.</a:t>
            </a:r>
            <a:endParaRPr lang="en-US" sz="2100" b="1" kern="0" dirty="0"/>
          </a:p>
        </p:txBody>
      </p:sp>
    </p:spTree>
    <p:extLst>
      <p:ext uri="{BB962C8B-B14F-4D97-AF65-F5344CB8AC3E}">
        <p14:creationId xmlns:p14="http://schemas.microsoft.com/office/powerpoint/2010/main" val="3231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1. </a:t>
            </a:r>
            <a:r>
              <a:rPr lang="ko-KR" altLang="en-US" b="1" dirty="0" smtClean="0"/>
              <a:t>형변환 함수</a:t>
            </a:r>
            <a:endParaRPr lang="en-US" b="1" dirty="0"/>
          </a:p>
        </p:txBody>
      </p:sp>
      <p:sp>
        <p:nvSpPr>
          <p:cNvPr id="10" name="Content Placeholder 39"/>
          <p:cNvSpPr>
            <a:spLocks noGrp="1"/>
          </p:cNvSpPr>
          <p:nvPr>
            <p:ph sz="half" idx="4294967295"/>
          </p:nvPr>
        </p:nvSpPr>
        <p:spPr>
          <a:xfrm>
            <a:off x="489193" y="1371600"/>
            <a:ext cx="10949779" cy="3450511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1800" b="1" dirty="0" smtClean="0"/>
              <a:t>·</a:t>
            </a:r>
            <a:r>
              <a:rPr lang="ko-KR" altLang="en-US" sz="1800" b="1" dirty="0" smtClean="0"/>
              <a:t> </a:t>
            </a:r>
            <a:r>
              <a:rPr lang="ko-KR" altLang="en-US" sz="1800" b="1" dirty="0" smtClean="0">
                <a:solidFill>
                  <a:srgbClr val="0000FF"/>
                </a:solidFill>
              </a:rPr>
              <a:t>명시적</a:t>
            </a:r>
            <a:r>
              <a:rPr lang="ko-KR" altLang="en-US" sz="1800" b="1" dirty="0" smtClean="0"/>
              <a:t> 형변환 </a:t>
            </a:r>
            <a:endParaRPr lang="en-US" altLang="ko-KR" sz="1800" b="1" dirty="0"/>
          </a:p>
          <a:p>
            <a:pPr indent="0"/>
            <a:r>
              <a:rPr lang="en-US" altLang="ko-KR" sz="1800" b="1" dirty="0" smtClean="0"/>
              <a:t>  - </a:t>
            </a:r>
            <a:r>
              <a:rPr lang="ko-KR" altLang="en-US" sz="1800" b="1" dirty="0" smtClean="0"/>
              <a:t>형변환 함수를 사용해 사용자가 직접 형변환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- </a:t>
            </a:r>
            <a:r>
              <a:rPr lang="ko-KR" altLang="en-US" sz="1800" b="1" dirty="0" smtClean="0"/>
              <a:t>가급적 명시적 </a:t>
            </a:r>
            <a:r>
              <a:rPr lang="ko-KR" altLang="en-US" sz="1800" b="1" dirty="0" err="1" smtClean="0"/>
              <a:t>형변환을</a:t>
            </a:r>
            <a:r>
              <a:rPr lang="ko-KR" altLang="en-US" sz="1800" b="1" dirty="0" smtClean="0"/>
              <a:t> 해야 함</a:t>
            </a:r>
            <a:endParaRPr lang="en-US" altLang="ko-KR" sz="1800" b="1" dirty="0" smtClean="0"/>
          </a:p>
          <a:p>
            <a:pPr indent="0"/>
            <a:endParaRPr lang="en-US" altLang="ko-KR" sz="1800" b="1" dirty="0" smtClean="0"/>
          </a:p>
          <a:p>
            <a:pPr indent="0"/>
            <a:r>
              <a:rPr lang="en-US" altLang="ko-KR" sz="1800" b="1" dirty="0"/>
              <a:t>·</a:t>
            </a:r>
            <a:r>
              <a:rPr lang="ko-KR" altLang="en-US" sz="1800" b="1" dirty="0"/>
              <a:t> 명시적 </a:t>
            </a:r>
            <a:r>
              <a:rPr lang="ko-KR" altLang="en-US" sz="1800" b="1" dirty="0" err="1" smtClean="0"/>
              <a:t>형변환을</a:t>
            </a:r>
            <a:r>
              <a:rPr lang="ko-KR" altLang="en-US" sz="1800" b="1" dirty="0" smtClean="0"/>
              <a:t> 해야 하는 이유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- </a:t>
            </a:r>
            <a:r>
              <a:rPr lang="ko-KR" altLang="en-US" sz="1800" b="1" dirty="0" err="1" smtClean="0">
                <a:solidFill>
                  <a:srgbClr val="0000FF"/>
                </a:solidFill>
              </a:rPr>
              <a:t>가독성이</a:t>
            </a:r>
            <a:r>
              <a:rPr lang="ko-KR" altLang="en-US" sz="1800" b="1" dirty="0" smtClean="0">
                <a:solidFill>
                  <a:srgbClr val="0000FF"/>
                </a:solidFill>
              </a:rPr>
              <a:t> 좋음</a:t>
            </a:r>
            <a:endParaRPr lang="en-US" altLang="ko-KR" sz="1800" b="1" dirty="0" smtClean="0">
              <a:solidFill>
                <a:srgbClr val="0000FF"/>
              </a:solidFill>
            </a:endParaRPr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- </a:t>
            </a:r>
            <a:r>
              <a:rPr lang="ko-KR" altLang="en-US" sz="1800" b="1" dirty="0" smtClean="0"/>
              <a:t>묵시적 </a:t>
            </a:r>
            <a:r>
              <a:rPr lang="ko-KR" altLang="en-US" sz="1800" b="1" dirty="0" err="1" smtClean="0"/>
              <a:t>형변환은</a:t>
            </a:r>
            <a:r>
              <a:rPr lang="ko-KR" altLang="en-US" sz="1800" b="1" dirty="0" smtClean="0"/>
              <a:t> 성능 상 좋지 않음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- </a:t>
            </a:r>
            <a:r>
              <a:rPr lang="ko-KR" altLang="en-US" sz="1800" b="1" dirty="0" smtClean="0"/>
              <a:t>묵시적 </a:t>
            </a:r>
            <a:r>
              <a:rPr lang="ko-KR" altLang="en-US" sz="1800" b="1" dirty="0" err="1" smtClean="0"/>
              <a:t>형변환은</a:t>
            </a:r>
            <a:r>
              <a:rPr lang="ko-KR" altLang="en-US" sz="1800" b="1" dirty="0" smtClean="0"/>
              <a:t> 가끔 원치 않는 형태의 값을 반환할 수 있음 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nls_date_format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설정</a:t>
            </a:r>
            <a:r>
              <a:rPr lang="en-US" altLang="ko-KR" sz="1800" b="1" dirty="0" smtClean="0"/>
              <a:t>)</a:t>
            </a:r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- </a:t>
            </a:r>
            <a:r>
              <a:rPr lang="ko-KR" altLang="en-US" sz="1800" b="1" dirty="0" smtClean="0"/>
              <a:t>오라클 버전에 따라 묵시적 형변환 내부 알고리즘이 달라질 가능성이 있음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428845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51" y="457200"/>
            <a:ext cx="10944549" cy="573615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dirty="0" smtClean="0"/>
              <a:t>. </a:t>
            </a:r>
            <a:r>
              <a:rPr lang="ko-KR" altLang="en-US" b="1" dirty="0" smtClean="0"/>
              <a:t>형변환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함수</a:t>
            </a:r>
            <a:endParaRPr 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493239"/>
              </p:ext>
            </p:extLst>
          </p:nvPr>
        </p:nvGraphicFramePr>
        <p:xfrm>
          <a:off x="597639" y="1143000"/>
          <a:ext cx="10754759" cy="502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3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9264">
                  <a:extLst>
                    <a:ext uri="{9D8B030D-6E8A-4147-A177-3AD203B41FA5}">
                      <a16:colId xmlns:a16="http://schemas.microsoft.com/office/drawing/2014/main" val="3522441741"/>
                    </a:ext>
                  </a:extLst>
                </a:gridCol>
              </a:tblGrid>
              <a:tr h="438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사용예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반환값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</a:rPr>
                        <a:t>TO_NUMBER ( char )</a:t>
                      </a:r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을 숫자로 변환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TO_NUMBER( '123'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</a:rPr>
                        <a:t>TO_CHAR ( n, </a:t>
                      </a:r>
                      <a:r>
                        <a:rPr lang="en-US" altLang="ko-KR" sz="1600" dirty="0" err="1" smtClean="0">
                          <a:solidFill>
                            <a:srgbClr val="0000FF"/>
                          </a:solidFill>
                        </a:rPr>
                        <a:t>number_format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</a:rPr>
                        <a:t> )</a:t>
                      </a:r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숫자인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number_format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에 맞게 문자로 변환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number_format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은 생략 가능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TO_CHAR( 12345,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'99,999'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'12,345'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8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TO_CHAR ( date, </a:t>
                      </a:r>
                      <a:r>
                        <a:rPr lang="en-US" altLang="ko-KR" sz="1800" dirty="0" err="1" smtClean="0">
                          <a:solidFill>
                            <a:srgbClr val="0000FF"/>
                          </a:solidFill>
                        </a:rPr>
                        <a:t>date_format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 )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날짜인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date_format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에 맞게 문자로 변환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date_format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은 생략 가능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SELECT TO_CHAR( SYSDATE,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'YYYY-MM-DD HH24:MI:SS' )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'2020-11-23 10:52:01'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37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TO_DATE ( char, </a:t>
                      </a:r>
                      <a:r>
                        <a:rPr lang="en-US" altLang="ko-KR" sz="1800" dirty="0" err="1" smtClean="0">
                          <a:solidFill>
                            <a:srgbClr val="0000FF"/>
                          </a:solidFill>
                        </a:rPr>
                        <a:t>date_format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 )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문자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date_format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에 맞게 날짜로 변환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date_format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은 생략 가능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TO_DATE( '2020-06-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15 23:52:01', 'YYYY-MM-DD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HH24:MI:SS'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2020-11-23 23:52:01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38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51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1. </a:t>
            </a:r>
            <a:r>
              <a:rPr lang="ko-KR" altLang="en-US" b="1" dirty="0" smtClean="0"/>
              <a:t>형변환 함수</a:t>
            </a:r>
            <a:endParaRPr lang="en-US" b="1" dirty="0"/>
          </a:p>
        </p:txBody>
      </p:sp>
      <p:sp>
        <p:nvSpPr>
          <p:cNvPr id="6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58233"/>
            <a:ext cx="10949779" cy="341967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· </a:t>
            </a:r>
            <a:r>
              <a:rPr lang="ko-KR" altLang="en-US" sz="2000" b="1" dirty="0" smtClean="0"/>
              <a:t>숫자 변환 형식 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number_format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85627"/>
              </p:ext>
            </p:extLst>
          </p:nvPr>
        </p:nvGraphicFramePr>
        <p:xfrm>
          <a:off x="567851" y="2438400"/>
          <a:ext cx="10816074" cy="28696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5779">
                  <a:extLst>
                    <a:ext uri="{9D8B030D-6E8A-4147-A177-3AD203B41FA5}">
                      <a16:colId xmlns:a16="http://schemas.microsoft.com/office/drawing/2014/main" val="1539929015"/>
                    </a:ext>
                  </a:extLst>
                </a:gridCol>
              </a:tblGrid>
              <a:tr h="501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형식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사용예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콤마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콤마 표시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TO_CHAR( 123456, ‘999,999’ 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123,456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소수점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소수점 표시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TO_CHAR( 123456.4, ‘999,999.9’ 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123,456.4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한 자리 숫자를 나타내는데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실제 숫자의 자리 수와 같거나 크게 명시해야 함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TO_CHAR( 123456, ‘999,999’ 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123,456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47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51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1. </a:t>
            </a:r>
            <a:r>
              <a:rPr lang="ko-KR" altLang="en-US" b="1" dirty="0" smtClean="0"/>
              <a:t>형변환 함수</a:t>
            </a:r>
            <a:endParaRPr lang="en-US" b="1" dirty="0"/>
          </a:p>
        </p:txBody>
      </p:sp>
      <p:sp>
        <p:nvSpPr>
          <p:cNvPr id="6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143000"/>
            <a:ext cx="10949779" cy="341967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· </a:t>
            </a:r>
            <a:r>
              <a:rPr lang="ko-KR" altLang="en-US" sz="2000" b="1" dirty="0" smtClean="0"/>
              <a:t>날짜 변환 형식</a:t>
            </a:r>
            <a:endParaRPr lang="en-US" altLang="ko-KR" sz="20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22629"/>
              </p:ext>
            </p:extLst>
          </p:nvPr>
        </p:nvGraphicFramePr>
        <p:xfrm>
          <a:off x="567851" y="1676400"/>
          <a:ext cx="10816074" cy="42631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11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9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5779">
                  <a:extLst>
                    <a:ext uri="{9D8B030D-6E8A-4147-A177-3AD203B41FA5}">
                      <a16:colId xmlns:a16="http://schemas.microsoft.com/office/drawing/2014/main" val="1539929015"/>
                    </a:ext>
                  </a:extLst>
                </a:gridCol>
              </a:tblGrid>
              <a:tr h="435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형식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사용예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YYYY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YYY, YY, 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연도 표시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TO_CHAR( SYSDATE, 'YYYY' ) 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MONTH, MON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월 표시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TO_CHAR( SYSDATE, 'MONTH' 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2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MM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월을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01, 02, …, 12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형태로 표현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TO_CHAR( SYSDATE, 'MM' 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주중 일자를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1~7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까지 숫자로 표현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일요일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), 7(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토요일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TO_CHAR( SYSDATE, 'D' 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US" altLang="ko-KR" sz="1400" b="1" strike="sngStrike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400" b="1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4513"/>
                  </a:ext>
                </a:extLst>
              </a:tr>
              <a:tr h="430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DAY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주중 일자를 요일로 표현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TO_CHAR( SYSDATE, 'DAY' 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월요일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35149"/>
                  </a:ext>
                </a:extLst>
              </a:tr>
              <a:tr h="430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일을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01, 02, …, 31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형태로 표현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TO_CHAR( SYSDATE, 'DD' 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74044"/>
                  </a:ext>
                </a:extLst>
              </a:tr>
              <a:tr h="668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DDD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일을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001, 002, …, 365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형태로 표현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TO_CHAR( SYSDATE, 'DDD' 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328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70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28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51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1. </a:t>
            </a:r>
            <a:r>
              <a:rPr lang="ko-KR" altLang="en-US" b="1" dirty="0" smtClean="0"/>
              <a:t>형변환 함수</a:t>
            </a:r>
            <a:endParaRPr lang="en-US" b="1" dirty="0"/>
          </a:p>
        </p:txBody>
      </p:sp>
      <p:sp>
        <p:nvSpPr>
          <p:cNvPr id="6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58233"/>
            <a:ext cx="10949779" cy="341967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· </a:t>
            </a:r>
            <a:r>
              <a:rPr lang="ko-KR" altLang="en-US" sz="2000" b="1" dirty="0" smtClean="0"/>
              <a:t>날짜 변환 형식</a:t>
            </a:r>
            <a:endParaRPr lang="en-US" altLang="ko-KR" sz="20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69952"/>
              </p:ext>
            </p:extLst>
          </p:nvPr>
        </p:nvGraphicFramePr>
        <p:xfrm>
          <a:off x="567851" y="1829327"/>
          <a:ext cx="10816074" cy="41142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11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9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5779">
                  <a:extLst>
                    <a:ext uri="{9D8B030D-6E8A-4147-A177-3AD203B41FA5}">
                      <a16:colId xmlns:a16="http://schemas.microsoft.com/office/drawing/2014/main" val="1539929015"/>
                    </a:ext>
                  </a:extLst>
                </a:gridCol>
              </a:tblGrid>
              <a:tr h="462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형식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사용예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일을 요일까지 표현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TO_CHAR(SYSDATE, 'DL')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일 월요일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HH, HH12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시간을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01, 02, …,12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형태로 표현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TO_CHAR(SYSDATE, 'HH') 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HH24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시간을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시간 단위로 표현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TO_CHAR( SYSDATE, ＇HH24' 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MI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분을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01, 02, …, 59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형태로 표현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TO_CHAR( SYSDATE, ‘MI' 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45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초를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01, 02, …, 59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형태로 표현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TO_CHAR( SYSDATE, 'SS' 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351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WW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주를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01, 02, …, 53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형태로 표현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TO_CHAR( SYSDATE, 'WW' 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74044"/>
                  </a:ext>
                </a:extLst>
              </a:tr>
              <a:tr h="710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주를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해당월 몇 주차인지 표시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TO_CHAR( SYSDATE, ‘W' 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70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41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2</a:t>
            </a:r>
            <a:r>
              <a:rPr lang="en-US" b="1" dirty="0" smtClean="0"/>
              <a:t>. Null </a:t>
            </a:r>
            <a:r>
              <a:rPr lang="ko-KR" altLang="en-US" b="1" dirty="0" smtClean="0"/>
              <a:t>처리 함수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58233"/>
            <a:ext cx="10949779" cy="341967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· Null </a:t>
            </a:r>
            <a:r>
              <a:rPr lang="ko-KR" altLang="en-US" sz="2000" b="1" dirty="0" smtClean="0"/>
              <a:t>값 처리를 위한 함수</a:t>
            </a:r>
            <a:endParaRPr lang="en-US" altLang="ko-KR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00057"/>
              </p:ext>
            </p:extLst>
          </p:nvPr>
        </p:nvGraphicFramePr>
        <p:xfrm>
          <a:off x="567851" y="2189751"/>
          <a:ext cx="10816074" cy="33728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02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13">
                  <a:extLst>
                    <a:ext uri="{9D8B030D-6E8A-4147-A177-3AD203B41FA5}">
                      <a16:colId xmlns:a16="http://schemas.microsoft.com/office/drawing/2014/main" val="1539929015"/>
                    </a:ext>
                  </a:extLst>
                </a:gridCol>
              </a:tblGrid>
              <a:tr h="51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형식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사용예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</a:rPr>
                        <a:t>NVL 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</a:rPr>
                        <a:t>( expr1, expr2 )</a:t>
                      </a:r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expr1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값이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이면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expr2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를 반환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NVL(NULL, 'A')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'A'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NVL2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( expr1, expr2, expr3 )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expr1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값이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이면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expr3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을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NULL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 아니면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expr2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를 반환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NVL2(NULL, 'A', 'B')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'B'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COALESCE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( expr1, expr2, …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expr1, expr2, expr3, ….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에서 첫 번째로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 아닌 값 반환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COALESCE(NULL, NULL, 'B', NULL)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'B'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NULLIF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( expr1, expr2 )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expr1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expr2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값이 같으면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을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같지 않으면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expr1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반환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NULLIF('A', 'B')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'A'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6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ae443b16b719bbaaf407130fbe4cceeda0b8a7"/>
  <p:tag name="ARTICULATE_SLIDE_COUNT" val="22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U7_Jan2017">
  <a:themeElements>
    <a:clrScheme name="Oracle University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8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OU7_Jan2017</Template>
  <TotalTime>19671</TotalTime>
  <Words>1930</Words>
  <Application>Microsoft Office PowerPoint</Application>
  <PresentationFormat>사용자 지정</PresentationFormat>
  <Paragraphs>359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Times New Roman</vt:lpstr>
      <vt:lpstr>Wingdings</vt:lpstr>
      <vt:lpstr>OU7_Jan2017</vt:lpstr>
      <vt:lpstr>3-2. SQL 함수2 – 형변환 및 기타 함수</vt:lpstr>
      <vt:lpstr>1. 형변환 함수</vt:lpstr>
      <vt:lpstr>1. 형변환 함수</vt:lpstr>
      <vt:lpstr>1. 형변환 함수</vt:lpstr>
      <vt:lpstr>1. 형변환 함수</vt:lpstr>
      <vt:lpstr>1. 형변환 함수</vt:lpstr>
      <vt:lpstr>1. 형변환 함수</vt:lpstr>
      <vt:lpstr>1. 형변환 함수</vt:lpstr>
      <vt:lpstr>2. Null 처리 함수</vt:lpstr>
      <vt:lpstr>3. 기타 함수</vt:lpstr>
      <vt:lpstr>3. 기타 함수</vt:lpstr>
      <vt:lpstr>4. SQL 함수 실습</vt:lpstr>
      <vt:lpstr>4. SQL 함수 실습</vt:lpstr>
      <vt:lpstr>4. SQL 함수 실습</vt:lpstr>
      <vt:lpstr>4. SQL 함수 실습</vt:lpstr>
      <vt:lpstr>4. SQL 함수 실습</vt:lpstr>
      <vt:lpstr>4. SQL 함수 실습</vt:lpstr>
      <vt:lpstr>4. SQL 함수 실습</vt:lpstr>
      <vt:lpstr>4. SQL 함수 실습</vt:lpstr>
      <vt:lpstr>4. SQL 함수 실습</vt:lpstr>
      <vt:lpstr>4. SQL 함수 실습</vt:lpstr>
      <vt:lpstr>4. SQL 함수 실습</vt:lpstr>
      <vt:lpstr>4. SQL 함수 실습</vt:lpstr>
      <vt:lpstr>4. SQL 함수 실습</vt:lpstr>
      <vt:lpstr>4. SQL 함수 실습</vt:lpstr>
      <vt:lpstr>4. SQL 함수 실습</vt:lpstr>
      <vt:lpstr>4. SQL 함수 실습</vt:lpstr>
      <vt:lpstr>학습정리</vt:lpstr>
      <vt:lpstr>Quiz</vt:lpstr>
      <vt:lpstr>Quiz </vt:lpstr>
      <vt:lpstr>Quiz</vt:lpstr>
      <vt:lpstr>실습</vt:lpstr>
      <vt:lpstr>실습</vt:lpstr>
      <vt:lpstr>Quiz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Rohit Rahi</dc:creator>
  <cp:lastModifiedBy>hkhong</cp:lastModifiedBy>
  <cp:revision>855</cp:revision>
  <cp:lastPrinted>2002-03-28T23:57:22Z</cp:lastPrinted>
  <dcterms:created xsi:type="dcterms:W3CDTF">2017-05-02T17:39:07Z</dcterms:created>
  <dcterms:modified xsi:type="dcterms:W3CDTF">2021-05-20T13:49:17Z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  <property fmtid="{D5CDD505-2E9C-101B-9397-08002B2CF9AE}" pid="8" name="ArticulateGUID">
    <vt:lpwstr>54608960-AEB5-4F2A-B622-CD7CD84DD473</vt:lpwstr>
  </property>
  <property fmtid="{D5CDD505-2E9C-101B-9397-08002B2CF9AE}" pid="9" name="ArticulatePath">
    <vt:lpwstr>OU7_July2016</vt:lpwstr>
  </property>
</Properties>
</file>