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395" r:id="rId2"/>
    <p:sldId id="420" r:id="rId3"/>
    <p:sldId id="421" r:id="rId4"/>
    <p:sldId id="422" r:id="rId5"/>
    <p:sldId id="423" r:id="rId6"/>
    <p:sldId id="424" r:id="rId7"/>
    <p:sldId id="430" r:id="rId8"/>
    <p:sldId id="431" r:id="rId9"/>
    <p:sldId id="432" r:id="rId10"/>
    <p:sldId id="433" r:id="rId11"/>
    <p:sldId id="434" r:id="rId12"/>
    <p:sldId id="435" r:id="rId13"/>
    <p:sldId id="425" r:id="rId14"/>
    <p:sldId id="416" r:id="rId15"/>
    <p:sldId id="427" r:id="rId16"/>
    <p:sldId id="426" r:id="rId17"/>
    <p:sldId id="417" r:id="rId18"/>
    <p:sldId id="418" r:id="rId19"/>
    <p:sldId id="419" r:id="rId20"/>
    <p:sldId id="428" r:id="rId21"/>
  </p:sldIdLst>
  <p:sldSz cx="12188825" cy="6858000"/>
  <p:notesSz cx="6991350" cy="92821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  <p15:guide id="4" orient="horz" pos="2827">
          <p15:clr>
            <a:srgbClr val="A4A3A4"/>
          </p15:clr>
        </p15:guide>
        <p15:guide id="5" pos="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000"/>
    <a:srgbClr val="0000FF"/>
    <a:srgbClr val="D8E3E4"/>
    <a:srgbClr val="D8E1E6"/>
    <a:srgbClr val="FFF7EF"/>
    <a:srgbClr val="5F5F5F"/>
    <a:srgbClr val="DCE3E4"/>
    <a:srgbClr val="8DA6B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73030" autoAdjust="0"/>
  </p:normalViewPr>
  <p:slideViewPr>
    <p:cSldViewPr showGuides="1">
      <p:cViewPr varScale="1">
        <p:scale>
          <a:sx n="77" d="100"/>
          <a:sy n="77" d="100"/>
        </p:scale>
        <p:origin x="605" y="72"/>
      </p:cViewPr>
      <p:guideLst>
        <p:guide orient="horz" pos="2160"/>
        <p:guide orient="horz" pos="864"/>
        <p:guide pos="3839"/>
      </p:guideLst>
    </p:cSldViewPr>
  </p:slideViewPr>
  <p:outlineViewPr>
    <p:cViewPr>
      <p:scale>
        <a:sx n="33" d="100"/>
        <a:sy n="33" d="100"/>
      </p:scale>
      <p:origin x="240" y="190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30" y="62"/>
      </p:cViewPr>
      <p:guideLst>
        <p:guide orient="horz" pos="2923"/>
        <p:guide orient="horz" pos="283"/>
        <p:guide pos="2202"/>
        <p:guide orient="horz" pos="2827"/>
        <p:guide pos="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5 -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5F5F5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2D9AE-7182-4680-8F79-479C4181FF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45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4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8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22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18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3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0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9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9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1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9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38" y="264585"/>
            <a:ext cx="10944549" cy="876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38" y="264585"/>
            <a:ext cx="10944549" cy="876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fld id="{1C0105FE-B27F-4CB8-B68A-6AE3D96FBC53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8685212" y="6564631"/>
            <a:ext cx="2677658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dirty="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2020,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 rot="20196984">
            <a:off x="604098" y="2045085"/>
            <a:ext cx="10555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러닝스푼즈   나노디그리 </a:t>
            </a:r>
            <a:endParaRPr lang="en-US" altLang="ko-KR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데이터 이해를 위한 </a:t>
            </a:r>
            <a:r>
              <a:rPr lang="en-US" altLang="ko-KR" sz="7200" b="1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ko-KR" altLang="en-US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  <p:sldLayoutId id="2147484116" r:id="rId3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riehon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1219200"/>
            <a:ext cx="10944549" cy="876300"/>
          </a:xfrm>
        </p:spPr>
        <p:txBody>
          <a:bodyPr/>
          <a:lstStyle/>
          <a:p>
            <a:r>
              <a:rPr lang="en-US" altLang="ko-KR" b="1" dirty="0" smtClean="0"/>
              <a:t>3-3. </a:t>
            </a:r>
            <a:r>
              <a:rPr lang="en-US" altLang="ko-KR" b="1" dirty="0"/>
              <a:t>SQL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사용자 정의 함수 및 기타</a:t>
            </a:r>
            <a:endParaRPr lang="en-US" b="1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237412" y="4699376"/>
            <a:ext cx="4733290" cy="828675"/>
          </a:xfrm>
          <a:prstGeom prst="rect">
            <a:avLst/>
          </a:prstGeom>
        </p:spPr>
        <p:txBody>
          <a:bodyPr vert="horz" lIns="91440" tIns="91440" rIns="91440" bIns="45720" rtlCol="0" anchor="ctr" anchorCtr="0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 charset="0"/>
                <a:cs typeface="Calibri" charset="0"/>
              </a:rPr>
              <a:t>Rohit Rahi</a:t>
            </a:r>
            <a:endParaRPr lang="en-US" sz="2400" dirty="0">
              <a:solidFill>
                <a:srgbClr val="FFFFFF"/>
              </a:solidFill>
              <a:latin typeface="Calibri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 charset="0"/>
                <a:cs typeface="Calibri" charset="0"/>
              </a:rPr>
              <a:t>November 2018</a:t>
            </a:r>
            <a:endParaRPr lang="en-US" sz="2400" dirty="0">
              <a:solidFill>
                <a:srgbClr val="FFFFFF"/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608012" y="4914900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000" b="1" kern="0" dirty="0" smtClean="0"/>
              <a:t>홍형경</a:t>
            </a:r>
            <a:endParaRPr lang="en-US" altLang="ko-KR" sz="2000" b="1" kern="0" dirty="0"/>
          </a:p>
          <a:p>
            <a:r>
              <a:rPr lang="en-US" altLang="en-US" sz="2000" b="1" kern="0" dirty="0" smtClean="0">
                <a:hlinkClick r:id="rId3"/>
              </a:rPr>
              <a:t>chariehong@gmail.com</a:t>
            </a:r>
            <a:endParaRPr lang="en-US" altLang="en-US" sz="2000" b="1" kern="0" dirty="0" smtClean="0"/>
          </a:p>
          <a:p>
            <a:r>
              <a:rPr lang="en-US" altLang="en-US" sz="2000" b="1" kern="0" dirty="0" smtClean="0"/>
              <a:t>2021.06</a:t>
            </a:r>
            <a:br>
              <a:rPr lang="en-US" altLang="en-US" sz="2000" b="1" kern="0" dirty="0" smtClean="0"/>
            </a:b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68644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386076"/>
            <a:ext cx="4572000" cy="4343063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>
                <a:sym typeface="Wingdings" panose="05000000000000000000" pitchFamily="2" charset="2"/>
              </a:rPr>
              <a:t>(2)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IsNumber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사용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2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CREATE TABLE TO_NUMBER_TEST (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    NUMBER_CONF   VARCHAR2(100)</a:t>
            </a:r>
          </a:p>
          <a:p>
            <a:pPr indent="0"/>
            <a:r>
              <a:rPr lang="en-US" altLang="ko-KR" sz="1100" b="1" dirty="0" smtClean="0">
                <a:sym typeface="Wingdings" panose="05000000000000000000" pitchFamily="2" charset="2"/>
              </a:rPr>
              <a:t>);</a:t>
            </a:r>
          </a:p>
          <a:p>
            <a:pPr indent="0"/>
            <a:r>
              <a:rPr lang="en-US" altLang="ko-KR" sz="1100" b="1" dirty="0" smtClean="0">
                <a:sym typeface="Wingdings" panose="05000000000000000000" pitchFamily="2" charset="2"/>
              </a:rPr>
              <a:t>INSERT </a:t>
            </a:r>
            <a:r>
              <a:rPr lang="en-US" altLang="ko-KR" sz="1100" b="1" dirty="0">
                <a:sym typeface="Wingdings" panose="05000000000000000000" pitchFamily="2" charset="2"/>
              </a:rPr>
              <a:t>INTO TO_NUMBER_TEST VALUES ('1');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('2');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('3');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('4');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('5');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('6');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('7');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('8');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('9');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('10</a:t>
            </a:r>
            <a:r>
              <a:rPr lang="en-US" altLang="ko-KR" sz="1100" b="1" dirty="0" smtClean="0">
                <a:sym typeface="Wingdings" panose="05000000000000000000" pitchFamily="2" charset="2"/>
              </a:rPr>
              <a:t>');</a:t>
            </a:r>
            <a:endParaRPr lang="en-US" altLang="ko-KR" sz="1100" b="1" dirty="0">
              <a:sym typeface="Wingdings" panose="05000000000000000000" pitchFamily="2" charset="2"/>
            </a:endParaRPr>
          </a:p>
        </p:txBody>
      </p:sp>
      <p:sp>
        <p:nvSpPr>
          <p:cNvPr id="5" name="Content Placeholder 39"/>
          <p:cNvSpPr>
            <a:spLocks noGrp="1"/>
          </p:cNvSpPr>
          <p:nvPr>
            <p:ph sz="half" idx="4294967295"/>
          </p:nvPr>
        </p:nvSpPr>
        <p:spPr>
          <a:xfrm>
            <a:off x="5408612" y="2886486"/>
            <a:ext cx="4572000" cy="134224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100" b="1" dirty="0" smtClean="0">
                <a:sym typeface="Wingdings" panose="05000000000000000000" pitchFamily="2" charset="2"/>
              </a:rPr>
              <a:t>INSERT </a:t>
            </a:r>
            <a:r>
              <a:rPr lang="en-US" altLang="ko-KR" sz="1100" b="1" dirty="0">
                <a:sym typeface="Wingdings" panose="05000000000000000000" pitchFamily="2" charset="2"/>
              </a:rPr>
              <a:t>INTO TO_NUMBER_TEST VALUES ('11');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('1a');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('13');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INSERT INTO TO_NUMBER_TEST VALUES ('14');</a:t>
            </a:r>
          </a:p>
          <a:p>
            <a:pPr indent="0"/>
            <a:r>
              <a:rPr lang="en-US" altLang="ko-KR" sz="1100" b="1" dirty="0">
                <a:sym typeface="Wingdings" panose="05000000000000000000" pitchFamily="2" charset="2"/>
              </a:rPr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7626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386076"/>
            <a:ext cx="4572000" cy="468931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>
                <a:sym typeface="Wingdings" panose="05000000000000000000" pitchFamily="2" charset="2"/>
              </a:rPr>
              <a:t>(2)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IsNumber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사용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SELECT *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FROM TO_NUMBER_TEST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;</a:t>
            </a: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SELECT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TO_NUMBER(NUMBER_CONF)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FROM TO_NUMBER_TEST;</a:t>
            </a:r>
          </a:p>
          <a:p>
            <a:pPr indent="0"/>
            <a:endParaRPr lang="en-US" altLang="ko-KR" sz="1800" b="1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524000"/>
            <a:ext cx="1238250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12" y="4800600"/>
            <a:ext cx="3962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9296399" cy="311965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>
                <a:sym typeface="Wingdings" panose="05000000000000000000" pitchFamily="2" charset="2"/>
              </a:rPr>
              <a:t>(2)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IsNumber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사용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SELECT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CASE WHEN </a:t>
            </a:r>
            <a:r>
              <a:rPr lang="en-US" altLang="ko-KR" sz="1800" b="1" dirty="0" err="1">
                <a:solidFill>
                  <a:srgbClr val="F80000"/>
                </a:solidFill>
                <a:sym typeface="Wingdings" panose="05000000000000000000" pitchFamily="2" charset="2"/>
              </a:rPr>
              <a:t>IsNumber</a:t>
            </a:r>
            <a:r>
              <a:rPr lang="en-US" altLang="ko-KR" sz="1800" b="1" dirty="0">
                <a:solidFill>
                  <a:srgbClr val="F8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1800" b="1" dirty="0" err="1">
                <a:solidFill>
                  <a:srgbClr val="F80000"/>
                </a:solidFill>
                <a:sym typeface="Wingdings" panose="05000000000000000000" pitchFamily="2" charset="2"/>
              </a:rPr>
              <a:t>number_conf</a:t>
            </a:r>
            <a:r>
              <a:rPr lang="en-US" altLang="ko-KR" sz="1800" b="1" dirty="0">
                <a:solidFill>
                  <a:srgbClr val="F80000"/>
                </a:solidFill>
                <a:sym typeface="Wingdings" panose="05000000000000000000" pitchFamily="2" charset="2"/>
              </a:rPr>
              <a:t>) = 0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THEN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sym typeface="Wingdings" panose="05000000000000000000" pitchFamily="2" charset="2"/>
              </a:rPr>
              <a:t>TO_NUMBER(</a:t>
            </a:r>
            <a:r>
              <a:rPr lang="en-US" altLang="ko-KR" sz="18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number_conf</a:t>
            </a:r>
            <a:r>
              <a:rPr lang="en-US" altLang="ko-KR" sz="1800" b="1" dirty="0">
                <a:solidFill>
                  <a:srgbClr val="7030A0"/>
                </a:solidFill>
                <a:sym typeface="Wingdings" panose="05000000000000000000" pitchFamily="2" charset="2"/>
              </a:rPr>
              <a:t>)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 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       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ELSE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sym typeface="Wingdings" panose="05000000000000000000" pitchFamily="2" charset="2"/>
              </a:rPr>
              <a:t>0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   </a:t>
            </a: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END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ym typeface="Wingdings" panose="05000000000000000000" pitchFamily="2" charset="2"/>
              </a:rPr>
              <a:t>TONUMBERS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FROM TO_NUMBER_TEST;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819400"/>
            <a:ext cx="1238250" cy="289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12" y="2781300"/>
            <a:ext cx="1104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1125199" cy="345051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사용자 정의 함수는 가급적 사용 자제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/>
              <a:t>· 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기능은 편리하나 성능 측면에서는 좋지 않음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/>
              <a:t>· 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특히 함수 내에서 대량 데이터를 조회하는 경우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성능에 악영향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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이런 경우는 쿼리를 직접 작성해 처리해야 함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ko-KR" altLang="en-US" sz="18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800" b="1" dirty="0"/>
              <a:t>· 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꼭 사용해야 한다면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RESULT_CACHE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기능 활성화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79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4" y="1676401"/>
            <a:ext cx="10949779" cy="2665680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서기가 시작된 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월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일부터 오늘까지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조원을 쓰려면 매일 얼마를 써야 하는지 구하시오</a:t>
            </a:r>
            <a:r>
              <a:rPr lang="en-US" altLang="ko-KR" sz="1800" b="1" dirty="0"/>
              <a:t>.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(</a:t>
            </a:r>
            <a:r>
              <a:rPr lang="ko-KR" altLang="en-US" sz="1800" b="1" dirty="0"/>
              <a:t>최종 결과는 소수점 첫 째 자리에서 반올림 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)</a:t>
            </a:r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필요한 내용 </a:t>
            </a:r>
            <a:r>
              <a:rPr lang="en-US" altLang="ko-KR" sz="1800" b="1" dirty="0" smtClean="0"/>
              <a:t>: 1</a:t>
            </a:r>
            <a:r>
              <a:rPr lang="ko-KR" altLang="en-US" sz="1800" b="1" dirty="0" smtClean="0"/>
              <a:t>조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(1000000000000), </a:t>
            </a:r>
            <a:r>
              <a:rPr lang="ko-KR" altLang="en-US" sz="1800" b="1" dirty="0" err="1" smtClean="0"/>
              <a:t>서기시작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~ </a:t>
            </a:r>
            <a:r>
              <a:rPr lang="ko-KR" altLang="en-US" sz="1800" b="1" dirty="0" smtClean="0"/>
              <a:t>오늘까지 일 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오늘까지 일 수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1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년은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365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일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년도를 구하면 년도까지 일 수는 구할 수 있음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 smtClean="0"/>
              <a:t>                        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작년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12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월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31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일까지 일 수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+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금년 오늘까지 일 수 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- </a:t>
            </a: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조 </a:t>
            </a: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/ (</a:t>
            </a:r>
            <a:r>
              <a:rPr lang="ko-KR" altLang="en-US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작년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12</a:t>
            </a:r>
            <a:r>
              <a:rPr lang="ko-KR" altLang="en-US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월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31</a:t>
            </a:r>
            <a:r>
              <a:rPr lang="ko-KR" altLang="en-US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일까지 일 수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금년 오늘까지 일 </a:t>
            </a:r>
            <a:r>
              <a:rPr lang="ko-KR" alt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수 </a:t>
            </a: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altLang="ko-KR" sz="18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4" y="1447800"/>
            <a:ext cx="10949779" cy="384292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서기가 시작된 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월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일부터 오늘까지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조원을 쓰려면 매일 얼마를 써야 하는지 구하시오</a:t>
            </a:r>
            <a:r>
              <a:rPr lang="en-US" altLang="ko-KR" sz="1800" b="1" dirty="0"/>
              <a:t>.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(</a:t>
            </a:r>
            <a:r>
              <a:rPr lang="ko-KR" altLang="en-US" sz="1800" b="1" dirty="0"/>
              <a:t>최종 결과는 소수점 첫 째 자리에서 반올림 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)</a:t>
            </a:r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 smtClean="0"/>
              <a:t>-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작년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12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월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31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일까지 일 수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   (</a:t>
            </a:r>
            <a:r>
              <a:rPr lang="ko-KR" altLang="en-US" sz="1800" b="1" dirty="0" err="1" smtClean="0">
                <a:sym typeface="Wingdings" panose="05000000000000000000" pitchFamily="2" charset="2"/>
              </a:rPr>
              <a:t>현재년도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– 1 ) * 365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</a:t>
            </a:r>
            <a:r>
              <a:rPr lang="en-US" altLang="ko-KR" sz="1800" b="1" dirty="0">
                <a:sym typeface="Wingdings" panose="05000000000000000000" pitchFamily="2" charset="2"/>
              </a:rPr>
              <a:t>select  (TO_NUMBER(TO_CHAR(SYSDATE, 'YYYY')) - 1) * 365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    from dual;</a:t>
            </a: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-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금년 오늘까지 일 수 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 SELECT TO_NUMBER(TO_CHAR(</a:t>
            </a:r>
            <a:r>
              <a:rPr lang="en-US" altLang="ko-KR" sz="1800" b="1" dirty="0" err="1">
                <a:sym typeface="Wingdings" panose="05000000000000000000" pitchFamily="2" charset="2"/>
              </a:rPr>
              <a:t>sysdate</a:t>
            </a:r>
            <a:r>
              <a:rPr lang="en-US" altLang="ko-KR" sz="1800" b="1" dirty="0">
                <a:sym typeface="Wingdings" panose="05000000000000000000" pitchFamily="2" charset="2"/>
              </a:rPr>
              <a:t>, '</a:t>
            </a:r>
            <a:r>
              <a:rPr lang="en-US" altLang="ko-KR" sz="1800" b="1" dirty="0" err="1">
                <a:sym typeface="Wingdings" panose="05000000000000000000" pitchFamily="2" charset="2"/>
              </a:rPr>
              <a:t>ddd</a:t>
            </a:r>
            <a:r>
              <a:rPr lang="en-US" altLang="ko-KR" sz="1800" b="1" dirty="0">
                <a:sym typeface="Wingdings" panose="05000000000000000000" pitchFamily="2" charset="2"/>
              </a:rPr>
              <a:t>'))</a:t>
            </a: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      FROM DUAL;</a:t>
            </a:r>
          </a:p>
        </p:txBody>
      </p:sp>
    </p:spTree>
    <p:extLst>
      <p:ext uri="{BB962C8B-B14F-4D97-AF65-F5344CB8AC3E}">
        <p14:creationId xmlns:p14="http://schemas.microsoft.com/office/powerpoint/2010/main" val="28977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4" y="1676401"/>
            <a:ext cx="10949779" cy="2627208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서기가 시작된 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월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일부터 오늘까지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조원을 쓰려면 매일 얼마를 써야 하는지 구하시오</a:t>
            </a:r>
            <a:r>
              <a:rPr lang="en-US" altLang="ko-KR" sz="1800" b="1" dirty="0"/>
              <a:t>.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(</a:t>
            </a:r>
            <a:r>
              <a:rPr lang="ko-KR" altLang="en-US" sz="1800" b="1" dirty="0"/>
              <a:t>최종 결과는 소수점 첫 째 자리에서 반올림 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)</a:t>
            </a:r>
          </a:p>
          <a:p>
            <a:pPr indent="0"/>
            <a:endParaRPr lang="en-US" altLang="ko-KR" sz="2000" b="1" dirty="0"/>
          </a:p>
          <a:p>
            <a:pPr indent="0"/>
            <a:r>
              <a:rPr lang="en-US" altLang="ko-KR" sz="1200" b="1" dirty="0"/>
              <a:t>SELECT  TO_NUMBER(TO_CHAR(SYSDATE, 'YYYY')) - 1  LAST_YEAR</a:t>
            </a:r>
          </a:p>
          <a:p>
            <a:pPr indent="0"/>
            <a:r>
              <a:rPr lang="en-US" altLang="ko-KR" sz="1200" b="1" dirty="0"/>
              <a:t>      ,TO_CHAR(SYSDATE, 'DDD') DAYS</a:t>
            </a:r>
          </a:p>
          <a:p>
            <a:pPr indent="0"/>
            <a:r>
              <a:rPr lang="en-US" altLang="ko-KR" sz="1200" b="1" dirty="0"/>
              <a:t>      ,( ( TO_NUMBER(TO_CHAR(SYSDATE, 'YYYY')) - 1) * 365 ) + TO_NUMBER(TO_CHAR(SYSDATE, 'DDD')) DAYS_ALL</a:t>
            </a:r>
          </a:p>
          <a:p>
            <a:pPr indent="0"/>
            <a:r>
              <a:rPr lang="en-US" altLang="ko-KR" sz="1200" b="1" dirty="0"/>
              <a:t>      , ROUND(1000000000000 / ( (( TO_NUMBER(TO_CHAR(SYSDATE, 'YYYY')) - 1) * 365 ) + TO_NUMBER(TO_CHAR(SYSDATE, 'DDD'))),0) TRILLIONS</a:t>
            </a:r>
          </a:p>
          <a:p>
            <a:pPr indent="0"/>
            <a:r>
              <a:rPr lang="en-US" altLang="ko-KR" sz="1200" b="1" dirty="0"/>
              <a:t>FROM DUAL;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94" y="4949195"/>
            <a:ext cx="3962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2758013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2</a:t>
            </a:r>
            <a:r>
              <a:rPr lang="en-US" altLang="ko-KR" sz="2000" b="1" dirty="0"/>
              <a:t>. </a:t>
            </a:r>
            <a:r>
              <a:rPr lang="en-US" altLang="ko-KR" sz="2000" b="1" dirty="0" smtClean="0"/>
              <a:t>2021</a:t>
            </a:r>
            <a:r>
              <a:rPr lang="ko-KR" altLang="en-US" sz="2000" b="1" dirty="0" smtClean="0"/>
              <a:t>년 </a:t>
            </a:r>
            <a:r>
              <a:rPr lang="en-US" altLang="ko-KR" sz="2000" b="1" dirty="0"/>
              <a:t>6</a:t>
            </a:r>
            <a:r>
              <a:rPr lang="ko-KR" altLang="en-US" sz="2000" b="1" dirty="0" smtClean="0"/>
              <a:t>월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일 애인과 처음 만났다</a:t>
            </a:r>
            <a:r>
              <a:rPr lang="en-US" altLang="ko-KR" sz="2000" b="1" dirty="0"/>
              <a:t>. 100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, 500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, 1000</a:t>
            </a:r>
            <a:r>
              <a:rPr lang="ko-KR" altLang="en-US" sz="2000" b="1" dirty="0"/>
              <a:t>일 </a:t>
            </a:r>
            <a:r>
              <a:rPr lang="ko-KR" altLang="en-US" sz="2000" b="1" dirty="0" smtClean="0"/>
              <a:t>기념 파티를 </a:t>
            </a:r>
            <a:r>
              <a:rPr lang="ko-KR" altLang="en-US" sz="2000" b="1" dirty="0"/>
              <a:t>하고 싶은데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  </a:t>
            </a:r>
          </a:p>
          <a:p>
            <a:pPr indent="0"/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언제인지 </a:t>
            </a:r>
            <a:r>
              <a:rPr lang="ko-KR" altLang="en-US" sz="2000" b="1" dirty="0"/>
              <a:t>계산하기가 </a:t>
            </a:r>
            <a:r>
              <a:rPr lang="ko-KR" altLang="en-US" sz="2000" b="1" dirty="0" smtClean="0"/>
              <a:t>힘드네요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ㅠㅠ</a:t>
            </a:r>
            <a:r>
              <a:rPr lang="en-US" altLang="ko-KR" sz="2000" b="1" dirty="0" smtClean="0"/>
              <a:t>…  </a:t>
            </a:r>
            <a:r>
              <a:rPr lang="ko-KR" altLang="en-US" sz="2000" b="1" dirty="0" smtClean="0"/>
              <a:t>계산해 주세요</a:t>
            </a:r>
            <a:r>
              <a:rPr lang="en-US" altLang="ko-KR" sz="2000" b="1" dirty="0" smtClean="0"/>
              <a:t>.</a:t>
            </a:r>
          </a:p>
          <a:p>
            <a:pPr indent="0"/>
            <a:endParaRPr lang="en-US" altLang="ko-KR" sz="2000" b="1" dirty="0"/>
          </a:p>
          <a:p>
            <a:pPr indent="0"/>
            <a:r>
              <a:rPr lang="en-US" altLang="ko-KR" sz="1800" b="1" dirty="0"/>
              <a:t>SELECT TO_DATE(</a:t>
            </a:r>
            <a:r>
              <a:rPr lang="en-US" altLang="ko-KR" sz="1800" b="1" dirty="0" smtClean="0"/>
              <a:t>'2021-06-10</a:t>
            </a:r>
            <a:r>
              <a:rPr lang="en-US" altLang="ko-KR" sz="1800" b="1" dirty="0"/>
              <a:t>', 'YYYY-MM-DD') + 100 AS "100</a:t>
            </a:r>
            <a:r>
              <a:rPr lang="ko-KR" altLang="en-US" sz="1800" b="1" dirty="0"/>
              <a:t>일</a:t>
            </a:r>
            <a:r>
              <a:rPr lang="en-US" altLang="ko-KR" sz="1800" b="1" dirty="0"/>
              <a:t>"</a:t>
            </a:r>
          </a:p>
          <a:p>
            <a:pPr indent="0"/>
            <a:r>
              <a:rPr lang="en-US" altLang="ko-KR" sz="1800" b="1" dirty="0"/>
              <a:t>     </a:t>
            </a:r>
            <a:r>
              <a:rPr lang="en-US" altLang="ko-KR" sz="1800" b="1" dirty="0" smtClean="0"/>
              <a:t>          </a:t>
            </a:r>
            <a:r>
              <a:rPr lang="en-US" altLang="ko-KR" sz="1800" b="1" dirty="0"/>
              <a:t>,TO_DATE(</a:t>
            </a:r>
            <a:r>
              <a:rPr lang="en-US" altLang="ko-KR" sz="1800" b="1" dirty="0" smtClean="0"/>
              <a:t>'2021-06-10</a:t>
            </a:r>
            <a:r>
              <a:rPr lang="en-US" altLang="ko-KR" sz="1800" b="1" dirty="0"/>
              <a:t>', 'YYYY-MM-DD') + 500 AS "500</a:t>
            </a:r>
            <a:r>
              <a:rPr lang="ko-KR" altLang="en-US" sz="1800" b="1" dirty="0"/>
              <a:t>일</a:t>
            </a:r>
            <a:r>
              <a:rPr lang="en-US" altLang="ko-KR" sz="1800" b="1" dirty="0"/>
              <a:t>"</a:t>
            </a:r>
          </a:p>
          <a:p>
            <a:pPr indent="0"/>
            <a:r>
              <a:rPr lang="en-US" altLang="ko-KR" sz="1800" b="1" dirty="0"/>
              <a:t>     </a:t>
            </a:r>
            <a:r>
              <a:rPr lang="en-US" altLang="ko-KR" sz="1800" b="1" dirty="0" smtClean="0"/>
              <a:t>          </a:t>
            </a:r>
            <a:r>
              <a:rPr lang="en-US" altLang="ko-KR" sz="1800" b="1" dirty="0"/>
              <a:t>,TO_DATE(</a:t>
            </a:r>
            <a:r>
              <a:rPr lang="en-US" altLang="ko-KR" sz="1800" b="1" dirty="0" smtClean="0"/>
              <a:t>'2021-06-10</a:t>
            </a:r>
            <a:r>
              <a:rPr lang="en-US" altLang="ko-KR" sz="1800" b="1" dirty="0"/>
              <a:t>', 'YYYY-MM-DD') + 1000 AS "1000</a:t>
            </a:r>
            <a:r>
              <a:rPr lang="ko-KR" altLang="en-US" sz="1800" b="1" dirty="0"/>
              <a:t>일</a:t>
            </a:r>
            <a:r>
              <a:rPr lang="en-US" altLang="ko-KR" sz="1800" b="1" dirty="0"/>
              <a:t>"</a:t>
            </a:r>
          </a:p>
          <a:p>
            <a:pPr indent="0"/>
            <a:r>
              <a:rPr lang="en-US" altLang="ko-KR" sz="1800" b="1" dirty="0"/>
              <a:t>FROM DUAL ;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93" y="4724400"/>
            <a:ext cx="9448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●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/>
              <a:t>3</a:t>
            </a:r>
            <a:r>
              <a:rPr lang="en-US" altLang="ko-KR" sz="2000" b="1" dirty="0" smtClean="0"/>
              <a:t>. 524288 </a:t>
            </a:r>
            <a:r>
              <a:rPr lang="ko-KR" altLang="en-US" sz="2000" b="1" dirty="0" smtClean="0"/>
              <a:t>이란 숫자가 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 수는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의 몇 승일까</a:t>
            </a:r>
            <a:r>
              <a:rPr lang="en-US" altLang="ko-KR" sz="2000" b="1" dirty="0" smtClean="0"/>
              <a:t>?</a:t>
            </a:r>
          </a:p>
          <a:p>
            <a:pPr indent="0"/>
            <a:endParaRPr lang="en-US" altLang="ko-KR" sz="2000" b="1" dirty="0"/>
          </a:p>
          <a:p>
            <a:pPr indent="0"/>
            <a:r>
              <a:rPr lang="en-US" altLang="ko-KR" sz="1800" b="1" dirty="0"/>
              <a:t>SELECT log(2, 524288)</a:t>
            </a:r>
          </a:p>
          <a:p>
            <a:pPr indent="0"/>
            <a:r>
              <a:rPr lang="en-US" altLang="ko-KR" sz="1800" b="1" dirty="0"/>
              <a:t>  FROM DUAL;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5" y="3733800"/>
            <a:ext cx="521270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●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1519213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/>
              <a:t>4. 2050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월의 마지막 날은 무슨 요일일까</a:t>
            </a:r>
            <a:r>
              <a:rPr lang="en-US" altLang="ko-KR" sz="2000" b="1" dirty="0" smtClean="0"/>
              <a:t>?</a:t>
            </a:r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/>
              <a:t>SELECT TO_CHAR(LAST_DAY(TO_DATE('20500201', 'YYYYMMDD')), 'DAY')</a:t>
            </a:r>
          </a:p>
          <a:p>
            <a:pPr indent="0"/>
            <a:r>
              <a:rPr lang="en-US" altLang="ko-KR" sz="1800" b="1" dirty="0"/>
              <a:t>FROM DUAL;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93" y="3505199"/>
            <a:ext cx="6062419" cy="7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ko-KR" altLang="en-US" b="1" dirty="0" smtClean="0"/>
              <a:t>사용자 정의 함수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0949779" cy="305809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사용자 정의 함수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직접 함수 만들어 사용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- PL/SQL</a:t>
            </a:r>
            <a:r>
              <a:rPr lang="ko-KR" altLang="en-US" sz="1800" b="1" dirty="0" smtClean="0"/>
              <a:t>을 사용해 개발</a:t>
            </a:r>
            <a:endParaRPr lang="en-US" altLang="ko-KR" sz="1800" b="1" dirty="0" smtClean="0"/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/>
              <a:t>· </a:t>
            </a:r>
            <a:r>
              <a:rPr lang="en-US" altLang="ko-KR" sz="1800" b="1" dirty="0" smtClean="0"/>
              <a:t>PL/SQL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 - </a:t>
            </a:r>
            <a:r>
              <a:rPr lang="ko-KR" altLang="en-US" sz="1800" b="1" dirty="0"/>
              <a:t>프로그래밍 언어의 특성을 수용한 </a:t>
            </a:r>
            <a:r>
              <a:rPr lang="en-US" altLang="ko-KR" sz="1800" b="1" dirty="0"/>
              <a:t>SQL </a:t>
            </a:r>
            <a:r>
              <a:rPr lang="ko-KR" altLang="en-US" sz="1800" b="1" dirty="0" err="1" smtClean="0"/>
              <a:t>확장판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SQL</a:t>
            </a:r>
            <a:r>
              <a:rPr lang="ko-KR" altLang="en-US" sz="1800" b="1" dirty="0" smtClean="0"/>
              <a:t>은 물론 프로그래밍에 필요한 </a:t>
            </a:r>
            <a:r>
              <a:rPr lang="ko-KR" altLang="en-US" sz="1800" b="1" dirty="0" err="1" smtClean="0"/>
              <a:t>조건문</a:t>
            </a:r>
            <a:r>
              <a:rPr lang="en-US" altLang="ko-KR" sz="1800" b="1" dirty="0" smtClean="0"/>
              <a:t>(IF), </a:t>
            </a:r>
            <a:r>
              <a:rPr lang="ko-KR" altLang="en-US" sz="1800" b="1" dirty="0" err="1" smtClean="0"/>
              <a:t>반복문</a:t>
            </a:r>
            <a:r>
              <a:rPr lang="en-US" altLang="ko-KR" sz="1800" b="1" dirty="0" smtClean="0"/>
              <a:t>(LOOP, FOR, WHILE)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추가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PL/SQL</a:t>
            </a:r>
            <a:r>
              <a:rPr lang="ko-KR" altLang="en-US" sz="1800" b="1" dirty="0" smtClean="0"/>
              <a:t>은 본 강의에서 다루지 않음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6378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● SQL </a:t>
            </a:r>
            <a:r>
              <a:rPr lang="ko-KR" altLang="en-US" b="1" dirty="0" smtClean="0"/>
              <a:t>함수를 사용해 재미있는 문제 풀이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1320219" cy="330431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/>
              <a:t>5. </a:t>
            </a:r>
            <a:r>
              <a:rPr lang="ko-KR" altLang="en-US" sz="2000" b="1" dirty="0" err="1" smtClean="0"/>
              <a:t>현재일자</a:t>
            </a:r>
            <a:r>
              <a:rPr lang="en-US" altLang="ko-KR" sz="2000" b="1" dirty="0" smtClean="0"/>
              <a:t>(2021-06-14) </a:t>
            </a:r>
            <a:r>
              <a:rPr lang="ko-KR" altLang="en-US" sz="2000" b="1" dirty="0" smtClean="0"/>
              <a:t>기준 </a:t>
            </a:r>
            <a:r>
              <a:rPr lang="en-US" altLang="ko-KR" sz="2000" b="1" dirty="0" smtClean="0"/>
              <a:t>ROUND(SYSDATE</a:t>
            </a:r>
            <a:r>
              <a:rPr lang="en-US" altLang="ko-KR" sz="2000" b="1" dirty="0"/>
              <a:t>, '</a:t>
            </a:r>
            <a:r>
              <a:rPr lang="en-US" altLang="ko-KR" sz="2000" b="1" dirty="0" smtClean="0"/>
              <a:t>YYYY') </a:t>
            </a:r>
            <a:r>
              <a:rPr lang="ko-KR" altLang="en-US" sz="2000" b="1" dirty="0" smtClean="0"/>
              <a:t>를 실행하면 </a:t>
            </a:r>
            <a:r>
              <a:rPr lang="en-US" altLang="ko-KR" sz="2000" b="1" dirty="0" smtClean="0"/>
              <a:t>2021-01-01</a:t>
            </a:r>
            <a:r>
              <a:rPr lang="ko-KR" altLang="en-US" sz="2000" b="1" dirty="0" smtClean="0"/>
              <a:t>이 반환된다</a:t>
            </a:r>
            <a:r>
              <a:rPr lang="en-US" altLang="ko-KR" sz="2000" b="1" dirty="0" smtClean="0"/>
              <a:t>.</a:t>
            </a:r>
          </a:p>
          <a:p>
            <a:pPr indent="0"/>
            <a:r>
              <a:rPr lang="ko-KR" altLang="en-US" sz="2000" b="1" dirty="0" smtClean="0"/>
              <a:t>그럼 언제 시점부터 </a:t>
            </a:r>
            <a:r>
              <a:rPr lang="en-US" altLang="ko-KR" sz="2000" b="1" dirty="0" smtClean="0"/>
              <a:t>2022-01-01</a:t>
            </a:r>
            <a:r>
              <a:rPr lang="ko-KR" altLang="en-US" sz="2000" b="1" dirty="0" smtClean="0"/>
              <a:t>이 반환될까</a:t>
            </a:r>
            <a:r>
              <a:rPr lang="en-US" altLang="ko-KR" sz="2000" b="1" dirty="0" smtClean="0"/>
              <a:t>?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2000" b="1" dirty="0"/>
              <a:t>SELECT ROUND(TO_DATE(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'2021-06-30 </a:t>
            </a:r>
            <a:r>
              <a:rPr lang="en-US" altLang="ko-KR" sz="2000" b="1" dirty="0">
                <a:solidFill>
                  <a:srgbClr val="0000FF"/>
                </a:solidFill>
              </a:rPr>
              <a:t>23:59:59</a:t>
            </a:r>
            <a:r>
              <a:rPr lang="en-US" altLang="ko-KR" sz="2000" b="1" dirty="0"/>
              <a:t>', 'YYYY-MM-DD HH24:MI:SS'), 'YYYY') </a:t>
            </a:r>
            <a:endParaRPr lang="en-US" altLang="ko-KR" sz="2000" b="1" dirty="0" smtClean="0"/>
          </a:p>
          <a:p>
            <a:pPr indent="0"/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AS THIS_YEAR</a:t>
            </a:r>
            <a:endParaRPr lang="en-US" altLang="ko-KR" sz="2000" b="1" dirty="0"/>
          </a:p>
          <a:p>
            <a:pPr indent="0"/>
            <a:r>
              <a:rPr lang="en-US" altLang="ko-KR" sz="2000" b="1" dirty="0" smtClean="0"/>
              <a:t>             </a:t>
            </a:r>
            <a:r>
              <a:rPr lang="en-US" altLang="ko-KR" sz="2000" b="1" dirty="0"/>
              <a:t>,ROUND(TO_DATE(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'2021-07-01 </a:t>
            </a:r>
            <a:r>
              <a:rPr lang="en-US" altLang="ko-KR" sz="2000" b="1" dirty="0">
                <a:solidFill>
                  <a:srgbClr val="0000FF"/>
                </a:solidFill>
              </a:rPr>
              <a:t>00:00:00</a:t>
            </a:r>
            <a:r>
              <a:rPr lang="en-US" altLang="ko-KR" sz="2000" b="1" dirty="0"/>
              <a:t>', 'YYYY-MM-DD HH24:MI:SS'), 'YYYY') </a:t>
            </a:r>
            <a:endParaRPr lang="en-US" altLang="ko-KR" sz="2000" b="1" dirty="0" smtClean="0"/>
          </a:p>
          <a:p>
            <a:pPr indent="0"/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AS NEXT_YEAR</a:t>
            </a:r>
            <a:endParaRPr lang="en-US" altLang="ko-KR" sz="2000" b="1" dirty="0"/>
          </a:p>
          <a:p>
            <a:pPr indent="0"/>
            <a:r>
              <a:rPr lang="en-US" altLang="ko-KR" sz="2000" b="1" dirty="0"/>
              <a:t>  FROM DUAL;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4978602"/>
            <a:ext cx="480053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0949779" cy="305809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어떤 함수를 만들어야 할까</a:t>
            </a:r>
            <a:r>
              <a:rPr lang="en-US" altLang="ko-KR" sz="1800" b="1" dirty="0" smtClean="0"/>
              <a:t>?</a:t>
            </a:r>
          </a:p>
          <a:p>
            <a:pPr indent="0"/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반복적으로 사용되는 </a:t>
            </a:r>
            <a:r>
              <a:rPr lang="ko-KR" altLang="en-US" sz="1800" b="1" dirty="0" err="1" smtClean="0"/>
              <a:t>로직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부서 번호로 부서명을 가져오는 함수를 만들어 보자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부서명을 가져오기 위해서는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EMPLOYEES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와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DEPARTMENTS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테이블 조인해야 함 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  -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함수는 매개변수를 받아 결과를 반환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 </a:t>
            </a:r>
            <a:r>
              <a:rPr lang="ko-KR" altLang="en-US" sz="1800" b="1" dirty="0" err="1" smtClean="0">
                <a:sym typeface="Wingdings" panose="05000000000000000000" pitchFamily="2" charset="2"/>
              </a:rPr>
              <a:t>부서번호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(DEPARTMENT_ID)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를 매개변수로 받아 부서명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(DEPARTMENT_NAME)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을 반환</a:t>
            </a:r>
            <a:endParaRPr lang="en-US" altLang="ko-KR" sz="18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06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0949779" cy="4735478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>
                <a:sym typeface="Wingdings" panose="05000000000000000000" pitchFamily="2" charset="2"/>
              </a:rPr>
              <a:t>(1)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get_dept_name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생성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CREATE OR REPLACE FUNCTION </a:t>
            </a:r>
            <a:r>
              <a:rPr lang="en-US" altLang="ko-KR" sz="1400" b="1" dirty="0" err="1">
                <a:sym typeface="Wingdings" panose="05000000000000000000" pitchFamily="2" charset="2"/>
              </a:rPr>
              <a:t>get_dept_name</a:t>
            </a:r>
            <a:r>
              <a:rPr lang="en-US" altLang="ko-KR" sz="1400" b="1" dirty="0">
                <a:sym typeface="Wingdings" panose="05000000000000000000" pitchFamily="2" charset="2"/>
              </a:rPr>
              <a:t> (</a:t>
            </a:r>
            <a:r>
              <a:rPr lang="en-US" altLang="ko-KR" sz="1400" b="1" dirty="0" err="1">
                <a:sym typeface="Wingdings" panose="05000000000000000000" pitchFamily="2" charset="2"/>
              </a:rPr>
              <a:t>p_dept_id</a:t>
            </a:r>
            <a:r>
              <a:rPr lang="en-US" altLang="ko-KR" sz="1400" b="1" dirty="0">
                <a:sym typeface="Wingdings" panose="05000000000000000000" pitchFamily="2" charset="2"/>
              </a:rPr>
              <a:t> NUMBER)</a:t>
            </a: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RETURN</a:t>
            </a:r>
            <a:r>
              <a:rPr lang="en-US" altLang="ko-KR" sz="1400" b="1" dirty="0">
                <a:sym typeface="Wingdings" panose="05000000000000000000" pitchFamily="2" charset="2"/>
              </a:rPr>
              <a:t> VARCHAR2</a:t>
            </a: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IS</a:t>
            </a: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</a:t>
            </a:r>
            <a:r>
              <a:rPr lang="en-US" altLang="ko-KR" sz="1400" b="1" dirty="0" err="1">
                <a:sym typeface="Wingdings" panose="05000000000000000000" pitchFamily="2" charset="2"/>
              </a:rPr>
              <a:t>v_return</a:t>
            </a:r>
            <a:r>
              <a:rPr lang="en-US" altLang="ko-KR" sz="1400" b="1" dirty="0">
                <a:sym typeface="Wingdings" panose="05000000000000000000" pitchFamily="2" charset="2"/>
              </a:rPr>
              <a:t>  VARCHAR2(80);</a:t>
            </a: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BEGIN</a:t>
            </a: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SELECT </a:t>
            </a:r>
            <a:r>
              <a:rPr lang="en-US" altLang="ko-KR" sz="1400" b="1" dirty="0" err="1">
                <a:sym typeface="Wingdings" panose="05000000000000000000" pitchFamily="2" charset="2"/>
              </a:rPr>
              <a:t>department_name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    INTO </a:t>
            </a:r>
            <a:r>
              <a:rPr lang="en-US" altLang="ko-KR" sz="1400" b="1" dirty="0" err="1">
                <a:sym typeface="Wingdings" panose="05000000000000000000" pitchFamily="2" charset="2"/>
              </a:rPr>
              <a:t>v_return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  FROM departments </a:t>
            </a: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 WHERE </a:t>
            </a:r>
            <a:r>
              <a:rPr lang="en-US" altLang="ko-KR" sz="1400" b="1" dirty="0" err="1">
                <a:sym typeface="Wingdings" panose="05000000000000000000" pitchFamily="2" charset="2"/>
              </a:rPr>
              <a:t>department_id</a:t>
            </a:r>
            <a:r>
              <a:rPr lang="en-US" altLang="ko-KR" sz="1400" b="1" dirty="0">
                <a:sym typeface="Wingdings" panose="05000000000000000000" pitchFamily="2" charset="2"/>
              </a:rPr>
              <a:t> = </a:t>
            </a:r>
            <a:r>
              <a:rPr lang="en-US" altLang="ko-KR" sz="1400" b="1" dirty="0" err="1">
                <a:sym typeface="Wingdings" panose="05000000000000000000" pitchFamily="2" charset="2"/>
              </a:rPr>
              <a:t>p_dept_id</a:t>
            </a:r>
            <a:r>
              <a:rPr lang="en-US" altLang="ko-KR" sz="1400" b="1" dirty="0">
                <a:sym typeface="Wingdings" panose="05000000000000000000" pitchFamily="2" charset="2"/>
              </a:rPr>
              <a:t>;</a:t>
            </a:r>
          </a:p>
          <a:p>
            <a:pPr indent="0"/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RETURN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v_return</a:t>
            </a:r>
            <a:r>
              <a:rPr lang="en-US" altLang="ko-KR" sz="1400" b="1" dirty="0">
                <a:sym typeface="Wingdings" panose="05000000000000000000" pitchFamily="2" charset="2"/>
              </a:rPr>
              <a:t>;</a:t>
            </a: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END;</a:t>
            </a:r>
            <a:endParaRPr lang="en-US" altLang="ko-KR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92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0949779" cy="194240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(1)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get_dept_name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SELECT </a:t>
            </a:r>
            <a:r>
              <a:rPr lang="en-US" altLang="ko-KR" sz="1800" b="1" dirty="0" err="1">
                <a:sym typeface="Wingdings" panose="05000000000000000000" pitchFamily="2" charset="2"/>
              </a:rPr>
              <a:t>get_dept_name</a:t>
            </a:r>
            <a:r>
              <a:rPr lang="en-US" altLang="ko-KR" sz="1800" b="1" dirty="0">
                <a:sym typeface="Wingdings" panose="05000000000000000000" pitchFamily="2" charset="2"/>
              </a:rPr>
              <a:t>(10),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  </a:t>
            </a:r>
            <a:r>
              <a:rPr lang="en-US" altLang="ko-KR" sz="1800" b="1" dirty="0" err="1" smtClean="0">
                <a:sym typeface="Wingdings" panose="05000000000000000000" pitchFamily="2" charset="2"/>
              </a:rPr>
              <a:t>get_dept_name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(100</a:t>
            </a:r>
            <a:r>
              <a:rPr lang="en-US" altLang="ko-KR" sz="1800" b="1" dirty="0">
                <a:sym typeface="Wingdings" panose="05000000000000000000" pitchFamily="2" charset="2"/>
              </a:rPr>
              <a:t>)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FROM DUAL;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114800"/>
            <a:ext cx="5094514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744007"/>
            <a:ext cx="40576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386076"/>
            <a:ext cx="6096000" cy="272723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(1)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get_dept_name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SELECT </a:t>
            </a:r>
            <a:r>
              <a:rPr lang="en-US" altLang="ko-KR" sz="1800" b="1" dirty="0" err="1">
                <a:sym typeface="Wingdings" panose="05000000000000000000" pitchFamily="2" charset="2"/>
              </a:rPr>
              <a:t>employee_id</a:t>
            </a:r>
            <a:r>
              <a:rPr lang="en-US" altLang="ko-KR" sz="1800" b="1" dirty="0">
                <a:sym typeface="Wingdings" panose="05000000000000000000" pitchFamily="2" charset="2"/>
              </a:rPr>
              <a:t>, 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1800" b="1" dirty="0" err="1" smtClean="0">
                <a:sym typeface="Wingdings" panose="05000000000000000000" pitchFamily="2" charset="2"/>
              </a:rPr>
              <a:t>first_name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ym typeface="Wingdings" panose="05000000000000000000" pitchFamily="2" charset="2"/>
              </a:rPr>
              <a:t>|| ' ' || </a:t>
            </a:r>
            <a:r>
              <a:rPr lang="en-US" altLang="ko-KR" sz="1800" b="1" dirty="0" err="1">
                <a:sym typeface="Wingdings" panose="05000000000000000000" pitchFamily="2" charset="2"/>
              </a:rPr>
              <a:t>last_name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 err="1">
                <a:sym typeface="Wingdings" panose="05000000000000000000" pitchFamily="2" charset="2"/>
              </a:rPr>
              <a:t>emp_name</a:t>
            </a:r>
            <a:r>
              <a:rPr lang="en-US" altLang="ko-KR" sz="1800" b="1" dirty="0">
                <a:sym typeface="Wingdings" panose="05000000000000000000" pitchFamily="2" charset="2"/>
              </a:rPr>
              <a:t>, 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</a:t>
            </a:r>
            <a:r>
              <a:rPr lang="en-US" altLang="ko-KR" sz="1800" b="1" dirty="0" err="1">
                <a:sym typeface="Wingdings" panose="05000000000000000000" pitchFamily="2" charset="2"/>
              </a:rPr>
              <a:t>department_id</a:t>
            </a:r>
            <a:r>
              <a:rPr lang="en-US" altLang="ko-KR" sz="1800" b="1" dirty="0">
                <a:sym typeface="Wingdings" panose="05000000000000000000" pitchFamily="2" charset="2"/>
              </a:rPr>
              <a:t>,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</a:t>
            </a:r>
            <a:r>
              <a:rPr lang="en-US" altLang="ko-KR" sz="18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get_dept_name</a:t>
            </a:r>
            <a:r>
              <a:rPr lang="en-US" altLang="ko-KR" sz="1800" b="1" dirty="0">
                <a:sym typeface="Wingdings" panose="05000000000000000000" pitchFamily="2" charset="2"/>
              </a:rPr>
              <a:t>(</a:t>
            </a:r>
            <a:r>
              <a:rPr lang="en-US" altLang="ko-KR" sz="1800" b="1" dirty="0" err="1">
                <a:sym typeface="Wingdings" panose="05000000000000000000" pitchFamily="2" charset="2"/>
              </a:rPr>
              <a:t>department_id</a:t>
            </a:r>
            <a:r>
              <a:rPr lang="en-US" altLang="ko-KR" sz="1800" b="1" dirty="0">
                <a:sym typeface="Wingdings" panose="05000000000000000000" pitchFamily="2" charset="2"/>
              </a:rPr>
              <a:t>) </a:t>
            </a:r>
            <a:r>
              <a:rPr lang="en-US" altLang="ko-KR" sz="1800" b="1" dirty="0" err="1">
                <a:sym typeface="Wingdings" panose="05000000000000000000" pitchFamily="2" charset="2"/>
              </a:rPr>
              <a:t>dept_name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FROM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employees;</a:t>
            </a:r>
            <a:endParaRPr lang="en-US" altLang="ko-KR" sz="1800" b="1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12" y="1143000"/>
            <a:ext cx="48101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0820399" cy="351206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en-US" altLang="ko-KR" sz="2000" b="1" dirty="0" err="1" smtClean="0"/>
              <a:t>IsNumber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/>
              <a:t>· </a:t>
            </a:r>
            <a:r>
              <a:rPr lang="ko-KR" altLang="en-US" sz="1800" b="1" dirty="0" smtClean="0"/>
              <a:t>문자형 매개변수 값을 받아 이 값이 숫자인지 판별하는 함수</a:t>
            </a:r>
            <a:endParaRPr lang="en-US" altLang="ko-KR" sz="1800" b="1" dirty="0" smtClean="0"/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/>
              <a:t>· </a:t>
            </a:r>
            <a:r>
              <a:rPr lang="en-US" altLang="ko-KR" sz="1800" b="1" dirty="0" smtClean="0"/>
              <a:t>MSSQL</a:t>
            </a:r>
            <a:r>
              <a:rPr lang="ko-KR" altLang="en-US" sz="1800" b="1" dirty="0" smtClean="0"/>
              <a:t>에는 빌트인 함수로 제공됨 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IsDate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함수도 제공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/>
              <a:t>· </a:t>
            </a:r>
            <a:r>
              <a:rPr lang="ko-KR" altLang="en-US" sz="1800" b="1" dirty="0" smtClean="0"/>
              <a:t>오라클에서는 제공되지 않으므로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직접 만들어 보자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숫자가 맞으면 </a:t>
            </a:r>
            <a:r>
              <a:rPr lang="en-US" altLang="ko-KR" sz="1800" b="1" dirty="0" smtClean="0"/>
              <a:t>0</a:t>
            </a:r>
            <a:r>
              <a:rPr lang="ko-KR" altLang="en-US" sz="1800" b="1" dirty="0" smtClean="0"/>
              <a:t>을 반환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틀리면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을 반환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0708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386076"/>
            <a:ext cx="10949779" cy="506633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>
                <a:sym typeface="Wingdings" panose="05000000000000000000" pitchFamily="2" charset="2"/>
              </a:rPr>
              <a:t>(2)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IsNumber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생성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CREATE OR REPLACE FUNCTION 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IsNumber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p_number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VARCHAR2)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RETURN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NUMBER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IS</a:t>
            </a:r>
          </a:p>
          <a:p>
            <a:pPr indent="0"/>
            <a:r>
              <a:rPr lang="en-US" altLang="ko-KR" sz="1400" b="1" dirty="0" smtClean="0">
                <a:sym typeface="Wingdings" panose="05000000000000000000" pitchFamily="2" charset="2"/>
              </a:rPr>
              <a:t>  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v_return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 NUMBER;</a:t>
            </a:r>
          </a:p>
          <a:p>
            <a:pPr indent="0"/>
            <a:r>
              <a:rPr lang="en-US" altLang="ko-KR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BEGIN</a:t>
            </a:r>
            <a:endParaRPr lang="en-US" altLang="ko-KR" sz="14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SELECT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TO_NUMBER(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p_number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)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    INTO </a:t>
            </a:r>
            <a:r>
              <a:rPr lang="en-US" altLang="ko-KR" sz="1400" b="1" dirty="0" err="1">
                <a:sym typeface="Wingdings" panose="05000000000000000000" pitchFamily="2" charset="2"/>
              </a:rPr>
              <a:t>v_return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   FROM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DUAL;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 smtClean="0">
                <a:sym typeface="Wingdings" panose="05000000000000000000" pitchFamily="2" charset="2"/>
              </a:rPr>
              <a:t>   </a:t>
            </a:r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RETURN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0;</a:t>
            </a:r>
          </a:p>
          <a:p>
            <a:pPr indent="0"/>
            <a:r>
              <a:rPr lang="en-US" altLang="ko-KR" sz="1400" b="1" dirty="0" smtClean="0">
                <a:solidFill>
                  <a:srgbClr val="F80000"/>
                </a:solidFill>
                <a:sym typeface="Wingdings" panose="05000000000000000000" pitchFamily="2" charset="2"/>
              </a:rPr>
              <a:t>EXCEPTION WHEN OTHERS THEN</a:t>
            </a:r>
          </a:p>
          <a:p>
            <a:pPr indent="0"/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 RETURN  1;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END;</a:t>
            </a:r>
            <a:endParaRPr lang="en-US" altLang="ko-KR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89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ko-KR" altLang="en-US" b="1" dirty="0" smtClean="0"/>
              <a:t>사용자 정의 함수를 만들어 볼까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386076"/>
            <a:ext cx="4572000" cy="194240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>
                <a:sym typeface="Wingdings" panose="05000000000000000000" pitchFamily="2" charset="2"/>
              </a:rPr>
              <a:t>(2)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IsNumber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함수 사용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endParaRPr lang="en-US" altLang="ko-KR" sz="2000" b="1" dirty="0" smtClean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SELECT </a:t>
            </a:r>
            <a:r>
              <a:rPr lang="en-US" altLang="ko-KR" sz="1800" b="1" dirty="0" err="1">
                <a:sym typeface="Wingdings" panose="05000000000000000000" pitchFamily="2" charset="2"/>
              </a:rPr>
              <a:t>IsNumber</a:t>
            </a:r>
            <a:r>
              <a:rPr lang="en-US" altLang="ko-KR" sz="1800" b="1" dirty="0">
                <a:sym typeface="Wingdings" panose="05000000000000000000" pitchFamily="2" charset="2"/>
              </a:rPr>
              <a:t>('123')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      </a:t>
            </a:r>
            <a:r>
              <a:rPr lang="en-US" altLang="ko-KR" sz="1800" b="1" dirty="0">
                <a:sym typeface="Wingdings" panose="05000000000000000000" pitchFamily="2" charset="2"/>
              </a:rPr>
              <a:t>,</a:t>
            </a:r>
            <a:r>
              <a:rPr lang="en-US" altLang="ko-KR" sz="1800" b="1" dirty="0" err="1">
                <a:sym typeface="Wingdings" panose="05000000000000000000" pitchFamily="2" charset="2"/>
              </a:rPr>
              <a:t>IsNumber</a:t>
            </a:r>
            <a:r>
              <a:rPr lang="en-US" altLang="ko-KR" sz="1800" b="1" dirty="0">
                <a:sym typeface="Wingdings" panose="05000000000000000000" pitchFamily="2" charset="2"/>
              </a:rPr>
              <a:t>('</a:t>
            </a:r>
            <a:r>
              <a:rPr lang="en-US" altLang="ko-KR" sz="1800" b="1" dirty="0" err="1">
                <a:sym typeface="Wingdings" panose="05000000000000000000" pitchFamily="2" charset="2"/>
              </a:rPr>
              <a:t>ABc</a:t>
            </a:r>
            <a:r>
              <a:rPr lang="en-US" altLang="ko-KR" sz="1800" b="1" dirty="0">
                <a:sym typeface="Wingdings" panose="05000000000000000000" pitchFamily="2" charset="2"/>
              </a:rPr>
              <a:t>')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FROM DUAL;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1828800"/>
            <a:ext cx="39319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Jan2017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OU7_Jan2017</Template>
  <TotalTime>17898</TotalTime>
  <Words>1249</Words>
  <Application>Microsoft Office PowerPoint</Application>
  <PresentationFormat>사용자 지정</PresentationFormat>
  <Paragraphs>209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OU7_Jan2017</vt:lpstr>
      <vt:lpstr>3-3. SQL 함수 – 사용자 정의 함수 및 기타</vt:lpstr>
      <vt:lpstr>1. 사용자 정의 함수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2. 사용자 정의 함수를 만들어 볼까?</vt:lpstr>
      <vt:lpstr>3. SQL 함수를 사용해 재미있는 문제 풀이</vt:lpstr>
      <vt:lpstr>3. SQL 함수를 사용해 재미있는 문제 풀이</vt:lpstr>
      <vt:lpstr>3. SQL 함수를 사용해 재미있는 문제 풀이</vt:lpstr>
      <vt:lpstr>3. SQL 함수를 사용해 재미있는 문제 풀이</vt:lpstr>
      <vt:lpstr>● SQL 함수를 사용해 재미있는 문제 풀이</vt:lpstr>
      <vt:lpstr>● SQL 함수를 사용해 재미있는 문제 풀이</vt:lpstr>
      <vt:lpstr>● SQL 함수를 사용해 재미있는 문제 풀이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hkhong</cp:lastModifiedBy>
  <cp:revision>805</cp:revision>
  <cp:lastPrinted>2002-03-28T23:57:22Z</cp:lastPrinted>
  <dcterms:created xsi:type="dcterms:W3CDTF">2017-05-02T17:39:07Z</dcterms:created>
  <dcterms:modified xsi:type="dcterms:W3CDTF">2021-05-20T13:54:30Z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