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6"/>
  </p:notesMasterIdLst>
  <p:handoutMasterIdLst>
    <p:handoutMasterId r:id="rId7"/>
  </p:handoutMasterIdLst>
  <p:sldIdLst>
    <p:sldId id="459" r:id="rId2"/>
    <p:sldId id="482" r:id="rId3"/>
    <p:sldId id="438" r:id="rId4"/>
    <p:sldId id="507" r:id="rId5"/>
  </p:sldIdLst>
  <p:sldSz cx="12188825" cy="6858000"/>
  <p:notesSz cx="6991350" cy="9282113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8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4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79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46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6960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6453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594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orient="horz" pos="283">
          <p15:clr>
            <a:srgbClr val="A4A3A4"/>
          </p15:clr>
        </p15:guide>
        <p15:guide id="3" pos="2202">
          <p15:clr>
            <a:srgbClr val="A4A3A4"/>
          </p15:clr>
        </p15:guide>
        <p15:guide id="4" orient="horz" pos="2827">
          <p15:clr>
            <a:srgbClr val="A4A3A4"/>
          </p15:clr>
        </p15:guide>
        <p15:guide id="5" pos="2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000"/>
    <a:srgbClr val="0000FF"/>
    <a:srgbClr val="D8E3E4"/>
    <a:srgbClr val="D8E1E6"/>
    <a:srgbClr val="FFF7EF"/>
    <a:srgbClr val="5F5F5F"/>
    <a:srgbClr val="DCE3E4"/>
    <a:srgbClr val="8DA6B1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73030" autoAdjust="0"/>
  </p:normalViewPr>
  <p:slideViewPr>
    <p:cSldViewPr showGuides="1">
      <p:cViewPr varScale="1">
        <p:scale>
          <a:sx n="84" d="100"/>
          <a:sy n="84" d="100"/>
        </p:scale>
        <p:origin x="374" y="77"/>
      </p:cViewPr>
      <p:guideLst>
        <p:guide orient="horz" pos="2160"/>
        <p:guide orient="horz" pos="864"/>
        <p:guide pos="3839"/>
      </p:guideLst>
    </p:cSldViewPr>
  </p:slideViewPr>
  <p:outlineViewPr>
    <p:cViewPr>
      <p:scale>
        <a:sx n="33" d="100"/>
        <a:sy n="33" d="100"/>
      </p:scale>
      <p:origin x="240" y="190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30" y="62"/>
      </p:cViewPr>
      <p:guideLst>
        <p:guide orient="horz" pos="2923"/>
        <p:guide orient="horz" pos="283"/>
        <p:guide pos="2202"/>
        <p:guide orient="horz" pos="2827"/>
        <p:guide pos="2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017113E-EE52-418C-876D-51A57B740E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319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0663" y="441325"/>
            <a:ext cx="6550025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608" y="4434840"/>
            <a:ext cx="640080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95275" y="8724900"/>
            <a:ext cx="6400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1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fr-FR" dirty="0" smtClean="0"/>
              <a:t>5 - &lt;#&gt;</a:t>
            </a:r>
            <a:endParaRPr lang="en-US" dirty="0"/>
          </a:p>
        </p:txBody>
      </p:sp>
      <p:sp>
        <p:nvSpPr>
          <p:cNvPr id="4108" name="NotesMaster_TextBoxGuide" hidden="1"/>
          <p:cNvSpPr>
            <a:spLocks noChangeShapeType="1"/>
          </p:cNvSpPr>
          <p:nvPr/>
        </p:nvSpPr>
        <p:spPr bwMode="auto">
          <a:xfrm>
            <a:off x="457200" y="8486775"/>
            <a:ext cx="6076950" cy="0"/>
          </a:xfrm>
          <a:prstGeom prst="line">
            <a:avLst/>
          </a:prstGeom>
          <a:noFill/>
          <a:ln w="9525">
            <a:solidFill>
              <a:srgbClr val="0082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555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609493" rtl="0" eaLnBrk="0" fontAlgn="base" hangingPunct="0">
      <a:spcBef>
        <a:spcPts val="533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52373" algn="l" defTabSz="609493" rtl="0" eaLnBrk="0" fontAlgn="base" hangingPunct="0">
      <a:spcBef>
        <a:spcPts val="533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2pPr>
    <a:lvl3pPr marL="609493" indent="-304747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buChar char="•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3pPr>
    <a:lvl4pPr marL="1066613" indent="-304747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buChar char="-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4pPr>
    <a:lvl5pPr marL="152373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5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3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3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5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38" y="1242485"/>
            <a:ext cx="10944549" cy="1831606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 marL="1280160" indent="-365760"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1994142" y="-23284"/>
            <a:ext cx="194683" cy="6853768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-27518"/>
            <a:ext cx="194683" cy="6851651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grpSp>
        <p:nvGrpSpPr>
          <p:cNvPr id="1028" name="Group 16" hidden="1"/>
          <p:cNvGrpSpPr>
            <a:grpSpLocks/>
          </p:cNvGrpSpPr>
          <p:nvPr/>
        </p:nvGrpSpPr>
        <p:grpSpPr bwMode="auto">
          <a:xfrm>
            <a:off x="184103" y="302685"/>
            <a:ext cx="11822736" cy="6004983"/>
            <a:chOff x="138075" y="301084"/>
            <a:chExt cx="8868925" cy="6005136"/>
          </a:xfrm>
        </p:grpSpPr>
        <p:grpSp>
          <p:nvGrpSpPr>
            <p:cNvPr id="1036" name="Group 24" hidden="1"/>
            <p:cNvGrpSpPr>
              <a:grpSpLocks/>
            </p:cNvGrpSpPr>
            <p:nvPr/>
          </p:nvGrpSpPr>
          <p:grpSpPr bwMode="auto">
            <a:xfrm>
              <a:off x="140650" y="301084"/>
              <a:ext cx="8850238" cy="6005136"/>
              <a:chOff x="375" y="336"/>
              <a:chExt cx="4971" cy="3635"/>
            </a:xfrm>
          </p:grpSpPr>
          <p:sp>
            <p:nvSpPr>
              <p:cNvPr id="275470" name="Rectangle 14" hidden="1"/>
              <p:cNvSpPr>
                <a:spLocks noChangeArrowheads="1"/>
              </p:cNvSpPr>
              <p:nvPr/>
            </p:nvSpPr>
            <p:spPr bwMode="auto">
              <a:xfrm>
                <a:off x="375" y="336"/>
                <a:ext cx="4971" cy="3600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None/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75465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2521" y="3927"/>
                <a:ext cx="2720" cy="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Arial" pitchFamily="34" charset="0"/>
                    <a:cs typeface="+mn-c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275484" name="Line 28" hidden="1"/>
            <p:cNvSpPr>
              <a:spLocks noChangeShapeType="1"/>
            </p:cNvSpPr>
            <p:nvPr/>
          </p:nvSpPr>
          <p:spPr bwMode="auto">
            <a:xfrm>
              <a:off x="138075" y="1279009"/>
              <a:ext cx="8868925" cy="0"/>
            </a:xfrm>
            <a:prstGeom prst="line">
              <a:avLst/>
            </a:prstGeom>
            <a:noFill/>
            <a:ln w="6350">
              <a:solidFill>
                <a:schemeClr val="folHlink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15" name="Rectangle 14"/>
          <p:cNvSpPr/>
          <p:nvPr/>
        </p:nvSpPr>
        <p:spPr bwMode="gray">
          <a:xfrm>
            <a:off x="0" y="6400800"/>
            <a:ext cx="12188825" cy="457200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0" y="-27516"/>
            <a:ext cx="12188825" cy="192617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031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2138" y="1242485"/>
            <a:ext cx="10944549" cy="183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22138" y="264585"/>
            <a:ext cx="10944549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7" name="Slide_Page_Number"/>
          <p:cNvSpPr>
            <a:spLocks noChangeArrowheads="1"/>
          </p:cNvSpPr>
          <p:nvPr/>
        </p:nvSpPr>
        <p:spPr bwMode="auto">
          <a:xfrm>
            <a:off x="11094794" y="6553201"/>
            <a:ext cx="1083451" cy="18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 algn="just">
              <a:defRPr/>
            </a:pPr>
            <a:fld id="{1C0105FE-B27F-4CB8-B68A-6AE3D96FBC53}" type="slidenum">
              <a:rPr lang="en-US" sz="1100" smtClean="0">
                <a:solidFill>
                  <a:srgbClr val="9F9F9F"/>
                </a:solidFill>
                <a:latin typeface="Arial" pitchFamily="34" charset="0"/>
                <a:cs typeface="+mn-cs"/>
              </a:rPr>
              <a:pPr algn="just">
                <a:defRPr/>
              </a:pPr>
              <a:t>‹#›</a:t>
            </a:fld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8" name="Slide_Copyright"/>
          <p:cNvSpPr>
            <a:spLocks noChangeArrowheads="1"/>
          </p:cNvSpPr>
          <p:nvPr/>
        </p:nvSpPr>
        <p:spPr bwMode="auto">
          <a:xfrm>
            <a:off x="8685212" y="6564631"/>
            <a:ext cx="2677658" cy="20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>
              <a:defRPr/>
            </a:pPr>
            <a:r>
              <a:rPr lang="en-US" sz="1100" dirty="0" smtClean="0">
                <a:solidFill>
                  <a:srgbClr val="9F9F9F"/>
                </a:solidFill>
                <a:latin typeface="Arial" pitchFamily="34" charset="0"/>
                <a:cs typeface="+mn-cs"/>
              </a:rPr>
              <a:t>Copyright © 2019, All rights reserved.</a:t>
            </a:r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15" r:id="rId2"/>
  </p:sldLayoutIdLst>
  <p:timing>
    <p:tnLst>
      <p:par>
        <p:cTn id="1" dur="indefinite" restart="never" nodeType="tmRoot"/>
      </p:par>
    </p:tnLst>
  </p:timing>
  <p:txStyles>
    <p:titleStyle>
      <a:lvl1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800">
          <a:solidFill>
            <a:srgbClr val="5F5F5F"/>
          </a:solidFill>
          <a:latin typeface="+mj-lt"/>
          <a:ea typeface="+mj-ea"/>
          <a:cs typeface="+mj-cs"/>
        </a:defRPr>
      </a:lvl1pPr>
      <a:lvl2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2pPr>
      <a:lvl3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3pPr>
      <a:lvl4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4pPr>
      <a:lvl5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5pPr>
      <a:lvl6pPr marL="609493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6pPr>
      <a:lvl7pPr marL="1218987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7pPr>
      <a:lvl8pPr marL="1828480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8pPr>
      <a:lvl9pPr marL="2437973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9pPr>
    </p:titleStyle>
    <p:bodyStyle>
      <a:lvl1pPr marL="0" indent="10582" algn="l" defTabSz="304747" rtl="0" eaLnBrk="1" fontAlgn="base" hangingPunct="1">
        <a:spcBef>
          <a:spcPts val="900"/>
        </a:spcBef>
        <a:spcAft>
          <a:spcPct val="0"/>
        </a:spcAft>
        <a:buClr>
          <a:srgbClr val="000000"/>
        </a:buClr>
        <a:buFont typeface="Arial" charset="0"/>
        <a:defRPr sz="2100">
          <a:solidFill>
            <a:srgbClr val="5F5F5F"/>
          </a:solidFill>
          <a:latin typeface="Arial" pitchFamily="34" charset="0"/>
          <a:ea typeface="+mn-ea"/>
          <a:cs typeface="+mn-cs"/>
        </a:defRPr>
      </a:lvl1pPr>
      <a:lvl2pPr marL="457200" indent="-365760" algn="l" defTabSz="304747" rtl="0" eaLnBrk="1" fontAlgn="base" hangingPunct="1">
        <a:spcBef>
          <a:spcPts val="900"/>
        </a:spcBef>
        <a:spcAft>
          <a:spcPct val="0"/>
        </a:spcAft>
        <a:buClr>
          <a:srgbClr val="FF0000"/>
        </a:buClr>
        <a:buFont typeface="Arial" charset="0"/>
        <a:buChar char="•"/>
        <a:defRPr sz="2100">
          <a:solidFill>
            <a:srgbClr val="5F5F5F"/>
          </a:solidFill>
          <a:latin typeface="+mn-lt"/>
        </a:defRPr>
      </a:lvl2pPr>
      <a:lvl3pPr marL="1280160" indent="-365760" algn="l" defTabSz="304747" rtl="0" eaLnBrk="1" fontAlgn="base" hangingPunct="1">
        <a:spcBef>
          <a:spcPts val="45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rgbClr val="5F5F5F"/>
          </a:solidFill>
          <a:latin typeface="+mn-lt"/>
        </a:defRPr>
      </a:lvl3pPr>
      <a:lvl4pPr marL="1822132" indent="-308979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 sz="1800">
          <a:solidFill>
            <a:srgbClr val="5F5F5F"/>
          </a:solidFill>
          <a:latin typeface="+mn-lt"/>
        </a:defRPr>
      </a:lvl4pPr>
      <a:lvl5pPr marL="2281367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rgbClr val="5F5F5F"/>
          </a:solidFill>
          <a:latin typeface="+mn-lt"/>
        </a:defRPr>
      </a:lvl5pPr>
      <a:lvl6pPr marL="2890861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6pPr>
      <a:lvl7pPr marL="3500354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7pPr>
      <a:lvl8pPr marL="4109847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8pPr>
      <a:lvl9pPr marL="4719341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990600"/>
            <a:ext cx="1094454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2100" b="1" kern="0" dirty="0" smtClean="0"/>
              <a:t>다음 문장은 어떤 정보를 조회하는지 설명해 보세요</a:t>
            </a:r>
            <a:r>
              <a:rPr lang="en-US" altLang="ko-KR" sz="2100" b="1" kern="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100" b="1" kern="0" dirty="0" smtClean="0"/>
          </a:p>
          <a:p>
            <a:r>
              <a:rPr lang="en-US" altLang="ko-KR" sz="1600" b="1" kern="0" dirty="0"/>
              <a:t>SELECT </a:t>
            </a:r>
            <a:r>
              <a:rPr lang="en-US" altLang="ko-KR" sz="1600" b="1" kern="0" dirty="0" err="1"/>
              <a:t>a.employee_id</a:t>
            </a:r>
            <a:endParaRPr lang="en-US" altLang="ko-KR" sz="1600" b="1" kern="0" dirty="0"/>
          </a:p>
          <a:p>
            <a:r>
              <a:rPr lang="en-US" altLang="ko-KR" sz="1600" b="1" kern="0" dirty="0"/>
              <a:t>      ,</a:t>
            </a:r>
            <a:r>
              <a:rPr lang="en-US" altLang="ko-KR" sz="1600" b="1" kern="0" dirty="0" err="1"/>
              <a:t>a.first_name</a:t>
            </a:r>
            <a:r>
              <a:rPr lang="en-US" altLang="ko-KR" sz="1600" b="1" kern="0" dirty="0"/>
              <a:t> || ' ' || </a:t>
            </a:r>
            <a:r>
              <a:rPr lang="en-US" altLang="ko-KR" sz="1600" b="1" kern="0" dirty="0" err="1"/>
              <a:t>a.last_name</a:t>
            </a:r>
            <a:r>
              <a:rPr lang="en-US" altLang="ko-KR" sz="1600" b="1" kern="0" dirty="0"/>
              <a:t> </a:t>
            </a:r>
            <a:r>
              <a:rPr lang="en-US" altLang="ko-KR" sz="1600" b="1" kern="0" dirty="0" err="1"/>
              <a:t>emp_name</a:t>
            </a:r>
            <a:endParaRPr lang="en-US" altLang="ko-KR" sz="1600" b="1" kern="0" dirty="0"/>
          </a:p>
          <a:p>
            <a:r>
              <a:rPr lang="en-US" altLang="ko-KR" sz="1600" b="1" kern="0" dirty="0"/>
              <a:t>      ,</a:t>
            </a:r>
            <a:r>
              <a:rPr lang="en-US" altLang="ko-KR" sz="1600" b="1" kern="0" dirty="0" err="1"/>
              <a:t>a.job_id</a:t>
            </a:r>
            <a:endParaRPr lang="en-US" altLang="ko-KR" sz="1600" b="1" kern="0" dirty="0"/>
          </a:p>
          <a:p>
            <a:r>
              <a:rPr lang="en-US" altLang="ko-KR" sz="1600" b="1" kern="0" dirty="0"/>
              <a:t>      ,</a:t>
            </a:r>
            <a:r>
              <a:rPr lang="en-US" altLang="ko-KR" sz="1600" b="1" kern="0" dirty="0" err="1"/>
              <a:t>a.salary</a:t>
            </a:r>
            <a:endParaRPr lang="en-US" altLang="ko-KR" sz="1600" b="1" kern="0" dirty="0"/>
          </a:p>
          <a:p>
            <a:r>
              <a:rPr lang="en-US" altLang="ko-KR" sz="1600" b="1" kern="0" dirty="0">
                <a:solidFill>
                  <a:srgbClr val="FF0000"/>
                </a:solidFill>
              </a:rPr>
              <a:t>      ,( SELECT AVG(</a:t>
            </a:r>
            <a:r>
              <a:rPr lang="en-US" altLang="ko-KR" sz="1600" b="1" kern="0" dirty="0" err="1">
                <a:solidFill>
                  <a:srgbClr val="FF0000"/>
                </a:solidFill>
              </a:rPr>
              <a:t>b.salary</a:t>
            </a:r>
            <a:r>
              <a:rPr lang="en-US" altLang="ko-KR" sz="1600" b="1" kern="0" dirty="0">
                <a:solidFill>
                  <a:srgbClr val="FF0000"/>
                </a:solidFill>
              </a:rPr>
              <a:t>) </a:t>
            </a:r>
          </a:p>
          <a:p>
            <a:r>
              <a:rPr lang="en-US" altLang="ko-KR" sz="1600" b="1" kern="0" dirty="0">
                <a:solidFill>
                  <a:srgbClr val="FF0000"/>
                </a:solidFill>
              </a:rPr>
              <a:t>           FROM employees b</a:t>
            </a:r>
          </a:p>
          <a:p>
            <a:r>
              <a:rPr lang="en-US" altLang="ko-KR" sz="1600" b="1" kern="0" dirty="0">
                <a:solidFill>
                  <a:srgbClr val="FF0000"/>
                </a:solidFill>
              </a:rPr>
              <a:t>          WHERE </a:t>
            </a:r>
            <a:r>
              <a:rPr lang="en-US" altLang="ko-KR" sz="1600" b="1" kern="0" dirty="0" err="1">
                <a:solidFill>
                  <a:srgbClr val="FF0000"/>
                </a:solidFill>
              </a:rPr>
              <a:t>a.job_id</a:t>
            </a:r>
            <a:r>
              <a:rPr lang="en-US" altLang="ko-KR" sz="1600" b="1" kern="0" dirty="0">
                <a:solidFill>
                  <a:srgbClr val="FF0000"/>
                </a:solidFill>
              </a:rPr>
              <a:t> = </a:t>
            </a:r>
            <a:r>
              <a:rPr lang="en-US" altLang="ko-KR" sz="1600" b="1" kern="0" dirty="0" err="1">
                <a:solidFill>
                  <a:srgbClr val="FF0000"/>
                </a:solidFill>
              </a:rPr>
              <a:t>b.job_id</a:t>
            </a:r>
            <a:endParaRPr lang="en-US" altLang="ko-KR" sz="1600" b="1" kern="0" dirty="0">
              <a:solidFill>
                <a:srgbClr val="FF0000"/>
              </a:solidFill>
            </a:endParaRPr>
          </a:p>
          <a:p>
            <a:r>
              <a:rPr lang="en-US" altLang="ko-KR" sz="1600" b="1" kern="0" dirty="0">
                <a:solidFill>
                  <a:srgbClr val="FF0000"/>
                </a:solidFill>
              </a:rPr>
              <a:t>          GROUP BY </a:t>
            </a:r>
            <a:r>
              <a:rPr lang="en-US" altLang="ko-KR" sz="1600" b="1" kern="0" dirty="0" err="1">
                <a:solidFill>
                  <a:srgbClr val="FF0000"/>
                </a:solidFill>
              </a:rPr>
              <a:t>b.job_id</a:t>
            </a:r>
            <a:endParaRPr lang="en-US" altLang="ko-KR" sz="1600" b="1" kern="0" dirty="0">
              <a:solidFill>
                <a:srgbClr val="FF0000"/>
              </a:solidFill>
            </a:endParaRPr>
          </a:p>
          <a:p>
            <a:r>
              <a:rPr lang="en-US" altLang="ko-KR" sz="1600" b="1" kern="0" dirty="0">
                <a:solidFill>
                  <a:srgbClr val="FF0000"/>
                </a:solidFill>
              </a:rPr>
              <a:t>       ) </a:t>
            </a:r>
            <a:r>
              <a:rPr lang="en-US" altLang="ko-KR" sz="1600" b="1" kern="0" dirty="0"/>
              <a:t> </a:t>
            </a:r>
            <a:r>
              <a:rPr lang="en-US" altLang="ko-KR" sz="1600" b="1" kern="0" dirty="0" err="1">
                <a:solidFill>
                  <a:srgbClr val="0000FF"/>
                </a:solidFill>
              </a:rPr>
              <a:t>avg_salary</a:t>
            </a:r>
            <a:endParaRPr lang="en-US" altLang="ko-KR" sz="1600" b="1" kern="0" dirty="0">
              <a:solidFill>
                <a:srgbClr val="0000FF"/>
              </a:solidFill>
            </a:endParaRPr>
          </a:p>
          <a:p>
            <a:r>
              <a:rPr lang="en-US" altLang="ko-KR" sz="1600" b="1" kern="0" dirty="0"/>
              <a:t>FROM employees a; </a:t>
            </a:r>
          </a:p>
          <a:p>
            <a:endParaRPr lang="en-US" altLang="ko-KR" sz="2100" b="1" kern="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61459" y="50292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100" b="1" kern="0" dirty="0" smtClean="0"/>
              <a:t>정답 </a:t>
            </a:r>
            <a:r>
              <a:rPr lang="en-US" altLang="ko-KR" sz="2100" b="1" kern="0" dirty="0" smtClean="0"/>
              <a:t>:</a:t>
            </a:r>
          </a:p>
          <a:p>
            <a:r>
              <a:rPr lang="ko-KR" altLang="en-US" sz="2000" b="1" kern="0" dirty="0"/>
              <a:t>이 쿼리는 메인 쿼리에서는 사원의 </a:t>
            </a:r>
            <a:r>
              <a:rPr lang="ko-KR" altLang="en-US" sz="2000" b="1" kern="0" dirty="0" err="1"/>
              <a:t>일반정보와</a:t>
            </a:r>
            <a:r>
              <a:rPr lang="ko-KR" altLang="en-US" sz="2000" b="1" kern="0" dirty="0"/>
              <a:t> 급여를 조회하고 스칼라 서브쿼리를 사용해 </a:t>
            </a:r>
            <a:r>
              <a:rPr lang="en-US" altLang="ko-KR" sz="2000" b="1" kern="0" dirty="0"/>
              <a:t>employees </a:t>
            </a:r>
            <a:r>
              <a:rPr lang="ko-KR" altLang="en-US" sz="2000" b="1" kern="0" dirty="0"/>
              <a:t>테이블에서 </a:t>
            </a:r>
            <a:r>
              <a:rPr lang="en-US" altLang="ko-KR" sz="2000" b="1" kern="0" dirty="0" err="1"/>
              <a:t>job_id</a:t>
            </a:r>
            <a:r>
              <a:rPr lang="en-US" altLang="ko-KR" sz="2000" b="1" kern="0" dirty="0"/>
              <a:t> </a:t>
            </a:r>
            <a:r>
              <a:rPr lang="ko-KR" altLang="en-US" sz="2000" b="1" kern="0" dirty="0"/>
              <a:t>별 평균 급여를 구하는 쿼리입니다</a:t>
            </a:r>
            <a:r>
              <a:rPr lang="en-US" altLang="ko-KR" sz="2000" b="1" kern="0" dirty="0"/>
              <a:t>. </a:t>
            </a:r>
            <a:r>
              <a:rPr lang="ko-KR" altLang="en-US" sz="2000" b="1" kern="0" dirty="0" smtClean="0"/>
              <a:t>즉</a:t>
            </a:r>
            <a:r>
              <a:rPr lang="en-US" altLang="ko-KR" sz="2000" b="1" kern="0" dirty="0"/>
              <a:t>, </a:t>
            </a:r>
            <a:r>
              <a:rPr lang="ko-KR" altLang="en-US" sz="2000" b="1" kern="0" dirty="0"/>
              <a:t>각 사원의 </a:t>
            </a:r>
            <a:r>
              <a:rPr lang="ko-KR" altLang="en-US" sz="2000" b="1" kern="0" dirty="0" smtClean="0"/>
              <a:t>급여와 해당 사원의 </a:t>
            </a:r>
            <a:r>
              <a:rPr lang="en-US" altLang="ko-KR" sz="2000" b="1" kern="0" dirty="0" err="1"/>
              <a:t>job_id</a:t>
            </a:r>
            <a:r>
              <a:rPr lang="en-US" altLang="ko-KR" sz="2000" b="1" kern="0" dirty="0"/>
              <a:t> </a:t>
            </a:r>
            <a:r>
              <a:rPr lang="ko-KR" altLang="en-US" sz="2000" b="1" kern="0" dirty="0"/>
              <a:t>별 평균 급여를 같이 조회하는 쿼리입니다</a:t>
            </a:r>
            <a:r>
              <a:rPr lang="en-US" altLang="ko-KR" sz="2000" b="1" kern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6022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9906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100" b="1" kern="0" dirty="0"/>
              <a:t>2. </a:t>
            </a:r>
            <a:r>
              <a:rPr lang="ko-KR" altLang="en-US" sz="2100" b="1" kern="0" dirty="0" smtClean="0"/>
              <a:t>다음 쿼리를 </a:t>
            </a:r>
            <a:r>
              <a:rPr lang="en-US" altLang="ko-KR" sz="2100" b="1" kern="0" dirty="0" smtClean="0"/>
              <a:t>LATERAL </a:t>
            </a:r>
            <a:r>
              <a:rPr lang="ko-KR" altLang="en-US" sz="2100" b="1" kern="0" dirty="0" smtClean="0"/>
              <a:t>키워드를 사용해 같은 결과를 조회하도록 변경해 보세요</a:t>
            </a:r>
            <a:r>
              <a:rPr lang="en-US" altLang="ko-KR" sz="2100" b="1" kern="0" dirty="0" smtClean="0"/>
              <a:t>.</a:t>
            </a:r>
          </a:p>
          <a:p>
            <a:endParaRPr lang="en-US" altLang="ko-KR" sz="2100" b="1" kern="0" dirty="0" smtClean="0"/>
          </a:p>
          <a:p>
            <a:r>
              <a:rPr lang="en-US" altLang="ko-KR" sz="1600" b="1" kern="0" dirty="0"/>
              <a:t>SELECT </a:t>
            </a:r>
            <a:r>
              <a:rPr lang="en-US" altLang="ko-KR" sz="1600" b="1" kern="0" dirty="0" err="1"/>
              <a:t>b.department_name</a:t>
            </a:r>
            <a:r>
              <a:rPr lang="en-US" altLang="ko-KR" sz="1600" b="1" kern="0" dirty="0"/>
              <a:t>, </a:t>
            </a:r>
            <a:r>
              <a:rPr lang="en-US" altLang="ko-KR" sz="1600" b="1" kern="0" dirty="0" err="1"/>
              <a:t>loc.street_address</a:t>
            </a:r>
            <a:r>
              <a:rPr lang="en-US" altLang="ko-KR" sz="1600" b="1" kern="0" dirty="0"/>
              <a:t>, </a:t>
            </a:r>
            <a:r>
              <a:rPr lang="en-US" altLang="ko-KR" sz="1600" b="1" kern="0" dirty="0" err="1"/>
              <a:t>loc.country_name</a:t>
            </a:r>
            <a:endParaRPr lang="en-US" altLang="ko-KR" sz="1600" b="1" kern="0" dirty="0"/>
          </a:p>
          <a:p>
            <a:r>
              <a:rPr lang="en-US" altLang="ko-KR" sz="1600" b="1" kern="0" dirty="0"/>
              <a:t>  FROM departments b</a:t>
            </a:r>
          </a:p>
          <a:p>
            <a:r>
              <a:rPr lang="en-US" altLang="ko-KR" sz="1600" b="1" kern="0" dirty="0"/>
              <a:t>     ,( SELECT </a:t>
            </a:r>
            <a:r>
              <a:rPr lang="en-US" altLang="ko-KR" sz="1600" b="1" kern="0" dirty="0" err="1"/>
              <a:t>l.location_id</a:t>
            </a:r>
            <a:r>
              <a:rPr lang="en-US" altLang="ko-KR" sz="1600" b="1" kern="0" dirty="0"/>
              <a:t>, </a:t>
            </a:r>
            <a:r>
              <a:rPr lang="en-US" altLang="ko-KR" sz="1600" b="1" kern="0" dirty="0" err="1"/>
              <a:t>l.street_address</a:t>
            </a:r>
            <a:r>
              <a:rPr lang="en-US" altLang="ko-KR" sz="1600" b="1" kern="0" dirty="0"/>
              <a:t>, </a:t>
            </a:r>
            <a:r>
              <a:rPr lang="en-US" altLang="ko-KR" sz="1600" b="1" kern="0" dirty="0" err="1"/>
              <a:t>c.country_name</a:t>
            </a:r>
            <a:endParaRPr lang="en-US" altLang="ko-KR" sz="1600" b="1" kern="0" dirty="0"/>
          </a:p>
          <a:p>
            <a:r>
              <a:rPr lang="en-US" altLang="ko-KR" sz="1600" b="1" kern="0" dirty="0"/>
              <a:t>          FROM locations l</a:t>
            </a:r>
            <a:r>
              <a:rPr lang="en-US" altLang="ko-KR" sz="1600" b="1" kern="0" dirty="0" smtClean="0"/>
              <a:t>,   countries </a:t>
            </a:r>
            <a:r>
              <a:rPr lang="en-US" altLang="ko-KR" sz="1600" b="1" kern="0" dirty="0"/>
              <a:t>c</a:t>
            </a:r>
          </a:p>
          <a:p>
            <a:r>
              <a:rPr lang="en-US" altLang="ko-KR" sz="1600" b="1" kern="0" dirty="0"/>
              <a:t>         WHERE </a:t>
            </a:r>
            <a:r>
              <a:rPr lang="en-US" altLang="ko-KR" sz="1600" b="1" kern="0" dirty="0" err="1"/>
              <a:t>l.country_id</a:t>
            </a:r>
            <a:r>
              <a:rPr lang="en-US" altLang="ko-KR" sz="1600" b="1" kern="0" dirty="0"/>
              <a:t> = </a:t>
            </a:r>
            <a:r>
              <a:rPr lang="en-US" altLang="ko-KR" sz="1600" b="1" kern="0" dirty="0" err="1"/>
              <a:t>c.country_id</a:t>
            </a:r>
            <a:r>
              <a:rPr lang="en-US" altLang="ko-KR" sz="1600" b="1" kern="0" dirty="0"/>
              <a:t> ) </a:t>
            </a:r>
            <a:r>
              <a:rPr lang="en-US" altLang="ko-KR" sz="1600" b="1" kern="0" dirty="0" err="1"/>
              <a:t>loc</a:t>
            </a:r>
            <a:endParaRPr lang="en-US" altLang="ko-KR" sz="1600" b="1" kern="0" dirty="0"/>
          </a:p>
          <a:p>
            <a:r>
              <a:rPr lang="en-US" altLang="ko-KR" sz="1600" b="1" kern="0" dirty="0"/>
              <a:t> WHERE </a:t>
            </a:r>
            <a:r>
              <a:rPr lang="en-US" altLang="ko-KR" sz="1600" b="1" kern="0" dirty="0" err="1"/>
              <a:t>b.location_id</a:t>
            </a:r>
            <a:r>
              <a:rPr lang="en-US" altLang="ko-KR" sz="1600" b="1" kern="0" dirty="0"/>
              <a:t> = </a:t>
            </a:r>
            <a:r>
              <a:rPr lang="en-US" altLang="ko-KR" sz="1600" b="1" kern="0" dirty="0" err="1"/>
              <a:t>loc.location_id</a:t>
            </a:r>
            <a:r>
              <a:rPr lang="en-US" altLang="ko-KR" sz="1600" b="1" kern="0" dirty="0"/>
              <a:t>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94423" y="36576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100" b="1" kern="0" dirty="0" smtClean="0"/>
              <a:t>정답 </a:t>
            </a:r>
            <a:r>
              <a:rPr lang="en-US" altLang="ko-KR" sz="2100" b="1" kern="0" dirty="0" smtClean="0"/>
              <a:t>:</a:t>
            </a:r>
          </a:p>
          <a:p>
            <a:endParaRPr lang="en-US" altLang="ko-KR" sz="2100" b="1" kern="0" dirty="0"/>
          </a:p>
          <a:p>
            <a:r>
              <a:rPr lang="en-US" altLang="ko-KR" sz="1600" b="1" kern="0" dirty="0"/>
              <a:t>SELECT </a:t>
            </a:r>
            <a:r>
              <a:rPr lang="en-US" altLang="ko-KR" sz="1600" b="1" kern="0" dirty="0" err="1"/>
              <a:t>b.department_name</a:t>
            </a:r>
            <a:r>
              <a:rPr lang="en-US" altLang="ko-KR" sz="1600" b="1" kern="0" dirty="0"/>
              <a:t>, </a:t>
            </a:r>
            <a:r>
              <a:rPr lang="en-US" altLang="ko-KR" sz="1600" b="1" kern="0" dirty="0" err="1"/>
              <a:t>loc.street_address</a:t>
            </a:r>
            <a:r>
              <a:rPr lang="en-US" altLang="ko-KR" sz="1600" b="1" kern="0" dirty="0"/>
              <a:t>, </a:t>
            </a:r>
            <a:r>
              <a:rPr lang="en-US" altLang="ko-KR" sz="1600" b="1" kern="0" dirty="0" err="1"/>
              <a:t>loc.country_name</a:t>
            </a:r>
            <a:endParaRPr lang="en-US" altLang="ko-KR" sz="1600" b="1" kern="0" dirty="0"/>
          </a:p>
          <a:p>
            <a:r>
              <a:rPr lang="en-US" altLang="ko-KR" sz="1600" b="1" kern="0" dirty="0"/>
              <a:t>  FROM departments b</a:t>
            </a:r>
          </a:p>
          <a:p>
            <a:r>
              <a:rPr lang="en-US" altLang="ko-KR" sz="1600" b="1" kern="0" dirty="0"/>
              <a:t>      ,</a:t>
            </a:r>
            <a:r>
              <a:rPr lang="en-US" altLang="ko-KR" sz="1600" b="1" kern="0" dirty="0">
                <a:solidFill>
                  <a:srgbClr val="0000FF"/>
                </a:solidFill>
              </a:rPr>
              <a:t>LATERAL</a:t>
            </a:r>
            <a:r>
              <a:rPr lang="en-US" altLang="ko-KR" sz="1600" b="1" kern="0" dirty="0"/>
              <a:t> ( SELECT </a:t>
            </a:r>
            <a:r>
              <a:rPr lang="en-US" altLang="ko-KR" sz="1600" b="1" kern="0" dirty="0" err="1"/>
              <a:t>l.location_id</a:t>
            </a:r>
            <a:r>
              <a:rPr lang="en-US" altLang="ko-KR" sz="1600" b="1" kern="0" dirty="0"/>
              <a:t>, </a:t>
            </a:r>
            <a:r>
              <a:rPr lang="en-US" altLang="ko-KR" sz="1600" b="1" kern="0" dirty="0" err="1"/>
              <a:t>l.street_address</a:t>
            </a:r>
            <a:r>
              <a:rPr lang="en-US" altLang="ko-KR" sz="1600" b="1" kern="0" dirty="0"/>
              <a:t>, </a:t>
            </a:r>
            <a:r>
              <a:rPr lang="en-US" altLang="ko-KR" sz="1600" b="1" kern="0" dirty="0" err="1"/>
              <a:t>c.country_name</a:t>
            </a:r>
            <a:endParaRPr lang="en-US" altLang="ko-KR" sz="1600" b="1" kern="0" dirty="0"/>
          </a:p>
          <a:p>
            <a:r>
              <a:rPr lang="en-US" altLang="ko-KR" sz="1600" b="1" kern="0" dirty="0"/>
              <a:t>             </a:t>
            </a:r>
            <a:r>
              <a:rPr lang="en-US" altLang="ko-KR" sz="1600" b="1" kern="0" dirty="0" smtClean="0"/>
              <a:t>                </a:t>
            </a:r>
            <a:r>
              <a:rPr lang="en-US" altLang="ko-KR" sz="1600" b="1" kern="0" dirty="0"/>
              <a:t>FROM locations l</a:t>
            </a:r>
            <a:r>
              <a:rPr lang="en-US" altLang="ko-KR" sz="1600" b="1" kern="0" dirty="0" smtClean="0"/>
              <a:t>,   </a:t>
            </a:r>
            <a:r>
              <a:rPr lang="en-US" altLang="ko-KR" sz="1600" b="1" kern="0" dirty="0"/>
              <a:t>countries c</a:t>
            </a:r>
          </a:p>
          <a:p>
            <a:r>
              <a:rPr lang="en-US" altLang="ko-KR" sz="1600" b="1" kern="0" dirty="0"/>
              <a:t>               </a:t>
            </a:r>
            <a:r>
              <a:rPr lang="en-US" altLang="ko-KR" sz="1600" b="1" kern="0" dirty="0" smtClean="0"/>
              <a:t>           </a:t>
            </a:r>
            <a:r>
              <a:rPr lang="en-US" altLang="ko-KR" sz="1600" b="1" kern="0" dirty="0"/>
              <a:t>WHERE </a:t>
            </a:r>
            <a:r>
              <a:rPr lang="en-US" altLang="ko-KR" sz="1600" b="1" kern="0" dirty="0" err="1"/>
              <a:t>l.country_id</a:t>
            </a:r>
            <a:r>
              <a:rPr lang="en-US" altLang="ko-KR" sz="1600" b="1" kern="0" dirty="0"/>
              <a:t> = </a:t>
            </a:r>
            <a:r>
              <a:rPr lang="en-US" altLang="ko-KR" sz="1600" b="1" kern="0" dirty="0" err="1"/>
              <a:t>c.country_id</a:t>
            </a:r>
            <a:r>
              <a:rPr lang="en-US" altLang="ko-KR" sz="1600" b="1" kern="0" dirty="0"/>
              <a:t> </a:t>
            </a:r>
          </a:p>
          <a:p>
            <a:r>
              <a:rPr lang="en-US" altLang="ko-KR" sz="1600" b="1" kern="0" dirty="0"/>
              <a:t>                </a:t>
            </a:r>
            <a:r>
              <a:rPr lang="en-US" altLang="ko-KR" sz="1600" b="1" kern="0" dirty="0" smtClean="0"/>
              <a:t>               </a:t>
            </a:r>
            <a:r>
              <a:rPr lang="en-US" altLang="ko-KR" sz="1600" b="1" kern="0" dirty="0">
                <a:solidFill>
                  <a:srgbClr val="0000FF"/>
                </a:solidFill>
              </a:rPr>
              <a:t>AND  </a:t>
            </a:r>
            <a:r>
              <a:rPr lang="en-US" altLang="ko-KR" sz="1600" b="1" kern="0" dirty="0" err="1">
                <a:solidFill>
                  <a:srgbClr val="0000FF"/>
                </a:solidFill>
              </a:rPr>
              <a:t>b.location_id</a:t>
            </a:r>
            <a:r>
              <a:rPr lang="en-US" altLang="ko-KR" sz="1600" b="1" kern="0" dirty="0">
                <a:solidFill>
                  <a:srgbClr val="0000FF"/>
                </a:solidFill>
              </a:rPr>
              <a:t> = </a:t>
            </a:r>
            <a:r>
              <a:rPr lang="en-US" altLang="ko-KR" sz="1600" b="1" kern="0" dirty="0" err="1">
                <a:solidFill>
                  <a:srgbClr val="0000FF"/>
                </a:solidFill>
              </a:rPr>
              <a:t>l.location_id</a:t>
            </a:r>
            <a:endParaRPr lang="en-US" altLang="ko-KR" sz="1600" b="1" kern="0" dirty="0">
              <a:solidFill>
                <a:srgbClr val="0000FF"/>
              </a:solidFill>
            </a:endParaRPr>
          </a:p>
          <a:p>
            <a:r>
              <a:rPr lang="en-US" altLang="ko-KR" sz="1600" b="1" kern="0" dirty="0"/>
              <a:t>              </a:t>
            </a:r>
            <a:r>
              <a:rPr lang="en-US" altLang="ko-KR" sz="1600" b="1" kern="0" dirty="0" smtClean="0"/>
              <a:t>           </a:t>
            </a:r>
            <a:r>
              <a:rPr lang="en-US" altLang="ko-KR" sz="1600" b="1" kern="0" dirty="0"/>
              <a:t>) </a:t>
            </a:r>
            <a:r>
              <a:rPr lang="en-US" altLang="ko-KR" sz="1600" b="1" kern="0" dirty="0" err="1"/>
              <a:t>loc</a:t>
            </a:r>
            <a:r>
              <a:rPr lang="en-US" altLang="ko-KR" sz="1600" b="1" kern="0" dirty="0"/>
              <a:t>;</a:t>
            </a:r>
            <a:endParaRPr lang="en-US" sz="1200" b="1" kern="0" dirty="0"/>
          </a:p>
        </p:txBody>
      </p:sp>
    </p:spTree>
    <p:extLst>
      <p:ext uri="{BB962C8B-B14F-4D97-AF65-F5344CB8AC3E}">
        <p14:creationId xmlns:p14="http://schemas.microsoft.com/office/powerpoint/2010/main" val="108462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94423" y="12192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100" b="1" kern="0" dirty="0"/>
              <a:t>3</a:t>
            </a:r>
            <a:r>
              <a:rPr lang="en-US" sz="2100" b="1" kern="0" dirty="0" smtClean="0"/>
              <a:t>. </a:t>
            </a:r>
            <a:r>
              <a:rPr lang="ko-KR" altLang="en-US" sz="2100" b="1" kern="0" dirty="0" smtClean="0"/>
              <a:t>다음 문장을 </a:t>
            </a:r>
            <a:r>
              <a:rPr lang="en-US" altLang="ko-KR" sz="2100" b="1" kern="0" dirty="0" smtClean="0"/>
              <a:t>IN </a:t>
            </a:r>
            <a:r>
              <a:rPr lang="ko-KR" altLang="en-US" sz="2100" b="1" kern="0" dirty="0" smtClean="0"/>
              <a:t>대신 </a:t>
            </a:r>
            <a:r>
              <a:rPr lang="en-US" altLang="ko-KR" sz="2100" b="1" kern="0" dirty="0" smtClean="0"/>
              <a:t>EXISTS </a:t>
            </a:r>
            <a:r>
              <a:rPr lang="ko-KR" altLang="en-US" sz="2100" b="1" kern="0" dirty="0" smtClean="0"/>
              <a:t>연산자를 사용해 같은 결과를 조회하도록 변경해 보세요</a:t>
            </a:r>
            <a:r>
              <a:rPr lang="en-US" altLang="ko-KR" sz="2100" b="1" kern="0" dirty="0" smtClean="0"/>
              <a:t>. </a:t>
            </a:r>
          </a:p>
          <a:p>
            <a:endParaRPr lang="en-US" sz="2100" b="1" kern="0" dirty="0"/>
          </a:p>
          <a:p>
            <a:r>
              <a:rPr lang="en-US" sz="1800" b="1" kern="0" dirty="0"/>
              <a:t>SELECT </a:t>
            </a:r>
            <a:r>
              <a:rPr lang="en-US" sz="1800" b="1" kern="0" dirty="0" err="1"/>
              <a:t>employee_id</a:t>
            </a:r>
            <a:r>
              <a:rPr lang="en-US" sz="1800" b="1" kern="0" dirty="0"/>
              <a:t>,</a:t>
            </a:r>
          </a:p>
          <a:p>
            <a:r>
              <a:rPr lang="en-US" sz="1800" b="1" kern="0" dirty="0"/>
              <a:t>       </a:t>
            </a:r>
            <a:r>
              <a:rPr lang="en-US" sz="1800" b="1" kern="0" dirty="0" err="1"/>
              <a:t>job_id</a:t>
            </a:r>
            <a:r>
              <a:rPr lang="en-US" sz="1800" b="1" kern="0" dirty="0"/>
              <a:t>, salary</a:t>
            </a:r>
          </a:p>
          <a:p>
            <a:r>
              <a:rPr lang="en-US" sz="1800" b="1" kern="0" dirty="0"/>
              <a:t>  FROM employees </a:t>
            </a:r>
          </a:p>
          <a:p>
            <a:r>
              <a:rPr lang="en-US" sz="1800" b="1" kern="0" dirty="0"/>
              <a:t> WHERE (</a:t>
            </a:r>
            <a:r>
              <a:rPr lang="en-US" sz="1800" b="1" kern="0" dirty="0" err="1"/>
              <a:t>job_id</a:t>
            </a:r>
            <a:r>
              <a:rPr lang="en-US" sz="1800" b="1" kern="0" dirty="0"/>
              <a:t>, salary ) IN ( SELECT </a:t>
            </a:r>
            <a:r>
              <a:rPr lang="en-US" sz="1800" b="1" kern="0" dirty="0" err="1"/>
              <a:t>job_id</a:t>
            </a:r>
            <a:r>
              <a:rPr lang="en-US" sz="1800" b="1" kern="0" dirty="0"/>
              <a:t>, </a:t>
            </a:r>
            <a:r>
              <a:rPr lang="en-US" sz="1800" b="1" kern="0" dirty="0" err="1"/>
              <a:t>min_salary</a:t>
            </a:r>
            <a:endParaRPr lang="en-US" sz="1800" b="1" kern="0" dirty="0"/>
          </a:p>
          <a:p>
            <a:r>
              <a:rPr lang="en-US" sz="1800" b="1" kern="0" dirty="0"/>
              <a:t>                              </a:t>
            </a:r>
            <a:r>
              <a:rPr lang="en-US" sz="1800" b="1" kern="0" dirty="0" smtClean="0"/>
              <a:t>                       </a:t>
            </a:r>
            <a:r>
              <a:rPr lang="en-US" sz="1800" b="1" kern="0" dirty="0"/>
              <a:t>FROM jobs</a:t>
            </a:r>
            <a:r>
              <a:rPr lang="en-US" sz="1800" b="1" kern="0" dirty="0" smtClean="0"/>
              <a:t>);</a:t>
            </a:r>
            <a:endParaRPr lang="en-US" sz="1800" b="1" kern="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10420" y="38100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100" b="1" kern="0" dirty="0" smtClean="0"/>
              <a:t>정답 </a:t>
            </a:r>
            <a:r>
              <a:rPr lang="en-US" altLang="ko-KR" sz="2100" b="1" kern="0" dirty="0" smtClean="0"/>
              <a:t>:</a:t>
            </a:r>
          </a:p>
          <a:p>
            <a:r>
              <a:rPr lang="en-US" altLang="ko-KR" sz="1800" b="1" kern="0" dirty="0"/>
              <a:t>SELECT </a:t>
            </a:r>
            <a:r>
              <a:rPr lang="en-US" altLang="ko-KR" sz="1800" b="1" kern="0" dirty="0" err="1"/>
              <a:t>employee_id</a:t>
            </a:r>
            <a:r>
              <a:rPr lang="en-US" altLang="ko-KR" sz="1800" b="1" kern="0" dirty="0" smtClean="0"/>
              <a:t>,   </a:t>
            </a:r>
            <a:r>
              <a:rPr lang="en-US" altLang="ko-KR" sz="1800" b="1" kern="0" dirty="0" err="1"/>
              <a:t>job_id</a:t>
            </a:r>
            <a:r>
              <a:rPr lang="en-US" altLang="ko-KR" sz="1800" b="1" kern="0" dirty="0"/>
              <a:t>, salary</a:t>
            </a:r>
          </a:p>
          <a:p>
            <a:r>
              <a:rPr lang="en-US" altLang="ko-KR" sz="1800" b="1" kern="0" dirty="0"/>
              <a:t>  FROM employees a</a:t>
            </a:r>
          </a:p>
          <a:p>
            <a:r>
              <a:rPr lang="en-US" altLang="ko-KR" sz="1800" b="1" kern="0" dirty="0"/>
              <a:t> WHERE </a:t>
            </a:r>
            <a:r>
              <a:rPr lang="en-US" altLang="ko-KR" sz="1800" b="1" kern="0" dirty="0">
                <a:solidFill>
                  <a:srgbClr val="0000FF"/>
                </a:solidFill>
              </a:rPr>
              <a:t>EXISTS</a:t>
            </a:r>
            <a:r>
              <a:rPr lang="en-US" altLang="ko-KR" sz="1800" b="1" kern="0" dirty="0"/>
              <a:t> ( SELECT 1</a:t>
            </a:r>
          </a:p>
          <a:p>
            <a:r>
              <a:rPr lang="en-US" altLang="ko-KR" sz="1800" b="1" kern="0" dirty="0"/>
              <a:t>                 </a:t>
            </a:r>
            <a:r>
              <a:rPr lang="en-US" altLang="ko-KR" sz="1800" b="1" kern="0" dirty="0" smtClean="0"/>
              <a:t>                 </a:t>
            </a:r>
            <a:r>
              <a:rPr lang="en-US" altLang="ko-KR" sz="1800" b="1" kern="0" dirty="0"/>
              <a:t>FROM jobs b</a:t>
            </a:r>
          </a:p>
          <a:p>
            <a:r>
              <a:rPr lang="en-US" altLang="ko-KR" sz="1800" b="1" kern="0" dirty="0" smtClean="0"/>
              <a:t>                               </a:t>
            </a:r>
            <a:r>
              <a:rPr lang="en-US" altLang="ko-KR" sz="1800" b="1" kern="0" dirty="0">
                <a:solidFill>
                  <a:srgbClr val="0000FF"/>
                </a:solidFill>
              </a:rPr>
              <a:t>WHERE </a:t>
            </a:r>
            <a:r>
              <a:rPr lang="en-US" altLang="ko-KR" sz="1800" b="1" kern="0" dirty="0" err="1">
                <a:solidFill>
                  <a:srgbClr val="0000FF"/>
                </a:solidFill>
              </a:rPr>
              <a:t>a.job_id</a:t>
            </a:r>
            <a:r>
              <a:rPr lang="en-US" altLang="ko-KR" sz="1800" b="1" kern="0" dirty="0">
                <a:solidFill>
                  <a:srgbClr val="0000FF"/>
                </a:solidFill>
              </a:rPr>
              <a:t> = </a:t>
            </a:r>
            <a:r>
              <a:rPr lang="en-US" altLang="ko-KR" sz="1800" b="1" kern="0" dirty="0" err="1">
                <a:solidFill>
                  <a:srgbClr val="0000FF"/>
                </a:solidFill>
              </a:rPr>
              <a:t>b.job_id</a:t>
            </a:r>
            <a:endParaRPr lang="en-US" altLang="ko-KR" sz="1800" b="1" kern="0" dirty="0">
              <a:solidFill>
                <a:srgbClr val="0000FF"/>
              </a:solidFill>
            </a:endParaRPr>
          </a:p>
          <a:p>
            <a:r>
              <a:rPr lang="en-US" altLang="ko-KR" sz="1800" b="1" kern="0" dirty="0">
                <a:solidFill>
                  <a:srgbClr val="0000FF"/>
                </a:solidFill>
              </a:rPr>
              <a:t>              </a:t>
            </a:r>
            <a:r>
              <a:rPr lang="en-US" altLang="ko-KR" sz="1800" b="1" kern="0" dirty="0" smtClean="0">
                <a:solidFill>
                  <a:srgbClr val="0000FF"/>
                </a:solidFill>
              </a:rPr>
              <a:t>                      </a:t>
            </a:r>
            <a:r>
              <a:rPr lang="en-US" altLang="ko-KR" sz="1800" b="1" kern="0" dirty="0">
                <a:solidFill>
                  <a:srgbClr val="0000FF"/>
                </a:solidFill>
              </a:rPr>
              <a:t>AND </a:t>
            </a:r>
            <a:r>
              <a:rPr lang="en-US" altLang="ko-KR" sz="1800" b="1" kern="0" dirty="0" err="1">
                <a:solidFill>
                  <a:srgbClr val="0000FF"/>
                </a:solidFill>
              </a:rPr>
              <a:t>a.salary</a:t>
            </a:r>
            <a:r>
              <a:rPr lang="en-US" altLang="ko-KR" sz="1800" b="1" kern="0" dirty="0">
                <a:solidFill>
                  <a:srgbClr val="0000FF"/>
                </a:solidFill>
              </a:rPr>
              <a:t> = </a:t>
            </a:r>
            <a:r>
              <a:rPr lang="en-US" altLang="ko-KR" sz="1800" b="1" kern="0" dirty="0" err="1">
                <a:solidFill>
                  <a:srgbClr val="0000FF"/>
                </a:solidFill>
              </a:rPr>
              <a:t>b.min_salary</a:t>
            </a:r>
            <a:r>
              <a:rPr lang="en-US" altLang="ko-KR" sz="1800" b="1" kern="0" dirty="0">
                <a:solidFill>
                  <a:srgbClr val="0000FF"/>
                </a:solidFill>
              </a:rPr>
              <a:t> </a:t>
            </a:r>
            <a:r>
              <a:rPr lang="en-US" altLang="ko-KR" sz="1800" b="1" kern="0" dirty="0" smtClean="0">
                <a:solidFill>
                  <a:srgbClr val="0000FF"/>
                </a:solidFill>
              </a:rPr>
              <a:t> </a:t>
            </a:r>
            <a:r>
              <a:rPr lang="en-US" altLang="ko-KR" sz="1800" b="1" kern="0" dirty="0" smtClean="0"/>
              <a:t>);</a:t>
            </a:r>
            <a:endParaRPr lang="en-US" altLang="ko-KR" sz="1800" b="1" kern="0" dirty="0"/>
          </a:p>
        </p:txBody>
      </p:sp>
    </p:spTree>
    <p:extLst>
      <p:ext uri="{BB962C8B-B14F-4D97-AF65-F5344CB8AC3E}">
        <p14:creationId xmlns:p14="http://schemas.microsoft.com/office/powerpoint/2010/main" val="3142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94423" y="9906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100" b="1" kern="0" dirty="0"/>
              <a:t>4</a:t>
            </a:r>
            <a:r>
              <a:rPr lang="en-US" sz="2100" b="1" kern="0" dirty="0" smtClean="0"/>
              <a:t>. </a:t>
            </a:r>
            <a:r>
              <a:rPr lang="ko-KR" altLang="en-US" sz="2100" b="1" kern="0" dirty="0" smtClean="0"/>
              <a:t>다음은 </a:t>
            </a:r>
            <a:r>
              <a:rPr lang="en-US" altLang="ko-KR" sz="2100" b="1" kern="0" dirty="0" smtClean="0"/>
              <a:t>ANTI </a:t>
            </a:r>
            <a:r>
              <a:rPr lang="ko-KR" altLang="en-US" sz="2100" b="1" kern="0" dirty="0" smtClean="0"/>
              <a:t>조인 문장입니다</a:t>
            </a:r>
            <a:r>
              <a:rPr lang="en-US" altLang="ko-KR" sz="2100" b="1" kern="0" dirty="0" smtClean="0"/>
              <a:t>. </a:t>
            </a:r>
            <a:r>
              <a:rPr lang="ko-KR" altLang="en-US" sz="2100" b="1" kern="0" dirty="0" smtClean="0"/>
              <a:t>이 문장은 </a:t>
            </a:r>
            <a:r>
              <a:rPr lang="en-US" altLang="ko-KR" sz="2100" b="1" kern="0" dirty="0" smtClean="0"/>
              <a:t>employees </a:t>
            </a:r>
            <a:r>
              <a:rPr lang="ko-KR" altLang="en-US" sz="2100" b="1" kern="0" dirty="0" smtClean="0"/>
              <a:t>테이블에 할당되지 않은 </a:t>
            </a:r>
            <a:r>
              <a:rPr lang="ko-KR" altLang="en-US" sz="2100" b="1" kern="0" dirty="0" err="1" smtClean="0"/>
              <a:t>부서정보를</a:t>
            </a:r>
            <a:r>
              <a:rPr lang="ko-KR" altLang="en-US" sz="2100" b="1" kern="0" dirty="0" smtClean="0"/>
              <a:t> 조회하려는 문장인데</a:t>
            </a:r>
            <a:r>
              <a:rPr lang="en-US" altLang="ko-KR" sz="2100" b="1" kern="0" dirty="0" smtClean="0"/>
              <a:t>, </a:t>
            </a:r>
            <a:r>
              <a:rPr lang="ko-KR" altLang="en-US" sz="2100" b="1" kern="0" dirty="0" smtClean="0"/>
              <a:t>실행하면 데이터가 조회되지 않습니다</a:t>
            </a:r>
            <a:r>
              <a:rPr lang="en-US" altLang="ko-KR" sz="2100" b="1" kern="0" dirty="0" smtClean="0"/>
              <a:t>. </a:t>
            </a:r>
            <a:r>
              <a:rPr lang="ko-KR" altLang="en-US" sz="2100" b="1" kern="0" dirty="0" smtClean="0"/>
              <a:t>해당 </a:t>
            </a:r>
            <a:r>
              <a:rPr lang="ko-KR" altLang="en-US" sz="2100" b="1" kern="0" dirty="0" err="1" smtClean="0"/>
              <a:t>부서정보를</a:t>
            </a:r>
            <a:r>
              <a:rPr lang="ko-KR" altLang="en-US" sz="2100" b="1" kern="0" dirty="0" smtClean="0"/>
              <a:t> 조회하도록 이 쿼리를 수정해 보세요</a:t>
            </a:r>
            <a:r>
              <a:rPr lang="en-US" altLang="ko-KR" sz="2100" b="1" kern="0" dirty="0" smtClean="0"/>
              <a:t>. </a:t>
            </a:r>
          </a:p>
          <a:p>
            <a:endParaRPr lang="en-US" sz="2100" b="1" kern="0" dirty="0"/>
          </a:p>
          <a:p>
            <a:r>
              <a:rPr lang="en-US" sz="1800" b="1" kern="0" dirty="0"/>
              <a:t>SELECT *</a:t>
            </a:r>
          </a:p>
          <a:p>
            <a:r>
              <a:rPr lang="en-US" sz="1800" b="1" kern="0" dirty="0"/>
              <a:t>  FROM departments </a:t>
            </a:r>
          </a:p>
          <a:p>
            <a:r>
              <a:rPr lang="en-US" sz="1800" b="1" kern="0" dirty="0"/>
              <a:t> WHERE </a:t>
            </a:r>
            <a:r>
              <a:rPr lang="en-US" sz="1800" b="1" kern="0" dirty="0" err="1"/>
              <a:t>department_id</a:t>
            </a:r>
            <a:r>
              <a:rPr lang="en-US" sz="1800" b="1" kern="0" dirty="0"/>
              <a:t> NOT IN </a:t>
            </a:r>
            <a:r>
              <a:rPr lang="en-US" sz="1800" b="1" kern="0" dirty="0" smtClean="0"/>
              <a:t> </a:t>
            </a:r>
            <a:r>
              <a:rPr lang="en-US" sz="1800" b="1" kern="0" dirty="0"/>
              <a:t>( SELECT </a:t>
            </a:r>
            <a:r>
              <a:rPr lang="en-US" sz="1800" b="1" kern="0" dirty="0" err="1"/>
              <a:t>a.department_id</a:t>
            </a:r>
            <a:endParaRPr lang="en-US" sz="1800" b="1" kern="0" dirty="0"/>
          </a:p>
          <a:p>
            <a:r>
              <a:rPr lang="en-US" sz="1800" b="1" kern="0" dirty="0" smtClean="0"/>
              <a:t>                                                             </a:t>
            </a:r>
            <a:r>
              <a:rPr lang="en-US" sz="1800" b="1" kern="0" dirty="0"/>
              <a:t>FROM employees A</a:t>
            </a:r>
          </a:p>
          <a:p>
            <a:r>
              <a:rPr lang="en-US" sz="1800" b="1" kern="0" dirty="0"/>
              <a:t>            </a:t>
            </a:r>
            <a:r>
              <a:rPr lang="en-US" sz="1800" b="1" kern="0" dirty="0" smtClean="0"/>
              <a:t>                                            ) </a:t>
            </a:r>
            <a:r>
              <a:rPr lang="en-US" sz="1800" b="1" kern="0" dirty="0" smtClean="0"/>
              <a:t>;</a:t>
            </a:r>
          </a:p>
          <a:p>
            <a:endParaRPr lang="en-US" sz="1800" b="1" kern="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10420" y="4419600"/>
            <a:ext cx="106131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100" b="1" kern="0" dirty="0" smtClean="0"/>
              <a:t>정답 </a:t>
            </a:r>
            <a:r>
              <a:rPr lang="en-US" altLang="ko-KR" sz="2100" b="1" kern="0" dirty="0" smtClean="0"/>
              <a:t>:                  </a:t>
            </a:r>
            <a:r>
              <a:rPr lang="en-US" altLang="ko-KR" sz="1800" b="1" kern="0" dirty="0" smtClean="0"/>
              <a:t>SELECT </a:t>
            </a:r>
            <a:r>
              <a:rPr lang="en-US" altLang="ko-KR" sz="1800" b="1" kern="0" dirty="0"/>
              <a:t>*</a:t>
            </a:r>
          </a:p>
          <a:p>
            <a:r>
              <a:rPr lang="en-US" altLang="ko-KR" sz="1800" b="1" kern="0" dirty="0" smtClean="0"/>
              <a:t>                                    </a:t>
            </a:r>
            <a:r>
              <a:rPr lang="en-US" altLang="ko-KR" sz="1800" b="1" kern="0" dirty="0"/>
              <a:t>FROM departments </a:t>
            </a:r>
          </a:p>
          <a:p>
            <a:r>
              <a:rPr lang="en-US" altLang="ko-KR" sz="1800" b="1" kern="0" dirty="0" smtClean="0"/>
              <a:t>                                 </a:t>
            </a:r>
            <a:r>
              <a:rPr lang="en-US" altLang="ko-KR" sz="1800" b="1" kern="0" dirty="0"/>
              <a:t>WHERE </a:t>
            </a:r>
            <a:r>
              <a:rPr lang="en-US" altLang="ko-KR" sz="1800" b="1" kern="0" dirty="0" err="1"/>
              <a:t>department_id</a:t>
            </a:r>
            <a:r>
              <a:rPr lang="en-US" altLang="ko-KR" sz="1800" b="1" kern="0" dirty="0"/>
              <a:t> NOT IN </a:t>
            </a:r>
          </a:p>
          <a:p>
            <a:r>
              <a:rPr lang="en-US" altLang="ko-KR" sz="1800" b="1" kern="0" dirty="0" smtClean="0"/>
              <a:t>                                                                           </a:t>
            </a:r>
            <a:r>
              <a:rPr lang="en-US" altLang="ko-KR" sz="1800" b="1" kern="0" dirty="0"/>
              <a:t>( SELECT </a:t>
            </a:r>
            <a:r>
              <a:rPr lang="en-US" altLang="ko-KR" sz="1800" b="1" kern="0" dirty="0" err="1"/>
              <a:t>department_id</a:t>
            </a:r>
            <a:endParaRPr lang="en-US" altLang="ko-KR" sz="1800" b="1" kern="0" dirty="0"/>
          </a:p>
          <a:p>
            <a:r>
              <a:rPr lang="en-US" altLang="ko-KR" sz="1800" b="1" kern="0" dirty="0"/>
              <a:t>            </a:t>
            </a:r>
            <a:r>
              <a:rPr lang="en-US" altLang="ko-KR" sz="1800" b="1" kern="0" dirty="0" smtClean="0"/>
              <a:t>                                                                     </a:t>
            </a:r>
            <a:r>
              <a:rPr lang="en-US" altLang="ko-KR" sz="1800" b="1" kern="0" dirty="0"/>
              <a:t>FROM employees </a:t>
            </a:r>
          </a:p>
          <a:p>
            <a:r>
              <a:rPr lang="en-US" altLang="ko-KR" sz="1800" b="1" kern="0" dirty="0">
                <a:solidFill>
                  <a:srgbClr val="0000FF"/>
                </a:solidFill>
              </a:rPr>
              <a:t>           </a:t>
            </a:r>
            <a:r>
              <a:rPr lang="en-US" altLang="ko-KR" sz="1800" b="1" kern="0" dirty="0" smtClean="0">
                <a:solidFill>
                  <a:srgbClr val="0000FF"/>
                </a:solidFill>
              </a:rPr>
              <a:t>                                                                  </a:t>
            </a:r>
            <a:r>
              <a:rPr lang="en-US" altLang="ko-KR" sz="1800" b="1" kern="0" dirty="0">
                <a:solidFill>
                  <a:srgbClr val="0000FF"/>
                </a:solidFill>
              </a:rPr>
              <a:t>WHERE </a:t>
            </a:r>
            <a:r>
              <a:rPr lang="en-US" altLang="ko-KR" sz="1800" b="1" kern="0" dirty="0" err="1">
                <a:solidFill>
                  <a:srgbClr val="0000FF"/>
                </a:solidFill>
              </a:rPr>
              <a:t>department_id</a:t>
            </a:r>
            <a:r>
              <a:rPr lang="en-US" altLang="ko-KR" sz="1800" b="1" kern="0" dirty="0">
                <a:solidFill>
                  <a:srgbClr val="0000FF"/>
                </a:solidFill>
              </a:rPr>
              <a:t> IS NOT </a:t>
            </a:r>
            <a:r>
              <a:rPr lang="en-US" altLang="ko-KR" sz="1800" b="1" kern="0" dirty="0" smtClean="0">
                <a:solidFill>
                  <a:srgbClr val="0000FF"/>
                </a:solidFill>
              </a:rPr>
              <a:t>NULL   </a:t>
            </a:r>
            <a:r>
              <a:rPr lang="en-US" altLang="ko-KR" sz="1800" b="1" kern="0" dirty="0"/>
              <a:t>) ;</a:t>
            </a:r>
            <a:endParaRPr lang="en-US" altLang="ko-KR" sz="21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40510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ae443b16b719bbaaf407130fbe4cceeda0b8a7"/>
  <p:tag name="ARTICULATE_SLIDE_COUNT" val="22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U7_Jan2017">
  <a:themeElements>
    <a:clrScheme name="Oracle University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OU7_Jan2017</Template>
  <TotalTime>23676</TotalTime>
  <Words>365</Words>
  <Application>Microsoft Office PowerPoint</Application>
  <PresentationFormat>사용자 지정</PresentationFormat>
  <Paragraphs>66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Times New Roman</vt:lpstr>
      <vt:lpstr>OU7_Jan2017</vt:lpstr>
      <vt:lpstr>Quiz</vt:lpstr>
      <vt:lpstr>Quiz</vt:lpstr>
      <vt:lpstr>Quiz</vt:lpstr>
      <vt:lpstr>Quiz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 Rahi</dc:creator>
  <cp:lastModifiedBy>Windows 사용자</cp:lastModifiedBy>
  <cp:revision>958</cp:revision>
  <cp:lastPrinted>2002-03-28T23:57:22Z</cp:lastPrinted>
  <dcterms:created xsi:type="dcterms:W3CDTF">2017-05-02T17:39:07Z</dcterms:created>
  <dcterms:modified xsi:type="dcterms:W3CDTF">2020-01-19T02:40:30Z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  <property fmtid="{D5CDD505-2E9C-101B-9397-08002B2CF9AE}" pid="8" name="ArticulateGUID">
    <vt:lpwstr>54608960-AEB5-4F2A-B622-CD7CD84DD473</vt:lpwstr>
  </property>
  <property fmtid="{D5CDD505-2E9C-101B-9397-08002B2CF9AE}" pid="9" name="ArticulatePath">
    <vt:lpwstr>OU7_July2016</vt:lpwstr>
  </property>
</Properties>
</file>