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9"/>
  </p:notesMasterIdLst>
  <p:handoutMasterIdLst>
    <p:handoutMasterId r:id="rId10"/>
  </p:handoutMasterIdLst>
  <p:sldIdLst>
    <p:sldId id="395" r:id="rId2"/>
    <p:sldId id="506" r:id="rId3"/>
    <p:sldId id="507" r:id="rId4"/>
    <p:sldId id="459" r:id="rId5"/>
    <p:sldId id="482" r:id="rId6"/>
    <p:sldId id="510" r:id="rId7"/>
    <p:sldId id="509" r:id="rId8"/>
  </p:sldIdLst>
  <p:sldSz cx="12188825" cy="6858000"/>
  <p:notesSz cx="6991350" cy="9282113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60949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12189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8284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243797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3047467" algn="l" defTabSz="12189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3656960" algn="l" defTabSz="12189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4266453" algn="l" defTabSz="12189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4875947" algn="l" defTabSz="12189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orient="horz" pos="283">
          <p15:clr>
            <a:srgbClr val="A4A3A4"/>
          </p15:clr>
        </p15:guide>
        <p15:guide id="3" pos="2202">
          <p15:clr>
            <a:srgbClr val="A4A3A4"/>
          </p15:clr>
        </p15:guide>
        <p15:guide id="4" orient="horz" pos="2827">
          <p15:clr>
            <a:srgbClr val="A4A3A4"/>
          </p15:clr>
        </p15:guide>
        <p15:guide id="5" pos="28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80000"/>
    <a:srgbClr val="D8E3E4"/>
    <a:srgbClr val="D8E1E6"/>
    <a:srgbClr val="FFF7EF"/>
    <a:srgbClr val="5F5F5F"/>
    <a:srgbClr val="DCE3E4"/>
    <a:srgbClr val="8DA6B1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 autoAdjust="0"/>
    <p:restoredTop sz="73030" autoAdjust="0"/>
  </p:normalViewPr>
  <p:slideViewPr>
    <p:cSldViewPr showGuides="1">
      <p:cViewPr varScale="1">
        <p:scale>
          <a:sx n="84" d="100"/>
          <a:sy n="84" d="100"/>
        </p:scale>
        <p:origin x="374" y="77"/>
      </p:cViewPr>
      <p:guideLst>
        <p:guide orient="horz" pos="2160"/>
        <p:guide orient="horz" pos="864"/>
        <p:guide pos="3839"/>
      </p:guideLst>
    </p:cSldViewPr>
  </p:slideViewPr>
  <p:outlineViewPr>
    <p:cViewPr>
      <p:scale>
        <a:sx n="33" d="100"/>
        <a:sy n="33" d="100"/>
      </p:scale>
      <p:origin x="240" y="1903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65" d="100"/>
          <a:sy n="65" d="100"/>
        </p:scale>
        <p:origin x="3130" y="62"/>
      </p:cViewPr>
      <p:guideLst>
        <p:guide orient="horz" pos="2923"/>
        <p:guide orient="horz" pos="283"/>
        <p:guide pos="2202"/>
        <p:guide orient="horz" pos="2827"/>
        <p:guide pos="28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l" defTabSz="930275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2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2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l" defTabSz="930275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2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2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E017113E-EE52-418C-876D-51A57B740E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3198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_Image_Placeholder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0663" y="441325"/>
            <a:ext cx="6550025" cy="3686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Notes_TextBox_Placeholder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92608" y="4434840"/>
            <a:ext cx="6400800" cy="420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915" tIns="12915" rIns="12915" bIns="129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95275" y="8724900"/>
            <a:ext cx="6400800" cy="23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sz="11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fr-FR" dirty="0" smtClean="0"/>
              <a:t>5 - &lt;#&gt;</a:t>
            </a:r>
            <a:endParaRPr lang="en-US" dirty="0"/>
          </a:p>
        </p:txBody>
      </p:sp>
      <p:sp>
        <p:nvSpPr>
          <p:cNvPr id="4108" name="NotesMaster_TextBoxGuide" hidden="1"/>
          <p:cNvSpPr>
            <a:spLocks noChangeShapeType="1"/>
          </p:cNvSpPr>
          <p:nvPr/>
        </p:nvSpPr>
        <p:spPr bwMode="auto">
          <a:xfrm>
            <a:off x="457200" y="8486775"/>
            <a:ext cx="6076950" cy="0"/>
          </a:xfrm>
          <a:prstGeom prst="line">
            <a:avLst/>
          </a:prstGeom>
          <a:noFill/>
          <a:ln w="9525">
            <a:solidFill>
              <a:srgbClr val="0082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Arial" pitchFamily="34" charset="0"/>
              <a:buNone/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55582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609493" rtl="0" eaLnBrk="0" fontAlgn="base" hangingPunct="0">
      <a:spcBef>
        <a:spcPts val="533"/>
      </a:spcBef>
      <a:spcAft>
        <a:spcPct val="0"/>
      </a:spcAft>
      <a:buSzPct val="100000"/>
      <a:buFont typeface="Arial" charset="0"/>
      <a:defRPr sz="1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152373" algn="l" defTabSz="609493" rtl="0" eaLnBrk="0" fontAlgn="base" hangingPunct="0">
      <a:spcBef>
        <a:spcPts val="533"/>
      </a:spcBef>
      <a:spcAft>
        <a:spcPct val="0"/>
      </a:spcAft>
      <a:buSzPct val="100000"/>
      <a:buFont typeface="Times New Roman" pitchFamily="18" charset="0"/>
      <a:defRPr sz="1100" kern="1200">
        <a:solidFill>
          <a:srgbClr val="000000"/>
        </a:solidFill>
        <a:latin typeface="Arial" pitchFamily="34" charset="0"/>
        <a:ea typeface="+mn-ea"/>
        <a:cs typeface="+mn-cs"/>
      </a:defRPr>
    </a:lvl2pPr>
    <a:lvl3pPr marL="609493" indent="-304747" algn="l" defTabSz="609493" rtl="0" eaLnBrk="0" fontAlgn="base" hangingPunct="0">
      <a:spcBef>
        <a:spcPts val="400"/>
      </a:spcBef>
      <a:spcAft>
        <a:spcPct val="0"/>
      </a:spcAft>
      <a:buSzPct val="100000"/>
      <a:buFont typeface="Times New Roman" pitchFamily="18" charset="0"/>
      <a:buChar char="•"/>
      <a:defRPr sz="1100" kern="1200">
        <a:solidFill>
          <a:srgbClr val="000000"/>
        </a:solidFill>
        <a:latin typeface="Arial" pitchFamily="34" charset="0"/>
        <a:ea typeface="+mn-ea"/>
        <a:cs typeface="+mn-cs"/>
      </a:defRPr>
    </a:lvl3pPr>
    <a:lvl4pPr marL="1066613" indent="-304747" algn="l" defTabSz="609493" rtl="0" eaLnBrk="0" fontAlgn="base" hangingPunct="0">
      <a:spcBef>
        <a:spcPts val="400"/>
      </a:spcBef>
      <a:spcAft>
        <a:spcPct val="0"/>
      </a:spcAft>
      <a:buSzPct val="100000"/>
      <a:buFont typeface="Times New Roman" pitchFamily="18" charset="0"/>
      <a:buChar char="-"/>
      <a:defRPr sz="1100" kern="1200">
        <a:solidFill>
          <a:srgbClr val="000000"/>
        </a:solidFill>
        <a:latin typeface="Arial" pitchFamily="34" charset="0"/>
        <a:ea typeface="+mn-ea"/>
        <a:cs typeface="+mn-cs"/>
      </a:defRPr>
    </a:lvl4pPr>
    <a:lvl5pPr marL="152373" algn="l" defTabSz="609493" rtl="0" eaLnBrk="0" fontAlgn="base" hangingPunct="0">
      <a:spcBef>
        <a:spcPts val="400"/>
      </a:spcBef>
      <a:spcAft>
        <a:spcPct val="0"/>
      </a:spcAft>
      <a:buSzPct val="100000"/>
      <a:buFont typeface="Times New Roman" pitchFamily="18" charset="0"/>
      <a:defRPr sz="1100" kern="1200">
        <a:solidFill>
          <a:srgbClr val="000000"/>
        </a:solidFill>
        <a:latin typeface="Courier New" pitchFamily="49" charset="0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olidFill>
                <a:srgbClr val="5F5F5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15000" y="8610600"/>
            <a:ext cx="762000" cy="227013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72D9AE-7182-4680-8F79-479C4181FF08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2457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218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79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653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33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03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Oracle Cloud Infrastructure Fundamentals   5 - 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6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138" y="1242485"/>
            <a:ext cx="10944549" cy="1831606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 marL="1280160" indent="-365760"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5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gray">
          <a:xfrm>
            <a:off x="11994142" y="-23284"/>
            <a:ext cx="194683" cy="6853768"/>
          </a:xfrm>
          <a:prstGeom prst="rect">
            <a:avLst/>
          </a:prstGeom>
          <a:solidFill>
            <a:srgbClr val="D8E1E6"/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ern="0" dirty="0">
              <a:solidFill>
                <a:srgbClr val="FFFFFF"/>
              </a:solidFill>
              <a:latin typeface="Calibri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0" y="-27518"/>
            <a:ext cx="194683" cy="6851651"/>
          </a:xfrm>
          <a:prstGeom prst="rect">
            <a:avLst/>
          </a:prstGeom>
          <a:solidFill>
            <a:srgbClr val="D8E1E6"/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ern="0" dirty="0">
              <a:solidFill>
                <a:srgbClr val="FFFFFF"/>
              </a:solidFill>
              <a:latin typeface="Calibri"/>
              <a:cs typeface="+mn-cs"/>
            </a:endParaRPr>
          </a:p>
        </p:txBody>
      </p:sp>
      <p:grpSp>
        <p:nvGrpSpPr>
          <p:cNvPr id="1028" name="Group 16" hidden="1"/>
          <p:cNvGrpSpPr>
            <a:grpSpLocks/>
          </p:cNvGrpSpPr>
          <p:nvPr/>
        </p:nvGrpSpPr>
        <p:grpSpPr bwMode="auto">
          <a:xfrm>
            <a:off x="184103" y="302685"/>
            <a:ext cx="11822736" cy="6004983"/>
            <a:chOff x="138075" y="301084"/>
            <a:chExt cx="8868925" cy="6005136"/>
          </a:xfrm>
        </p:grpSpPr>
        <p:grpSp>
          <p:nvGrpSpPr>
            <p:cNvPr id="1036" name="Group 24" hidden="1"/>
            <p:cNvGrpSpPr>
              <a:grpSpLocks/>
            </p:cNvGrpSpPr>
            <p:nvPr/>
          </p:nvGrpSpPr>
          <p:grpSpPr bwMode="auto">
            <a:xfrm>
              <a:off x="140650" y="301084"/>
              <a:ext cx="8850238" cy="6005136"/>
              <a:chOff x="375" y="336"/>
              <a:chExt cx="4971" cy="3635"/>
            </a:xfrm>
          </p:grpSpPr>
          <p:sp>
            <p:nvSpPr>
              <p:cNvPr id="275470" name="Rectangle 14" hidden="1"/>
              <p:cNvSpPr>
                <a:spLocks noChangeArrowheads="1"/>
              </p:cNvSpPr>
              <p:nvPr/>
            </p:nvSpPr>
            <p:spPr bwMode="auto">
              <a:xfrm>
                <a:off x="375" y="336"/>
                <a:ext cx="4971" cy="3600"/>
              </a:xfrm>
              <a:prstGeom prst="rect">
                <a:avLst/>
              </a:prstGeom>
              <a:noFill/>
              <a:ln w="635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rgbClr val="FF0000"/>
                  </a:buClr>
                  <a:buFont typeface="Arial" pitchFamily="34" charset="0"/>
                  <a:buNone/>
                  <a:defRPr/>
                </a:pPr>
                <a:endParaRPr lang="en-US" dirty="0">
                  <a:latin typeface="Arial" pitchFamily="34" charset="0"/>
                  <a:cs typeface="+mn-cs"/>
                </a:endParaRPr>
              </a:p>
            </p:txBody>
          </p:sp>
          <p:sp>
            <p:nvSpPr>
              <p:cNvPr id="275465" name="Delete_Instruction_Box" hidden="1"/>
              <p:cNvSpPr>
                <a:spLocks noChangeArrowheads="1"/>
              </p:cNvSpPr>
              <p:nvPr/>
            </p:nvSpPr>
            <p:spPr bwMode="gray">
              <a:xfrm>
                <a:off x="2521" y="3927"/>
                <a:ext cx="2720" cy="4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lIns="27432" tIns="27432" rIns="27432" bIns="27432" anchor="ctr"/>
              <a:lstStyle/>
              <a:p>
                <a:pPr algn="ctr">
                  <a:defRPr/>
                </a:pPr>
                <a:r>
                  <a:rPr lang="en-US" sz="1100" dirty="0">
                    <a:solidFill>
                      <a:schemeClr val="folHlink"/>
                    </a:solidFill>
                    <a:latin typeface="Arial" pitchFamily="34" charset="0"/>
                    <a:cs typeface="+mn-cs"/>
                  </a:rPr>
                  <a:t>[ Use "CD Tools &gt; Guides" macro to hide and show otherwise go to the Slide Master and hide the shape]</a:t>
                </a:r>
              </a:p>
            </p:txBody>
          </p:sp>
        </p:grpSp>
        <p:sp>
          <p:nvSpPr>
            <p:cNvPr id="275484" name="Line 28" hidden="1"/>
            <p:cNvSpPr>
              <a:spLocks noChangeShapeType="1"/>
            </p:cNvSpPr>
            <p:nvPr/>
          </p:nvSpPr>
          <p:spPr bwMode="auto">
            <a:xfrm>
              <a:off x="138075" y="1279009"/>
              <a:ext cx="8868925" cy="0"/>
            </a:xfrm>
            <a:prstGeom prst="line">
              <a:avLst/>
            </a:prstGeom>
            <a:noFill/>
            <a:ln w="6350">
              <a:solidFill>
                <a:schemeClr val="folHlink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0000"/>
                </a:buClr>
                <a:buFont typeface="Arial" pitchFamily="34" charset="0"/>
                <a:buNone/>
                <a:defRPr/>
              </a:pPr>
              <a:endParaRPr lang="en-US" dirty="0">
                <a:latin typeface="Arial" pitchFamily="34" charset="0"/>
                <a:cs typeface="+mn-cs"/>
              </a:endParaRPr>
            </a:p>
          </p:txBody>
        </p:sp>
      </p:grpSp>
      <p:sp>
        <p:nvSpPr>
          <p:cNvPr id="15" name="Rectangle 14"/>
          <p:cNvSpPr/>
          <p:nvPr/>
        </p:nvSpPr>
        <p:spPr bwMode="gray">
          <a:xfrm>
            <a:off x="0" y="6400800"/>
            <a:ext cx="12188825" cy="457200"/>
          </a:xfrm>
          <a:prstGeom prst="rect">
            <a:avLst/>
          </a:prstGeom>
          <a:solidFill>
            <a:srgbClr val="D8E1E6"/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ern="0" dirty="0">
              <a:solidFill>
                <a:srgbClr val="FFFFFF"/>
              </a:solidFill>
              <a:latin typeface="Calibri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0" y="-27516"/>
            <a:ext cx="12188825" cy="192617"/>
          </a:xfrm>
          <a:prstGeom prst="rect">
            <a:avLst/>
          </a:prstGeom>
          <a:solidFill>
            <a:srgbClr val="D8E1E6"/>
          </a:solidFill>
          <a:ln w="9525" cap="flat" cmpd="sng" algn="ctr">
            <a:noFill/>
            <a:prstDash val="solid"/>
          </a:ln>
          <a:effectLst/>
        </p:spPr>
        <p:txBody>
          <a:bodyPr lIns="121899" tIns="60949" rIns="121899" bIns="6094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ern="0" dirty="0">
              <a:solidFill>
                <a:srgbClr val="FFFFFF"/>
              </a:solidFill>
              <a:latin typeface="Calibri"/>
              <a:cs typeface="+mn-cs"/>
            </a:endParaRPr>
          </a:p>
        </p:txBody>
      </p:sp>
      <p:sp>
        <p:nvSpPr>
          <p:cNvPr id="1031" name="Slide_PlaceholderText"/>
          <p:cNvSpPr>
            <a:spLocks noGrp="1" noChangeArrowheads="1"/>
          </p:cNvSpPr>
          <p:nvPr>
            <p:ph type="body" idx="1"/>
          </p:nvPr>
        </p:nvSpPr>
        <p:spPr bwMode="gray">
          <a:xfrm>
            <a:off x="622138" y="1242485"/>
            <a:ext cx="10944549" cy="1831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622138" y="264585"/>
            <a:ext cx="10944549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7" name="Slide_Page_Number"/>
          <p:cNvSpPr>
            <a:spLocks noChangeArrowheads="1"/>
          </p:cNvSpPr>
          <p:nvPr/>
        </p:nvSpPr>
        <p:spPr bwMode="auto">
          <a:xfrm>
            <a:off x="11094794" y="6553201"/>
            <a:ext cx="1083451" cy="182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/>
          <a:lstStyle/>
          <a:p>
            <a:pPr algn="just">
              <a:defRPr/>
            </a:pPr>
            <a:fld id="{1C0105FE-B27F-4CB8-B68A-6AE3D96FBC53}" type="slidenum">
              <a:rPr lang="en-US" sz="1100" smtClean="0">
                <a:solidFill>
                  <a:srgbClr val="9F9F9F"/>
                </a:solidFill>
                <a:latin typeface="Arial" pitchFamily="34" charset="0"/>
                <a:cs typeface="+mn-cs"/>
              </a:rPr>
              <a:pPr algn="just">
                <a:defRPr/>
              </a:pPr>
              <a:t>‹#›</a:t>
            </a:fld>
            <a:endParaRPr lang="en-US" sz="1100" dirty="0">
              <a:solidFill>
                <a:srgbClr val="9F9F9F"/>
              </a:solidFill>
              <a:latin typeface="Arial" pitchFamily="34" charset="0"/>
              <a:cs typeface="+mn-cs"/>
            </a:endParaRPr>
          </a:p>
        </p:txBody>
      </p:sp>
      <p:sp>
        <p:nvSpPr>
          <p:cNvPr id="18" name="Slide_Copyright"/>
          <p:cNvSpPr>
            <a:spLocks noChangeArrowheads="1"/>
          </p:cNvSpPr>
          <p:nvPr/>
        </p:nvSpPr>
        <p:spPr bwMode="auto">
          <a:xfrm>
            <a:off x="8685212" y="6564631"/>
            <a:ext cx="2677658" cy="201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/>
          <a:lstStyle/>
          <a:p>
            <a:pPr>
              <a:defRPr/>
            </a:pPr>
            <a:r>
              <a:rPr lang="en-US" sz="1100" dirty="0" smtClean="0">
                <a:solidFill>
                  <a:srgbClr val="9F9F9F"/>
                </a:solidFill>
                <a:latin typeface="Arial" pitchFamily="34" charset="0"/>
                <a:cs typeface="+mn-cs"/>
              </a:rPr>
              <a:t>Copyright © 2019, All rights reserved.</a:t>
            </a:r>
            <a:endParaRPr lang="en-US" sz="1100" dirty="0">
              <a:solidFill>
                <a:srgbClr val="9F9F9F"/>
              </a:solidFill>
              <a:latin typeface="Arial" pitchFamily="34" charset="0"/>
              <a:cs typeface="+mn-cs"/>
            </a:endParaRPr>
          </a:p>
        </p:txBody>
      </p:sp>
    </p:spTree>
    <p:custDataLst>
      <p:tags r:id="rId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15" r:id="rId2"/>
    <p:sldLayoutId id="2147484116" r:id="rId3"/>
  </p:sldLayoutIdLst>
  <p:timing>
    <p:tnLst>
      <p:par>
        <p:cTn id="1" dur="indefinite" restart="never" nodeType="tmRoot"/>
      </p:par>
    </p:tnLst>
  </p:timing>
  <p:txStyles>
    <p:titleStyle>
      <a:lvl1pPr algn="l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800">
          <a:solidFill>
            <a:srgbClr val="5F5F5F"/>
          </a:solidFill>
          <a:latin typeface="+mj-lt"/>
          <a:ea typeface="+mj-ea"/>
          <a:cs typeface="+mj-cs"/>
        </a:defRPr>
      </a:lvl1pPr>
      <a:lvl2pPr algn="l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3200">
          <a:solidFill>
            <a:srgbClr val="5F5F5F"/>
          </a:solidFill>
          <a:latin typeface="Arial" pitchFamily="34" charset="0"/>
        </a:defRPr>
      </a:lvl2pPr>
      <a:lvl3pPr algn="l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3200">
          <a:solidFill>
            <a:srgbClr val="5F5F5F"/>
          </a:solidFill>
          <a:latin typeface="Arial" pitchFamily="34" charset="0"/>
        </a:defRPr>
      </a:lvl3pPr>
      <a:lvl4pPr algn="l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3200">
          <a:solidFill>
            <a:srgbClr val="5F5F5F"/>
          </a:solidFill>
          <a:latin typeface="Arial" pitchFamily="34" charset="0"/>
        </a:defRPr>
      </a:lvl4pPr>
      <a:lvl5pPr algn="l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3200">
          <a:solidFill>
            <a:srgbClr val="5F5F5F"/>
          </a:solidFill>
          <a:latin typeface="Arial" pitchFamily="34" charset="0"/>
        </a:defRPr>
      </a:lvl5pPr>
      <a:lvl6pPr marL="609493" algn="ctr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3500" b="1">
          <a:solidFill>
            <a:schemeClr val="tx1"/>
          </a:solidFill>
          <a:latin typeface="Arial" pitchFamily="34" charset="0"/>
        </a:defRPr>
      </a:lvl6pPr>
      <a:lvl7pPr marL="1218987" algn="ctr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3500" b="1">
          <a:solidFill>
            <a:schemeClr val="tx1"/>
          </a:solidFill>
          <a:latin typeface="Arial" pitchFamily="34" charset="0"/>
        </a:defRPr>
      </a:lvl7pPr>
      <a:lvl8pPr marL="1828480" algn="ctr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3500" b="1">
          <a:solidFill>
            <a:schemeClr val="tx1"/>
          </a:solidFill>
          <a:latin typeface="Arial" pitchFamily="34" charset="0"/>
        </a:defRPr>
      </a:lvl8pPr>
      <a:lvl9pPr marL="2437973" algn="ctr" defTabSz="304747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3500" b="1">
          <a:solidFill>
            <a:schemeClr val="tx1"/>
          </a:solidFill>
          <a:latin typeface="Arial" pitchFamily="34" charset="0"/>
        </a:defRPr>
      </a:lvl9pPr>
    </p:titleStyle>
    <p:bodyStyle>
      <a:lvl1pPr marL="0" indent="10582" algn="l" defTabSz="304747" rtl="0" eaLnBrk="1" fontAlgn="base" hangingPunct="1">
        <a:spcBef>
          <a:spcPts val="900"/>
        </a:spcBef>
        <a:spcAft>
          <a:spcPct val="0"/>
        </a:spcAft>
        <a:buClr>
          <a:srgbClr val="000000"/>
        </a:buClr>
        <a:buFont typeface="Arial" charset="0"/>
        <a:defRPr sz="2100">
          <a:solidFill>
            <a:srgbClr val="5F5F5F"/>
          </a:solidFill>
          <a:latin typeface="Arial" pitchFamily="34" charset="0"/>
          <a:ea typeface="+mn-ea"/>
          <a:cs typeface="+mn-cs"/>
        </a:defRPr>
      </a:lvl1pPr>
      <a:lvl2pPr marL="457200" indent="-365760" algn="l" defTabSz="304747" rtl="0" eaLnBrk="1" fontAlgn="base" hangingPunct="1">
        <a:spcBef>
          <a:spcPts val="900"/>
        </a:spcBef>
        <a:spcAft>
          <a:spcPct val="0"/>
        </a:spcAft>
        <a:buClr>
          <a:srgbClr val="FF0000"/>
        </a:buClr>
        <a:buFont typeface="Arial" charset="0"/>
        <a:buChar char="•"/>
        <a:defRPr sz="2100">
          <a:solidFill>
            <a:srgbClr val="5F5F5F"/>
          </a:solidFill>
          <a:latin typeface="+mn-lt"/>
        </a:defRPr>
      </a:lvl2pPr>
      <a:lvl3pPr marL="1280160" indent="-365760" algn="l" defTabSz="304747" rtl="0" eaLnBrk="1" fontAlgn="base" hangingPunct="1">
        <a:spcBef>
          <a:spcPts val="450"/>
        </a:spcBef>
        <a:spcAft>
          <a:spcPct val="0"/>
        </a:spcAft>
        <a:buClr>
          <a:srgbClr val="FF0000"/>
        </a:buClr>
        <a:buFont typeface="Arial" charset="0"/>
        <a:buChar char="–"/>
        <a:defRPr sz="2000">
          <a:solidFill>
            <a:srgbClr val="5F5F5F"/>
          </a:solidFill>
          <a:latin typeface="+mn-lt"/>
        </a:defRPr>
      </a:lvl3pPr>
      <a:lvl4pPr marL="1822132" indent="-308979" algn="l" defTabSz="304747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45000"/>
        <a:buFont typeface="Arial" charset="0"/>
        <a:buChar char="—"/>
        <a:defRPr sz="1800">
          <a:solidFill>
            <a:srgbClr val="5F5F5F"/>
          </a:solidFill>
          <a:latin typeface="+mn-lt"/>
        </a:defRPr>
      </a:lvl4pPr>
      <a:lvl5pPr marL="2281367" indent="-306864" algn="l" defTabSz="304747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charset="0"/>
        <a:buChar char="—"/>
        <a:defRPr sz="1600">
          <a:solidFill>
            <a:srgbClr val="5F5F5F"/>
          </a:solidFill>
          <a:latin typeface="+mn-lt"/>
        </a:defRPr>
      </a:lvl5pPr>
      <a:lvl6pPr marL="2890861" indent="-306864" algn="l" defTabSz="304747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2100">
          <a:solidFill>
            <a:schemeClr val="tx1"/>
          </a:solidFill>
          <a:latin typeface="+mn-lt"/>
        </a:defRPr>
      </a:lvl6pPr>
      <a:lvl7pPr marL="3500354" indent="-306864" algn="l" defTabSz="304747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2100">
          <a:solidFill>
            <a:schemeClr val="tx1"/>
          </a:solidFill>
          <a:latin typeface="+mn-lt"/>
        </a:defRPr>
      </a:lvl7pPr>
      <a:lvl8pPr marL="4109847" indent="-306864" algn="l" defTabSz="304747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2100">
          <a:solidFill>
            <a:schemeClr val="tx1"/>
          </a:solidFill>
          <a:latin typeface="+mn-lt"/>
        </a:defRPr>
      </a:lvl8pPr>
      <a:lvl9pPr marL="4719341" indent="-306864" algn="l" defTabSz="304747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ariehong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1812" y="1219200"/>
            <a:ext cx="10944549" cy="876300"/>
          </a:xfrm>
        </p:spPr>
        <p:txBody>
          <a:bodyPr/>
          <a:lstStyle/>
          <a:p>
            <a:r>
              <a:rPr lang="en-US" altLang="ko-KR" b="1" dirty="0" smtClean="0"/>
              <a:t>5</a:t>
            </a:r>
            <a:r>
              <a:rPr lang="ko-KR" altLang="en-US" b="1" dirty="0" smtClean="0"/>
              <a:t>차시 </a:t>
            </a:r>
            <a:r>
              <a:rPr lang="en-US" altLang="ko-KR" b="1" dirty="0" smtClean="0"/>
              <a:t>Quiz </a:t>
            </a:r>
            <a:r>
              <a:rPr lang="ko-KR" altLang="en-US" b="1" dirty="0" smtClean="0"/>
              <a:t>정답</a:t>
            </a:r>
            <a:endParaRPr 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608012" y="5066386"/>
            <a:ext cx="609282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kern="0" dirty="0" err="1"/>
              <a:t>홍형경</a:t>
            </a:r>
            <a:endParaRPr lang="en-US" altLang="ko-KR" b="1" kern="0" dirty="0"/>
          </a:p>
          <a:p>
            <a:r>
              <a:rPr lang="en-US" altLang="en-US" b="1" kern="0" dirty="0">
                <a:hlinkClick r:id="rId3"/>
              </a:rPr>
              <a:t>chariehong@gmail.com</a:t>
            </a:r>
            <a:endParaRPr lang="en-US" altLang="en-US" b="1" kern="0" dirty="0"/>
          </a:p>
          <a:p>
            <a:r>
              <a:rPr lang="en-US" altLang="en-US" b="1" kern="0" dirty="0"/>
              <a:t>2020.01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6441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94423" y="990600"/>
            <a:ext cx="1094454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800">
                <a:solidFill>
                  <a:srgbClr val="5F5F5F"/>
                </a:solidFill>
                <a:latin typeface="+mj-lt"/>
                <a:ea typeface="+mj-ea"/>
                <a:cs typeface="+mj-cs"/>
              </a:defRPr>
            </a:lvl1pPr>
            <a:lvl2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2pPr>
            <a:lvl3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3pPr>
            <a:lvl4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4pPr>
            <a:lvl5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5pPr>
            <a:lvl6pPr marL="60949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6pPr>
            <a:lvl7pPr marL="1218987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7pPr>
            <a:lvl8pPr marL="1828480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8pPr>
            <a:lvl9pPr marL="243797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ko-KR" sz="2100" b="1" kern="0" dirty="0"/>
              <a:t>1</a:t>
            </a:r>
            <a:r>
              <a:rPr lang="en-US" altLang="ko-KR" sz="2100" b="1" kern="0" dirty="0" smtClean="0"/>
              <a:t>. Jobs </a:t>
            </a:r>
            <a:r>
              <a:rPr lang="ko-KR" altLang="en-US" sz="2100" b="1" kern="0" dirty="0" smtClean="0"/>
              <a:t>테이블에는 </a:t>
            </a:r>
            <a:r>
              <a:rPr lang="en-US" altLang="ko-KR" sz="2100" b="1" kern="0" dirty="0" err="1" smtClean="0"/>
              <a:t>min_salary</a:t>
            </a:r>
            <a:r>
              <a:rPr lang="ko-KR" altLang="en-US" sz="2100" b="1" kern="0" dirty="0" smtClean="0"/>
              <a:t>와 </a:t>
            </a:r>
            <a:r>
              <a:rPr lang="en-US" altLang="ko-KR" sz="2100" b="1" kern="0" dirty="0" err="1" smtClean="0"/>
              <a:t>max_salary</a:t>
            </a:r>
            <a:r>
              <a:rPr lang="ko-KR" altLang="en-US" sz="2100" b="1" kern="0" dirty="0" smtClean="0"/>
              <a:t>란 컬럼이 있는데</a:t>
            </a:r>
            <a:r>
              <a:rPr lang="en-US" altLang="ko-KR" sz="2100" b="1" kern="0" dirty="0" smtClean="0"/>
              <a:t>, </a:t>
            </a:r>
            <a:r>
              <a:rPr lang="ko-KR" altLang="en-US" sz="2100" b="1" kern="0" dirty="0" smtClean="0"/>
              <a:t>이는 해당 </a:t>
            </a:r>
            <a:r>
              <a:rPr lang="en-US" altLang="ko-KR" sz="2100" b="1" kern="0" dirty="0" err="1" smtClean="0"/>
              <a:t>job_id</a:t>
            </a:r>
            <a:r>
              <a:rPr lang="ko-KR" altLang="en-US" sz="2100" b="1" kern="0" dirty="0" smtClean="0"/>
              <a:t>에 대한 최소와 </a:t>
            </a:r>
            <a:r>
              <a:rPr lang="ko-KR" altLang="en-US" sz="2100" b="1" kern="0" dirty="0" err="1" smtClean="0"/>
              <a:t>최대급여</a:t>
            </a:r>
            <a:r>
              <a:rPr lang="ko-KR" altLang="en-US" sz="2100" b="1" kern="0" dirty="0" smtClean="0"/>
              <a:t> 금액을 담고 있습니다</a:t>
            </a:r>
            <a:r>
              <a:rPr lang="en-US" altLang="ko-KR" sz="2100" b="1" kern="0" dirty="0" smtClean="0"/>
              <a:t>. Jobs </a:t>
            </a:r>
            <a:r>
              <a:rPr lang="ko-KR" altLang="en-US" sz="2100" b="1" kern="0" dirty="0" smtClean="0"/>
              <a:t>테이블과 </a:t>
            </a:r>
            <a:r>
              <a:rPr lang="en-US" altLang="ko-KR" sz="2100" b="1" kern="0" dirty="0" smtClean="0"/>
              <a:t>employees </a:t>
            </a:r>
            <a:r>
              <a:rPr lang="ko-KR" altLang="en-US" sz="2100" b="1" kern="0" dirty="0" smtClean="0"/>
              <a:t>테이블을 조인하고 사원의 급여가 최소와 </a:t>
            </a:r>
            <a:r>
              <a:rPr lang="ko-KR" altLang="en-US" sz="2100" b="1" kern="0" dirty="0" err="1" smtClean="0"/>
              <a:t>최대급여</a:t>
            </a:r>
            <a:r>
              <a:rPr lang="ko-KR" altLang="en-US" sz="2100" b="1" kern="0" dirty="0" smtClean="0"/>
              <a:t> 금액을 벗어난 사원이 있는지 조회하는 쿼리를 작성해 보세요</a:t>
            </a:r>
            <a:r>
              <a:rPr lang="en-US" altLang="ko-KR" sz="2100" b="1" kern="0" dirty="0" smtClean="0"/>
              <a:t>. </a:t>
            </a:r>
            <a:r>
              <a:rPr lang="ko-KR" altLang="en-US" sz="2100" b="1" kern="0" dirty="0" smtClean="0"/>
              <a:t> </a:t>
            </a:r>
            <a:endParaRPr lang="en-US" altLang="ko-KR" sz="2100" b="1" kern="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94423" y="2590800"/>
            <a:ext cx="1094454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800">
                <a:solidFill>
                  <a:srgbClr val="5F5F5F"/>
                </a:solidFill>
                <a:latin typeface="+mj-lt"/>
                <a:ea typeface="+mj-ea"/>
                <a:cs typeface="+mj-cs"/>
              </a:defRPr>
            </a:lvl1pPr>
            <a:lvl2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2pPr>
            <a:lvl3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3pPr>
            <a:lvl4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4pPr>
            <a:lvl5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5pPr>
            <a:lvl6pPr marL="60949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6pPr>
            <a:lvl7pPr marL="1218987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7pPr>
            <a:lvl8pPr marL="1828480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8pPr>
            <a:lvl9pPr marL="243797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ko-KR" altLang="en-US" sz="2100" b="1" kern="0" dirty="0" smtClean="0"/>
              <a:t>정답 </a:t>
            </a:r>
            <a:r>
              <a:rPr lang="en-US" altLang="ko-KR" sz="2100" b="1" kern="0" dirty="0" smtClean="0"/>
              <a:t>:</a:t>
            </a:r>
          </a:p>
          <a:p>
            <a:endParaRPr lang="en-US" altLang="ko-KR" sz="2100" b="1" kern="0" dirty="0"/>
          </a:p>
          <a:p>
            <a:r>
              <a:rPr lang="en-US" altLang="ko-KR" sz="2000" b="1" kern="0" dirty="0" smtClean="0"/>
              <a:t>SELECT </a:t>
            </a:r>
            <a:r>
              <a:rPr lang="en-US" altLang="ko-KR" sz="2000" b="1" kern="0" dirty="0" err="1"/>
              <a:t>a.employee_id</a:t>
            </a:r>
            <a:r>
              <a:rPr lang="en-US" altLang="ko-KR" sz="2000" b="1" kern="0" dirty="0"/>
              <a:t>, </a:t>
            </a:r>
            <a:r>
              <a:rPr lang="en-US" altLang="ko-KR" sz="2000" b="1" kern="0" dirty="0" err="1"/>
              <a:t>a.first_name</a:t>
            </a:r>
            <a:r>
              <a:rPr lang="en-US" altLang="ko-KR" sz="2000" b="1" kern="0" dirty="0"/>
              <a:t> || ' ' || </a:t>
            </a:r>
            <a:r>
              <a:rPr lang="en-US" altLang="ko-KR" sz="2000" b="1" kern="0" dirty="0" err="1"/>
              <a:t>a.last_name</a:t>
            </a:r>
            <a:r>
              <a:rPr lang="en-US" altLang="ko-KR" sz="2000" b="1" kern="0" dirty="0"/>
              <a:t> </a:t>
            </a:r>
            <a:r>
              <a:rPr lang="en-US" altLang="ko-KR" sz="2000" b="1" kern="0" dirty="0" err="1"/>
              <a:t>emp_names</a:t>
            </a:r>
            <a:endParaRPr lang="en-US" altLang="ko-KR" sz="2000" b="1" kern="0" dirty="0"/>
          </a:p>
          <a:p>
            <a:r>
              <a:rPr lang="en-US" altLang="ko-KR" sz="2000" b="1" kern="0" dirty="0"/>
              <a:t>  FROM employees a,</a:t>
            </a:r>
          </a:p>
          <a:p>
            <a:r>
              <a:rPr lang="en-US" altLang="ko-KR" sz="2000" b="1" kern="0" dirty="0"/>
              <a:t>       </a:t>
            </a:r>
            <a:r>
              <a:rPr lang="en-US" altLang="ko-KR" sz="2000" b="1" kern="0" dirty="0" smtClean="0"/>
              <a:t>      jobs </a:t>
            </a:r>
            <a:r>
              <a:rPr lang="en-US" altLang="ko-KR" sz="2000" b="1" kern="0" dirty="0"/>
              <a:t>b</a:t>
            </a:r>
          </a:p>
          <a:p>
            <a:r>
              <a:rPr lang="en-US" altLang="ko-KR" sz="2000" b="1" kern="0" dirty="0"/>
              <a:t> WHERE </a:t>
            </a:r>
            <a:r>
              <a:rPr lang="en-US" altLang="ko-KR" sz="2000" b="1" kern="0" dirty="0" err="1">
                <a:solidFill>
                  <a:srgbClr val="0000FF"/>
                </a:solidFill>
              </a:rPr>
              <a:t>a.job_id</a:t>
            </a:r>
            <a:r>
              <a:rPr lang="en-US" altLang="ko-KR" sz="2000" b="1" kern="0" dirty="0">
                <a:solidFill>
                  <a:srgbClr val="0000FF"/>
                </a:solidFill>
              </a:rPr>
              <a:t> = </a:t>
            </a:r>
            <a:r>
              <a:rPr lang="en-US" altLang="ko-KR" sz="2000" b="1" kern="0" dirty="0" err="1">
                <a:solidFill>
                  <a:srgbClr val="0000FF"/>
                </a:solidFill>
              </a:rPr>
              <a:t>b.job_id</a:t>
            </a:r>
            <a:endParaRPr lang="en-US" altLang="ko-KR" sz="2000" b="1" kern="0" dirty="0">
              <a:solidFill>
                <a:srgbClr val="0000FF"/>
              </a:solidFill>
            </a:endParaRPr>
          </a:p>
          <a:p>
            <a:r>
              <a:rPr lang="en-US" altLang="ko-KR" sz="2000" b="1" kern="0" dirty="0"/>
              <a:t>   </a:t>
            </a:r>
            <a:r>
              <a:rPr lang="en-US" altLang="ko-KR" sz="2000" b="1" kern="0" dirty="0">
                <a:solidFill>
                  <a:srgbClr val="FF0000"/>
                </a:solidFill>
              </a:rPr>
              <a:t>AND </a:t>
            </a:r>
            <a:r>
              <a:rPr lang="en-US" altLang="ko-KR" sz="2000" b="1" kern="0" dirty="0" smtClean="0">
                <a:solidFill>
                  <a:srgbClr val="FF0000"/>
                </a:solidFill>
              </a:rPr>
              <a:t>    </a:t>
            </a:r>
            <a:r>
              <a:rPr lang="en-US" altLang="ko-KR" sz="2000" b="1" kern="0" dirty="0" err="1" smtClean="0">
                <a:solidFill>
                  <a:srgbClr val="FF0000"/>
                </a:solidFill>
              </a:rPr>
              <a:t>a.salary</a:t>
            </a:r>
            <a:r>
              <a:rPr lang="en-US" altLang="ko-KR" sz="2000" b="1" kern="0" dirty="0" smtClean="0">
                <a:solidFill>
                  <a:srgbClr val="FF0000"/>
                </a:solidFill>
              </a:rPr>
              <a:t> </a:t>
            </a:r>
            <a:r>
              <a:rPr lang="en-US" altLang="ko-KR" sz="2000" b="1" kern="0" dirty="0">
                <a:solidFill>
                  <a:srgbClr val="FF0000"/>
                </a:solidFill>
              </a:rPr>
              <a:t>NOT BETWEEN </a:t>
            </a:r>
            <a:r>
              <a:rPr lang="en-US" altLang="ko-KR" sz="2000" b="1" kern="0" dirty="0" err="1">
                <a:solidFill>
                  <a:srgbClr val="FF0000"/>
                </a:solidFill>
              </a:rPr>
              <a:t>b.min_salary</a:t>
            </a:r>
            <a:r>
              <a:rPr lang="en-US" altLang="ko-KR" sz="2000" b="1" kern="0" dirty="0">
                <a:solidFill>
                  <a:srgbClr val="FF0000"/>
                </a:solidFill>
              </a:rPr>
              <a:t> AND </a:t>
            </a:r>
            <a:r>
              <a:rPr lang="en-US" altLang="ko-KR" sz="2000" b="1" kern="0" dirty="0" err="1">
                <a:solidFill>
                  <a:srgbClr val="FF0000"/>
                </a:solidFill>
              </a:rPr>
              <a:t>b.max_salary</a:t>
            </a:r>
            <a:endParaRPr lang="en-US" altLang="ko-KR" sz="2000" b="1" kern="0" dirty="0">
              <a:solidFill>
                <a:srgbClr val="FF0000"/>
              </a:solidFill>
            </a:endParaRPr>
          </a:p>
          <a:p>
            <a:r>
              <a:rPr lang="en-US" altLang="ko-KR" sz="2000" b="1" kern="0" dirty="0"/>
              <a:t> ORDER BY 1;</a:t>
            </a:r>
            <a:endParaRPr lang="en-US" sz="1600" b="1" kern="0" dirty="0"/>
          </a:p>
        </p:txBody>
      </p:sp>
    </p:spTree>
    <p:extLst>
      <p:ext uri="{BB962C8B-B14F-4D97-AF65-F5344CB8AC3E}">
        <p14:creationId xmlns:p14="http://schemas.microsoft.com/office/powerpoint/2010/main" val="65023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94423" y="1219200"/>
            <a:ext cx="1094454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800">
                <a:solidFill>
                  <a:srgbClr val="5F5F5F"/>
                </a:solidFill>
                <a:latin typeface="+mj-lt"/>
                <a:ea typeface="+mj-ea"/>
                <a:cs typeface="+mj-cs"/>
              </a:defRPr>
            </a:lvl1pPr>
            <a:lvl2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2pPr>
            <a:lvl3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3pPr>
            <a:lvl4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4pPr>
            <a:lvl5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5pPr>
            <a:lvl6pPr marL="60949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6pPr>
            <a:lvl7pPr marL="1218987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7pPr>
            <a:lvl8pPr marL="1828480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8pPr>
            <a:lvl9pPr marL="243797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2100" b="1" kern="0" dirty="0"/>
              <a:t>2</a:t>
            </a:r>
            <a:r>
              <a:rPr lang="en-US" sz="2100" b="1" kern="0" dirty="0" smtClean="0"/>
              <a:t>. </a:t>
            </a:r>
            <a:r>
              <a:rPr lang="ko-KR" altLang="en-US" sz="2100" b="1" kern="0" dirty="0" smtClean="0"/>
              <a:t>아래 외부조인 문장을 실행하면 </a:t>
            </a:r>
            <a:r>
              <a:rPr lang="ko-KR" altLang="en-US" sz="2100" b="1" kern="0" dirty="0" err="1" smtClean="0"/>
              <a:t>내부조인을</a:t>
            </a:r>
            <a:r>
              <a:rPr lang="ko-KR" altLang="en-US" sz="2100" b="1" kern="0" dirty="0" smtClean="0"/>
              <a:t> 한 것과 결과가 같습니다</a:t>
            </a:r>
            <a:r>
              <a:rPr lang="en-US" altLang="ko-KR" sz="2100" b="1" kern="0" dirty="0" smtClean="0"/>
              <a:t>. </a:t>
            </a:r>
            <a:r>
              <a:rPr lang="ko-KR" altLang="en-US" sz="2100" b="1" kern="0" dirty="0" smtClean="0"/>
              <a:t>왜 이런 결과가 나왔는지 설명해 보세요</a:t>
            </a:r>
            <a:r>
              <a:rPr lang="en-US" altLang="ko-KR" sz="2100" b="1" kern="0" dirty="0" smtClean="0"/>
              <a:t>. </a:t>
            </a:r>
          </a:p>
          <a:p>
            <a:endParaRPr lang="en-US" sz="2100" b="1" kern="0" dirty="0"/>
          </a:p>
          <a:p>
            <a:r>
              <a:rPr lang="en-US" sz="1800" b="1" kern="0" dirty="0"/>
              <a:t>SELECT </a:t>
            </a:r>
            <a:r>
              <a:rPr lang="en-US" sz="1800" b="1" kern="0" dirty="0" err="1"/>
              <a:t>a.employee_id</a:t>
            </a:r>
            <a:r>
              <a:rPr lang="en-US" sz="1800" b="1" kern="0" dirty="0"/>
              <a:t>, </a:t>
            </a:r>
            <a:r>
              <a:rPr lang="en-US" sz="1800" b="1" kern="0" dirty="0" err="1"/>
              <a:t>a.first_name</a:t>
            </a:r>
            <a:r>
              <a:rPr lang="en-US" sz="1800" b="1" kern="0" dirty="0"/>
              <a:t> || ' ' || </a:t>
            </a:r>
            <a:r>
              <a:rPr lang="en-US" sz="1800" b="1" kern="0" dirty="0" err="1"/>
              <a:t>a.last_name</a:t>
            </a:r>
            <a:r>
              <a:rPr lang="en-US" sz="1800" b="1" kern="0" dirty="0"/>
              <a:t> </a:t>
            </a:r>
            <a:r>
              <a:rPr lang="en-US" sz="1800" b="1" kern="0" dirty="0" err="1"/>
              <a:t>emp_names</a:t>
            </a:r>
            <a:r>
              <a:rPr lang="en-US" sz="1800" b="1" kern="0" dirty="0"/>
              <a:t>, b.*</a:t>
            </a:r>
          </a:p>
          <a:p>
            <a:r>
              <a:rPr lang="en-US" sz="1800" b="1" kern="0" dirty="0"/>
              <a:t>  FROM employees a,</a:t>
            </a:r>
          </a:p>
          <a:p>
            <a:r>
              <a:rPr lang="en-US" sz="1800" b="1" kern="0" dirty="0"/>
              <a:t>       </a:t>
            </a:r>
            <a:r>
              <a:rPr lang="en-US" sz="1800" b="1" kern="0" dirty="0" err="1"/>
              <a:t>job_history</a:t>
            </a:r>
            <a:r>
              <a:rPr lang="en-US" sz="1800" b="1" kern="0" dirty="0"/>
              <a:t> b</a:t>
            </a:r>
          </a:p>
          <a:p>
            <a:r>
              <a:rPr lang="en-US" sz="1800" b="1" kern="0" dirty="0"/>
              <a:t> WHERE </a:t>
            </a:r>
            <a:r>
              <a:rPr lang="en-US" sz="1800" b="1" kern="0" dirty="0" err="1"/>
              <a:t>a.employee_id</a:t>
            </a:r>
            <a:r>
              <a:rPr lang="en-US" sz="1800" b="1" kern="0" dirty="0"/>
              <a:t>(+) = </a:t>
            </a:r>
            <a:r>
              <a:rPr lang="en-US" sz="1800" b="1" kern="0" dirty="0" err="1"/>
              <a:t>b.employee_id</a:t>
            </a:r>
            <a:endParaRPr lang="en-US" sz="1800" b="1" kern="0" dirty="0"/>
          </a:p>
          <a:p>
            <a:r>
              <a:rPr lang="en-US" sz="1800" b="1" kern="0" dirty="0"/>
              <a:t> ORDER BY 1;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510420" y="4343400"/>
            <a:ext cx="1094454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800">
                <a:solidFill>
                  <a:srgbClr val="5F5F5F"/>
                </a:solidFill>
                <a:latin typeface="+mj-lt"/>
                <a:ea typeface="+mj-ea"/>
                <a:cs typeface="+mj-cs"/>
              </a:defRPr>
            </a:lvl1pPr>
            <a:lvl2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2pPr>
            <a:lvl3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3pPr>
            <a:lvl4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4pPr>
            <a:lvl5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5pPr>
            <a:lvl6pPr marL="60949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6pPr>
            <a:lvl7pPr marL="1218987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7pPr>
            <a:lvl8pPr marL="1828480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8pPr>
            <a:lvl9pPr marL="243797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ko-KR" altLang="en-US" sz="2100" b="1" kern="0" dirty="0" smtClean="0"/>
              <a:t>정답 </a:t>
            </a:r>
            <a:r>
              <a:rPr lang="en-US" altLang="ko-KR" sz="2100" b="1" kern="0" dirty="0" smtClean="0"/>
              <a:t>:</a:t>
            </a:r>
          </a:p>
          <a:p>
            <a:endParaRPr lang="en-US" altLang="ko-KR" sz="2100" b="1" kern="0" dirty="0"/>
          </a:p>
          <a:p>
            <a:r>
              <a:rPr lang="en-US" altLang="ko-KR" sz="1800" b="1" kern="0" dirty="0"/>
              <a:t>a</a:t>
            </a:r>
            <a:r>
              <a:rPr lang="ko-KR" altLang="en-US" sz="1800" b="1" kern="0" dirty="0"/>
              <a:t>쪽 테이블 </a:t>
            </a:r>
            <a:r>
              <a:rPr lang="ko-KR" altLang="en-US" sz="1800" b="1" kern="0" dirty="0" err="1"/>
              <a:t>조인조건에</a:t>
            </a:r>
            <a:r>
              <a:rPr lang="ko-KR" altLang="en-US" sz="1800" b="1" kern="0" dirty="0"/>
              <a:t> </a:t>
            </a:r>
            <a:r>
              <a:rPr lang="en-US" altLang="ko-KR" sz="1800" b="1" kern="0" dirty="0"/>
              <a:t>(+)</a:t>
            </a:r>
            <a:r>
              <a:rPr lang="ko-KR" altLang="en-US" sz="1800" b="1" kern="0" dirty="0"/>
              <a:t>가 붙어 있으므로 </a:t>
            </a:r>
            <a:r>
              <a:rPr lang="en-US" altLang="ko-KR" sz="1800" b="1" kern="0" dirty="0"/>
              <a:t>b, </a:t>
            </a:r>
            <a:r>
              <a:rPr lang="ko-KR" altLang="en-US" sz="1800" b="1" kern="0" dirty="0"/>
              <a:t>즉 </a:t>
            </a:r>
            <a:r>
              <a:rPr lang="en-US" altLang="ko-KR" sz="1800" b="1" kern="0" dirty="0" err="1"/>
              <a:t>job_history</a:t>
            </a:r>
            <a:r>
              <a:rPr lang="en-US" altLang="ko-KR" sz="1800" b="1" kern="0" dirty="0"/>
              <a:t> </a:t>
            </a:r>
            <a:r>
              <a:rPr lang="ko-KR" altLang="en-US" sz="1800" b="1" kern="0" dirty="0" err="1"/>
              <a:t>테이블쪽</a:t>
            </a:r>
            <a:r>
              <a:rPr lang="ko-KR" altLang="en-US" sz="1800" b="1" kern="0" dirty="0"/>
              <a:t> 데이터 중 </a:t>
            </a:r>
            <a:r>
              <a:rPr lang="ko-KR" altLang="en-US" sz="1800" b="1" kern="0" dirty="0" err="1"/>
              <a:t>조인조건에</a:t>
            </a:r>
            <a:r>
              <a:rPr lang="ko-KR" altLang="en-US" sz="1800" b="1" kern="0" dirty="0"/>
              <a:t> 부합하지 않는 데이터가 </a:t>
            </a:r>
            <a:r>
              <a:rPr lang="ko-KR" altLang="en-US" sz="1800" b="1" kern="0" dirty="0" err="1"/>
              <a:t>조회되어야</a:t>
            </a:r>
            <a:r>
              <a:rPr lang="ko-KR" altLang="en-US" sz="1800" b="1" kern="0" dirty="0"/>
              <a:t> </a:t>
            </a:r>
            <a:r>
              <a:rPr lang="ko-KR" altLang="en-US" sz="1800" b="1" kern="0" dirty="0" smtClean="0"/>
              <a:t>합니다</a:t>
            </a:r>
            <a:r>
              <a:rPr lang="en-US" altLang="ko-KR" sz="1800" b="1" kern="0" dirty="0" smtClean="0"/>
              <a:t>. </a:t>
            </a:r>
            <a:endParaRPr lang="en-US" altLang="ko-KR" sz="1800" b="1" kern="0" dirty="0"/>
          </a:p>
          <a:p>
            <a:r>
              <a:rPr lang="ko-KR" altLang="en-US" sz="1800" b="1" kern="0" dirty="0"/>
              <a:t>그런데 </a:t>
            </a:r>
            <a:r>
              <a:rPr lang="en-US" altLang="ko-KR" sz="1800" b="1" kern="0" dirty="0" err="1"/>
              <a:t>job_history</a:t>
            </a:r>
            <a:r>
              <a:rPr lang="en-US" altLang="ko-KR" sz="1800" b="1" kern="0" dirty="0"/>
              <a:t> </a:t>
            </a:r>
            <a:r>
              <a:rPr lang="ko-KR" altLang="en-US" sz="1800" b="1" kern="0" dirty="0"/>
              <a:t>테이블에 있는 </a:t>
            </a:r>
            <a:r>
              <a:rPr lang="en-US" altLang="ko-KR" sz="1800" b="1" kern="0" dirty="0" err="1"/>
              <a:t>employee_id</a:t>
            </a:r>
            <a:r>
              <a:rPr lang="en-US" altLang="ko-KR" sz="1800" b="1" kern="0" dirty="0"/>
              <a:t> </a:t>
            </a:r>
            <a:r>
              <a:rPr lang="ko-KR" altLang="en-US" sz="1800" b="1" kern="0" dirty="0"/>
              <a:t>값은 모두 </a:t>
            </a:r>
            <a:r>
              <a:rPr lang="en-US" altLang="ko-KR" sz="1800" b="1" kern="0" dirty="0"/>
              <a:t>employees </a:t>
            </a:r>
            <a:r>
              <a:rPr lang="ko-KR" altLang="en-US" sz="1800" b="1" kern="0" dirty="0"/>
              <a:t>테이블에 존재하므로 </a:t>
            </a:r>
            <a:r>
              <a:rPr lang="ko-KR" altLang="en-US" sz="1800" b="1" kern="0" dirty="0" err="1"/>
              <a:t>내부조인을</a:t>
            </a:r>
            <a:r>
              <a:rPr lang="ko-KR" altLang="en-US" sz="1800" b="1" kern="0" dirty="0"/>
              <a:t> 한 것과 같은 결과가 </a:t>
            </a:r>
            <a:r>
              <a:rPr lang="ko-KR" altLang="en-US" sz="1800" b="1" kern="0" dirty="0" smtClean="0"/>
              <a:t>조회되는 것입니다</a:t>
            </a:r>
            <a:r>
              <a:rPr lang="en-US" altLang="ko-KR" sz="1800" b="1" kern="0" dirty="0"/>
              <a:t>. </a:t>
            </a:r>
            <a:endParaRPr lang="en-US" altLang="ko-KR" sz="1800" b="1" kern="0" dirty="0" smtClean="0"/>
          </a:p>
          <a:p>
            <a:endParaRPr lang="en-US" altLang="ko-KR" sz="2100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116867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dirty="0" smtClean="0"/>
              <a:t>Quiz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94423" y="1143000"/>
            <a:ext cx="1094454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800">
                <a:solidFill>
                  <a:srgbClr val="5F5F5F"/>
                </a:solidFill>
                <a:latin typeface="+mj-lt"/>
                <a:ea typeface="+mj-ea"/>
                <a:cs typeface="+mj-cs"/>
              </a:defRPr>
            </a:lvl1pPr>
            <a:lvl2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2pPr>
            <a:lvl3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3pPr>
            <a:lvl4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4pPr>
            <a:lvl5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5pPr>
            <a:lvl6pPr marL="60949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6pPr>
            <a:lvl7pPr marL="1218987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7pPr>
            <a:lvl8pPr marL="1828480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8pPr>
            <a:lvl9pPr marL="243797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ko-KR" sz="2100" b="1" kern="0" dirty="0"/>
              <a:t>3</a:t>
            </a:r>
            <a:r>
              <a:rPr lang="en-US" altLang="ko-KR" sz="2100" b="1" kern="0" dirty="0" smtClean="0"/>
              <a:t>. </a:t>
            </a:r>
            <a:r>
              <a:rPr lang="ko-KR" altLang="en-US" sz="2100" b="1" kern="0" dirty="0" err="1" smtClean="0"/>
              <a:t>실습시간</a:t>
            </a:r>
            <a:r>
              <a:rPr lang="ko-KR" altLang="en-US" sz="2100" b="1" kern="0" dirty="0" smtClean="0"/>
              <a:t> </a:t>
            </a:r>
            <a:r>
              <a:rPr lang="ko-KR" altLang="en-US" sz="2100" b="1" kern="0" dirty="0"/>
              <a:t>마지막에 배웠던 </a:t>
            </a:r>
            <a:r>
              <a:rPr lang="ko-KR" altLang="en-US" sz="2100" b="1" kern="0" dirty="0" err="1"/>
              <a:t>셀프조인의</a:t>
            </a:r>
            <a:r>
              <a:rPr lang="ko-KR" altLang="en-US" sz="2100" b="1" kern="0" dirty="0"/>
              <a:t> 경우 사번이 </a:t>
            </a:r>
            <a:r>
              <a:rPr lang="en-US" altLang="ko-KR" sz="2100" b="1" kern="0" dirty="0"/>
              <a:t>100</a:t>
            </a:r>
            <a:r>
              <a:rPr lang="ko-KR" altLang="en-US" sz="2100" b="1" kern="0" dirty="0"/>
              <a:t>번인 </a:t>
            </a:r>
            <a:r>
              <a:rPr lang="en-US" altLang="ko-KR" sz="2100" b="1" kern="0" dirty="0"/>
              <a:t>Steven King</a:t>
            </a:r>
            <a:r>
              <a:rPr lang="ko-KR" altLang="en-US" sz="2100" b="1" kern="0" dirty="0"/>
              <a:t>은 조회되지 않습니다</a:t>
            </a:r>
            <a:r>
              <a:rPr lang="en-US" altLang="ko-KR" sz="2100" b="1" kern="0" dirty="0"/>
              <a:t>. </a:t>
            </a:r>
            <a:r>
              <a:rPr lang="ko-KR" altLang="en-US" sz="2100" b="1" kern="0" dirty="0"/>
              <a:t>그 이유는 뭘까요</a:t>
            </a:r>
            <a:r>
              <a:rPr lang="en-US" altLang="ko-KR" sz="2100" b="1" kern="0" dirty="0"/>
              <a:t>?</a:t>
            </a:r>
          </a:p>
          <a:p>
            <a:pPr marL="457200" indent="-457200">
              <a:buAutoNum type="arabicPeriod"/>
            </a:pPr>
            <a:endParaRPr lang="en-US" altLang="ko-KR" sz="2100" b="1" kern="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94423" y="2667000"/>
            <a:ext cx="1094454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800">
                <a:solidFill>
                  <a:srgbClr val="5F5F5F"/>
                </a:solidFill>
                <a:latin typeface="+mj-lt"/>
                <a:ea typeface="+mj-ea"/>
                <a:cs typeface="+mj-cs"/>
              </a:defRPr>
            </a:lvl1pPr>
            <a:lvl2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2pPr>
            <a:lvl3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3pPr>
            <a:lvl4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4pPr>
            <a:lvl5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5pPr>
            <a:lvl6pPr marL="60949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6pPr>
            <a:lvl7pPr marL="1218987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7pPr>
            <a:lvl8pPr marL="1828480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8pPr>
            <a:lvl9pPr marL="243797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ko-KR" altLang="en-US" sz="2100" b="1" kern="0" dirty="0" smtClean="0"/>
              <a:t>정답 </a:t>
            </a:r>
            <a:r>
              <a:rPr lang="en-US" altLang="ko-KR" sz="2100" b="1" kern="0" dirty="0" smtClean="0"/>
              <a:t>:</a:t>
            </a:r>
          </a:p>
          <a:p>
            <a:r>
              <a:rPr lang="ko-KR" altLang="en-US" sz="2100" b="1" kern="0" dirty="0" smtClean="0"/>
              <a:t>사번이 </a:t>
            </a:r>
            <a:r>
              <a:rPr lang="en-US" altLang="ko-KR" sz="2100" b="1" kern="0" dirty="0" smtClean="0"/>
              <a:t>100</a:t>
            </a:r>
            <a:r>
              <a:rPr lang="ko-KR" altLang="en-US" sz="2100" b="1" kern="0" dirty="0" smtClean="0"/>
              <a:t>번인 </a:t>
            </a:r>
            <a:r>
              <a:rPr lang="en-US" altLang="ko-KR" sz="2100" b="1" kern="0" dirty="0" smtClean="0"/>
              <a:t>Steven King</a:t>
            </a:r>
            <a:r>
              <a:rPr lang="ko-KR" altLang="en-US" sz="2100" b="1" kern="0" dirty="0" smtClean="0"/>
              <a:t>의 경우 </a:t>
            </a:r>
            <a:r>
              <a:rPr lang="en-US" altLang="ko-KR" sz="2100" b="1" kern="0" dirty="0" err="1" smtClean="0"/>
              <a:t>manager_id</a:t>
            </a:r>
            <a:r>
              <a:rPr lang="en-US" altLang="ko-KR" sz="2100" b="1" kern="0" dirty="0" smtClean="0"/>
              <a:t> </a:t>
            </a:r>
            <a:r>
              <a:rPr lang="ko-KR" altLang="en-US" sz="2100" b="1" kern="0" dirty="0" smtClean="0"/>
              <a:t>값이 </a:t>
            </a:r>
            <a:r>
              <a:rPr lang="en-US" altLang="ko-KR" sz="2100" b="1" kern="0" dirty="0" smtClean="0"/>
              <a:t>null </a:t>
            </a:r>
            <a:r>
              <a:rPr lang="ko-KR" altLang="en-US" sz="2100" b="1" kern="0" dirty="0" smtClean="0"/>
              <a:t>이라서 조인조건에서 누락되어 조회되지 않습니다</a:t>
            </a:r>
            <a:r>
              <a:rPr lang="en-US" altLang="ko-KR" sz="2100" b="1" kern="0" dirty="0" smtClean="0"/>
              <a:t>.</a:t>
            </a:r>
            <a:r>
              <a:rPr lang="ko-KR" altLang="en-US" sz="2100" b="1" kern="0" dirty="0" smtClean="0"/>
              <a:t> </a:t>
            </a:r>
            <a:endParaRPr lang="en-US" sz="1400" b="1" kern="0" dirty="0"/>
          </a:p>
        </p:txBody>
      </p:sp>
    </p:spTree>
    <p:extLst>
      <p:ext uri="{BB962C8B-B14F-4D97-AF65-F5344CB8AC3E}">
        <p14:creationId xmlns:p14="http://schemas.microsoft.com/office/powerpoint/2010/main" val="426022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dirty="0" smtClean="0"/>
              <a:t>Quiz 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94423" y="990600"/>
            <a:ext cx="1094454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800">
                <a:solidFill>
                  <a:srgbClr val="5F5F5F"/>
                </a:solidFill>
                <a:latin typeface="+mj-lt"/>
                <a:ea typeface="+mj-ea"/>
                <a:cs typeface="+mj-cs"/>
              </a:defRPr>
            </a:lvl1pPr>
            <a:lvl2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2pPr>
            <a:lvl3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3pPr>
            <a:lvl4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4pPr>
            <a:lvl5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5pPr>
            <a:lvl6pPr marL="60949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6pPr>
            <a:lvl7pPr marL="1218987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7pPr>
            <a:lvl8pPr marL="1828480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8pPr>
            <a:lvl9pPr marL="243797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ko-KR" sz="2100" b="1" kern="0" dirty="0"/>
              <a:t>4</a:t>
            </a:r>
            <a:r>
              <a:rPr lang="en-US" altLang="ko-KR" sz="2100" b="1" kern="0" dirty="0" smtClean="0"/>
              <a:t>. </a:t>
            </a:r>
            <a:r>
              <a:rPr lang="ko-KR" altLang="en-US" sz="2100" b="1" kern="0" dirty="0" err="1"/>
              <a:t>실습시간</a:t>
            </a:r>
            <a:r>
              <a:rPr lang="ko-KR" altLang="en-US" sz="2100" b="1" kern="0" dirty="0"/>
              <a:t> 마지막에 배웠던 </a:t>
            </a:r>
            <a:r>
              <a:rPr lang="ko-KR" altLang="en-US" sz="2100" b="1" kern="0" dirty="0" err="1" smtClean="0"/>
              <a:t>셀프조인에서</a:t>
            </a:r>
            <a:r>
              <a:rPr lang="ko-KR" altLang="en-US" sz="2100" b="1" kern="0" dirty="0" smtClean="0"/>
              <a:t> 누락된 사번이 </a:t>
            </a:r>
            <a:r>
              <a:rPr lang="en-US" altLang="ko-KR" sz="2100" b="1" kern="0" dirty="0"/>
              <a:t>100</a:t>
            </a:r>
            <a:r>
              <a:rPr lang="ko-KR" altLang="en-US" sz="2100" b="1" kern="0" dirty="0"/>
              <a:t>번인 </a:t>
            </a:r>
            <a:r>
              <a:rPr lang="en-US" altLang="ko-KR" sz="2100" b="1" kern="0" dirty="0"/>
              <a:t>Steven </a:t>
            </a:r>
            <a:r>
              <a:rPr lang="en-US" altLang="ko-KR" sz="2100" b="1" kern="0" dirty="0" smtClean="0"/>
              <a:t>King </a:t>
            </a:r>
            <a:r>
              <a:rPr lang="ko-KR" altLang="en-US" sz="2100" b="1" kern="0" dirty="0" smtClean="0"/>
              <a:t>까지 조회되도록 쿼리를 작성해 보세요</a:t>
            </a:r>
            <a:r>
              <a:rPr lang="en-US" altLang="ko-KR" sz="2100" b="1" kern="0" dirty="0" smtClean="0"/>
              <a:t>. </a:t>
            </a:r>
            <a:endParaRPr lang="en-US" altLang="ko-KR" sz="2100" b="1" kern="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94423" y="2590800"/>
            <a:ext cx="1094454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800">
                <a:solidFill>
                  <a:srgbClr val="5F5F5F"/>
                </a:solidFill>
                <a:latin typeface="+mj-lt"/>
                <a:ea typeface="+mj-ea"/>
                <a:cs typeface="+mj-cs"/>
              </a:defRPr>
            </a:lvl1pPr>
            <a:lvl2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2pPr>
            <a:lvl3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3pPr>
            <a:lvl4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4pPr>
            <a:lvl5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5pPr>
            <a:lvl6pPr marL="60949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6pPr>
            <a:lvl7pPr marL="1218987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7pPr>
            <a:lvl8pPr marL="1828480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8pPr>
            <a:lvl9pPr marL="243797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ko-KR" altLang="en-US" sz="2100" b="1" kern="0" dirty="0" smtClean="0"/>
              <a:t>정답 </a:t>
            </a:r>
            <a:r>
              <a:rPr lang="en-US" altLang="ko-KR" sz="2100" b="1" kern="0" dirty="0" smtClean="0"/>
              <a:t>:</a:t>
            </a:r>
          </a:p>
          <a:p>
            <a:endParaRPr lang="en-US" altLang="ko-KR" sz="2100" b="1" kern="0" dirty="0"/>
          </a:p>
          <a:p>
            <a:r>
              <a:rPr lang="en-US" altLang="ko-KR" sz="2000" b="1" kern="0" dirty="0"/>
              <a:t>SELECT </a:t>
            </a:r>
            <a:r>
              <a:rPr lang="en-US" altLang="ko-KR" sz="2000" b="1" kern="0" dirty="0" err="1"/>
              <a:t>a.employee_id</a:t>
            </a:r>
            <a:endParaRPr lang="en-US" altLang="ko-KR" sz="2000" b="1" kern="0" dirty="0"/>
          </a:p>
          <a:p>
            <a:r>
              <a:rPr lang="en-US" altLang="ko-KR" sz="2000" b="1" kern="0" dirty="0"/>
              <a:t>      ,</a:t>
            </a:r>
            <a:r>
              <a:rPr lang="en-US" altLang="ko-KR" sz="2000" b="1" kern="0" dirty="0" err="1"/>
              <a:t>a.first_name</a:t>
            </a:r>
            <a:r>
              <a:rPr lang="en-US" altLang="ko-KR" sz="2000" b="1" kern="0" dirty="0"/>
              <a:t> || ' ' || </a:t>
            </a:r>
            <a:r>
              <a:rPr lang="en-US" altLang="ko-KR" sz="2000" b="1" kern="0" dirty="0" err="1"/>
              <a:t>a.last_name</a:t>
            </a:r>
            <a:r>
              <a:rPr lang="en-US" altLang="ko-KR" sz="2000" b="1" kern="0" dirty="0"/>
              <a:t> </a:t>
            </a:r>
            <a:r>
              <a:rPr lang="en-US" altLang="ko-KR" sz="2000" b="1" kern="0" dirty="0" err="1"/>
              <a:t>emp_name</a:t>
            </a:r>
            <a:endParaRPr lang="en-US" altLang="ko-KR" sz="2000" b="1" kern="0" dirty="0"/>
          </a:p>
          <a:p>
            <a:r>
              <a:rPr lang="en-US" altLang="ko-KR" sz="2000" b="1" kern="0" dirty="0"/>
              <a:t>      ,</a:t>
            </a:r>
            <a:r>
              <a:rPr lang="en-US" altLang="ko-KR" sz="2000" b="1" kern="0" dirty="0" err="1"/>
              <a:t>a.manager_id</a:t>
            </a:r>
            <a:endParaRPr lang="en-US" altLang="ko-KR" sz="2000" b="1" kern="0" dirty="0"/>
          </a:p>
          <a:p>
            <a:r>
              <a:rPr lang="en-US" altLang="ko-KR" sz="2000" b="1" kern="0" dirty="0"/>
              <a:t>      ,</a:t>
            </a:r>
            <a:r>
              <a:rPr lang="en-US" altLang="ko-KR" sz="2000" b="1" kern="0" dirty="0" err="1"/>
              <a:t>b.first_name</a:t>
            </a:r>
            <a:r>
              <a:rPr lang="en-US" altLang="ko-KR" sz="2000" b="1" kern="0" dirty="0"/>
              <a:t> || ' ' || </a:t>
            </a:r>
            <a:r>
              <a:rPr lang="en-US" altLang="ko-KR" sz="2000" b="1" kern="0" dirty="0" err="1"/>
              <a:t>b.last_name</a:t>
            </a:r>
            <a:r>
              <a:rPr lang="en-US" altLang="ko-KR" sz="2000" b="1" kern="0" dirty="0"/>
              <a:t> </a:t>
            </a:r>
            <a:r>
              <a:rPr lang="en-US" altLang="ko-KR" sz="2000" b="1" kern="0" dirty="0" err="1"/>
              <a:t>manager_name</a:t>
            </a:r>
            <a:endParaRPr lang="en-US" altLang="ko-KR" sz="2000" b="1" kern="0" dirty="0"/>
          </a:p>
          <a:p>
            <a:r>
              <a:rPr lang="en-US" altLang="ko-KR" sz="2000" b="1" kern="0" dirty="0"/>
              <a:t> FROM employees a</a:t>
            </a:r>
          </a:p>
          <a:p>
            <a:r>
              <a:rPr lang="en-US" altLang="ko-KR" sz="2000" b="1" kern="0" dirty="0">
                <a:solidFill>
                  <a:srgbClr val="0000FF"/>
                </a:solidFill>
              </a:rPr>
              <a:t> LEFT JOIN employees b</a:t>
            </a:r>
          </a:p>
          <a:p>
            <a:r>
              <a:rPr lang="en-US" altLang="ko-KR" sz="2000" b="1" kern="0" dirty="0">
                <a:solidFill>
                  <a:srgbClr val="0000FF"/>
                </a:solidFill>
              </a:rPr>
              <a:t>    ON </a:t>
            </a:r>
            <a:r>
              <a:rPr lang="en-US" altLang="ko-KR" sz="2000" b="1" kern="0" dirty="0" err="1">
                <a:solidFill>
                  <a:srgbClr val="0000FF"/>
                </a:solidFill>
              </a:rPr>
              <a:t>a.manager_id</a:t>
            </a:r>
            <a:r>
              <a:rPr lang="en-US" altLang="ko-KR" sz="2000" b="1" kern="0" dirty="0">
                <a:solidFill>
                  <a:srgbClr val="0000FF"/>
                </a:solidFill>
              </a:rPr>
              <a:t> = </a:t>
            </a:r>
            <a:r>
              <a:rPr lang="en-US" altLang="ko-KR" sz="2000" b="1" kern="0" dirty="0" err="1">
                <a:solidFill>
                  <a:srgbClr val="0000FF"/>
                </a:solidFill>
              </a:rPr>
              <a:t>b.employee_id</a:t>
            </a:r>
            <a:endParaRPr lang="en-US" altLang="ko-KR" sz="2000" b="1" kern="0" dirty="0">
              <a:solidFill>
                <a:srgbClr val="0000FF"/>
              </a:solidFill>
            </a:endParaRPr>
          </a:p>
          <a:p>
            <a:r>
              <a:rPr lang="en-US" altLang="ko-KR" sz="2000" b="1" kern="0" dirty="0"/>
              <a:t>ORDER BY 1;</a:t>
            </a:r>
            <a:endParaRPr lang="en-US" sz="1600" b="1" kern="0" dirty="0"/>
          </a:p>
        </p:txBody>
      </p:sp>
    </p:spTree>
    <p:extLst>
      <p:ext uri="{BB962C8B-B14F-4D97-AF65-F5344CB8AC3E}">
        <p14:creationId xmlns:p14="http://schemas.microsoft.com/office/powerpoint/2010/main" val="108462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dirty="0" smtClean="0"/>
              <a:t>Quiz 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94423" y="990600"/>
            <a:ext cx="1094454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800">
                <a:solidFill>
                  <a:srgbClr val="5F5F5F"/>
                </a:solidFill>
                <a:latin typeface="+mj-lt"/>
                <a:ea typeface="+mj-ea"/>
                <a:cs typeface="+mj-cs"/>
              </a:defRPr>
            </a:lvl1pPr>
            <a:lvl2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2pPr>
            <a:lvl3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3pPr>
            <a:lvl4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4pPr>
            <a:lvl5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5pPr>
            <a:lvl6pPr marL="60949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6pPr>
            <a:lvl7pPr marL="1218987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7pPr>
            <a:lvl8pPr marL="1828480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8pPr>
            <a:lvl9pPr marL="243797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ko-KR" sz="2100" b="1" kern="0" dirty="0"/>
              <a:t>5</a:t>
            </a:r>
            <a:r>
              <a:rPr lang="en-US" altLang="ko-KR" sz="2100" b="1" kern="0" dirty="0" smtClean="0"/>
              <a:t>. </a:t>
            </a:r>
            <a:r>
              <a:rPr lang="ko-KR" altLang="en-US" sz="2100" b="1" kern="0" dirty="0" err="1"/>
              <a:t>분석함수를</a:t>
            </a:r>
            <a:r>
              <a:rPr lang="ko-KR" altLang="en-US" sz="2100" b="1" kern="0" dirty="0"/>
              <a:t> 사용해 다음과 같이 </a:t>
            </a:r>
            <a:r>
              <a:rPr lang="ko-KR" altLang="en-US" sz="2100" b="1" kern="0" dirty="0" err="1"/>
              <a:t>누적합계를</a:t>
            </a:r>
            <a:r>
              <a:rPr lang="ko-KR" altLang="en-US" sz="2100" b="1" kern="0" dirty="0"/>
              <a:t> 구하는 쿼리를 작성해 보세요</a:t>
            </a:r>
            <a:r>
              <a:rPr lang="en-US" altLang="ko-KR" sz="2100" b="1" kern="0" dirty="0"/>
              <a:t>. </a:t>
            </a:r>
          </a:p>
          <a:p>
            <a:r>
              <a:rPr lang="en-US" altLang="ko-KR" sz="2100" b="1" kern="0" dirty="0"/>
              <a:t>   (</a:t>
            </a:r>
            <a:r>
              <a:rPr lang="ko-KR" altLang="en-US" sz="2100" b="1" kern="0" dirty="0"/>
              <a:t>힌트 </a:t>
            </a:r>
            <a:r>
              <a:rPr lang="en-US" altLang="ko-KR" sz="2100" b="1" kern="0" dirty="0"/>
              <a:t>SUM </a:t>
            </a:r>
            <a:r>
              <a:rPr lang="ko-KR" altLang="en-US" sz="2100" b="1" kern="0" dirty="0"/>
              <a:t>함수 사용</a:t>
            </a:r>
            <a:r>
              <a:rPr lang="en-US" altLang="ko-KR" sz="2100" b="1" kern="0" dirty="0"/>
              <a:t>)</a:t>
            </a:r>
          </a:p>
          <a:p>
            <a:endParaRPr lang="en-US" altLang="ko-KR" sz="2100" b="1" kern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23" y="1996059"/>
            <a:ext cx="80581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0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4" y="457200"/>
            <a:ext cx="10944549" cy="573615"/>
          </a:xfrm>
        </p:spPr>
        <p:txBody>
          <a:bodyPr/>
          <a:lstStyle/>
          <a:p>
            <a:r>
              <a:rPr lang="en-US" dirty="0" smtClean="0"/>
              <a:t>Quiz 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94423" y="990600"/>
            <a:ext cx="1094454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800">
                <a:solidFill>
                  <a:srgbClr val="5F5F5F"/>
                </a:solidFill>
                <a:latin typeface="+mj-lt"/>
                <a:ea typeface="+mj-ea"/>
                <a:cs typeface="+mj-cs"/>
              </a:defRPr>
            </a:lvl1pPr>
            <a:lvl2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2pPr>
            <a:lvl3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3pPr>
            <a:lvl4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4pPr>
            <a:lvl5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5pPr>
            <a:lvl6pPr marL="60949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6pPr>
            <a:lvl7pPr marL="1218987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7pPr>
            <a:lvl8pPr marL="1828480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8pPr>
            <a:lvl9pPr marL="243797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ko-KR" sz="2100" b="1" kern="0" dirty="0"/>
              <a:t>5</a:t>
            </a:r>
            <a:r>
              <a:rPr lang="en-US" altLang="ko-KR" sz="2100" b="1" kern="0" dirty="0" smtClean="0"/>
              <a:t>. </a:t>
            </a:r>
            <a:r>
              <a:rPr lang="ko-KR" altLang="en-US" sz="2100" b="1" kern="0" dirty="0" err="1"/>
              <a:t>분석함수를</a:t>
            </a:r>
            <a:r>
              <a:rPr lang="ko-KR" altLang="en-US" sz="2100" b="1" kern="0" dirty="0"/>
              <a:t> 사용해 다음과 같이 </a:t>
            </a:r>
            <a:r>
              <a:rPr lang="ko-KR" altLang="en-US" sz="2100" b="1" kern="0" dirty="0" err="1"/>
              <a:t>누적합계를</a:t>
            </a:r>
            <a:r>
              <a:rPr lang="ko-KR" altLang="en-US" sz="2100" b="1" kern="0" dirty="0"/>
              <a:t> 구하는 쿼리를 작성해 보세요</a:t>
            </a:r>
            <a:r>
              <a:rPr lang="en-US" altLang="ko-KR" sz="2100" b="1" kern="0" dirty="0"/>
              <a:t>. </a:t>
            </a:r>
          </a:p>
          <a:p>
            <a:r>
              <a:rPr lang="en-US" altLang="ko-KR" sz="2100" b="1" kern="0" dirty="0"/>
              <a:t>   (</a:t>
            </a:r>
            <a:r>
              <a:rPr lang="ko-KR" altLang="en-US" sz="2100" b="1" kern="0" dirty="0"/>
              <a:t>힌트 </a:t>
            </a:r>
            <a:r>
              <a:rPr lang="en-US" altLang="ko-KR" sz="2100" b="1" kern="0" dirty="0"/>
              <a:t>SUM </a:t>
            </a:r>
            <a:r>
              <a:rPr lang="ko-KR" altLang="en-US" sz="2100" b="1" kern="0" dirty="0"/>
              <a:t>함수 사용</a:t>
            </a:r>
            <a:r>
              <a:rPr lang="en-US" altLang="ko-KR" sz="2100" b="1" kern="0" dirty="0"/>
              <a:t>)</a:t>
            </a:r>
          </a:p>
          <a:p>
            <a:endParaRPr lang="en-US" altLang="ko-KR" sz="2100" b="1" kern="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9307" y="1984248"/>
            <a:ext cx="1094454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800">
                <a:solidFill>
                  <a:srgbClr val="5F5F5F"/>
                </a:solidFill>
                <a:latin typeface="+mj-lt"/>
                <a:ea typeface="+mj-ea"/>
                <a:cs typeface="+mj-cs"/>
              </a:defRPr>
            </a:lvl1pPr>
            <a:lvl2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2pPr>
            <a:lvl3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3pPr>
            <a:lvl4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4pPr>
            <a:lvl5pPr algn="l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3200">
                <a:solidFill>
                  <a:srgbClr val="5F5F5F"/>
                </a:solidFill>
                <a:latin typeface="Arial" pitchFamily="34" charset="0"/>
              </a:defRPr>
            </a:lvl5pPr>
            <a:lvl6pPr marL="60949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6pPr>
            <a:lvl7pPr marL="1218987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7pPr>
            <a:lvl8pPr marL="1828480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8pPr>
            <a:lvl9pPr marL="2437973" algn="ctr" defTabSz="304747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defRPr sz="35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ko-KR" altLang="en-US" sz="2100" b="1" kern="0" dirty="0" smtClean="0"/>
              <a:t>정답 </a:t>
            </a:r>
            <a:r>
              <a:rPr lang="en-US" altLang="ko-KR" sz="2100" b="1" kern="0" dirty="0" smtClean="0"/>
              <a:t>:</a:t>
            </a:r>
          </a:p>
          <a:p>
            <a:r>
              <a:rPr lang="en-US" altLang="ko-KR" sz="2100" b="1" kern="0" dirty="0"/>
              <a:t>SELECT </a:t>
            </a:r>
            <a:r>
              <a:rPr lang="en-US" altLang="ko-KR" sz="2100" b="1" kern="0" dirty="0" err="1"/>
              <a:t>b.department_id</a:t>
            </a:r>
            <a:r>
              <a:rPr lang="en-US" altLang="ko-KR" sz="2100" b="1" kern="0" dirty="0"/>
              <a:t>, </a:t>
            </a:r>
            <a:r>
              <a:rPr lang="en-US" altLang="ko-KR" sz="2100" b="1" kern="0" dirty="0" err="1"/>
              <a:t>b.department_name</a:t>
            </a:r>
            <a:r>
              <a:rPr lang="en-US" altLang="ko-KR" sz="2100" b="1" kern="0" dirty="0"/>
              <a:t>,</a:t>
            </a:r>
          </a:p>
          <a:p>
            <a:r>
              <a:rPr lang="en-US" altLang="ko-KR" sz="2100" b="1" kern="0" dirty="0"/>
              <a:t>       </a:t>
            </a:r>
            <a:r>
              <a:rPr lang="en-US" altLang="ko-KR" sz="2100" b="1" kern="0" dirty="0" err="1"/>
              <a:t>a.first_name</a:t>
            </a:r>
            <a:r>
              <a:rPr lang="en-US" altLang="ko-KR" sz="2100" b="1" kern="0" dirty="0"/>
              <a:t> || ' ' || </a:t>
            </a:r>
            <a:r>
              <a:rPr lang="en-US" altLang="ko-KR" sz="2100" b="1" kern="0" dirty="0" err="1"/>
              <a:t>a.last_name</a:t>
            </a:r>
            <a:r>
              <a:rPr lang="en-US" altLang="ko-KR" sz="2100" b="1" kern="0" dirty="0"/>
              <a:t> as </a:t>
            </a:r>
            <a:r>
              <a:rPr lang="en-US" altLang="ko-KR" sz="2100" b="1" kern="0" dirty="0" err="1"/>
              <a:t>emp_name</a:t>
            </a:r>
            <a:r>
              <a:rPr lang="en-US" altLang="ko-KR" sz="2100" b="1" kern="0" dirty="0"/>
              <a:t>,</a:t>
            </a:r>
          </a:p>
          <a:p>
            <a:r>
              <a:rPr lang="en-US" altLang="ko-KR" sz="2100" b="1" kern="0" dirty="0"/>
              <a:t>       </a:t>
            </a:r>
            <a:r>
              <a:rPr lang="en-US" altLang="ko-KR" sz="2100" b="1" kern="0" dirty="0" err="1"/>
              <a:t>a.hire_date</a:t>
            </a:r>
            <a:r>
              <a:rPr lang="en-US" altLang="ko-KR" sz="2100" b="1" kern="0" dirty="0"/>
              <a:t>,</a:t>
            </a:r>
          </a:p>
          <a:p>
            <a:r>
              <a:rPr lang="en-US" altLang="ko-KR" sz="2100" b="1" kern="0" dirty="0"/>
              <a:t>       </a:t>
            </a:r>
            <a:r>
              <a:rPr lang="en-US" altLang="ko-KR" sz="2100" b="1" kern="0" dirty="0" err="1"/>
              <a:t>a.salary</a:t>
            </a:r>
            <a:r>
              <a:rPr lang="en-US" altLang="ko-KR" sz="2100" b="1" kern="0" dirty="0"/>
              <a:t> ,</a:t>
            </a:r>
          </a:p>
          <a:p>
            <a:r>
              <a:rPr lang="en-US" altLang="ko-KR" sz="2100" b="1" kern="0" dirty="0"/>
              <a:t>       </a:t>
            </a:r>
            <a:r>
              <a:rPr lang="en-US" altLang="ko-KR" sz="2100" b="1" kern="0" dirty="0">
                <a:solidFill>
                  <a:srgbClr val="0000FF"/>
                </a:solidFill>
              </a:rPr>
              <a:t>sum</a:t>
            </a:r>
            <a:r>
              <a:rPr lang="en-US" altLang="ko-KR" sz="2100" b="1" kern="0" dirty="0"/>
              <a:t>(salary) OVER (PARTITION BY </a:t>
            </a:r>
            <a:r>
              <a:rPr lang="en-US" altLang="ko-KR" sz="2100" b="1" kern="0" dirty="0" err="1"/>
              <a:t>b.department_id</a:t>
            </a:r>
            <a:endParaRPr lang="en-US" altLang="ko-KR" sz="2100" b="1" kern="0" dirty="0"/>
          </a:p>
          <a:p>
            <a:r>
              <a:rPr lang="en-US" altLang="ko-KR" sz="2100" b="1" kern="0" dirty="0"/>
              <a:t>                              ORDER BY </a:t>
            </a:r>
            <a:r>
              <a:rPr lang="en-US" altLang="ko-KR" sz="2100" b="1" kern="0" dirty="0" err="1">
                <a:solidFill>
                  <a:srgbClr val="0000FF"/>
                </a:solidFill>
              </a:rPr>
              <a:t>a.hire_date</a:t>
            </a:r>
            <a:r>
              <a:rPr lang="en-US" altLang="ko-KR" sz="2100" b="1" kern="0" dirty="0">
                <a:solidFill>
                  <a:srgbClr val="0000FF"/>
                </a:solidFill>
              </a:rPr>
              <a:t>, </a:t>
            </a:r>
            <a:r>
              <a:rPr lang="en-US" altLang="ko-KR" sz="2100" b="1" kern="0" dirty="0" err="1">
                <a:solidFill>
                  <a:srgbClr val="0000FF"/>
                </a:solidFill>
              </a:rPr>
              <a:t>a.salary</a:t>
            </a:r>
            <a:r>
              <a:rPr lang="en-US" altLang="ko-KR" sz="2100" b="1" kern="0" dirty="0">
                <a:solidFill>
                  <a:srgbClr val="0000FF"/>
                </a:solidFill>
              </a:rPr>
              <a:t> </a:t>
            </a:r>
            <a:r>
              <a:rPr lang="en-US" altLang="ko-KR" sz="2100" b="1" kern="0" dirty="0"/>
              <a:t>) </a:t>
            </a:r>
            <a:r>
              <a:rPr lang="ko-KR" altLang="en-US" sz="2100" b="1" kern="0" dirty="0" err="1"/>
              <a:t>누적합계</a:t>
            </a:r>
            <a:endParaRPr lang="ko-KR" altLang="en-US" sz="2100" b="1" kern="0" dirty="0"/>
          </a:p>
          <a:p>
            <a:r>
              <a:rPr lang="ko-KR" altLang="en-US" sz="2100" b="1" kern="0" dirty="0"/>
              <a:t>  </a:t>
            </a:r>
            <a:r>
              <a:rPr lang="en-US" altLang="ko-KR" sz="2100" b="1" kern="0" dirty="0"/>
              <a:t>FROM employees a,</a:t>
            </a:r>
          </a:p>
          <a:p>
            <a:r>
              <a:rPr lang="en-US" altLang="ko-KR" sz="2100" b="1" kern="0" dirty="0"/>
              <a:t>       departments b</a:t>
            </a:r>
          </a:p>
          <a:p>
            <a:r>
              <a:rPr lang="en-US" altLang="ko-KR" sz="2100" b="1" kern="0" dirty="0"/>
              <a:t> WHERE </a:t>
            </a:r>
            <a:r>
              <a:rPr lang="en-US" altLang="ko-KR" sz="2100" b="1" kern="0" dirty="0" err="1"/>
              <a:t>a.department_id</a:t>
            </a:r>
            <a:r>
              <a:rPr lang="en-US" altLang="ko-KR" sz="2100" b="1" kern="0" dirty="0"/>
              <a:t> = </a:t>
            </a:r>
            <a:r>
              <a:rPr lang="en-US" altLang="ko-KR" sz="2100" b="1" kern="0" dirty="0" err="1"/>
              <a:t>b.department_id</a:t>
            </a:r>
            <a:endParaRPr lang="en-US" altLang="ko-KR" sz="2100" b="1" kern="0" dirty="0"/>
          </a:p>
          <a:p>
            <a:r>
              <a:rPr lang="en-US" altLang="ko-KR" sz="2100" b="1" kern="0" dirty="0"/>
              <a:t> ORDER BY </a:t>
            </a:r>
            <a:r>
              <a:rPr lang="en-US" altLang="ko-KR" sz="2100" b="1" kern="0" dirty="0">
                <a:solidFill>
                  <a:srgbClr val="0000FF"/>
                </a:solidFill>
              </a:rPr>
              <a:t>2, 4, 5 </a:t>
            </a:r>
            <a:r>
              <a:rPr lang="en-US" altLang="ko-KR" sz="2100" b="1" kern="0" dirty="0"/>
              <a:t>;</a:t>
            </a:r>
            <a:endParaRPr lang="en-US" sz="1600" b="1" kern="0" dirty="0"/>
          </a:p>
        </p:txBody>
      </p:sp>
    </p:spTree>
    <p:extLst>
      <p:ext uri="{BB962C8B-B14F-4D97-AF65-F5344CB8AC3E}">
        <p14:creationId xmlns:p14="http://schemas.microsoft.com/office/powerpoint/2010/main" val="156067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ae443b16b719bbaaf407130fbe4cceeda0b8a7"/>
  <p:tag name="ARTICULATE_SLIDE_COUNT" val="22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U7_Jan2017">
  <a:themeElements>
    <a:clrScheme name="Oracle University">
      <a:dk1>
        <a:srgbClr val="5F5F5F"/>
      </a:dk1>
      <a:lt1>
        <a:srgbClr val="FFFFFF"/>
      </a:lt1>
      <a:dk2>
        <a:srgbClr val="7F7F7F"/>
      </a:dk2>
      <a:lt2>
        <a:srgbClr val="DCE3E4"/>
      </a:lt2>
      <a:accent1>
        <a:srgbClr val="F80000"/>
      </a:accent1>
      <a:accent2>
        <a:srgbClr val="8A133B"/>
      </a:accent2>
      <a:accent3>
        <a:srgbClr val="FF7700"/>
      </a:accent3>
      <a:accent4>
        <a:srgbClr val="46575E"/>
      </a:accent4>
      <a:accent5>
        <a:srgbClr val="8DA6B1"/>
      </a:accent5>
      <a:accent6>
        <a:srgbClr val="B0C3C8"/>
      </a:accent6>
      <a:hlink>
        <a:srgbClr val="8DA6B1"/>
      </a:hlink>
      <a:folHlink>
        <a:srgbClr val="BFBFB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33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2D00"/>
      </a:accent6>
      <a:hlink>
        <a:srgbClr val="FF3300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OU7_Jan2017</Template>
  <TotalTime>24308</TotalTime>
  <Words>425</Words>
  <Application>Microsoft Office PowerPoint</Application>
  <PresentationFormat>사용자 지정</PresentationFormat>
  <Paragraphs>66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Times New Roman</vt:lpstr>
      <vt:lpstr>OU7_Jan2017</vt:lpstr>
      <vt:lpstr>5차시 Quiz 정답</vt:lpstr>
      <vt:lpstr>Quiz</vt:lpstr>
      <vt:lpstr>Quiz</vt:lpstr>
      <vt:lpstr>Quiz  </vt:lpstr>
      <vt:lpstr>Quiz </vt:lpstr>
      <vt:lpstr>Quiz </vt:lpstr>
      <vt:lpstr>Quiz 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Rohit Rahi</dc:creator>
  <cp:lastModifiedBy>Windows 사용자</cp:lastModifiedBy>
  <cp:revision>973</cp:revision>
  <cp:lastPrinted>2002-03-28T23:57:22Z</cp:lastPrinted>
  <dcterms:created xsi:type="dcterms:W3CDTF">2017-05-02T17:39:07Z</dcterms:created>
  <dcterms:modified xsi:type="dcterms:W3CDTF">2020-01-21T13:41:11Z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ome_page">
    <vt:lpwstr>http://ap337sun.us.oracle.com/powerpoint</vt:lpwstr>
  </property>
  <property fmtid="{D5CDD505-2E9C-101B-9397-08002B2CF9AE}" pid="3" name="Version">
    <vt:lpwstr>1.00</vt:lpwstr>
  </property>
  <property fmtid="{D5CDD505-2E9C-101B-9397-08002B2CF9AE}" pid="4" name="Build_version">
    <vt:lpwstr> 111</vt:lpwstr>
  </property>
  <property fmtid="{D5CDD505-2E9C-101B-9397-08002B2CF9AE}" pid="5" name="Build_Date">
    <vt:filetime>2001-07-03T07:00:00Z</vt:filetime>
  </property>
  <property fmtid="{D5CDD505-2E9C-101B-9397-08002B2CF9AE}" pid="6" name="Build_Time">
    <vt:lpwstr>10:11:09 AM</vt:lpwstr>
  </property>
  <property fmtid="{D5CDD505-2E9C-101B-9397-08002B2CF9AE}" pid="7" name="Install_dir">
    <vt:lpwstr/>
  </property>
  <property fmtid="{D5CDD505-2E9C-101B-9397-08002B2CF9AE}" pid="8" name="ArticulateGUID">
    <vt:lpwstr>54608960-AEB5-4F2A-B622-CD7CD84DD473</vt:lpwstr>
  </property>
  <property fmtid="{D5CDD505-2E9C-101B-9397-08002B2CF9AE}" pid="9" name="ArticulatePath">
    <vt:lpwstr>OU7_July2016</vt:lpwstr>
  </property>
</Properties>
</file>