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6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40D13-D30D-4EF5-B2AF-858C90E36F1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7AC95D-078E-4042-995A-90444522F7D1}">
      <dgm:prSet phldrT="[Text]"/>
      <dgm:spPr/>
      <dgm:t>
        <a:bodyPr/>
        <a:lstStyle/>
        <a:p>
          <a:r>
            <a:rPr lang="en-US" dirty="0" smtClean="0"/>
            <a:t>Identify User Requirements</a:t>
          </a:r>
          <a:endParaRPr lang="en-US" dirty="0"/>
        </a:p>
      </dgm:t>
    </dgm:pt>
    <dgm:pt modelId="{02DA5948-1FED-4F51-9A86-6118ED8F4027}" type="parTrans" cxnId="{42C08323-CB4D-416A-8E54-424F609A5958}">
      <dgm:prSet/>
      <dgm:spPr/>
      <dgm:t>
        <a:bodyPr/>
        <a:lstStyle/>
        <a:p>
          <a:endParaRPr lang="en-US"/>
        </a:p>
      </dgm:t>
    </dgm:pt>
    <dgm:pt modelId="{E8AC15FD-5AE2-4171-A105-E48E97919548}" type="sibTrans" cxnId="{42C08323-CB4D-416A-8E54-424F609A5958}">
      <dgm:prSet/>
      <dgm:spPr/>
      <dgm:t>
        <a:bodyPr/>
        <a:lstStyle/>
        <a:p>
          <a:endParaRPr lang="en-US"/>
        </a:p>
      </dgm:t>
    </dgm:pt>
    <dgm:pt modelId="{F90F2DBD-1A1B-43BB-A9A7-F2586B5788B6}">
      <dgm:prSet phldrT="[Text]"/>
      <dgm:spPr/>
      <dgm:t>
        <a:bodyPr/>
        <a:lstStyle/>
        <a:p>
          <a:r>
            <a:rPr lang="en-US" dirty="0" smtClean="0"/>
            <a:t>Analyze Prototype (Input  Processing Output)</a:t>
          </a:r>
          <a:endParaRPr lang="en-US" dirty="0"/>
        </a:p>
      </dgm:t>
    </dgm:pt>
    <dgm:pt modelId="{79A29C52-109D-4930-82C9-CA13D0677364}" type="parTrans" cxnId="{95D14355-57A5-4041-8B3E-41986E96D524}">
      <dgm:prSet/>
      <dgm:spPr/>
      <dgm:t>
        <a:bodyPr/>
        <a:lstStyle/>
        <a:p>
          <a:endParaRPr lang="en-US"/>
        </a:p>
      </dgm:t>
    </dgm:pt>
    <dgm:pt modelId="{11B1C0AE-C0E2-4B18-B271-7D8E36A7693E}" type="sibTrans" cxnId="{95D14355-57A5-4041-8B3E-41986E96D524}">
      <dgm:prSet/>
      <dgm:spPr/>
      <dgm:t>
        <a:bodyPr/>
        <a:lstStyle/>
        <a:p>
          <a:endParaRPr lang="en-US"/>
        </a:p>
      </dgm:t>
    </dgm:pt>
    <dgm:pt modelId="{2D9148FA-7A62-47B7-A169-28F1900A3371}">
      <dgm:prSet phldrT="[Text]"/>
      <dgm:spPr/>
      <dgm:t>
        <a:bodyPr/>
        <a:lstStyle/>
        <a:p>
          <a:r>
            <a:rPr lang="en-US" dirty="0" smtClean="0"/>
            <a:t>Implement Prototype</a:t>
          </a:r>
          <a:endParaRPr lang="en-US" dirty="0"/>
        </a:p>
      </dgm:t>
    </dgm:pt>
    <dgm:pt modelId="{BD12EFCE-03BC-4E56-A915-5969A38FAD4B}" type="parTrans" cxnId="{4293ACBF-853F-42D1-A400-A0C3E8DB1A09}">
      <dgm:prSet/>
      <dgm:spPr/>
      <dgm:t>
        <a:bodyPr/>
        <a:lstStyle/>
        <a:p>
          <a:endParaRPr lang="en-US"/>
        </a:p>
      </dgm:t>
    </dgm:pt>
    <dgm:pt modelId="{F43F2B22-1E0C-4AE5-A7ED-74C96421B661}" type="sibTrans" cxnId="{4293ACBF-853F-42D1-A400-A0C3E8DB1A09}">
      <dgm:prSet/>
      <dgm:spPr/>
      <dgm:t>
        <a:bodyPr/>
        <a:lstStyle/>
        <a:p>
          <a:endParaRPr lang="en-US"/>
        </a:p>
      </dgm:t>
    </dgm:pt>
    <dgm:pt modelId="{783E5A31-E2CA-45F1-848A-482E52EE25D4}">
      <dgm:prSet/>
      <dgm:spPr/>
      <dgm:t>
        <a:bodyPr/>
        <a:lstStyle/>
        <a:p>
          <a:r>
            <a:rPr lang="en-US" dirty="0" smtClean="0"/>
            <a:t>Final Conversion</a:t>
          </a:r>
          <a:endParaRPr lang="en-US" dirty="0"/>
        </a:p>
      </dgm:t>
    </dgm:pt>
    <dgm:pt modelId="{29B60ECF-9DEE-4BFF-8899-8D26E6F48DF1}" type="parTrans" cxnId="{FF877291-4A90-414E-8528-3F793E54D766}">
      <dgm:prSet/>
      <dgm:spPr/>
      <dgm:t>
        <a:bodyPr/>
        <a:lstStyle/>
        <a:p>
          <a:endParaRPr lang="en-US"/>
        </a:p>
      </dgm:t>
    </dgm:pt>
    <dgm:pt modelId="{6D11743D-0E6B-40AF-A1F2-BB82A22FF7C4}" type="sibTrans" cxnId="{FF877291-4A90-414E-8528-3F793E54D766}">
      <dgm:prSet/>
      <dgm:spPr/>
      <dgm:t>
        <a:bodyPr/>
        <a:lstStyle/>
        <a:p>
          <a:endParaRPr lang="en-US"/>
        </a:p>
      </dgm:t>
    </dgm:pt>
    <dgm:pt modelId="{6227D656-F515-4CD5-A83B-0A6B553D4F74}">
      <dgm:prSet/>
      <dgm:spPr/>
      <dgm:t>
        <a:bodyPr/>
        <a:lstStyle/>
        <a:p>
          <a:r>
            <a:rPr lang="en-US" dirty="0" smtClean="0"/>
            <a:t>Post Implementation</a:t>
          </a:r>
          <a:endParaRPr lang="en-US" dirty="0"/>
        </a:p>
      </dgm:t>
    </dgm:pt>
    <dgm:pt modelId="{1FDD7E21-B649-4DFC-B856-3DFF9483B45F}" type="parTrans" cxnId="{0E941F98-F8CE-48B6-9342-E72245E67D05}">
      <dgm:prSet/>
      <dgm:spPr/>
      <dgm:t>
        <a:bodyPr/>
        <a:lstStyle/>
        <a:p>
          <a:endParaRPr lang="en-US"/>
        </a:p>
      </dgm:t>
    </dgm:pt>
    <dgm:pt modelId="{BD9691CE-E365-49DF-A031-134B8BD7B9E4}" type="sibTrans" cxnId="{0E941F98-F8CE-48B6-9342-E72245E67D05}">
      <dgm:prSet/>
      <dgm:spPr/>
      <dgm:t>
        <a:bodyPr/>
        <a:lstStyle/>
        <a:p>
          <a:endParaRPr lang="en-US"/>
        </a:p>
      </dgm:t>
    </dgm:pt>
    <dgm:pt modelId="{E7FC3599-C270-493D-A31F-879A70EDB3E3}" type="pres">
      <dgm:prSet presAssocID="{64A40D13-D30D-4EF5-B2AF-858C90E36F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8C6ED0-6B04-40BC-996A-0ADE5475B29C}" type="pres">
      <dgm:prSet presAssocID="{FE7AC95D-078E-4042-995A-90444522F7D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5C299-D559-4DA4-ACB7-80A18B3422AD}" type="pres">
      <dgm:prSet presAssocID="{E8AC15FD-5AE2-4171-A105-E48E9791954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428BCD2-FC54-4729-A34F-D1BB6D78012F}" type="pres">
      <dgm:prSet presAssocID="{E8AC15FD-5AE2-4171-A105-E48E9791954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704F07A-C721-4982-83BD-A3C7F50867DD}" type="pres">
      <dgm:prSet presAssocID="{F90F2DBD-1A1B-43BB-A9A7-F2586B5788B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CF059-9B0F-40D4-A802-CDCAD0432F9E}" type="pres">
      <dgm:prSet presAssocID="{11B1C0AE-C0E2-4B18-B271-7D8E36A7693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1254568-05E1-4345-86DB-E10EBBA1E179}" type="pres">
      <dgm:prSet presAssocID="{11B1C0AE-C0E2-4B18-B271-7D8E36A7693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116176F-86D7-4F74-ABCB-E3EEDDE9CEFF}" type="pres">
      <dgm:prSet presAssocID="{2D9148FA-7A62-47B7-A169-28F1900A33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0BD4B-393F-455F-A33F-B646D2BA0ADC}" type="pres">
      <dgm:prSet presAssocID="{F43F2B22-1E0C-4AE5-A7ED-74C96421B66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4133EC4-09CB-481F-AA71-DEBA03337F30}" type="pres">
      <dgm:prSet presAssocID="{F43F2B22-1E0C-4AE5-A7ED-74C96421B66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F49A98F-B785-4C60-9BBC-F4B4DB652CF5}" type="pres">
      <dgm:prSet presAssocID="{783E5A31-E2CA-45F1-848A-482E52EE25D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991E3-5E74-47BE-992D-E31B26AE5AC2}" type="pres">
      <dgm:prSet presAssocID="{6D11743D-0E6B-40AF-A1F2-BB82A22FF7C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0422588-789E-4CA5-91D3-24258057FC71}" type="pres">
      <dgm:prSet presAssocID="{6D11743D-0E6B-40AF-A1F2-BB82A22FF7C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EB4E956-5403-411F-BB8F-2E26E1FF6A41}" type="pres">
      <dgm:prSet presAssocID="{6227D656-F515-4CD5-A83B-0A6B553D4F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C241A1-D861-4F3B-964D-71C8B224B01E}" type="presOf" srcId="{11B1C0AE-C0E2-4B18-B271-7D8E36A7693E}" destId="{088CF059-9B0F-40D4-A802-CDCAD0432F9E}" srcOrd="0" destOrd="0" presId="urn:microsoft.com/office/officeart/2005/8/layout/process5"/>
    <dgm:cxn modelId="{82877BE8-80DA-47EB-8256-799A1C7C36FE}" type="presOf" srcId="{FE7AC95D-078E-4042-995A-90444522F7D1}" destId="{FD8C6ED0-6B04-40BC-996A-0ADE5475B29C}" srcOrd="0" destOrd="0" presId="urn:microsoft.com/office/officeart/2005/8/layout/process5"/>
    <dgm:cxn modelId="{FF88AD81-A9F9-4FDF-85C5-F22FB0FAE38D}" type="presOf" srcId="{6227D656-F515-4CD5-A83B-0A6B553D4F74}" destId="{6EB4E956-5403-411F-BB8F-2E26E1FF6A41}" srcOrd="0" destOrd="0" presId="urn:microsoft.com/office/officeart/2005/8/layout/process5"/>
    <dgm:cxn modelId="{B816E6AF-B438-4079-8051-FF7C419C89D7}" type="presOf" srcId="{64A40D13-D30D-4EF5-B2AF-858C90E36F1D}" destId="{E7FC3599-C270-493D-A31F-879A70EDB3E3}" srcOrd="0" destOrd="0" presId="urn:microsoft.com/office/officeart/2005/8/layout/process5"/>
    <dgm:cxn modelId="{67F3BC15-52B2-4B37-88E9-E63C7198100E}" type="presOf" srcId="{2D9148FA-7A62-47B7-A169-28F1900A3371}" destId="{A116176F-86D7-4F74-ABCB-E3EEDDE9CEFF}" srcOrd="0" destOrd="0" presId="urn:microsoft.com/office/officeart/2005/8/layout/process5"/>
    <dgm:cxn modelId="{FF877291-4A90-414E-8528-3F793E54D766}" srcId="{64A40D13-D30D-4EF5-B2AF-858C90E36F1D}" destId="{783E5A31-E2CA-45F1-848A-482E52EE25D4}" srcOrd="3" destOrd="0" parTransId="{29B60ECF-9DEE-4BFF-8899-8D26E6F48DF1}" sibTransId="{6D11743D-0E6B-40AF-A1F2-BB82A22FF7C4}"/>
    <dgm:cxn modelId="{91987E52-752B-4CC9-B452-3E300DFB20C2}" type="presOf" srcId="{6D11743D-0E6B-40AF-A1F2-BB82A22FF7C4}" destId="{90422588-789E-4CA5-91D3-24258057FC71}" srcOrd="1" destOrd="0" presId="urn:microsoft.com/office/officeart/2005/8/layout/process5"/>
    <dgm:cxn modelId="{0E941F98-F8CE-48B6-9342-E72245E67D05}" srcId="{64A40D13-D30D-4EF5-B2AF-858C90E36F1D}" destId="{6227D656-F515-4CD5-A83B-0A6B553D4F74}" srcOrd="4" destOrd="0" parTransId="{1FDD7E21-B649-4DFC-B856-3DFF9483B45F}" sibTransId="{BD9691CE-E365-49DF-A031-134B8BD7B9E4}"/>
    <dgm:cxn modelId="{B1FE342B-5A3D-4ABD-9040-BD425D24BCC0}" type="presOf" srcId="{E8AC15FD-5AE2-4171-A105-E48E97919548}" destId="{EFE5C299-D559-4DA4-ACB7-80A18B3422AD}" srcOrd="0" destOrd="0" presId="urn:microsoft.com/office/officeart/2005/8/layout/process5"/>
    <dgm:cxn modelId="{42C08323-CB4D-416A-8E54-424F609A5958}" srcId="{64A40D13-D30D-4EF5-B2AF-858C90E36F1D}" destId="{FE7AC95D-078E-4042-995A-90444522F7D1}" srcOrd="0" destOrd="0" parTransId="{02DA5948-1FED-4F51-9A86-6118ED8F4027}" sibTransId="{E8AC15FD-5AE2-4171-A105-E48E97919548}"/>
    <dgm:cxn modelId="{2885AFC2-C1D1-4F05-9A03-8056F00B7EB4}" type="presOf" srcId="{11B1C0AE-C0E2-4B18-B271-7D8E36A7693E}" destId="{61254568-05E1-4345-86DB-E10EBBA1E179}" srcOrd="1" destOrd="0" presId="urn:microsoft.com/office/officeart/2005/8/layout/process5"/>
    <dgm:cxn modelId="{625475E2-0620-471F-8C55-4D1F2FDAF483}" type="presOf" srcId="{F43F2B22-1E0C-4AE5-A7ED-74C96421B661}" destId="{10A0BD4B-393F-455F-A33F-B646D2BA0ADC}" srcOrd="0" destOrd="0" presId="urn:microsoft.com/office/officeart/2005/8/layout/process5"/>
    <dgm:cxn modelId="{B3E9BAA3-6BF2-4589-89BD-266BC2DFD439}" type="presOf" srcId="{F90F2DBD-1A1B-43BB-A9A7-F2586B5788B6}" destId="{6704F07A-C721-4982-83BD-A3C7F50867DD}" srcOrd="0" destOrd="0" presId="urn:microsoft.com/office/officeart/2005/8/layout/process5"/>
    <dgm:cxn modelId="{C2A3CAA7-E6B8-49B5-8DE9-6D80361F21F1}" type="presOf" srcId="{783E5A31-E2CA-45F1-848A-482E52EE25D4}" destId="{8F49A98F-B785-4C60-9BBC-F4B4DB652CF5}" srcOrd="0" destOrd="0" presId="urn:microsoft.com/office/officeart/2005/8/layout/process5"/>
    <dgm:cxn modelId="{95D14355-57A5-4041-8B3E-41986E96D524}" srcId="{64A40D13-D30D-4EF5-B2AF-858C90E36F1D}" destId="{F90F2DBD-1A1B-43BB-A9A7-F2586B5788B6}" srcOrd="1" destOrd="0" parTransId="{79A29C52-109D-4930-82C9-CA13D0677364}" sibTransId="{11B1C0AE-C0E2-4B18-B271-7D8E36A7693E}"/>
    <dgm:cxn modelId="{1D179A82-6040-4EBE-A5C8-10E4DF4527D8}" type="presOf" srcId="{6D11743D-0E6B-40AF-A1F2-BB82A22FF7C4}" destId="{B7A991E3-5E74-47BE-992D-E31B26AE5AC2}" srcOrd="0" destOrd="0" presId="urn:microsoft.com/office/officeart/2005/8/layout/process5"/>
    <dgm:cxn modelId="{CF2DE54B-C488-476D-B630-772B185D04D5}" type="presOf" srcId="{F43F2B22-1E0C-4AE5-A7ED-74C96421B661}" destId="{44133EC4-09CB-481F-AA71-DEBA03337F30}" srcOrd="1" destOrd="0" presId="urn:microsoft.com/office/officeart/2005/8/layout/process5"/>
    <dgm:cxn modelId="{3E8EE1C4-E5DD-43F8-952C-03B87497334A}" type="presOf" srcId="{E8AC15FD-5AE2-4171-A105-E48E97919548}" destId="{2428BCD2-FC54-4729-A34F-D1BB6D78012F}" srcOrd="1" destOrd="0" presId="urn:microsoft.com/office/officeart/2005/8/layout/process5"/>
    <dgm:cxn modelId="{4293ACBF-853F-42D1-A400-A0C3E8DB1A09}" srcId="{64A40D13-D30D-4EF5-B2AF-858C90E36F1D}" destId="{2D9148FA-7A62-47B7-A169-28F1900A3371}" srcOrd="2" destOrd="0" parTransId="{BD12EFCE-03BC-4E56-A915-5969A38FAD4B}" sibTransId="{F43F2B22-1E0C-4AE5-A7ED-74C96421B661}"/>
    <dgm:cxn modelId="{12611F98-B79C-4C18-9B6E-81DFD87B81A0}" type="presParOf" srcId="{E7FC3599-C270-493D-A31F-879A70EDB3E3}" destId="{FD8C6ED0-6B04-40BC-996A-0ADE5475B29C}" srcOrd="0" destOrd="0" presId="urn:microsoft.com/office/officeart/2005/8/layout/process5"/>
    <dgm:cxn modelId="{48F06E9B-BA5A-4F16-AC6E-7AE5C5135DB4}" type="presParOf" srcId="{E7FC3599-C270-493D-A31F-879A70EDB3E3}" destId="{EFE5C299-D559-4DA4-ACB7-80A18B3422AD}" srcOrd="1" destOrd="0" presId="urn:microsoft.com/office/officeart/2005/8/layout/process5"/>
    <dgm:cxn modelId="{698CF0FE-639E-4E37-9254-D862161C9839}" type="presParOf" srcId="{EFE5C299-D559-4DA4-ACB7-80A18B3422AD}" destId="{2428BCD2-FC54-4729-A34F-D1BB6D78012F}" srcOrd="0" destOrd="0" presId="urn:microsoft.com/office/officeart/2005/8/layout/process5"/>
    <dgm:cxn modelId="{600435AD-A0B9-4FC5-B9BC-7AFCA0F39F09}" type="presParOf" srcId="{E7FC3599-C270-493D-A31F-879A70EDB3E3}" destId="{6704F07A-C721-4982-83BD-A3C7F50867DD}" srcOrd="2" destOrd="0" presId="urn:microsoft.com/office/officeart/2005/8/layout/process5"/>
    <dgm:cxn modelId="{C78BAB2C-EDCD-4DD0-88D3-4146BE1631B7}" type="presParOf" srcId="{E7FC3599-C270-493D-A31F-879A70EDB3E3}" destId="{088CF059-9B0F-40D4-A802-CDCAD0432F9E}" srcOrd="3" destOrd="0" presId="urn:microsoft.com/office/officeart/2005/8/layout/process5"/>
    <dgm:cxn modelId="{5A718E5E-BB88-4EDF-9CDE-05A3548DC2B8}" type="presParOf" srcId="{088CF059-9B0F-40D4-A802-CDCAD0432F9E}" destId="{61254568-05E1-4345-86DB-E10EBBA1E179}" srcOrd="0" destOrd="0" presId="urn:microsoft.com/office/officeart/2005/8/layout/process5"/>
    <dgm:cxn modelId="{A5BDE1BD-A94B-454E-B299-C675996ECA14}" type="presParOf" srcId="{E7FC3599-C270-493D-A31F-879A70EDB3E3}" destId="{A116176F-86D7-4F74-ABCB-E3EEDDE9CEFF}" srcOrd="4" destOrd="0" presId="urn:microsoft.com/office/officeart/2005/8/layout/process5"/>
    <dgm:cxn modelId="{8A323EF5-A153-412B-97F9-ED12676CFBC3}" type="presParOf" srcId="{E7FC3599-C270-493D-A31F-879A70EDB3E3}" destId="{10A0BD4B-393F-455F-A33F-B646D2BA0ADC}" srcOrd="5" destOrd="0" presId="urn:microsoft.com/office/officeart/2005/8/layout/process5"/>
    <dgm:cxn modelId="{C08DC031-15E9-475F-9993-110289D30FD3}" type="presParOf" srcId="{10A0BD4B-393F-455F-A33F-B646D2BA0ADC}" destId="{44133EC4-09CB-481F-AA71-DEBA03337F30}" srcOrd="0" destOrd="0" presId="urn:microsoft.com/office/officeart/2005/8/layout/process5"/>
    <dgm:cxn modelId="{1847718A-3B8E-43D4-B340-14D333A3AB14}" type="presParOf" srcId="{E7FC3599-C270-493D-A31F-879A70EDB3E3}" destId="{8F49A98F-B785-4C60-9BBC-F4B4DB652CF5}" srcOrd="6" destOrd="0" presId="urn:microsoft.com/office/officeart/2005/8/layout/process5"/>
    <dgm:cxn modelId="{EFC01CD0-4EC1-4573-B6CF-671E59ADA4DA}" type="presParOf" srcId="{E7FC3599-C270-493D-A31F-879A70EDB3E3}" destId="{B7A991E3-5E74-47BE-992D-E31B26AE5AC2}" srcOrd="7" destOrd="0" presId="urn:microsoft.com/office/officeart/2005/8/layout/process5"/>
    <dgm:cxn modelId="{A4163464-4531-481C-A7C9-CC939ADF0AA4}" type="presParOf" srcId="{B7A991E3-5E74-47BE-992D-E31B26AE5AC2}" destId="{90422588-789E-4CA5-91D3-24258057FC71}" srcOrd="0" destOrd="0" presId="urn:microsoft.com/office/officeart/2005/8/layout/process5"/>
    <dgm:cxn modelId="{826E5712-5ECE-4819-BBC4-A9DD43B1674A}" type="presParOf" srcId="{E7FC3599-C270-493D-A31F-879A70EDB3E3}" destId="{6EB4E956-5403-411F-BB8F-2E26E1FF6A4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C6ED0-6B04-40BC-996A-0ADE5475B29C}">
      <dsp:nvSpPr>
        <dsp:cNvPr id="0" name=""/>
        <dsp:cNvSpPr/>
      </dsp:nvSpPr>
      <dsp:spPr>
        <a:xfrm>
          <a:off x="6831" y="423981"/>
          <a:ext cx="2041773" cy="1225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Identify User Requirements</a:t>
          </a:r>
          <a:endParaRPr lang="en-US" sz="1900" kern="1200" dirty="0"/>
        </a:p>
      </dsp:txBody>
      <dsp:txXfrm>
        <a:off x="42712" y="459862"/>
        <a:ext cx="1970011" cy="1153301"/>
      </dsp:txXfrm>
    </dsp:sp>
    <dsp:sp modelId="{EFE5C299-D559-4DA4-ACB7-80A18B3422AD}">
      <dsp:nvSpPr>
        <dsp:cNvPr id="0" name=""/>
        <dsp:cNvSpPr/>
      </dsp:nvSpPr>
      <dsp:spPr>
        <a:xfrm>
          <a:off x="2228280" y="783333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228280" y="884605"/>
        <a:ext cx="302999" cy="303815"/>
      </dsp:txXfrm>
    </dsp:sp>
    <dsp:sp modelId="{6704F07A-C721-4982-83BD-A3C7F50867DD}">
      <dsp:nvSpPr>
        <dsp:cNvPr id="0" name=""/>
        <dsp:cNvSpPr/>
      </dsp:nvSpPr>
      <dsp:spPr>
        <a:xfrm>
          <a:off x="2865313" y="423981"/>
          <a:ext cx="2041773" cy="1225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Analyze Prototype (Input  Processing Output)</a:t>
          </a:r>
          <a:endParaRPr lang="en-US" sz="1900" kern="1200" dirty="0"/>
        </a:p>
      </dsp:txBody>
      <dsp:txXfrm>
        <a:off x="2901194" y="459862"/>
        <a:ext cx="1970011" cy="1153301"/>
      </dsp:txXfrm>
    </dsp:sp>
    <dsp:sp modelId="{088CF059-9B0F-40D4-A802-CDCAD0432F9E}">
      <dsp:nvSpPr>
        <dsp:cNvPr id="0" name=""/>
        <dsp:cNvSpPr/>
      </dsp:nvSpPr>
      <dsp:spPr>
        <a:xfrm>
          <a:off x="5086762" y="783333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086762" y="884605"/>
        <a:ext cx="302999" cy="303815"/>
      </dsp:txXfrm>
    </dsp:sp>
    <dsp:sp modelId="{A116176F-86D7-4F74-ABCB-E3EEDDE9CEFF}">
      <dsp:nvSpPr>
        <dsp:cNvPr id="0" name=""/>
        <dsp:cNvSpPr/>
      </dsp:nvSpPr>
      <dsp:spPr>
        <a:xfrm>
          <a:off x="5723795" y="423981"/>
          <a:ext cx="2041773" cy="1225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 Prototype</a:t>
          </a:r>
          <a:endParaRPr lang="en-US" sz="1900" kern="1200" dirty="0"/>
        </a:p>
      </dsp:txBody>
      <dsp:txXfrm>
        <a:off x="5759676" y="459862"/>
        <a:ext cx="1970011" cy="1153301"/>
      </dsp:txXfrm>
    </dsp:sp>
    <dsp:sp modelId="{10A0BD4B-393F-455F-A33F-B646D2BA0ADC}">
      <dsp:nvSpPr>
        <dsp:cNvPr id="0" name=""/>
        <dsp:cNvSpPr/>
      </dsp:nvSpPr>
      <dsp:spPr>
        <a:xfrm rot="5400000">
          <a:off x="6528254" y="1791969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592774" y="1828721"/>
        <a:ext cx="303815" cy="302999"/>
      </dsp:txXfrm>
    </dsp:sp>
    <dsp:sp modelId="{8F49A98F-B785-4C60-9BBC-F4B4DB652CF5}">
      <dsp:nvSpPr>
        <dsp:cNvPr id="0" name=""/>
        <dsp:cNvSpPr/>
      </dsp:nvSpPr>
      <dsp:spPr>
        <a:xfrm>
          <a:off x="5723795" y="2465754"/>
          <a:ext cx="2041773" cy="1225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Final Conversion</a:t>
          </a:r>
          <a:endParaRPr lang="en-US" sz="1900" kern="1200" dirty="0"/>
        </a:p>
      </dsp:txBody>
      <dsp:txXfrm>
        <a:off x="5759676" y="2501635"/>
        <a:ext cx="1970011" cy="1153301"/>
      </dsp:txXfrm>
    </dsp:sp>
    <dsp:sp modelId="{B7A991E3-5E74-47BE-992D-E31B26AE5AC2}">
      <dsp:nvSpPr>
        <dsp:cNvPr id="0" name=""/>
        <dsp:cNvSpPr/>
      </dsp:nvSpPr>
      <dsp:spPr>
        <a:xfrm rot="10800000">
          <a:off x="5111263" y="2825106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241119" y="2926378"/>
        <a:ext cx="302999" cy="303815"/>
      </dsp:txXfrm>
    </dsp:sp>
    <dsp:sp modelId="{6EB4E956-5403-411F-BB8F-2E26E1FF6A41}">
      <dsp:nvSpPr>
        <dsp:cNvPr id="0" name=""/>
        <dsp:cNvSpPr/>
      </dsp:nvSpPr>
      <dsp:spPr>
        <a:xfrm>
          <a:off x="2865313" y="2465754"/>
          <a:ext cx="2041773" cy="1225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Post Implementation</a:t>
          </a:r>
          <a:endParaRPr lang="en-US" sz="1900" kern="1200" dirty="0"/>
        </a:p>
      </dsp:txBody>
      <dsp:txXfrm>
        <a:off x="2901194" y="2501635"/>
        <a:ext cx="1970011" cy="1153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5257800" cy="1295400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5257800" cy="21336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2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8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101EC0EB-F642-4A5C-8F43-D019E99DC9B5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27BE5D41-8D7A-4691-91B2-91212F54D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kumimoji="1" sz="24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kumimoji="1" sz="2200">
          <a:solidFill>
            <a:schemeClr val="tx1"/>
          </a:solidFill>
          <a:latin typeface="Arial"/>
          <a:ea typeface="ＭＳ Ｐゴシック" pitchFamily="-32" charset="-128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kumimoji="1" sz="2000">
          <a:solidFill>
            <a:schemeClr val="tx1"/>
          </a:solidFill>
          <a:latin typeface="Arial"/>
          <a:ea typeface="ＭＳ Ｐゴシック" pitchFamily="-32" charset="-128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kumimoji="1" sz="2000">
          <a:solidFill>
            <a:schemeClr val="tx1"/>
          </a:solidFill>
          <a:latin typeface="Arial"/>
          <a:ea typeface="ＭＳ Ｐゴシック" pitchFamily="-32" charset="-128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kumimoji="1" sz="2000">
          <a:solidFill>
            <a:schemeClr val="tx1"/>
          </a:solidFill>
          <a:latin typeface="Arial"/>
          <a:ea typeface="ＭＳ Ｐゴシック" pitchFamily="-32" charset="-128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458200" cy="1470025"/>
          </a:xfrm>
        </p:spPr>
        <p:txBody>
          <a:bodyPr/>
          <a:lstStyle/>
          <a:p>
            <a:r>
              <a:rPr lang="en-US" dirty="0" smtClean="0"/>
              <a:t>System Development Life Cycle (SDLC)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zh-CN" altLang="en-US" dirty="0" smtClean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www.slideshare.net</a:t>
            </a:r>
            <a:r>
              <a:rPr lang="en-US" altLang="zh-CN" dirty="0"/>
              <a:t>/macjones25/system-development-life-cycle-sdlc-18888829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0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emphasis during this phase is to ensure that </a:t>
            </a:r>
            <a:r>
              <a:rPr lang="en-US" dirty="0" smtClean="0"/>
              <a:t>needs </a:t>
            </a:r>
            <a:r>
              <a:rPr lang="en-US" dirty="0"/>
              <a:t>continue to be met and that the system continues to perform according to </a:t>
            </a:r>
            <a:r>
              <a:rPr lang="en-US" dirty="0" smtClean="0"/>
              <a:t>specifications.</a:t>
            </a:r>
          </a:p>
          <a:p>
            <a:r>
              <a:rPr lang="en-US" dirty="0" smtClean="0"/>
              <a:t>Routine </a:t>
            </a:r>
            <a:r>
              <a:rPr lang="en-US" dirty="0"/>
              <a:t>hardware and software maintenance and upgrades are performed to ensure effective system operations. 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training continues during this phase, as needed, to acquaint new users to the system or to introduce new features to current users.</a:t>
            </a:r>
          </a:p>
        </p:txBody>
      </p:sp>
    </p:spTree>
    <p:extLst>
      <p:ext uri="{BB962C8B-B14F-4D97-AF65-F5344CB8AC3E}">
        <p14:creationId xmlns:p14="http://schemas.microsoft.com/office/powerpoint/2010/main" val="54908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SDLC with 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9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use prototyping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used because </a:t>
            </a:r>
            <a:r>
              <a:rPr lang="en-US" dirty="0"/>
              <a:t>of failures that occurred in the final version of the software application developed </a:t>
            </a:r>
            <a:r>
              <a:rPr lang="en-US" dirty="0" smtClean="0"/>
              <a:t>using the other SDLC </a:t>
            </a:r>
            <a:r>
              <a:rPr lang="en-US" dirty="0"/>
              <a:t>approach. </a:t>
            </a:r>
            <a:endParaRPr lang="en-US" dirty="0" smtClean="0"/>
          </a:p>
          <a:p>
            <a:r>
              <a:rPr lang="en-US" dirty="0" smtClean="0"/>
              <a:t>There were various limitations with the other approach of SDLC and to </a:t>
            </a:r>
            <a:r>
              <a:rPr lang="en-US" dirty="0"/>
              <a:t>overcome these limitations, the concept of prototyping was introduced.</a:t>
            </a:r>
          </a:p>
        </p:txBody>
      </p:sp>
    </p:spTree>
    <p:extLst>
      <p:ext uri="{BB962C8B-B14F-4D97-AF65-F5344CB8AC3E}">
        <p14:creationId xmlns:p14="http://schemas.microsoft.com/office/powerpoint/2010/main" val="96045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for SDLC with prototyping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293"/>
              </p:ext>
            </p:extLst>
          </p:nvPr>
        </p:nvGraphicFramePr>
        <p:xfrm>
          <a:off x="685800" y="17526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410200" y="3962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92305" y="4549366"/>
            <a:ext cx="1717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92305" y="3962400"/>
            <a:ext cx="0" cy="586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0" y="4048780"/>
            <a:ext cx="1717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Revised through iterative process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15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Prototyping?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advanced technology which recognizes problem and uses advanced computer technology.</a:t>
            </a:r>
          </a:p>
          <a:p>
            <a:r>
              <a:rPr lang="en-US" dirty="0" smtClean="0"/>
              <a:t>The system is built through trial and error and refined using iterative process.</a:t>
            </a:r>
          </a:p>
          <a:p>
            <a:r>
              <a:rPr lang="en-US" dirty="0" smtClean="0"/>
              <a:t>It is of two types: </a:t>
            </a:r>
            <a:r>
              <a:rPr lang="en-US" b="1" dirty="0" smtClean="0"/>
              <a:t>Throwaway or Rapid Prototype </a:t>
            </a:r>
            <a:r>
              <a:rPr lang="en-US" dirty="0" smtClean="0"/>
              <a:t>and </a:t>
            </a:r>
            <a:r>
              <a:rPr lang="en-US" b="1" dirty="0" smtClean="0"/>
              <a:t>evolutionary prototype.</a:t>
            </a:r>
          </a:p>
        </p:txBody>
      </p:sp>
    </p:spTree>
    <p:extLst>
      <p:ext uri="{BB962C8B-B14F-4D97-AF65-F5344CB8AC3E}">
        <p14:creationId xmlns:p14="http://schemas.microsoft.com/office/powerpoint/2010/main" val="363759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Throwaway or Rapid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en-US" dirty="0" smtClean="0"/>
              <a:t>It is also called closed ended prototype.</a:t>
            </a:r>
          </a:p>
          <a:p>
            <a:r>
              <a:rPr lang="en-US" dirty="0" smtClean="0"/>
              <a:t>In this we create a model that will eventually be discarded instead of becoming part of final system.</a:t>
            </a:r>
          </a:p>
          <a:p>
            <a:r>
              <a:rPr lang="en-US" dirty="0" smtClean="0"/>
              <a:t>After preliminary analysis, a simple working model of the system is constructed so that the user has an idea what the final system may look like.</a:t>
            </a:r>
          </a:p>
          <a:p>
            <a:r>
              <a:rPr lang="en-US" dirty="0"/>
              <a:t>Speed is crucial in rapid prototype.</a:t>
            </a:r>
          </a:p>
          <a:p>
            <a:r>
              <a:rPr lang="en-US" dirty="0"/>
              <a:t>Since with a limited budget and time, little can be expected from a system that will eventually be discarded.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1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different from Rapid prototyping as its main goal is to build a robust prototype in every manner and constantly refine it.</a:t>
            </a:r>
          </a:p>
          <a:p>
            <a:r>
              <a:rPr lang="en-US" dirty="0" smtClean="0"/>
              <a:t>This technique allows the development team to add features that couldn’t be added in requirement and design phase.</a:t>
            </a:r>
          </a:p>
          <a:p>
            <a:r>
              <a:rPr lang="en-US" dirty="0" smtClean="0"/>
              <a:t>In this, developers will focus and develop only those parts of the system which they understand perfectly.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0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developer will not implement a poorly understood feature to help minimize risk.</a:t>
            </a:r>
          </a:p>
          <a:p>
            <a:r>
              <a:rPr lang="en-US" dirty="0" smtClean="0"/>
              <a:t>Once the partial system is done, it is sent to customer sites so that they can detect opportunities for new featured.</a:t>
            </a:r>
          </a:p>
          <a:p>
            <a:r>
              <a:rPr lang="en-US" dirty="0" smtClean="0"/>
              <a:t>These new features are then implemented by the developers.</a:t>
            </a:r>
          </a:p>
          <a:p>
            <a:r>
              <a:rPr lang="en-US" dirty="0" smtClean="0"/>
              <a:t>Software design is updated and code is retested.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Testing Life Cycle</a:t>
            </a:r>
            <a:endParaRPr kumimoji="1" lang="zh-CN" altLang="en-US" dirty="0"/>
          </a:p>
        </p:txBody>
      </p:sp>
      <p:pic>
        <p:nvPicPr>
          <p:cNvPr id="28" name="内容占位符 27"/>
          <p:cNvPicPr>
            <a:picLocks noGrp="1" noChangeAspect="1"/>
          </p:cNvPicPr>
          <p:nvPr>
            <p:ph idx="1"/>
          </p:nvPr>
        </p:nvPicPr>
        <p:blipFill>
          <a:blip r:embed="rId2"/>
          <a:srcRect l="-7526" r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515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445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What is SDLC?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000" dirty="0"/>
              <a:t> </a:t>
            </a:r>
            <a:r>
              <a:rPr lang="en-US" sz="2000" dirty="0" smtClean="0"/>
              <a:t>It is </a:t>
            </a:r>
            <a:r>
              <a:rPr lang="en-US" sz="2000" dirty="0"/>
              <a:t>a conceptual model used in </a:t>
            </a:r>
            <a:r>
              <a:rPr lang="en-US" sz="2000" dirty="0" smtClean="0"/>
              <a:t>project management</a:t>
            </a:r>
            <a:r>
              <a:rPr lang="en-US" sz="2000" dirty="0"/>
              <a:t> that describes the stages involved in an information system development </a:t>
            </a:r>
            <a:r>
              <a:rPr lang="en-US" sz="2000" dirty="0" smtClean="0"/>
              <a:t>project.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57400"/>
            <a:ext cx="4624920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of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environmental based or organizational based.</a:t>
            </a:r>
          </a:p>
          <a:p>
            <a:r>
              <a:rPr lang="en-US" dirty="0" smtClean="0"/>
              <a:t>Ideas are generated to advance technology.</a:t>
            </a:r>
          </a:p>
          <a:p>
            <a:r>
              <a:rPr lang="en-US" dirty="0" smtClean="0"/>
              <a:t>User originated ideas prompt initial investigation.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6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Economic: Cost benefit analysis.</a:t>
            </a:r>
          </a:p>
          <a:p>
            <a:r>
              <a:rPr lang="en-US" dirty="0" smtClean="0"/>
              <a:t>Technical: We need to check whether existing computer can support the system.</a:t>
            </a:r>
          </a:p>
          <a:p>
            <a:r>
              <a:rPr lang="en-US" dirty="0" smtClean="0"/>
              <a:t>Behavioral: </a:t>
            </a:r>
            <a:r>
              <a:rPr lang="en-US" dirty="0"/>
              <a:t>An estimate should be made of how strong a reaction the user staff is likely to have toward the development of a computerized system.</a:t>
            </a:r>
          </a:p>
        </p:txBody>
      </p:sp>
    </p:spTree>
    <p:extLst>
      <p:ext uri="{BB962C8B-B14F-4D97-AF65-F5344CB8AC3E}">
        <p14:creationId xmlns:p14="http://schemas.microsoft.com/office/powerpoint/2010/main" val="153967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 (Steps)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a project team and appoint a leader.</a:t>
            </a:r>
          </a:p>
          <a:p>
            <a:r>
              <a:rPr lang="en-US" dirty="0" smtClean="0"/>
              <a:t>Prepare System flowcharts.</a:t>
            </a:r>
          </a:p>
          <a:p>
            <a:r>
              <a:rPr lang="en-US" dirty="0" smtClean="0"/>
              <a:t>Enumerate potential candidate system.</a:t>
            </a:r>
          </a:p>
          <a:p>
            <a:r>
              <a:rPr lang="en-US" dirty="0" smtClean="0"/>
              <a:t>Describe and identify characteristics of candidate system.</a:t>
            </a:r>
          </a:p>
          <a:p>
            <a:r>
              <a:rPr lang="en-US" dirty="0" smtClean="0"/>
              <a:t>Evaluate performance.</a:t>
            </a:r>
          </a:p>
          <a:p>
            <a:r>
              <a:rPr lang="en-US" dirty="0" smtClean="0"/>
              <a:t>Select best candidate system.</a:t>
            </a:r>
          </a:p>
        </p:txBody>
      </p:sp>
    </p:spTree>
    <p:extLst>
      <p:ext uri="{BB962C8B-B14F-4D97-AF65-F5344CB8AC3E}">
        <p14:creationId xmlns:p14="http://schemas.microsoft.com/office/powerpoint/2010/main" val="271826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Analysis stage an in-depth analysis is performed to obtain a detailed understanding of the business </a:t>
            </a:r>
            <a:r>
              <a:rPr lang="en-US" dirty="0" smtClean="0"/>
              <a:t>needs.</a:t>
            </a:r>
          </a:p>
          <a:p>
            <a:r>
              <a:rPr lang="en-US" dirty="0" smtClean="0"/>
              <a:t>Tools Used: DFD’s, interviews, on-site observation, questionnaire etc.</a:t>
            </a:r>
          </a:p>
          <a:p>
            <a:r>
              <a:rPr lang="en-US" dirty="0" smtClean="0"/>
              <a:t>Training, experience and common sense are required for collecting information to do </a:t>
            </a:r>
            <a:r>
              <a:rPr lang="en-US" dirty="0" err="1" smtClean="0"/>
              <a:t>anlaysis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2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the most creative and challenging phase of SDLC.</a:t>
            </a:r>
          </a:p>
          <a:p>
            <a:r>
              <a:rPr lang="en-US" dirty="0" smtClean="0"/>
              <a:t>It defines the final system and refers to the technical specifications.</a:t>
            </a:r>
          </a:p>
          <a:p>
            <a:r>
              <a:rPr lang="en-US" dirty="0" smtClean="0"/>
              <a:t>DFDs are used to show the flow of system.</a:t>
            </a:r>
          </a:p>
          <a:p>
            <a:r>
              <a:rPr lang="en-US" dirty="0" smtClean="0"/>
              <a:t>Two phases: 1. Logical Design and Physical Design</a:t>
            </a:r>
          </a:p>
          <a:p>
            <a:r>
              <a:rPr lang="en-US" dirty="0" smtClean="0"/>
              <a:t>Logical Design: Specifies user needs.</a:t>
            </a:r>
          </a:p>
          <a:p>
            <a:r>
              <a:rPr lang="en-US" dirty="0" smtClean="0"/>
              <a:t>Physical Design: Tells the programmer what the candidate system must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9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dirty="0" smtClean="0"/>
              <a:t>Less creative then designing phase.</a:t>
            </a:r>
          </a:p>
          <a:p>
            <a:r>
              <a:rPr lang="en-US" dirty="0" smtClean="0"/>
              <a:t>It is of 3 types: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Implementation of a computer system to replace a manual system.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Implementation of a new computer system to replace an existing one.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Implementation of a modified application to replace existing one on same computer. </a:t>
            </a:r>
          </a:p>
          <a:p>
            <a:r>
              <a:rPr lang="en-US" dirty="0" smtClean="0"/>
              <a:t>Parallel Runs: In this new system runs with old system which provides assurance, and even helps user staff gain experience.</a:t>
            </a:r>
          </a:p>
        </p:txBody>
      </p:sp>
    </p:spTree>
    <p:extLst>
      <p:ext uri="{BB962C8B-B14F-4D97-AF65-F5344CB8AC3E}">
        <p14:creationId xmlns:p14="http://schemas.microsoft.com/office/powerpoint/2010/main" val="394766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Post-Implementation Review is used to evaluate the effectiveness of the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 </a:t>
            </a:r>
            <a:r>
              <a:rPr lang="en-US" dirty="0"/>
              <a:t>The objectives are to determine if the system does what it is designed to </a:t>
            </a:r>
            <a:r>
              <a:rPr lang="en-US" dirty="0" smtClean="0"/>
              <a:t>do</a:t>
            </a:r>
          </a:p>
          <a:p>
            <a:r>
              <a:rPr lang="en-US" dirty="0" smtClean="0"/>
              <a:t>Does </a:t>
            </a:r>
            <a:r>
              <a:rPr lang="en-US" dirty="0"/>
              <a:t>it support the user as required in an effective and efficient </a:t>
            </a:r>
            <a:r>
              <a:rPr lang="en-US" dirty="0" smtClean="0"/>
              <a:t>manner</a:t>
            </a:r>
          </a:p>
          <a:p>
            <a:r>
              <a:rPr lang="en-US" dirty="0" smtClean="0"/>
              <a:t>The </a:t>
            </a:r>
            <a:r>
              <a:rPr lang="en-US" dirty="0"/>
              <a:t>review should assess how successful the system is in terms of functionality, performance, and cost versus </a:t>
            </a:r>
            <a:r>
              <a:rPr lang="en-US" dirty="0" smtClean="0"/>
              <a:t>benefits.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17500"/>
      </p:ext>
    </p:extLst>
  </p:cSld>
  <p:clrMapOvr>
    <a:masterClrMapping/>
  </p:clrMapOvr>
</p:sld>
</file>

<file path=ppt/theme/theme1.xml><?xml version="1.0" encoding="utf-8"?>
<a:theme xmlns:a="http://schemas.openxmlformats.org/drawingml/2006/main" name="Concordia">
  <a:themeElements>
    <a:clrScheme name="Concordia-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Concordia.thmx</Template>
  <TotalTime>82</TotalTime>
  <Words>808</Words>
  <Application>Microsoft Macintosh PowerPoint</Application>
  <PresentationFormat>On-screen Show 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Concordia</vt:lpstr>
      <vt:lpstr>System Development Life Cycle (SDLC)</vt:lpstr>
      <vt:lpstr>What is SDLC?</vt:lpstr>
      <vt:lpstr>Recognition of Need</vt:lpstr>
      <vt:lpstr>Feasibility Study</vt:lpstr>
      <vt:lpstr>Feasibility Study (Steps)</vt:lpstr>
      <vt:lpstr>Analysis</vt:lpstr>
      <vt:lpstr>Design</vt:lpstr>
      <vt:lpstr>Implementation</vt:lpstr>
      <vt:lpstr>Post Implementation</vt:lpstr>
      <vt:lpstr>Maintenance</vt:lpstr>
      <vt:lpstr>SDLC with Prototyping</vt:lpstr>
      <vt:lpstr>Why do we use prototyping approach?</vt:lpstr>
      <vt:lpstr>Diagram for SDLC with prototyping</vt:lpstr>
      <vt:lpstr>What is Prototyping?</vt:lpstr>
      <vt:lpstr>Throwaway or Rapid Prototype</vt:lpstr>
      <vt:lpstr>Evolutionary Prototyping</vt:lpstr>
      <vt:lpstr>Evolutionary Prototyping</vt:lpstr>
      <vt:lpstr>Testing Life Cycle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Life Cycle (SDLC)</dc:title>
  <dc:creator>Aman</dc:creator>
  <cp:lastModifiedBy>TAO TAO CAO</cp:lastModifiedBy>
  <cp:revision>13</cp:revision>
  <dcterms:created xsi:type="dcterms:W3CDTF">2013-02-25T15:51:38Z</dcterms:created>
  <dcterms:modified xsi:type="dcterms:W3CDTF">2017-04-02T12:52:13Z</dcterms:modified>
</cp:coreProperties>
</file>