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embeddedFontLst>
    <p:embeddedFont>
      <p:font typeface="Raleway"/>
      <p:regular r:id="rId53"/>
      <p:bold r:id="rId54"/>
      <p:italic r:id="rId55"/>
      <p:boldItalic r:id="rId56"/>
    </p:embeddedFont>
    <p:embeddedFont>
      <p:font typeface="Lato"/>
      <p:regular r:id="rId57"/>
      <p:bold r:id="rId58"/>
      <p:italic r:id="rId59"/>
      <p:boldItalic r:id="rId60"/>
    </p:embeddedFont>
    <p:embeddedFont>
      <p:font typeface="Cabin"/>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abin-bold.fntdata"/><Relationship Id="rId61" Type="http://schemas.openxmlformats.org/officeDocument/2006/relationships/font" Target="fonts/Cabin-regular.fntdata"/><Relationship Id="rId20" Type="http://schemas.openxmlformats.org/officeDocument/2006/relationships/slide" Target="slides/slide16.xml"/><Relationship Id="rId64" Type="http://schemas.openxmlformats.org/officeDocument/2006/relationships/font" Target="fonts/Cabin-boldItalic.fntdata"/><Relationship Id="rId63" Type="http://schemas.openxmlformats.org/officeDocument/2006/relationships/font" Target="fonts/Cabin-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aleway-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aleway-italic.fntdata"/><Relationship Id="rId10" Type="http://schemas.openxmlformats.org/officeDocument/2006/relationships/slide" Target="slides/slide6.xml"/><Relationship Id="rId54" Type="http://schemas.openxmlformats.org/officeDocument/2006/relationships/font" Target="fonts/Raleway-bold.fntdata"/><Relationship Id="rId13" Type="http://schemas.openxmlformats.org/officeDocument/2006/relationships/slide" Target="slides/slide9.xml"/><Relationship Id="rId57" Type="http://schemas.openxmlformats.org/officeDocument/2006/relationships/font" Target="fonts/Lato-regular.fntdata"/><Relationship Id="rId12" Type="http://schemas.openxmlformats.org/officeDocument/2006/relationships/slide" Target="slides/slide8.xml"/><Relationship Id="rId56" Type="http://schemas.openxmlformats.org/officeDocument/2006/relationships/font" Target="fonts/Raleway-boldItalic.fntdata"/><Relationship Id="rId15" Type="http://schemas.openxmlformats.org/officeDocument/2006/relationships/slide" Target="slides/slide11.xml"/><Relationship Id="rId59" Type="http://schemas.openxmlformats.org/officeDocument/2006/relationships/font" Target="fonts/Lato-italic.fntdata"/><Relationship Id="rId14" Type="http://schemas.openxmlformats.org/officeDocument/2006/relationships/slide" Target="slides/slide10.xml"/><Relationship Id="rId58" Type="http://schemas.openxmlformats.org/officeDocument/2006/relationships/font" Target="fonts/Lat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cap="none" strike="noStrike">
                <a:solidFill>
                  <a:srgbClr val="FFFFFF"/>
                </a:solidFill>
                <a:latin typeface="Times New Roman"/>
                <a:ea typeface="Times New Roman"/>
                <a:cs typeface="Times New Roman"/>
                <a:sym typeface="Times New Roman"/>
              </a:rPr>
              <a:t>‹#›</a:t>
            </a:fld>
          </a:p>
        </p:txBody>
      </p:sp>
      <p:sp>
        <p:nvSpPr>
          <p:cNvPr id="4" name="Shape 4"/>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5" name="Shape 5"/>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6" name="Shape 6"/>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7" name="Shape 7"/>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8" name="Shape 8"/>
          <p:cNvSpPr/>
          <p:nvPr/>
        </p:nvSpPr>
        <p:spPr>
          <a:xfrm>
            <a:off x="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 name="Shape 9"/>
          <p:cNvSpPr/>
          <p:nvPr/>
        </p:nvSpPr>
        <p:spPr>
          <a:xfrm>
            <a:off x="388620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 name="Shape 10"/>
          <p:cNvSpPr/>
          <p:nvPr>
            <p:ph idx="2" type="sldImg"/>
          </p:nvPr>
        </p:nvSpPr>
        <p:spPr>
          <a:xfrm>
            <a:off x="1143000" y="685800"/>
            <a:ext cx="4565650" cy="3422649"/>
          </a:xfrm>
          <a:custGeom>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med" w="med" type="none"/>
            <a:tailEnd len="med" w="med" type="none"/>
          </a:ln>
        </p:spPr>
      </p:sp>
      <p:sp>
        <p:nvSpPr>
          <p:cNvPr id="11" name="Shape 11"/>
          <p:cNvSpPr txBox="1"/>
          <p:nvPr>
            <p:ph idx="1" type="body"/>
          </p:nvPr>
        </p:nvSpPr>
        <p:spPr>
          <a:xfrm>
            <a:off x="914400" y="4343400"/>
            <a:ext cx="5022850" cy="410845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12" name="Shape 12"/>
          <p:cNvSpPr/>
          <p:nvPr/>
        </p:nvSpPr>
        <p:spPr>
          <a:xfrm>
            <a:off x="0" y="868680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 name="Shape 13"/>
          <p:cNvSpPr txBox="1"/>
          <p:nvPr>
            <p:ph idx="3"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96" name="Shape 96"/>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7" name="Shape 97"/>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0" name="Shape 170"/>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1" name="Shape 171"/>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8" name="Shape 17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9" name="Shape 17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
        <p:nvSpPr>
          <p:cNvPr id="185" name="Shape 185"/>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87" name="Shape 187"/>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94" name="Shape 194"/>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95" name="Shape 19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6" name="Shape 19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03" name="Shape 203"/>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04" name="Shape 204"/>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12" name="Shape 21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13" name="Shape 21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20" name="Shape 220"/>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21" name="Shape 221"/>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29" name="Shape 229"/>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30" name="Shape 23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38" name="Shape 23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39" name="Shape 23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47" name="Shape 247"/>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48" name="Shape 248"/>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04" name="Shape 104"/>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5" name="Shape 10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67200" cy="34242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55" name="Shape 255"/>
          <p:cNvSpPr txBox="1"/>
          <p:nvPr>
            <p:ph idx="1" type="body"/>
          </p:nvPr>
        </p:nvSpPr>
        <p:spPr>
          <a:xfrm>
            <a:off x="914400" y="4343400"/>
            <a:ext cx="5024400" cy="4110000"/>
          </a:xfrm>
          <a:prstGeom prst="rect">
            <a:avLst/>
          </a:prstGeom>
          <a:noFill/>
          <a:ln>
            <a:noFill/>
          </a:ln>
        </p:spPr>
        <p:txBody>
          <a:bodyPr anchorCtr="0" anchor="ctr" bIns="46800" lIns="90000" rIns="90000" wrap="square"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62" name="Shape 26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63" name="Shape 26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269" name="Shape 269"/>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71" name="Shape 271"/>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78" name="Shape 27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79" name="Shape 27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000" y="685800"/>
            <a:ext cx="4567200" cy="34242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86" name="Shape 286"/>
          <p:cNvSpPr txBox="1"/>
          <p:nvPr>
            <p:ph idx="1" type="body"/>
          </p:nvPr>
        </p:nvSpPr>
        <p:spPr>
          <a:xfrm>
            <a:off x="914400" y="4343400"/>
            <a:ext cx="5024400" cy="4110000"/>
          </a:xfrm>
          <a:prstGeom prst="rect">
            <a:avLst/>
          </a:prstGeom>
          <a:noFill/>
          <a:ln>
            <a:noFill/>
          </a:ln>
        </p:spPr>
        <p:txBody>
          <a:bodyPr anchorCtr="0" anchor="ctr" bIns="46800" lIns="90000" rIns="90000" wrap="square"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94" name="Shape 294"/>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95" name="Shape 29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301" name="Shape 301"/>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03" name="Shape 303"/>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309" name="Shape 309"/>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11" name="Shape 311"/>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317" name="Shape 317"/>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19" name="Shape 319"/>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325" name="Shape 325"/>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27" name="Shape 327"/>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
        <p:nvSpPr>
          <p:cNvPr id="112" name="Shape 112"/>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4" name="Shape 114"/>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333" name="Shape 333"/>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35" name="Shape 335"/>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000" y="685800"/>
            <a:ext cx="4567200" cy="34242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42" name="Shape 342"/>
          <p:cNvSpPr txBox="1"/>
          <p:nvPr>
            <p:ph idx="1" type="body"/>
          </p:nvPr>
        </p:nvSpPr>
        <p:spPr>
          <a:xfrm>
            <a:off x="914400" y="4343400"/>
            <a:ext cx="5024400" cy="4110000"/>
          </a:xfrm>
          <a:prstGeom prst="rect">
            <a:avLst/>
          </a:prstGeom>
          <a:noFill/>
          <a:ln>
            <a:noFill/>
          </a:ln>
        </p:spPr>
        <p:txBody>
          <a:bodyPr anchorCtr="0" anchor="ctr" bIns="46800" lIns="90000" rIns="90000" wrap="square"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49" name="Shape 349"/>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50" name="Shape 35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57" name="Shape 357"/>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58" name="Shape 358"/>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65" name="Shape 365"/>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66" name="Shape 36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72" name="Shape 3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73" name="Shape 373"/>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74" name="Shape 374"/>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81" name="Shape 381"/>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82" name="Shape 382"/>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88" name="Shape 3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89" name="Shape 389"/>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90" name="Shape 39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96" name="Shape 3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397" name="Shape 397"/>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398" name="Shape 398"/>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05" name="Shape 405"/>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06" name="Shape 40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21" name="Shape 121"/>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22" name="Shape 122"/>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13" name="Shape 413"/>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14" name="Shape 414"/>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21" name="Shape 4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22" name="Shape 42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23" name="Shape 42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429" name="Shape 429"/>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431" name="Shape 431"/>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38" name="Shape 43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39" name="Shape 43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445" name="Shape 445"/>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447" name="Shape 447"/>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54" name="Shape 454"/>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55" name="Shape 45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62" name="Shape 46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63" name="Shape 46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71" name="Shape 471"/>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72" name="Shape 472"/>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478" name="Shape 4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479" name="Shape 479"/>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80" name="Shape 48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36" name="Shape 136"/>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7" name="Shape 137"/>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
        <p:nvSpPr>
          <p:cNvPr id="144" name="Shape 144"/>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46" name="Shape 146"/>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54" name="Shape 154"/>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55" name="Shape 15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62" name="Shape 16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63" name="Shape 16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18" name="Shape 18"/>
        <p:cNvGrpSpPr/>
        <p:nvPr/>
      </p:nvGrpSpPr>
      <p:grpSpPr>
        <a:xfrm>
          <a:off x="0" y="0"/>
          <a:ext cx="0" cy="0"/>
          <a:chOff x="0" y="0"/>
          <a:chExt cx="0" cy="0"/>
        </a:xfrm>
      </p:grpSpPr>
      <p:sp>
        <p:nvSpPr>
          <p:cNvPr id="19" name="Shape 19"/>
          <p:cNvSpPr/>
          <p:nvPr/>
        </p:nvSpPr>
        <p:spPr>
          <a:xfrm>
            <a:off x="0" y="0"/>
            <a:ext cx="9144000" cy="6504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20" name="Shape 20"/>
          <p:cNvGrpSpPr/>
          <p:nvPr/>
        </p:nvGrpSpPr>
        <p:grpSpPr>
          <a:xfrm>
            <a:off x="830391" y="1588427"/>
            <a:ext cx="745763" cy="61102"/>
            <a:chOff x="4580560" y="2589003"/>
            <a:chExt cx="1064463" cy="25200"/>
          </a:xfrm>
        </p:grpSpPr>
        <p:sp>
          <p:nvSpPr>
            <p:cNvPr id="21" name="Shape 2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3" name="Shape 23"/>
          <p:cNvSpPr txBox="1"/>
          <p:nvPr>
            <p:ph type="ctrTitle"/>
          </p:nvPr>
        </p:nvSpPr>
        <p:spPr>
          <a:xfrm>
            <a:off x="729450" y="1763266"/>
            <a:ext cx="7688100" cy="2219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24" name="Shape 24"/>
          <p:cNvSpPr txBox="1"/>
          <p:nvPr>
            <p:ph idx="1" type="subTitle"/>
          </p:nvPr>
        </p:nvSpPr>
        <p:spPr>
          <a:xfrm>
            <a:off x="729627" y="4230533"/>
            <a:ext cx="7688100" cy="7215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25" name="Shape 2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26" name="Shape 26"/>
          <p:cNvPicPr preferRelativeResize="0"/>
          <p:nvPr/>
        </p:nvPicPr>
        <p:blipFill>
          <a:blip r:embed="rId2">
            <a:alphaModFix/>
          </a:blip>
          <a:stretch>
            <a:fillRect/>
          </a:stretch>
        </p:blipFill>
        <p:spPr>
          <a:xfrm>
            <a:off x="152425" y="180966"/>
            <a:ext cx="2257425"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84" name="Shape 84"/>
        <p:cNvGrpSpPr/>
        <p:nvPr/>
      </p:nvGrpSpPr>
      <p:grpSpPr>
        <a:xfrm>
          <a:off x="0" y="0"/>
          <a:ext cx="0" cy="0"/>
          <a:chOff x="0" y="0"/>
          <a:chExt cx="0" cy="0"/>
        </a:xfrm>
      </p:grpSpPr>
      <p:grpSp>
        <p:nvGrpSpPr>
          <p:cNvPr id="85" name="Shape 85"/>
          <p:cNvGrpSpPr/>
          <p:nvPr/>
        </p:nvGrpSpPr>
        <p:grpSpPr>
          <a:xfrm>
            <a:off x="830391" y="5558926"/>
            <a:ext cx="745763" cy="61102"/>
            <a:chOff x="4580560" y="2589003"/>
            <a:chExt cx="1064463" cy="25200"/>
          </a:xfrm>
        </p:grpSpPr>
        <p:sp>
          <p:nvSpPr>
            <p:cNvPr id="86" name="Shape 86"/>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729450" y="978600"/>
            <a:ext cx="7688400" cy="16596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89" name="Shape 89"/>
          <p:cNvSpPr txBox="1"/>
          <p:nvPr>
            <p:ph idx="1" type="body"/>
          </p:nvPr>
        </p:nvSpPr>
        <p:spPr>
          <a:xfrm>
            <a:off x="729450" y="3030517"/>
            <a:ext cx="7688400" cy="21072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90" name="Shape 9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1" name="Shape 91"/>
        <p:cNvGrpSpPr/>
        <p:nvPr/>
      </p:nvGrpSpPr>
      <p:grpSpPr>
        <a:xfrm>
          <a:off x="0" y="0"/>
          <a:ext cx="0" cy="0"/>
          <a:chOff x="0" y="0"/>
          <a:chExt cx="0" cy="0"/>
        </a:xfrm>
      </p:grpSpPr>
      <p:sp>
        <p:nvSpPr>
          <p:cNvPr id="92" name="Shape 9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27" name="Shape 27"/>
        <p:cNvGrpSpPr/>
        <p:nvPr/>
      </p:nvGrpSpPr>
      <p:grpSpPr>
        <a:xfrm>
          <a:off x="0" y="0"/>
          <a:ext cx="0" cy="0"/>
          <a:chOff x="0" y="0"/>
          <a:chExt cx="0" cy="0"/>
        </a:xfrm>
      </p:grpSpPr>
      <p:grpSp>
        <p:nvGrpSpPr>
          <p:cNvPr id="28" name="Shape 28"/>
          <p:cNvGrpSpPr/>
          <p:nvPr/>
        </p:nvGrpSpPr>
        <p:grpSpPr>
          <a:xfrm>
            <a:off x="830391" y="1588427"/>
            <a:ext cx="745763" cy="61102"/>
            <a:chOff x="4580560" y="2589003"/>
            <a:chExt cx="1064463" cy="25200"/>
          </a:xfrm>
        </p:grpSpPr>
        <p:sp>
          <p:nvSpPr>
            <p:cNvPr id="29" name="Shape 2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31" name="Shape 31"/>
          <p:cNvSpPr txBox="1"/>
          <p:nvPr>
            <p:ph type="title"/>
          </p:nvPr>
        </p:nvSpPr>
        <p:spPr>
          <a:xfrm>
            <a:off x="729450" y="1763266"/>
            <a:ext cx="7688400" cy="20247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32" name="Shape 3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3" name="Shape 33"/>
        <p:cNvGrpSpPr/>
        <p:nvPr/>
      </p:nvGrpSpPr>
      <p:grpSpPr>
        <a:xfrm>
          <a:off x="0" y="0"/>
          <a:ext cx="0" cy="0"/>
          <a:chOff x="0" y="0"/>
          <a:chExt cx="0" cy="0"/>
        </a:xfrm>
      </p:grpSpPr>
      <p:sp>
        <p:nvSpPr>
          <p:cNvPr id="34" name="Shape 34"/>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5" name="Shape 35"/>
          <p:cNvGrpSpPr/>
          <p:nvPr/>
        </p:nvGrpSpPr>
        <p:grpSpPr>
          <a:xfrm>
            <a:off x="830391" y="1588427"/>
            <a:ext cx="745763" cy="61102"/>
            <a:chOff x="4580560" y="2589003"/>
            <a:chExt cx="1064463" cy="25200"/>
          </a:xfrm>
        </p:grpSpPr>
        <p:sp>
          <p:nvSpPr>
            <p:cNvPr id="36" name="Shape 3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8" name="Shape 38"/>
          <p:cNvSpPr txBox="1"/>
          <p:nvPr>
            <p:ph type="title"/>
          </p:nvPr>
        </p:nvSpPr>
        <p:spPr>
          <a:xfrm>
            <a:off x="729450" y="1758200"/>
            <a:ext cx="76887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9" name="Shape 39"/>
          <p:cNvSpPr txBox="1"/>
          <p:nvPr>
            <p:ph idx="1" type="body"/>
          </p:nvPr>
        </p:nvSpPr>
        <p:spPr>
          <a:xfrm>
            <a:off x="729450" y="2771833"/>
            <a:ext cx="76887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41" name="Shape 41"/>
          <p:cNvPicPr preferRelativeResize="0"/>
          <p:nvPr/>
        </p:nvPicPr>
        <p:blipFill>
          <a:blip r:embed="rId2">
            <a:alphaModFix/>
          </a:blip>
          <a:stretch>
            <a:fillRect/>
          </a:stretch>
        </p:blipFill>
        <p:spPr>
          <a:xfrm>
            <a:off x="152400" y="203200"/>
            <a:ext cx="2257425"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2" name="Shape 42"/>
        <p:cNvGrpSpPr/>
        <p:nvPr/>
      </p:nvGrpSpPr>
      <p:grpSpPr>
        <a:xfrm>
          <a:off x="0" y="0"/>
          <a:ext cx="0" cy="0"/>
          <a:chOff x="0" y="0"/>
          <a:chExt cx="0" cy="0"/>
        </a:xfrm>
      </p:grpSpPr>
      <p:sp>
        <p:nvSpPr>
          <p:cNvPr id="43" name="Shape 43"/>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4" name="Shape 44"/>
          <p:cNvGrpSpPr/>
          <p:nvPr/>
        </p:nvGrpSpPr>
        <p:grpSpPr>
          <a:xfrm>
            <a:off x="830391" y="1588427"/>
            <a:ext cx="745763" cy="61102"/>
            <a:chOff x="4580560" y="2589003"/>
            <a:chExt cx="1064463" cy="25200"/>
          </a:xfrm>
        </p:grpSpPr>
        <p:sp>
          <p:nvSpPr>
            <p:cNvPr id="45" name="Shape 4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8" name="Shape 48"/>
          <p:cNvSpPr txBox="1"/>
          <p:nvPr>
            <p:ph idx="1" type="body"/>
          </p:nvPr>
        </p:nvSpPr>
        <p:spPr>
          <a:xfrm>
            <a:off x="729325"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2" type="body"/>
          </p:nvPr>
        </p:nvSpPr>
        <p:spPr>
          <a:xfrm>
            <a:off x="4643603"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0" name="Shape 5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3" name="Shape 53"/>
          <p:cNvGrpSpPr/>
          <p:nvPr/>
        </p:nvGrpSpPr>
        <p:grpSpPr>
          <a:xfrm>
            <a:off x="830391" y="1588427"/>
            <a:ext cx="745763" cy="61102"/>
            <a:chOff x="4580560" y="2589003"/>
            <a:chExt cx="1064463" cy="25200"/>
          </a:xfrm>
        </p:grpSpPr>
        <p:sp>
          <p:nvSpPr>
            <p:cNvPr id="54" name="Shape 5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6" name="Shape 56"/>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7" name="Shape 57"/>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8" name="Shape 58"/>
        <p:cNvGrpSpPr/>
        <p:nvPr/>
      </p:nvGrpSpPr>
      <p:grpSpPr>
        <a:xfrm>
          <a:off x="0" y="0"/>
          <a:ext cx="0" cy="0"/>
          <a:chOff x="0" y="0"/>
          <a:chExt cx="0" cy="0"/>
        </a:xfrm>
      </p:grpSpPr>
      <p:sp>
        <p:nvSpPr>
          <p:cNvPr id="59" name="Shape 59"/>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0" name="Shape 60"/>
          <p:cNvGrpSpPr/>
          <p:nvPr/>
        </p:nvGrpSpPr>
        <p:grpSpPr>
          <a:xfrm>
            <a:off x="830391" y="1588427"/>
            <a:ext cx="745763" cy="61102"/>
            <a:chOff x="4580560" y="2589003"/>
            <a:chExt cx="1064463" cy="25200"/>
          </a:xfrm>
        </p:grpSpPr>
        <p:sp>
          <p:nvSpPr>
            <p:cNvPr id="61" name="Shape 6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3" name="Shape 63"/>
          <p:cNvSpPr txBox="1"/>
          <p:nvPr>
            <p:ph type="title"/>
          </p:nvPr>
        </p:nvSpPr>
        <p:spPr>
          <a:xfrm>
            <a:off x="730000" y="1758200"/>
            <a:ext cx="3300900" cy="18420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4" name="Shape 64"/>
          <p:cNvSpPr txBox="1"/>
          <p:nvPr>
            <p:ph idx="1" type="body"/>
          </p:nvPr>
        </p:nvSpPr>
        <p:spPr>
          <a:xfrm>
            <a:off x="721225" y="3708966"/>
            <a:ext cx="3300900" cy="213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66" name="Shape 66"/>
        <p:cNvGrpSpPr/>
        <p:nvPr/>
      </p:nvGrpSpPr>
      <p:grpSpPr>
        <a:xfrm>
          <a:off x="0" y="0"/>
          <a:ext cx="0" cy="0"/>
          <a:chOff x="0" y="0"/>
          <a:chExt cx="0" cy="0"/>
        </a:xfrm>
      </p:grpSpPr>
      <p:grpSp>
        <p:nvGrpSpPr>
          <p:cNvPr id="67" name="Shape 67"/>
          <p:cNvGrpSpPr/>
          <p:nvPr/>
        </p:nvGrpSpPr>
        <p:grpSpPr>
          <a:xfrm>
            <a:off x="830391" y="5558926"/>
            <a:ext cx="745763" cy="61102"/>
            <a:chOff x="4580560" y="2589003"/>
            <a:chExt cx="1064463" cy="25200"/>
          </a:xfrm>
        </p:grpSpPr>
        <p:sp>
          <p:nvSpPr>
            <p:cNvPr id="68" name="Shape 68"/>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0" name="Shape 70"/>
          <p:cNvSpPr txBox="1"/>
          <p:nvPr>
            <p:ph type="title"/>
          </p:nvPr>
        </p:nvSpPr>
        <p:spPr>
          <a:xfrm>
            <a:off x="729450" y="1152400"/>
            <a:ext cx="7021200" cy="39801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71" name="Shape 71"/>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72" name="Shape 72"/>
        <p:cNvGrpSpPr/>
        <p:nvPr/>
      </p:nvGrpSpPr>
      <p:grpSpPr>
        <a:xfrm>
          <a:off x="0" y="0"/>
          <a:ext cx="0" cy="0"/>
          <a:chOff x="0" y="0"/>
          <a:chExt cx="0" cy="0"/>
        </a:xfrm>
      </p:grpSpPr>
      <p:sp>
        <p:nvSpPr>
          <p:cNvPr id="73" name="Shape 73"/>
          <p:cNvSpPr/>
          <p:nvPr/>
        </p:nvSpPr>
        <p:spPr>
          <a:xfrm>
            <a:off x="0" y="0"/>
            <a:ext cx="4572000" cy="6858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74" name="Shape 74"/>
          <p:cNvGrpSpPr/>
          <p:nvPr/>
        </p:nvGrpSpPr>
        <p:grpSpPr>
          <a:xfrm>
            <a:off x="830391" y="1588427"/>
            <a:ext cx="745763" cy="61102"/>
            <a:chOff x="4580560" y="2589003"/>
            <a:chExt cx="1064463" cy="25200"/>
          </a:xfrm>
        </p:grpSpPr>
        <p:sp>
          <p:nvSpPr>
            <p:cNvPr id="75" name="Shape 7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30000" y="1758200"/>
            <a:ext cx="3300900" cy="2249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78" name="Shape 78"/>
          <p:cNvSpPr txBox="1"/>
          <p:nvPr>
            <p:ph idx="1" type="subTitle"/>
          </p:nvPr>
        </p:nvSpPr>
        <p:spPr>
          <a:xfrm>
            <a:off x="724950" y="4215366"/>
            <a:ext cx="3300900" cy="10119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79" name="Shape 79"/>
          <p:cNvSpPr txBox="1"/>
          <p:nvPr>
            <p:ph idx="2" type="body"/>
          </p:nvPr>
        </p:nvSpPr>
        <p:spPr>
          <a:xfrm>
            <a:off x="5174225" y="1803500"/>
            <a:ext cx="3374400" cy="4034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1" name="Shape 81"/>
        <p:cNvGrpSpPr/>
        <p:nvPr/>
      </p:nvGrpSpPr>
      <p:grpSpPr>
        <a:xfrm>
          <a:off x="0" y="0"/>
          <a:ext cx="0" cy="0"/>
          <a:chOff x="0" y="0"/>
          <a:chExt cx="0" cy="0"/>
        </a:xfrm>
      </p:grpSpPr>
      <p:sp>
        <p:nvSpPr>
          <p:cNvPr id="82" name="Shape 82"/>
          <p:cNvSpPr txBox="1"/>
          <p:nvPr>
            <p:ph idx="1" type="body"/>
          </p:nvPr>
        </p:nvSpPr>
        <p:spPr>
          <a:xfrm>
            <a:off x="724950" y="5830068"/>
            <a:ext cx="7697400" cy="614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83" name="Shape 83"/>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16" name="Shape 16"/>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17" name="Shape 17"/>
          <p:cNvSpPr txBox="1"/>
          <p:nvPr>
            <p:ph idx="12" type="sldNum"/>
          </p:nvPr>
        </p:nvSpPr>
        <p:spPr>
          <a:xfrm>
            <a:off x="8536302"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US"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acle.com/java/technologies/java-se.html" TargetMode="External"/><Relationship Id="rId4" Type="http://schemas.openxmlformats.org/officeDocument/2006/relationships/hyperlink" Target="http://www.oracle.com/technetwork/java/javase/tech/index-jsp-142216.html" TargetMode="External"/><Relationship Id="rId5" Type="http://schemas.openxmlformats.org/officeDocument/2006/relationships/hyperlink" Target="http://www.oracle.com/technetwork/java/embedded/javame/embed-me/index.html" TargetMode="External"/><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729450" y="1763266"/>
            <a:ext cx="7688100" cy="2219700"/>
          </a:xfrm>
          <a:prstGeom prst="rect">
            <a:avLst/>
          </a:prstGeom>
        </p:spPr>
        <p:txBody>
          <a:bodyPr anchorCtr="0" anchor="t" bIns="91425" lIns="91425" rIns="91425" wrap="square" tIns="91425">
            <a:noAutofit/>
          </a:bodyPr>
          <a:lstStyle/>
          <a:p>
            <a:pPr lvl="0" rtl="0">
              <a:spcBef>
                <a:spcPts val="0"/>
              </a:spcBef>
              <a:buNone/>
            </a:pPr>
            <a:r>
              <a:rPr lang="en-US"/>
              <a:t>JavaSE</a:t>
            </a:r>
          </a:p>
        </p:txBody>
      </p:sp>
      <p:sp>
        <p:nvSpPr>
          <p:cNvPr id="100" name="Shape 100"/>
          <p:cNvSpPr txBox="1"/>
          <p:nvPr>
            <p:ph idx="1" type="subTitle"/>
          </p:nvPr>
        </p:nvSpPr>
        <p:spPr>
          <a:xfrm>
            <a:off x="767250" y="3722535"/>
            <a:ext cx="7688100" cy="2006700"/>
          </a:xfrm>
          <a:prstGeom prst="rect">
            <a:avLst/>
          </a:prstGeom>
        </p:spPr>
        <p:txBody>
          <a:bodyPr anchorCtr="0" anchor="t" bIns="91425" lIns="91425" rIns="91425" wrap="square" tIns="91425">
            <a:noAutofit/>
          </a:bodyPr>
          <a:lstStyle/>
          <a:p>
            <a:pPr lvl="0" rtl="0">
              <a:spcBef>
                <a:spcPts val="0"/>
              </a:spcBef>
              <a:buClr>
                <a:srgbClr val="000000"/>
              </a:buClr>
              <a:buSzPct val="25000"/>
              <a:buFont typeface="Cabin"/>
              <a:buNone/>
            </a:pPr>
            <a:r>
              <a:rPr b="1" lang="en-US" sz="1800" u="sng">
                <a:solidFill>
                  <a:srgbClr val="000000"/>
                </a:solidFill>
                <a:latin typeface="Cabin"/>
                <a:ea typeface="Cabin"/>
                <a:cs typeface="Cabin"/>
                <a:sym typeface="Cabin"/>
              </a:rPr>
              <a:t>Instructor:</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Charles Cao, Founder of Service ECVictor Inc.</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Sr. Software Development Engineer in Expedia</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Chandler Zhu, Java Tech Lead of CGI</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b="1" lang="en-US">
                <a:solidFill>
                  <a:srgbClr val="000000"/>
                </a:solidFill>
              </a:rPr>
              <a:t>byte</a:t>
            </a:r>
            <a:r>
              <a:rPr lang="en-US">
                <a:solidFill>
                  <a:srgbClr val="000000"/>
                </a:solidFill>
              </a:rPr>
              <a:t>: The byte data type is an 8-bit signed two's complement integer.</a:t>
            </a:r>
          </a:p>
          <a:p>
            <a:pPr lvl="0" rtl="0">
              <a:lnSpc>
                <a:spcPct val="115000"/>
              </a:lnSpc>
              <a:spcBef>
                <a:spcPts val="600"/>
              </a:spcBef>
              <a:spcAft>
                <a:spcPts val="0"/>
              </a:spcAft>
              <a:buNone/>
            </a:pPr>
            <a:r>
              <a:rPr b="1" lang="en-US">
                <a:solidFill>
                  <a:srgbClr val="000000"/>
                </a:solidFill>
              </a:rPr>
              <a:t>short</a:t>
            </a:r>
            <a:r>
              <a:rPr lang="en-US">
                <a:solidFill>
                  <a:srgbClr val="000000"/>
                </a:solidFill>
              </a:rPr>
              <a:t>: The short data type is a 16-bit signed two's complement integer. </a:t>
            </a:r>
          </a:p>
          <a:p>
            <a:pPr lvl="0" rtl="0">
              <a:lnSpc>
                <a:spcPct val="115000"/>
              </a:lnSpc>
              <a:spcBef>
                <a:spcPts val="600"/>
              </a:spcBef>
              <a:spcAft>
                <a:spcPts val="0"/>
              </a:spcAft>
              <a:buNone/>
            </a:pPr>
            <a:r>
              <a:rPr b="1" lang="en-US">
                <a:solidFill>
                  <a:srgbClr val="000000"/>
                </a:solidFill>
              </a:rPr>
              <a:t>int</a:t>
            </a:r>
            <a:r>
              <a:rPr lang="en-US">
                <a:solidFill>
                  <a:srgbClr val="000000"/>
                </a:solidFill>
              </a:rPr>
              <a:t>: By default, the int data type is a 32-bit signed two's complement integer,</a:t>
            </a:r>
          </a:p>
          <a:p>
            <a:pPr lvl="0" rtl="0">
              <a:lnSpc>
                <a:spcPct val="115000"/>
              </a:lnSpc>
              <a:spcBef>
                <a:spcPts val="600"/>
              </a:spcBef>
              <a:spcAft>
                <a:spcPts val="0"/>
              </a:spcAft>
              <a:buNone/>
            </a:pPr>
            <a:r>
              <a:rPr b="1" lang="en-US">
                <a:solidFill>
                  <a:srgbClr val="000000"/>
                </a:solidFill>
              </a:rPr>
              <a:t>long</a:t>
            </a:r>
            <a:r>
              <a:rPr lang="en-US">
                <a:solidFill>
                  <a:srgbClr val="000000"/>
                </a:solidFill>
              </a:rPr>
              <a:t>: The long data type is a 64-bit two's complement integer.</a:t>
            </a:r>
          </a:p>
          <a:p>
            <a:pPr lvl="0" marR="38100" rtl="0">
              <a:lnSpc>
                <a:spcPct val="115000"/>
              </a:lnSpc>
              <a:spcBef>
                <a:spcPts val="300"/>
              </a:spcBef>
              <a:spcAft>
                <a:spcPts val="300"/>
              </a:spcAft>
              <a:buNone/>
            </a:pPr>
            <a:r>
              <a:rPr b="1" lang="en-US">
                <a:solidFill>
                  <a:srgbClr val="000000"/>
                </a:solidFill>
              </a:rPr>
              <a:t>float: </a:t>
            </a:r>
            <a:r>
              <a:rPr lang="en-US">
                <a:solidFill>
                  <a:srgbClr val="000000"/>
                </a:solidFill>
              </a:rPr>
              <a:t>Float data type is a single-precision 32-bit IEEE 754 floating point</a:t>
            </a:r>
          </a:p>
          <a:p>
            <a:pPr lvl="0" marR="38100" rtl="0">
              <a:lnSpc>
                <a:spcPct val="115000"/>
              </a:lnSpc>
              <a:spcBef>
                <a:spcPts val="300"/>
              </a:spcBef>
              <a:spcAft>
                <a:spcPts val="300"/>
              </a:spcAft>
              <a:buNone/>
            </a:pPr>
            <a:r>
              <a:rPr b="1" lang="en-US">
                <a:solidFill>
                  <a:srgbClr val="000000"/>
                </a:solidFill>
              </a:rPr>
              <a:t>double: </a:t>
            </a:r>
            <a:r>
              <a:rPr lang="en-US">
                <a:solidFill>
                  <a:srgbClr val="000000"/>
                </a:solidFill>
              </a:rPr>
              <a:t>double data type is a double-precision 64-bit IEEE 754 floating point</a:t>
            </a:r>
          </a:p>
          <a:p>
            <a:pPr lvl="0" marR="38100" rtl="0">
              <a:lnSpc>
                <a:spcPct val="115000"/>
              </a:lnSpc>
              <a:spcBef>
                <a:spcPts val="300"/>
              </a:spcBef>
              <a:spcAft>
                <a:spcPts val="300"/>
              </a:spcAft>
              <a:buNone/>
            </a:pPr>
            <a:r>
              <a:rPr b="1" lang="en-US">
                <a:solidFill>
                  <a:srgbClr val="000000"/>
                </a:solidFill>
              </a:rPr>
              <a:t>boolean: </a:t>
            </a:r>
            <a:r>
              <a:rPr lang="en-US">
                <a:solidFill>
                  <a:srgbClr val="000000"/>
                </a:solidFill>
              </a:rPr>
              <a:t>boolean data type represents one bit of information</a:t>
            </a:r>
          </a:p>
          <a:p>
            <a:pPr lvl="0" marR="38100" rtl="0">
              <a:lnSpc>
                <a:spcPct val="115000"/>
              </a:lnSpc>
              <a:spcBef>
                <a:spcPts val="300"/>
              </a:spcBef>
              <a:spcAft>
                <a:spcPts val="300"/>
              </a:spcAft>
              <a:buNone/>
            </a:pPr>
            <a:r>
              <a:rPr b="1" lang="en-US">
                <a:solidFill>
                  <a:srgbClr val="000000"/>
                </a:solidFill>
              </a:rPr>
              <a:t>char: </a:t>
            </a:r>
            <a:r>
              <a:rPr lang="en-US">
                <a:solidFill>
                  <a:srgbClr val="000000"/>
                </a:solidFill>
              </a:rPr>
              <a:t>char data type is a single 16-bit Unicode character</a:t>
            </a:r>
          </a:p>
          <a:p>
            <a:pPr lvl="0" rtl="0">
              <a:lnSpc>
                <a:spcPct val="100000"/>
              </a:lnSpc>
              <a:spcBef>
                <a:spcPts val="600"/>
              </a:spcBef>
              <a:spcAft>
                <a:spcPts val="0"/>
              </a:spcAft>
              <a:buNone/>
            </a:pPr>
            <a:r>
              <a:t/>
            </a:r>
            <a:endParaRPr>
              <a:solidFill>
                <a:srgbClr val="000000"/>
              </a:solidFill>
            </a:endParaRPr>
          </a:p>
        </p:txBody>
      </p:sp>
      <p:sp>
        <p:nvSpPr>
          <p:cNvPr id="174" name="Shape 17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Primitive Data Types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Arithmetic Operators: + - * / ++ --</a:t>
            </a:r>
          </a:p>
          <a:p>
            <a:pPr lvl="0" rtl="0">
              <a:spcBef>
                <a:spcPts val="0"/>
              </a:spcBef>
              <a:buNone/>
            </a:pPr>
            <a:r>
              <a:rPr lang="en-US"/>
              <a:t>Relational Operators: == &lt; &lt; != &gt;= &lt;=</a:t>
            </a:r>
          </a:p>
          <a:p>
            <a:pPr lvl="0" rtl="0">
              <a:spcBef>
                <a:spcPts val="0"/>
              </a:spcBef>
              <a:buNone/>
            </a:pPr>
            <a:r>
              <a:rPr lang="en-US"/>
              <a:t>Logical Operators: &amp;&amp; ||</a:t>
            </a:r>
          </a:p>
          <a:p>
            <a:pPr lvl="0" rtl="0">
              <a:spcBef>
                <a:spcPts val="0"/>
              </a:spcBef>
              <a:buNone/>
            </a:pPr>
            <a:r>
              <a:rPr lang="en-US"/>
              <a:t>Assignment Operators: = += -= *= /=</a:t>
            </a:r>
          </a:p>
        </p:txBody>
      </p:sp>
      <p:sp>
        <p:nvSpPr>
          <p:cNvPr id="182" name="Shape 182"/>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Operators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Variables</a:t>
            </a:r>
          </a:p>
        </p:txBody>
      </p:sp>
      <p:sp>
        <p:nvSpPr>
          <p:cNvPr id="190" name="Shape 190"/>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highlight>
                  <a:srgbClr val="FFFFFF"/>
                </a:highlight>
              </a:rPr>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pPr indent="0" lvl="0" marL="50800" marR="50800" rtl="0">
              <a:lnSpc>
                <a:spcPct val="109090"/>
              </a:lnSpc>
              <a:spcBef>
                <a:spcPts val="0"/>
              </a:spcBef>
              <a:spcAft>
                <a:spcPts val="800"/>
              </a:spcAft>
              <a:buNone/>
            </a:pP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c</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three ints, a, b, and c.</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Example of initialization</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byte</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22</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initializes a byte type variable B.</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double</a:t>
            </a:r>
            <a:r>
              <a:rPr lang="en-US" sz="1000">
                <a:solidFill>
                  <a:srgbClr val="313131"/>
                </a:solidFill>
                <a:latin typeface="Consolas"/>
                <a:ea typeface="Consolas"/>
                <a:cs typeface="Consolas"/>
                <a:sym typeface="Consolas"/>
              </a:rPr>
              <a:t> pi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3.14159</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and assigns a value of PI.</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char</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8800"/>
                </a:solidFill>
                <a:latin typeface="Consolas"/>
                <a:ea typeface="Consolas"/>
                <a:cs typeface="Consolas"/>
                <a:sym typeface="Consolas"/>
              </a:rPr>
              <a:t>'a'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the char variable is initialized with value 'a'</a:t>
            </a:r>
          </a:p>
          <a:p>
            <a:pPr indent="0" lvl="0" marL="50800" marR="50800" rtl="0">
              <a:lnSpc>
                <a:spcPct val="109090"/>
              </a:lnSpc>
              <a:spcBef>
                <a:spcPts val="0"/>
              </a:spcBef>
              <a:spcAft>
                <a:spcPts val="800"/>
              </a:spcAft>
              <a:buNone/>
            </a:pPr>
            <a:r>
              <a:rPr lang="en-US" sz="1000">
                <a:solidFill>
                  <a:srgbClr val="4A86E8"/>
                </a:solidFill>
                <a:latin typeface="Consolas"/>
                <a:ea typeface="Consolas"/>
                <a:cs typeface="Consolas"/>
                <a:sym typeface="Consolas"/>
              </a:rPr>
              <a:t>String </a:t>
            </a:r>
            <a:r>
              <a:rPr lang="en-US" sz="1000">
                <a:solidFill>
                  <a:srgbClr val="880000"/>
                </a:solidFill>
                <a:latin typeface="Consolas"/>
                <a:ea typeface="Consolas"/>
                <a:cs typeface="Consolas"/>
                <a:sym typeface="Consolas"/>
              </a:rPr>
              <a:t>str = “hello world” //the String is assiged to value “hello world”</a:t>
            </a:r>
          </a:p>
          <a:p>
            <a:pPr lvl="0" rtl="0">
              <a:spcBef>
                <a:spcPts val="0"/>
              </a:spcBef>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The most useful/popular Data type(Object)</a:t>
            </a:r>
          </a:p>
          <a:p>
            <a:pPr lvl="0" rtl="0">
              <a:lnSpc>
                <a:spcPct val="100000"/>
              </a:lnSpc>
              <a:spcBef>
                <a:spcPts val="600"/>
              </a:spcBef>
              <a:spcAft>
                <a:spcPts val="0"/>
              </a:spcAft>
              <a:buNone/>
            </a:pPr>
            <a:r>
              <a:rPr lang="en-US">
                <a:solidFill>
                  <a:srgbClr val="000000"/>
                </a:solidFill>
              </a:rPr>
              <a:t>The most direct way to create a string is to write: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String greeting = "Hello world!"; </a:t>
            </a:r>
          </a:p>
          <a:p>
            <a:pPr lvl="0" rtl="0">
              <a:lnSpc>
                <a:spcPct val="100000"/>
              </a:lnSpc>
              <a:spcBef>
                <a:spcPts val="600"/>
              </a:spcBef>
              <a:spcAft>
                <a:spcPts val="0"/>
              </a:spcAft>
              <a:buNone/>
            </a:pPr>
            <a:r>
              <a:rPr lang="en-US">
                <a:solidFill>
                  <a:srgbClr val="000000"/>
                </a:solidFill>
              </a:rPr>
              <a:t>As with any other object, you can create String objects by using the new keyword and a constructor. The String class has thirteen constructors that allow you to provide the initial value of the string using different sources, such as an array of characters:</a:t>
            </a:r>
          </a:p>
          <a:p>
            <a:pPr lvl="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Clr>
                <a:srgbClr val="008000"/>
              </a:buClr>
              <a:buSzPct val="25000"/>
              <a:buFont typeface="Arial"/>
              <a:buNone/>
            </a:pPr>
            <a:r>
              <a:rPr lang="en-US">
                <a:solidFill>
                  <a:srgbClr val="008000"/>
                </a:solidFill>
              </a:rPr>
              <a:t>        char[] helloArray = { 'h', 'e', 'l', 'l', 'o', '.' }; </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String helloString = new String(helloArray);</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System.out.println(helloString); </a:t>
            </a:r>
          </a:p>
        </p:txBody>
      </p:sp>
      <p:sp>
        <p:nvSpPr>
          <p:cNvPr id="199" name="Shape 19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String</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Creation: String str = “abc”;</a:t>
            </a:r>
          </a:p>
          <a:p>
            <a:pPr lvl="0" rtl="0">
              <a:spcBef>
                <a:spcPts val="0"/>
              </a:spcBef>
              <a:buNone/>
            </a:pPr>
            <a:r>
              <a:rPr lang="en-US"/>
              <a:t>Length: int length = str.length();</a:t>
            </a:r>
          </a:p>
          <a:p>
            <a:pPr lvl="0" rtl="0">
              <a:spcBef>
                <a:spcPts val="0"/>
              </a:spcBef>
              <a:buNone/>
            </a:pPr>
            <a:r>
              <a:rPr lang="en-US"/>
              <a:t>Concatenating: String con = str + “cba”;</a:t>
            </a:r>
          </a:p>
          <a:p>
            <a:pPr lvl="0" rtl="0">
              <a:spcBef>
                <a:spcPts val="0"/>
              </a:spcBef>
              <a:buNone/>
            </a:pPr>
            <a:r>
              <a:rPr lang="en-US"/>
              <a:t>Substring: str.subString(1);</a:t>
            </a:r>
          </a:p>
          <a:p>
            <a:pPr lvl="0" rtl="0">
              <a:spcBef>
                <a:spcPts val="0"/>
              </a:spcBef>
              <a:buNone/>
            </a:pPr>
            <a:r>
              <a:rPr lang="en-US"/>
              <a:t>Equals: “abc”.equals(str)</a:t>
            </a:r>
          </a:p>
          <a:p>
            <a:pPr lvl="0" rtl="0">
              <a:spcBef>
                <a:spcPts val="0"/>
              </a:spcBef>
              <a:buNone/>
            </a:pPr>
            <a:r>
              <a:rPr lang="en-US"/>
              <a:t>IndexOf: int index = str.indexOf(“c”);</a:t>
            </a:r>
          </a:p>
          <a:p>
            <a:pPr lvl="0" rtl="0">
              <a:spcBef>
                <a:spcPts val="0"/>
              </a:spcBef>
              <a:buNone/>
            </a:pPr>
            <a:r>
              <a:rPr lang="en-US"/>
              <a:t>Split: String[] strs = str.split(“”);</a:t>
            </a:r>
          </a:p>
        </p:txBody>
      </p:sp>
      <p:sp>
        <p:nvSpPr>
          <p:cNvPr id="207" name="Shape 207"/>
          <p:cNvSpPr txBox="1"/>
          <p:nvPr/>
        </p:nvSpPr>
        <p:spPr>
          <a:xfrm>
            <a:off x="685800" y="381000"/>
            <a:ext cx="7772400" cy="1143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782336"/>
              </a:buClr>
              <a:buSzPct val="25000"/>
              <a:buFont typeface="Arial"/>
              <a:buNone/>
            </a:pPr>
            <a:br>
              <a:rPr b="1" i="0" lang="en-US" sz="3600" u="none">
                <a:solidFill>
                  <a:srgbClr val="782336"/>
                </a:solidFill>
                <a:latin typeface="Arial"/>
                <a:ea typeface="Arial"/>
                <a:cs typeface="Arial"/>
                <a:sym typeface="Arial"/>
              </a:rPr>
            </a:br>
          </a:p>
        </p:txBody>
      </p:sp>
      <p:sp>
        <p:nvSpPr>
          <p:cNvPr id="208" name="Shape 20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Manipulation of String</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Java does not directly support constants. However, a  final variable is effectively a constant.</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lang="en-US">
                <a:solidFill>
                  <a:srgbClr val="000000"/>
                </a:solidFill>
              </a:rPr>
              <a:t>The static modifier causes the variable to be available without loading an instance of the class where it is defined. The final modifier causes the variable to be unchangeable.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e.g.</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public static final int MAX_UNITS = 25;</a:t>
            </a:r>
          </a:p>
        </p:txBody>
      </p:sp>
      <p:sp>
        <p:nvSpPr>
          <p:cNvPr id="216" name="Shape 2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Constants and Final Keyword</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Decision Making</a:t>
            </a:r>
          </a:p>
        </p:txBody>
      </p:sp>
      <p:sp>
        <p:nvSpPr>
          <p:cNvPr id="224" name="Shape 224"/>
          <p:cNvSpPr txBox="1"/>
          <p:nvPr>
            <p:ph idx="1" type="body"/>
          </p:nvPr>
        </p:nvSpPr>
        <p:spPr>
          <a:xfrm>
            <a:off x="729450" y="2771825"/>
            <a:ext cx="47739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if Statement</a:t>
            </a:r>
          </a:p>
          <a:p>
            <a:pPr lvl="0" marL="336550" rtl="0">
              <a:lnSpc>
                <a:spcPct val="100000"/>
              </a:lnSpc>
              <a:spcBef>
                <a:spcPts val="600"/>
              </a:spcBef>
              <a:spcAft>
                <a:spcPts val="0"/>
              </a:spcAft>
              <a:buNone/>
            </a:pPr>
            <a:r>
              <a:rPr lang="en-US">
                <a:solidFill>
                  <a:srgbClr val="008000"/>
                </a:solidFill>
              </a:rPr>
              <a:t>    if (boolean expression){</a:t>
            </a:r>
          </a:p>
          <a:p>
            <a:pPr lvl="0" marL="336550" rtl="0">
              <a:lnSpc>
                <a:spcPct val="100000"/>
              </a:lnSpc>
              <a:spcBef>
                <a:spcPts val="600"/>
              </a:spcBef>
              <a:spcAft>
                <a:spcPts val="0"/>
              </a:spcAft>
              <a:buNone/>
            </a:pPr>
            <a:r>
              <a:rPr lang="en-US">
                <a:solidFill>
                  <a:srgbClr val="008000"/>
                </a:solidFill>
              </a:rPr>
              <a:t>         //do something if true</a:t>
            </a:r>
          </a:p>
          <a:p>
            <a:pPr lvl="0" marL="336550" rtl="0">
              <a:lnSpc>
                <a:spcPct val="100000"/>
              </a:lnSpc>
              <a:spcBef>
                <a:spcPts val="600"/>
              </a:spcBef>
              <a:spcAft>
                <a:spcPts val="0"/>
              </a:spcAft>
              <a:buNone/>
            </a:pPr>
            <a:r>
              <a:rPr lang="en-US">
                <a:solidFill>
                  <a:srgbClr val="008000"/>
                </a:solidFill>
              </a:rPr>
              <a:t>     }</a:t>
            </a:r>
          </a:p>
          <a:p>
            <a:pPr lvl="0" marL="336550" rtl="0">
              <a:lnSpc>
                <a:spcPct val="100000"/>
              </a:lnSpc>
              <a:spcBef>
                <a:spcPts val="600"/>
              </a:spcBef>
              <a:spcAft>
                <a:spcPts val="0"/>
              </a:spcAft>
              <a:buNone/>
            </a:pPr>
            <a:r>
              <a:t/>
            </a:r>
            <a:endParaRPr>
              <a:solidFill>
                <a:srgbClr val="008000"/>
              </a:solidFill>
            </a:endParaRPr>
          </a:p>
          <a:p>
            <a:pPr lvl="0" marL="336550" rtl="0">
              <a:lnSpc>
                <a:spcPct val="100000"/>
              </a:lnSpc>
              <a:spcBef>
                <a:spcPts val="600"/>
              </a:spcBef>
              <a:spcAft>
                <a:spcPts val="0"/>
              </a:spcAft>
              <a:buNone/>
            </a:pPr>
            <a:r>
              <a:rPr b="1" lang="en-US">
                <a:solidFill>
                  <a:srgbClr val="000000"/>
                </a:solidFill>
              </a:rPr>
              <a:t>else Statement</a:t>
            </a:r>
          </a:p>
          <a:p>
            <a:pPr lvl="0" marL="336550" rtl="0">
              <a:lnSpc>
                <a:spcPct val="100000"/>
              </a:lnSpc>
              <a:spcBef>
                <a:spcPts val="600"/>
              </a:spcBef>
              <a:spcAft>
                <a:spcPts val="0"/>
              </a:spcAft>
              <a:buNone/>
            </a:pPr>
            <a:r>
              <a:rPr lang="en-US">
                <a:solidFill>
                  <a:srgbClr val="000000"/>
                </a:solidFill>
              </a:rPr>
              <a:t>    </a:t>
            </a:r>
            <a:r>
              <a:rPr lang="en-US">
                <a:solidFill>
                  <a:srgbClr val="2BD22B"/>
                </a:solidFill>
              </a:rPr>
              <a:t>if (boolean expression) {</a:t>
            </a:r>
          </a:p>
          <a:p>
            <a:pPr lvl="0" marL="336550" rtl="0">
              <a:lnSpc>
                <a:spcPct val="100000"/>
              </a:lnSpc>
              <a:spcBef>
                <a:spcPts val="600"/>
              </a:spcBef>
              <a:spcAft>
                <a:spcPts val="0"/>
              </a:spcAft>
              <a:buNone/>
            </a:pPr>
            <a:r>
              <a:rPr lang="en-US">
                <a:solidFill>
                  <a:srgbClr val="2BD22B"/>
                </a:solidFill>
              </a:rPr>
              <a:t>         //do something if true</a:t>
            </a:r>
          </a:p>
          <a:p>
            <a:pPr lvl="0" marL="336550" rtl="0">
              <a:lnSpc>
                <a:spcPct val="100000"/>
              </a:lnSpc>
              <a:spcBef>
                <a:spcPts val="600"/>
              </a:spcBef>
              <a:spcAft>
                <a:spcPts val="0"/>
              </a:spcAft>
              <a:buNone/>
            </a:pPr>
            <a:r>
              <a:rPr lang="en-US">
                <a:solidFill>
                  <a:srgbClr val="2BD22B"/>
                </a:solidFill>
              </a:rPr>
              <a:t>    else { </a:t>
            </a:r>
          </a:p>
          <a:p>
            <a:pPr lvl="0" marL="336550" rtl="0">
              <a:lnSpc>
                <a:spcPct val="100000"/>
              </a:lnSpc>
              <a:spcBef>
                <a:spcPts val="600"/>
              </a:spcBef>
              <a:spcAft>
                <a:spcPts val="0"/>
              </a:spcAft>
              <a:buNone/>
            </a:pPr>
            <a:r>
              <a:rPr lang="en-US">
                <a:solidFill>
                  <a:srgbClr val="2BD22B"/>
                </a:solidFill>
              </a:rPr>
              <a:t>        //do something if false</a:t>
            </a:r>
          </a:p>
          <a:p>
            <a:pPr lvl="0" marL="336550" rtl="0">
              <a:lnSpc>
                <a:spcPct val="100000"/>
              </a:lnSpc>
              <a:spcBef>
                <a:spcPts val="600"/>
              </a:spcBef>
              <a:spcAft>
                <a:spcPts val="0"/>
              </a:spcAft>
              <a:buNone/>
            </a:pPr>
            <a:r>
              <a:rPr lang="en-US">
                <a:solidFill>
                  <a:srgbClr val="2BD22B"/>
                </a:solidFill>
              </a:rPr>
              <a:t>    } </a:t>
            </a:r>
          </a:p>
        </p:txBody>
      </p:sp>
      <p:pic>
        <p:nvPicPr>
          <p:cNvPr id="225" name="Shape 225"/>
          <p:cNvPicPr preferRelativeResize="0"/>
          <p:nvPr/>
        </p:nvPicPr>
        <p:blipFill>
          <a:blip r:embed="rId3">
            <a:alphaModFix/>
          </a:blip>
          <a:stretch>
            <a:fillRect/>
          </a:stretch>
        </p:blipFill>
        <p:spPr>
          <a:xfrm>
            <a:off x="4490750" y="2549049"/>
            <a:ext cx="2784400" cy="3622199"/>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indent="0" lvl="0" marL="50800" marR="50800" rtl="0">
              <a:spcBef>
                <a:spcPts val="0"/>
              </a:spcBef>
              <a:spcAft>
                <a:spcPts val="0"/>
              </a:spcAft>
              <a:buNone/>
            </a:pPr>
            <a:r>
              <a:rPr lang="en-US">
                <a:solidFill>
                  <a:srgbClr val="313131"/>
                </a:solidFill>
              </a:rPr>
              <a:t>switch(expression) {</a:t>
            </a:r>
            <a:br>
              <a:rPr lang="en-US">
                <a:solidFill>
                  <a:srgbClr val="313131"/>
                </a:solidFill>
              </a:rPr>
            </a:br>
            <a:r>
              <a:rPr lang="en-US">
                <a:solidFill>
                  <a:srgbClr val="313131"/>
                </a:solidFill>
              </a:rPr>
              <a:t>   case value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      break; // optional</a:t>
            </a:r>
            <a:br>
              <a:rPr lang="en-US">
                <a:solidFill>
                  <a:srgbClr val="313131"/>
                </a:solidFill>
              </a:rPr>
            </a:br>
            <a:r>
              <a:rPr lang="en-US">
                <a:solidFill>
                  <a:srgbClr val="313131"/>
                </a:solidFill>
              </a:rPr>
              <a:t>   </a:t>
            </a:r>
            <a:br>
              <a:rPr lang="en-US">
                <a:solidFill>
                  <a:srgbClr val="313131"/>
                </a:solidFill>
              </a:rPr>
            </a:br>
            <a:r>
              <a:rPr lang="en-US">
                <a:solidFill>
                  <a:srgbClr val="313131"/>
                </a:solidFill>
              </a:rPr>
              <a:t>   case value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      break; // optional</a:t>
            </a:r>
            <a:br>
              <a:rPr lang="en-US">
                <a:solidFill>
                  <a:srgbClr val="313131"/>
                </a:solidFill>
              </a:rPr>
            </a:br>
            <a:r>
              <a:rPr lang="en-US">
                <a:solidFill>
                  <a:srgbClr val="313131"/>
                </a:solidFill>
              </a:rPr>
              <a:t>   </a:t>
            </a:r>
            <a:br>
              <a:rPr lang="en-US">
                <a:solidFill>
                  <a:srgbClr val="313131"/>
                </a:solidFill>
              </a:rPr>
            </a:br>
            <a:r>
              <a:rPr lang="en-US">
                <a:solidFill>
                  <a:srgbClr val="313131"/>
                </a:solidFill>
              </a:rPr>
              <a:t>   // You can have any number of case statements.</a:t>
            </a:r>
            <a:br>
              <a:rPr lang="en-US">
                <a:solidFill>
                  <a:srgbClr val="313131"/>
                </a:solidFill>
              </a:rPr>
            </a:br>
            <a:r>
              <a:rPr lang="en-US">
                <a:solidFill>
                  <a:srgbClr val="313131"/>
                </a:solidFill>
              </a:rPr>
              <a:t>   default : // Optional</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a:t>
            </a:r>
          </a:p>
          <a:p>
            <a:pPr lvl="0" rtl="0">
              <a:spcBef>
                <a:spcPts val="0"/>
              </a:spcBef>
              <a:buNone/>
            </a:pPr>
            <a:r>
              <a:t/>
            </a:r>
            <a:endParaRPr/>
          </a:p>
        </p:txBody>
      </p:sp>
      <p:sp>
        <p:nvSpPr>
          <p:cNvPr id="233" name="Shape 23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Decision Making</a:t>
            </a:r>
          </a:p>
        </p:txBody>
      </p:sp>
      <p:pic>
        <p:nvPicPr>
          <p:cNvPr id="234" name="Shape 234"/>
          <p:cNvPicPr preferRelativeResize="0"/>
          <p:nvPr/>
        </p:nvPicPr>
        <p:blipFill>
          <a:blip r:embed="rId3">
            <a:alphaModFix/>
          </a:blip>
          <a:stretch>
            <a:fillRect/>
          </a:stretch>
        </p:blipFill>
        <p:spPr>
          <a:xfrm>
            <a:off x="5044949" y="2624674"/>
            <a:ext cx="2806100" cy="3634250"/>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Loop</a:t>
            </a:r>
          </a:p>
        </p:txBody>
      </p:sp>
      <p:sp>
        <p:nvSpPr>
          <p:cNvPr id="242" name="Shape 24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indent="0" lvl="0" marL="50800" marR="50800" rtl="0">
              <a:spcBef>
                <a:spcPts val="0"/>
              </a:spcBef>
              <a:spcAft>
                <a:spcPts val="0"/>
              </a:spcAft>
              <a:buNone/>
            </a:pPr>
            <a:r>
              <a:rPr lang="en-US">
                <a:solidFill>
                  <a:srgbClr val="313131"/>
                </a:solidFill>
              </a:rPr>
              <a:t>The most popular loop in Java</a:t>
            </a:r>
          </a:p>
          <a:p>
            <a:pPr indent="0" lvl="0" marL="50800" marR="50800" rtl="0">
              <a:spcBef>
                <a:spcPts val="0"/>
              </a:spcBef>
              <a:spcAft>
                <a:spcPts val="0"/>
              </a:spcAft>
              <a:buNone/>
            </a:pPr>
            <a:r>
              <a:t/>
            </a:r>
            <a:endParaRPr>
              <a:solidFill>
                <a:srgbClr val="313131"/>
              </a:solidFill>
            </a:endParaRPr>
          </a:p>
          <a:p>
            <a:pPr indent="0" lvl="0" marL="50800" marR="50800" rtl="0">
              <a:spcBef>
                <a:spcPts val="0"/>
              </a:spcBef>
              <a:spcAft>
                <a:spcPts val="0"/>
              </a:spcAft>
              <a:buNone/>
            </a:pPr>
            <a:r>
              <a:rPr lang="en-US">
                <a:solidFill>
                  <a:srgbClr val="313131"/>
                </a:solidFill>
              </a:rPr>
              <a:t>for(expression 1; expression 2;expression 3){</a:t>
            </a:r>
          </a:p>
          <a:p>
            <a:pPr indent="0" lvl="0" marL="50800" marR="50800" rtl="0">
              <a:spcBef>
                <a:spcPts val="0"/>
              </a:spcBef>
              <a:spcAft>
                <a:spcPts val="0"/>
              </a:spcAft>
              <a:buNone/>
            </a:pPr>
            <a:r>
              <a:rPr lang="en-US">
                <a:solidFill>
                  <a:srgbClr val="313131"/>
                </a:solidFill>
              </a:rPr>
              <a:t>}</a:t>
            </a:r>
          </a:p>
          <a:p>
            <a:pPr indent="0" lvl="0" marL="50800" marR="50800" rtl="0">
              <a:spcBef>
                <a:spcPts val="0"/>
              </a:spcBef>
              <a:spcAft>
                <a:spcPts val="0"/>
              </a:spcAft>
              <a:buNone/>
            </a:pPr>
            <a:r>
              <a:t/>
            </a:r>
            <a:endParaRPr>
              <a:solidFill>
                <a:srgbClr val="313131"/>
              </a:solidFill>
            </a:endParaRPr>
          </a:p>
          <a:p>
            <a:pPr indent="0" lvl="0" marL="50800" marR="50800" rtl="0">
              <a:spcBef>
                <a:spcPts val="0"/>
              </a:spcBef>
              <a:spcAft>
                <a:spcPts val="0"/>
              </a:spcAft>
              <a:buNone/>
            </a:pPr>
            <a:r>
              <a:rPr lang="en-US">
                <a:solidFill>
                  <a:srgbClr val="313131"/>
                </a:solidFill>
              </a:rPr>
              <a:t>for(declaration : expression)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a:t>
            </a:r>
          </a:p>
          <a:p>
            <a:pPr lvl="0" rtl="0">
              <a:spcBef>
                <a:spcPts val="0"/>
              </a:spcBef>
              <a:buNone/>
            </a:pPr>
            <a:r>
              <a:t/>
            </a:r>
            <a:endParaRPr/>
          </a:p>
        </p:txBody>
      </p:sp>
      <p:pic>
        <p:nvPicPr>
          <p:cNvPr id="243" name="Shape 243"/>
          <p:cNvPicPr preferRelativeResize="0"/>
          <p:nvPr/>
        </p:nvPicPr>
        <p:blipFill>
          <a:blip r:embed="rId3">
            <a:alphaModFix/>
          </a:blip>
          <a:stretch>
            <a:fillRect/>
          </a:stretch>
        </p:blipFill>
        <p:spPr>
          <a:xfrm>
            <a:off x="4414550" y="2472849"/>
            <a:ext cx="2784400" cy="3622199"/>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1" type="body"/>
          </p:nvPr>
        </p:nvSpPr>
        <p:spPr>
          <a:xfrm>
            <a:off x="729450" y="2771825"/>
            <a:ext cx="25443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while (expression) </a:t>
            </a:r>
          </a:p>
          <a:p>
            <a:pPr lvl="0" rtl="0">
              <a:lnSpc>
                <a:spcPct val="100000"/>
              </a:lnSpc>
              <a:spcBef>
                <a:spcPts val="0"/>
              </a:spcBef>
              <a:spcAft>
                <a:spcPts val="0"/>
              </a:spcAft>
              <a:buNone/>
            </a:pPr>
            <a:r>
              <a:rPr lang="en-US">
                <a:solidFill>
                  <a:srgbClr val="000000"/>
                </a:solidFill>
              </a:rPr>
              <a:t>{ statement(s) } </a:t>
            </a:r>
          </a:p>
          <a:p>
            <a:pPr lvl="0" marL="33655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solidFill>
                <a:srgbClr val="000000"/>
              </a:solidFill>
            </a:endParaRPr>
          </a:p>
          <a:p>
            <a:pPr lvl="0" rtl="0">
              <a:lnSpc>
                <a:spcPct val="100000"/>
              </a:lnSpc>
              <a:spcBef>
                <a:spcPts val="600"/>
              </a:spcBef>
              <a:spcAft>
                <a:spcPts val="0"/>
              </a:spcAft>
              <a:buNone/>
            </a:pPr>
            <a:r>
              <a:rPr lang="en-US">
                <a:solidFill>
                  <a:srgbClr val="000000"/>
                </a:solidFill>
              </a:rPr>
              <a:t>do </a:t>
            </a:r>
          </a:p>
          <a:p>
            <a:pPr lvl="0" rtl="0">
              <a:lnSpc>
                <a:spcPct val="100000"/>
              </a:lnSpc>
              <a:spcBef>
                <a:spcPts val="600"/>
              </a:spcBef>
              <a:spcAft>
                <a:spcPts val="0"/>
              </a:spcAft>
              <a:buNone/>
            </a:pPr>
            <a:r>
              <a:rPr lang="en-US">
                <a:solidFill>
                  <a:srgbClr val="000000"/>
                </a:solidFill>
              </a:rPr>
              <a:t>{ statement(s) } </a:t>
            </a:r>
          </a:p>
          <a:p>
            <a:pPr lvl="0" rtl="0">
              <a:lnSpc>
                <a:spcPct val="100000"/>
              </a:lnSpc>
              <a:spcBef>
                <a:spcPts val="600"/>
              </a:spcBef>
              <a:spcAft>
                <a:spcPts val="0"/>
              </a:spcAft>
              <a:buNone/>
            </a:pPr>
            <a:r>
              <a:rPr lang="en-US">
                <a:solidFill>
                  <a:srgbClr val="000000"/>
                </a:solidFill>
              </a:rPr>
              <a:t>while (expression);</a:t>
            </a:r>
          </a:p>
        </p:txBody>
      </p:sp>
      <p:sp>
        <p:nvSpPr>
          <p:cNvPr id="251" name="Shape 25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Loop</a:t>
            </a:r>
          </a:p>
        </p:txBody>
      </p:sp>
      <p:pic>
        <p:nvPicPr>
          <p:cNvPr id="252" name="Shape 252"/>
          <p:cNvPicPr preferRelativeResize="0"/>
          <p:nvPr/>
        </p:nvPicPr>
        <p:blipFill>
          <a:blip r:embed="rId3">
            <a:alphaModFix/>
          </a:blip>
          <a:stretch>
            <a:fillRect/>
          </a:stretch>
        </p:blipFill>
        <p:spPr>
          <a:xfrm>
            <a:off x="4414550" y="2472849"/>
            <a:ext cx="2784400" cy="3622199"/>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Introduction</a:t>
            </a:r>
          </a:p>
        </p:txBody>
      </p:sp>
      <p:sp>
        <p:nvSpPr>
          <p:cNvPr id="108" name="Shape 108"/>
          <p:cNvSpPr txBox="1"/>
          <p:nvPr>
            <p:ph idx="1" type="body"/>
          </p:nvPr>
        </p:nvSpPr>
        <p:spPr>
          <a:xfrm>
            <a:off x="729450" y="2771825"/>
            <a:ext cx="29205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highlight>
                  <a:srgbClr val="FFFFFF"/>
                </a:highlight>
              </a:rPr>
              <a:t>Java Platform, Standard Edition (</a:t>
            </a:r>
            <a:r>
              <a:rPr lang="en-US" u="sng">
                <a:solidFill>
                  <a:srgbClr val="00758F"/>
                </a:solidFill>
                <a:highlight>
                  <a:srgbClr val="FFFFFF"/>
                </a:highlight>
                <a:hlinkClick r:id="rId3"/>
              </a:rPr>
              <a:t>Java SE</a:t>
            </a:r>
            <a:r>
              <a:rPr lang="en-US">
                <a:solidFill>
                  <a:srgbClr val="000000"/>
                </a:solidFill>
                <a:highlight>
                  <a:srgbClr val="FFFFFF"/>
                </a:highlight>
              </a:rPr>
              <a:t>) lets you develop and deploy Java applications on </a:t>
            </a:r>
            <a:r>
              <a:rPr lang="en-US" u="sng">
                <a:solidFill>
                  <a:srgbClr val="00758F"/>
                </a:solidFill>
                <a:highlight>
                  <a:srgbClr val="FFFFFF"/>
                </a:highlight>
                <a:hlinkClick r:id="rId4"/>
              </a:rPr>
              <a:t>desktops</a:t>
            </a:r>
            <a:r>
              <a:rPr lang="en-US">
                <a:solidFill>
                  <a:srgbClr val="000000"/>
                </a:solidFill>
                <a:highlight>
                  <a:srgbClr val="FFFFFF"/>
                </a:highlight>
              </a:rPr>
              <a:t> and servers, as well as in today's demanding </a:t>
            </a:r>
            <a:r>
              <a:rPr lang="en-US" u="sng">
                <a:solidFill>
                  <a:srgbClr val="00758F"/>
                </a:solidFill>
                <a:highlight>
                  <a:srgbClr val="FFFFFF"/>
                </a:highlight>
                <a:hlinkClick r:id="rId5"/>
              </a:rPr>
              <a:t>embedded </a:t>
            </a:r>
            <a:r>
              <a:rPr lang="en-US">
                <a:solidFill>
                  <a:srgbClr val="000000"/>
                </a:solidFill>
                <a:highlight>
                  <a:srgbClr val="FFFFFF"/>
                </a:highlight>
              </a:rPr>
              <a:t>environments. Java offers the rich user interface, performance, versatility, portability, and security that today's applications require.</a:t>
            </a:r>
          </a:p>
        </p:txBody>
      </p:sp>
      <p:pic>
        <p:nvPicPr>
          <p:cNvPr id="109" name="Shape 109"/>
          <p:cNvPicPr preferRelativeResize="0"/>
          <p:nvPr/>
        </p:nvPicPr>
        <p:blipFill>
          <a:blip r:embed="rId6">
            <a:alphaModFix/>
          </a:blip>
          <a:stretch>
            <a:fillRect/>
          </a:stretch>
        </p:blipFill>
        <p:spPr>
          <a:xfrm>
            <a:off x="3810221" y="2896225"/>
            <a:ext cx="4607924" cy="2654050"/>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A package is a namespace for organizing classes and interfaces in a logical manner. Placing your code into packages makes large software projects easier to manage. </a:t>
            </a:r>
          </a:p>
          <a:p>
            <a:pPr lvl="0" rtl="0">
              <a:spcBef>
                <a:spcPts val="0"/>
              </a:spcBef>
              <a:buNone/>
            </a:pPr>
            <a:r>
              <a:t/>
            </a:r>
            <a:endParaRPr>
              <a:solidFill>
                <a:srgbClr val="000000"/>
              </a:solidFill>
            </a:endParaRPr>
          </a:p>
          <a:p>
            <a:pPr lvl="0" rtl="0">
              <a:spcBef>
                <a:spcPts val="0"/>
              </a:spcBef>
              <a:buNone/>
            </a:pPr>
            <a:r>
              <a:rPr lang="en-US">
                <a:solidFill>
                  <a:srgbClr val="000000"/>
                </a:solidFill>
              </a:rPr>
              <a:t>Import: </a:t>
            </a:r>
            <a:r>
              <a:rPr lang="en-US">
                <a:solidFill>
                  <a:srgbClr val="000000"/>
                </a:solidFill>
                <a:highlight>
                  <a:srgbClr val="FFFFFF"/>
                </a:highlight>
              </a:rPr>
              <a:t>Import statement is a way of giving the proper location for the compiler to find that particular class.</a:t>
            </a:r>
          </a:p>
          <a:p>
            <a:pPr indent="0" lvl="0" marL="50800" marR="50800" rtl="0">
              <a:spcBef>
                <a:spcPts val="0"/>
              </a:spcBef>
              <a:spcAft>
                <a:spcPts val="0"/>
              </a:spcAft>
              <a:buNone/>
            </a:pPr>
            <a:r>
              <a:rPr lang="en-US">
                <a:solidFill>
                  <a:srgbClr val="313131"/>
                </a:solidFill>
              </a:rPr>
              <a:t>import java.io.*;</a:t>
            </a:r>
          </a:p>
          <a:p>
            <a:pPr lvl="0" rtl="0">
              <a:spcBef>
                <a:spcPts val="0"/>
              </a:spcBef>
              <a:buNone/>
            </a:pPr>
            <a:r>
              <a:t/>
            </a:r>
            <a:endParaRPr sz="1150">
              <a:solidFill>
                <a:srgbClr val="000000"/>
              </a:solidFill>
              <a:highlight>
                <a:srgbClr val="FFFFFF"/>
              </a:highlight>
              <a:latin typeface="Verdana"/>
              <a:ea typeface="Verdana"/>
              <a:cs typeface="Verdana"/>
              <a:sym typeface="Verdana"/>
            </a:endParaRPr>
          </a:p>
        </p:txBody>
      </p:sp>
      <p:sp>
        <p:nvSpPr>
          <p:cNvPr id="258" name="Shape 2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Package &amp; Import</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marR="25400" rtl="0" algn="just">
              <a:lnSpc>
                <a:spcPct val="171428"/>
              </a:lnSpc>
              <a:spcBef>
                <a:spcPts val="0"/>
              </a:spcBef>
              <a:spcAft>
                <a:spcPts val="1500"/>
              </a:spcAft>
              <a:buNone/>
            </a:pPr>
            <a:r>
              <a:rPr b="1" lang="en-US">
                <a:solidFill>
                  <a:srgbClr val="000000"/>
                </a:solidFill>
              </a:rPr>
              <a:t>Object</a:t>
            </a:r>
            <a:r>
              <a:rPr lang="en-US">
                <a:solidFill>
                  <a:srgbClr val="000000"/>
                </a:solidFill>
              </a:rPr>
              <a:t> − 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pPr lvl="0" marR="25400" rtl="0" algn="just">
              <a:lnSpc>
                <a:spcPct val="171428"/>
              </a:lnSpc>
              <a:spcBef>
                <a:spcPts val="0"/>
              </a:spcBef>
              <a:spcAft>
                <a:spcPts val="1500"/>
              </a:spcAft>
              <a:buNone/>
            </a:pPr>
            <a:r>
              <a:rPr b="1" lang="en-US">
                <a:solidFill>
                  <a:srgbClr val="000000"/>
                </a:solidFill>
              </a:rPr>
              <a:t>Class</a:t>
            </a:r>
            <a:r>
              <a:rPr lang="en-US">
                <a:solidFill>
                  <a:srgbClr val="000000"/>
                </a:solidFill>
              </a:rPr>
              <a:t> − 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i="1" lang="en-US">
                <a:solidFill>
                  <a:srgbClr val="000000"/>
                </a:solidFill>
              </a:rPr>
              <a:t>instance</a:t>
            </a:r>
            <a:r>
              <a:rPr lang="en-US">
                <a:solidFill>
                  <a:srgbClr val="000000"/>
                </a:solidFill>
              </a:rPr>
              <a:t> of the </a:t>
            </a:r>
            <a:r>
              <a:rPr i="1" lang="en-US">
                <a:solidFill>
                  <a:srgbClr val="000000"/>
                </a:solidFill>
              </a:rPr>
              <a:t>class of objects</a:t>
            </a:r>
            <a:r>
              <a:rPr lang="en-US">
                <a:solidFill>
                  <a:srgbClr val="000000"/>
                </a:solidFill>
              </a:rPr>
              <a:t> known as bicycles. A </a:t>
            </a:r>
            <a:r>
              <a:rPr i="1" lang="en-US">
                <a:solidFill>
                  <a:srgbClr val="000000"/>
                </a:solidFill>
              </a:rPr>
              <a:t>class</a:t>
            </a:r>
            <a:r>
              <a:rPr lang="en-US">
                <a:solidFill>
                  <a:srgbClr val="000000"/>
                </a:solidFill>
              </a:rPr>
              <a:t> is the blueprint from which individual objects are created.</a:t>
            </a:r>
          </a:p>
          <a:p>
            <a:pPr lvl="0" marR="25400" rtl="0" algn="just">
              <a:lnSpc>
                <a:spcPct val="171428"/>
              </a:lnSpc>
              <a:spcBef>
                <a:spcPts val="0"/>
              </a:spcBef>
              <a:spcAft>
                <a:spcPts val="1500"/>
              </a:spcAft>
              <a:buNone/>
            </a:pPr>
            <a:r>
              <a:t/>
            </a:r>
            <a:endParaRPr>
              <a:solidFill>
                <a:srgbClr val="000000"/>
              </a:solidFill>
            </a:endParaRPr>
          </a:p>
          <a:p>
            <a:pPr lvl="0" marR="25400" rtl="0" algn="just">
              <a:lnSpc>
                <a:spcPct val="171428"/>
              </a:lnSpc>
              <a:spcBef>
                <a:spcPts val="0"/>
              </a:spcBef>
              <a:spcAft>
                <a:spcPts val="1500"/>
              </a:spcAft>
              <a:buNone/>
            </a:pPr>
            <a:r>
              <a:t/>
            </a:r>
            <a:endParaRPr>
              <a:solidFill>
                <a:srgbClr val="000000"/>
              </a:solidFill>
            </a:endParaRPr>
          </a:p>
          <a:p>
            <a:pPr lvl="0" rtl="0">
              <a:spcBef>
                <a:spcPts val="0"/>
              </a:spcBef>
              <a:buNone/>
            </a:pPr>
            <a:r>
              <a:t/>
            </a:r>
            <a:endParaRPr/>
          </a:p>
        </p:txBody>
      </p:sp>
      <p:sp>
        <p:nvSpPr>
          <p:cNvPr id="266" name="Shape 26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Object &amp; Class</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Object(instance) &amp; Class</a:t>
            </a:r>
          </a:p>
        </p:txBody>
      </p:sp>
      <p:sp>
        <p:nvSpPr>
          <p:cNvPr id="274" name="Shape 274"/>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The new keyword:</a:t>
            </a:r>
          </a:p>
          <a:p>
            <a:pPr lvl="0" rtl="0">
              <a:spcBef>
                <a:spcPts val="0"/>
              </a:spcBef>
              <a:buNone/>
            </a:pPr>
            <a:r>
              <a:rPr lang="en-US"/>
              <a:t>Car car =new Car();</a:t>
            </a:r>
          </a:p>
          <a:p>
            <a:pPr lvl="0" rtl="0">
              <a:spcBef>
                <a:spcPts val="0"/>
              </a:spcBef>
              <a:buNone/>
            </a:pPr>
            <a:r>
              <a:rPr lang="en-US"/>
              <a:t>Constructor: </a:t>
            </a:r>
            <a:r>
              <a:rPr lang="en-US">
                <a:solidFill>
                  <a:srgbClr val="000000"/>
                </a:solidFill>
              </a:rPr>
              <a:t>Every class has a constructor. If we do not explicitly write a constructor for a class, the Java compiler builds a default constructor for that class.</a:t>
            </a:r>
          </a:p>
          <a:p>
            <a:pPr indent="0" lvl="0" marL="0" marR="25400" rtl="0" algn="just">
              <a:lnSpc>
                <a:spcPct val="163636"/>
              </a:lnSpc>
              <a:spcBef>
                <a:spcPts val="0"/>
              </a:spcBef>
              <a:spcAft>
                <a:spcPts val="1100"/>
              </a:spcAft>
              <a:buNone/>
            </a:pPr>
            <a:r>
              <a:rPr lang="en-US">
                <a:solidFill>
                  <a:srgbClr val="000000"/>
                </a:solidFill>
              </a:rPr>
              <a:t>Each time a new object is created, at least one constructor will be invoked. </a:t>
            </a:r>
          </a:p>
          <a:p>
            <a:pPr indent="0" lvl="0" marL="0" marR="25400" rtl="0" algn="just">
              <a:lnSpc>
                <a:spcPct val="163636"/>
              </a:lnSpc>
              <a:spcBef>
                <a:spcPts val="0"/>
              </a:spcBef>
              <a:spcAft>
                <a:spcPts val="1100"/>
              </a:spcAft>
              <a:buNone/>
            </a:pPr>
            <a:r>
              <a:t/>
            </a:r>
            <a:endParaRPr>
              <a:solidFill>
                <a:srgbClr val="000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729450" y="2771825"/>
            <a:ext cx="23751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Variables</a:t>
            </a:r>
          </a:p>
          <a:p>
            <a:pPr indent="-228600" lvl="0" marL="457200" rtl="0">
              <a:lnSpc>
                <a:spcPct val="100000"/>
              </a:lnSpc>
              <a:spcBef>
                <a:spcPts val="0"/>
              </a:spcBef>
              <a:spcAft>
                <a:spcPts val="0"/>
              </a:spcAft>
              <a:buClr>
                <a:srgbClr val="000000"/>
              </a:buClr>
            </a:pPr>
            <a:r>
              <a:rPr lang="en-US">
                <a:solidFill>
                  <a:srgbClr val="000000"/>
                </a:solidFill>
              </a:rPr>
              <a:t>Modifier</a:t>
            </a:r>
          </a:p>
          <a:p>
            <a:pPr indent="-228600" lvl="0" marL="457200" rtl="0">
              <a:lnSpc>
                <a:spcPct val="100000"/>
              </a:lnSpc>
              <a:spcBef>
                <a:spcPts val="0"/>
              </a:spcBef>
              <a:spcAft>
                <a:spcPts val="0"/>
              </a:spcAft>
              <a:buClr>
                <a:srgbClr val="000000"/>
              </a:buClr>
            </a:pPr>
            <a:r>
              <a:rPr lang="en-US">
                <a:solidFill>
                  <a:srgbClr val="000000"/>
                </a:solidFill>
              </a:rPr>
              <a:t>Scope</a:t>
            </a:r>
          </a:p>
          <a:p>
            <a:pPr indent="-228600" lvl="0" marL="457200" rtl="0">
              <a:lnSpc>
                <a:spcPct val="100000"/>
              </a:lnSpc>
              <a:spcBef>
                <a:spcPts val="0"/>
              </a:spcBef>
              <a:spcAft>
                <a:spcPts val="0"/>
              </a:spcAft>
              <a:buClr>
                <a:srgbClr val="000000"/>
              </a:buClr>
            </a:pPr>
            <a:r>
              <a:rPr lang="en-US">
                <a:solidFill>
                  <a:srgbClr val="000000"/>
                </a:solidFill>
              </a:rPr>
              <a:t>Static</a:t>
            </a:r>
          </a:p>
          <a:p>
            <a:pPr indent="-228600" lvl="0" marL="457200" rtl="0">
              <a:lnSpc>
                <a:spcPct val="100000"/>
              </a:lnSpc>
              <a:spcBef>
                <a:spcPts val="0"/>
              </a:spcBef>
              <a:spcAft>
                <a:spcPts val="0"/>
              </a:spcAft>
              <a:buClr>
                <a:srgbClr val="000000"/>
              </a:buClr>
            </a:pPr>
            <a:r>
              <a:rPr lang="en-US">
                <a:solidFill>
                  <a:srgbClr val="000000"/>
                </a:solidFill>
              </a:rPr>
              <a:t>This keyword</a:t>
            </a:r>
          </a:p>
          <a:p>
            <a:pPr lvl="0" rtl="0">
              <a:lnSpc>
                <a:spcPct val="100000"/>
              </a:lnSpc>
              <a:spcBef>
                <a:spcPts val="0"/>
              </a:spcBef>
              <a:spcAft>
                <a:spcPts val="0"/>
              </a:spcAft>
              <a:buNone/>
            </a:pPr>
            <a:r>
              <a:t/>
            </a:r>
            <a:endParaRPr>
              <a:solidFill>
                <a:srgbClr val="000000"/>
              </a:solidFill>
            </a:endParaRPr>
          </a:p>
          <a:p>
            <a:pPr lvl="0" rtl="0">
              <a:lnSpc>
                <a:spcPct val="100000"/>
              </a:lnSpc>
              <a:spcBef>
                <a:spcPts val="0"/>
              </a:spcBef>
              <a:spcAft>
                <a:spcPts val="0"/>
              </a:spcAft>
              <a:buNone/>
            </a:pPr>
            <a:r>
              <a:rPr lang="en-US">
                <a:solidFill>
                  <a:srgbClr val="000000"/>
                </a:solidFill>
              </a:rPr>
              <a:t>Methods</a:t>
            </a:r>
          </a:p>
          <a:p>
            <a:pPr indent="-228600" lvl="0" marL="457200" rtl="0">
              <a:lnSpc>
                <a:spcPct val="100000"/>
              </a:lnSpc>
              <a:spcBef>
                <a:spcPts val="0"/>
              </a:spcBef>
              <a:spcAft>
                <a:spcPts val="0"/>
              </a:spcAft>
              <a:buClr>
                <a:srgbClr val="000000"/>
              </a:buClr>
            </a:pPr>
            <a:r>
              <a:rPr lang="en-US">
                <a:solidFill>
                  <a:srgbClr val="000000"/>
                </a:solidFill>
              </a:rPr>
              <a:t>Modifier</a:t>
            </a:r>
          </a:p>
          <a:p>
            <a:pPr indent="-228600" lvl="0" marL="457200" rtl="0">
              <a:lnSpc>
                <a:spcPct val="100000"/>
              </a:lnSpc>
              <a:spcBef>
                <a:spcPts val="0"/>
              </a:spcBef>
              <a:spcAft>
                <a:spcPts val="0"/>
              </a:spcAft>
              <a:buClr>
                <a:srgbClr val="000000"/>
              </a:buClr>
            </a:pPr>
            <a:r>
              <a:rPr lang="en-US">
                <a:solidFill>
                  <a:srgbClr val="000000"/>
                </a:solidFill>
              </a:rPr>
              <a:t>Access level</a:t>
            </a:r>
          </a:p>
          <a:p>
            <a:pPr indent="-228600" lvl="0" marL="457200" rtl="0">
              <a:lnSpc>
                <a:spcPct val="100000"/>
              </a:lnSpc>
              <a:spcBef>
                <a:spcPts val="0"/>
              </a:spcBef>
              <a:spcAft>
                <a:spcPts val="0"/>
              </a:spcAft>
              <a:buClr>
                <a:srgbClr val="000000"/>
              </a:buClr>
            </a:pPr>
            <a:r>
              <a:rPr lang="en-US">
                <a:solidFill>
                  <a:srgbClr val="000000"/>
                </a:solidFill>
              </a:rPr>
              <a:t>Static</a:t>
            </a:r>
          </a:p>
          <a:p>
            <a:pPr indent="-228600" lvl="0" marL="457200" rtl="0">
              <a:lnSpc>
                <a:spcPct val="100000"/>
              </a:lnSpc>
              <a:spcBef>
                <a:spcPts val="0"/>
              </a:spcBef>
              <a:spcAft>
                <a:spcPts val="0"/>
              </a:spcAft>
              <a:buClr>
                <a:srgbClr val="000000"/>
              </a:buClr>
            </a:pPr>
            <a:r>
              <a:rPr lang="en-US">
                <a:solidFill>
                  <a:srgbClr val="000000"/>
                </a:solidFill>
              </a:rPr>
              <a:t>This keyword</a:t>
            </a:r>
          </a:p>
          <a:p>
            <a:pPr lvl="0" rtl="0">
              <a:lnSpc>
                <a:spcPct val="100000"/>
              </a:lnSpc>
              <a:spcBef>
                <a:spcPts val="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p>
        </p:txBody>
      </p:sp>
      <p:sp>
        <p:nvSpPr>
          <p:cNvPr id="282" name="Shape 282"/>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Members &amp; Modifiers</a:t>
            </a:r>
          </a:p>
        </p:txBody>
      </p:sp>
      <p:pic>
        <p:nvPicPr>
          <p:cNvPr id="283" name="Shape 283"/>
          <p:cNvPicPr preferRelativeResize="0"/>
          <p:nvPr/>
        </p:nvPicPr>
        <p:blipFill>
          <a:blip r:embed="rId3">
            <a:alphaModFix/>
          </a:blip>
          <a:stretch>
            <a:fillRect/>
          </a:stretch>
        </p:blipFill>
        <p:spPr>
          <a:xfrm>
            <a:off x="3642650" y="3169925"/>
            <a:ext cx="4210050" cy="1323975"/>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729450" y="2771825"/>
            <a:ext cx="33345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p>
        </p:txBody>
      </p:sp>
      <p:pic>
        <p:nvPicPr>
          <p:cNvPr id="289" name="Shape 289"/>
          <p:cNvPicPr preferRelativeResize="0"/>
          <p:nvPr/>
        </p:nvPicPr>
        <p:blipFill rotWithShape="1">
          <a:blip r:embed="rId3">
            <a:alphaModFix/>
          </a:blip>
          <a:srcRect b="0" l="0" r="0" t="0"/>
          <a:stretch/>
        </p:blipFill>
        <p:spPr>
          <a:xfrm>
            <a:off x="4305450" y="2771823"/>
            <a:ext cx="4112700" cy="3562500"/>
          </a:xfrm>
          <a:prstGeom prst="rect">
            <a:avLst/>
          </a:prstGeom>
          <a:noFill/>
          <a:ln>
            <a:noFill/>
          </a:ln>
        </p:spPr>
      </p:pic>
      <p:sp>
        <p:nvSpPr>
          <p:cNvPr id="290" name="Shape 29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Inheritance</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Private member in a superclass</a:t>
            </a:r>
          </a:p>
        </p:txBody>
      </p:sp>
      <p:sp>
        <p:nvSpPr>
          <p:cNvPr id="298" name="Shape 29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A subclass does not inherit the private members of its parent class. However, if the superclass has public or protected methods for accessing its private fields, these can also be used by the subclass.</a:t>
            </a:r>
          </a:p>
          <a:p>
            <a:pPr lvl="0" rtl="0">
              <a:lnSpc>
                <a:spcPct val="100000"/>
              </a:lnSpc>
              <a:spcBef>
                <a:spcPts val="600"/>
              </a:spcBef>
              <a:spcAft>
                <a:spcPts val="0"/>
              </a:spcAft>
              <a:buNone/>
            </a:pPr>
            <a:r>
              <a:rPr lang="en-US">
                <a:solidFill>
                  <a:srgbClr val="000000"/>
                </a:solidFill>
              </a:rPr>
              <a:t>A nested class has access to all the private members of its enclosing class—both fields and methods. Therefore, a public or protected nested class inherited by a subclass has indirect access to all of the private members of the superclass.</a:t>
            </a:r>
          </a:p>
          <a:p>
            <a:pPr lvl="0" rtl="0">
              <a:spcBef>
                <a:spcPts val="0"/>
              </a:spcBef>
              <a:buNone/>
            </a:pPr>
            <a:r>
              <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Abstract Class/Method</a:t>
            </a:r>
          </a:p>
        </p:txBody>
      </p:sp>
      <p:sp>
        <p:nvSpPr>
          <p:cNvPr id="306" name="Shape 306"/>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An </a:t>
            </a:r>
            <a:r>
              <a:rPr i="1" lang="en-US">
                <a:solidFill>
                  <a:srgbClr val="000000"/>
                </a:solidFill>
              </a:rPr>
              <a:t>abstract class</a:t>
            </a:r>
            <a:r>
              <a:rPr lang="en-US">
                <a:solidFill>
                  <a:srgbClr val="000000"/>
                </a:solidFill>
              </a:rPr>
              <a:t> is a class that is declared abstract—it may or may not include abstract methods. Abstract classes cannot be instantiated, but they can be subclassed.</a:t>
            </a:r>
          </a:p>
          <a:p>
            <a:pPr lvl="0" rtl="0">
              <a:spcBef>
                <a:spcPts val="0"/>
              </a:spcBef>
              <a:buNone/>
            </a:pPr>
            <a:r>
              <a:rPr lang="en-US">
                <a:solidFill>
                  <a:srgbClr val="000000"/>
                </a:solidFill>
              </a:rPr>
              <a:t>An </a:t>
            </a:r>
            <a:r>
              <a:rPr i="1" lang="en-US">
                <a:solidFill>
                  <a:srgbClr val="000000"/>
                </a:solidFill>
              </a:rPr>
              <a:t>abstract method</a:t>
            </a:r>
            <a:r>
              <a:rPr lang="en-US">
                <a:solidFill>
                  <a:srgbClr val="000000"/>
                </a:solidFill>
              </a:rPr>
              <a:t> is a method that is declared without an implementation (without braces, and followed by a semicolon), like this:  </a:t>
            </a:r>
            <a:r>
              <a:rPr i="1" lang="en-US">
                <a:solidFill>
                  <a:srgbClr val="000000"/>
                </a:solidFill>
              </a:rPr>
              <a:t>abstract void moveTo(double deltaX, double deltaY);</a:t>
            </a:r>
          </a:p>
          <a:p>
            <a:pPr lvl="0" rtl="0">
              <a:spcBef>
                <a:spcPts val="0"/>
              </a:spcBef>
              <a:buNone/>
            </a:pPr>
            <a:r>
              <a:rPr lang="en-US">
                <a:solidFill>
                  <a:srgbClr val="000000"/>
                </a:solidFill>
              </a:rPr>
              <a:t>If a class includes abstract methods, then the class itself </a:t>
            </a:r>
            <a:r>
              <a:rPr i="1" lang="en-US">
                <a:solidFill>
                  <a:srgbClr val="000000"/>
                </a:solidFill>
              </a:rPr>
              <a:t>must</a:t>
            </a:r>
            <a:r>
              <a:rPr lang="en-US">
                <a:solidFill>
                  <a:srgbClr val="000000"/>
                </a:solidFill>
              </a:rPr>
              <a:t> be declared abstract, as in:</a:t>
            </a:r>
          </a:p>
          <a:p>
            <a:pPr indent="0" lvl="0" marL="292100" marR="292100" rtl="0">
              <a:spcBef>
                <a:spcPts val="0"/>
              </a:spcBef>
              <a:spcAft>
                <a:spcPts val="0"/>
              </a:spcAft>
              <a:buNone/>
            </a:pPr>
            <a:r>
              <a:rPr lang="en-US">
                <a:solidFill>
                  <a:srgbClr val="000000"/>
                </a:solidFill>
              </a:rPr>
              <a:t>public abstract class GraphicObject {</a:t>
            </a:r>
          </a:p>
          <a:p>
            <a:pPr indent="0" lvl="0" marL="292100" marR="292100" rtl="0">
              <a:spcBef>
                <a:spcPts val="0"/>
              </a:spcBef>
              <a:spcAft>
                <a:spcPts val="0"/>
              </a:spcAft>
              <a:buNone/>
            </a:pPr>
            <a:r>
              <a:rPr lang="en-US">
                <a:solidFill>
                  <a:srgbClr val="000000"/>
                </a:solidFill>
              </a:rPr>
              <a:t>    abstract void draw();</a:t>
            </a:r>
            <a:br>
              <a:rPr lang="en-US">
                <a:solidFill>
                  <a:srgbClr val="000000"/>
                </a:solidFill>
              </a:rPr>
            </a:br>
            <a:r>
              <a:rPr lang="en-US">
                <a:solidFill>
                  <a:srgbClr val="000000"/>
                </a:solidFill>
              </a:rPr>
              <a:t>}</a:t>
            </a:r>
            <a:br>
              <a:rPr lang="en-US">
                <a:solidFill>
                  <a:srgbClr val="000000"/>
                </a:solidFill>
              </a:rPr>
            </a:br>
          </a:p>
          <a:p>
            <a:pPr lvl="0" rtl="0">
              <a:spcBef>
                <a:spcPts val="0"/>
              </a:spcBef>
              <a:spcAft>
                <a:spcPts val="0"/>
              </a:spcAft>
              <a:buNone/>
            </a:pPr>
            <a:r>
              <a:rPr lang="en-US">
                <a:solidFill>
                  <a:srgbClr val="000000"/>
                </a:solidFill>
              </a:rPr>
              <a:t>When an abstract class is subclassed, the subclass usually provides implementations for all of the abstract methods in its parent class. However, if it does not, then the subclass must also be declared abstract.</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Interface</a:t>
            </a:r>
          </a:p>
        </p:txBody>
      </p:sp>
      <p:sp>
        <p:nvSpPr>
          <p:cNvPr id="314" name="Shape 314"/>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In the Java programming language, an </a:t>
            </a:r>
            <a:r>
              <a:rPr i="1" lang="en-US">
                <a:solidFill>
                  <a:srgbClr val="000000"/>
                </a:solidFill>
              </a:rPr>
              <a:t>interface</a:t>
            </a:r>
            <a:r>
              <a:rPr lang="en-US">
                <a:solidFill>
                  <a:srgbClr val="000000"/>
                </a:solidFill>
              </a:rPr>
              <a:t> is a reference type, similar to a class, that can contain </a:t>
            </a:r>
            <a:r>
              <a:rPr i="1" lang="en-US">
                <a:solidFill>
                  <a:srgbClr val="000000"/>
                </a:solidFill>
              </a:rPr>
              <a:t>only</a:t>
            </a:r>
            <a:r>
              <a:rPr lang="en-US">
                <a:solidFill>
                  <a:srgbClr val="000000"/>
                </a:solidFill>
              </a:rPr>
              <a:t> constants, </a:t>
            </a:r>
            <a:r>
              <a:rPr b="1" i="1" lang="en-US">
                <a:solidFill>
                  <a:srgbClr val="000000"/>
                </a:solidFill>
              </a:rPr>
              <a:t>method signatures</a:t>
            </a:r>
            <a:r>
              <a:rPr lang="en-US">
                <a:solidFill>
                  <a:srgbClr val="000000"/>
                </a:solidFill>
              </a:rPr>
              <a:t>, default methods, static methods, and nested types. Method bodies exist only for default methods and static methods. Interfaces cannot be instantiated—they can only be </a:t>
            </a:r>
            <a:r>
              <a:rPr i="1" lang="en-US">
                <a:solidFill>
                  <a:srgbClr val="000000"/>
                </a:solidFill>
              </a:rPr>
              <a:t>implemented</a:t>
            </a:r>
            <a:r>
              <a:rPr lang="en-US">
                <a:solidFill>
                  <a:srgbClr val="000000"/>
                </a:solidFill>
              </a:rPr>
              <a:t> by classes or </a:t>
            </a:r>
            <a:r>
              <a:rPr i="1" lang="en-US">
                <a:solidFill>
                  <a:srgbClr val="000000"/>
                </a:solidFill>
              </a:rPr>
              <a:t>extended </a:t>
            </a:r>
            <a:r>
              <a:rPr lang="en-US">
                <a:solidFill>
                  <a:srgbClr val="000000"/>
                </a:solidFill>
              </a:rPr>
              <a:t>by other interfaces. Extension is discussed later in this lesson.</a:t>
            </a:r>
          </a:p>
          <a:p>
            <a:pPr lvl="0" rtl="0">
              <a:spcBef>
                <a:spcPts val="0"/>
              </a:spcBef>
              <a:buNone/>
            </a:pPr>
            <a:r>
              <a:rPr lang="en-US">
                <a:solidFill>
                  <a:srgbClr val="000000"/>
                </a:solidFill>
              </a:rPr>
              <a:t>Defining an interface is similar to creating a new class:</a:t>
            </a:r>
          </a:p>
          <a:p>
            <a:pPr indent="0" lvl="0" marL="292100" marR="292100" rtl="0">
              <a:spcBef>
                <a:spcPts val="0"/>
              </a:spcBef>
              <a:spcAft>
                <a:spcPts val="0"/>
              </a:spcAft>
              <a:buNone/>
            </a:pPr>
            <a:r>
              <a:rPr lang="en-US">
                <a:solidFill>
                  <a:srgbClr val="000000"/>
                </a:solidFill>
              </a:rPr>
              <a:t>public interface OperateCar {</a:t>
            </a:r>
          </a:p>
          <a:p>
            <a:pPr indent="0" lvl="0" marL="292100" marR="292100" rtl="0">
              <a:spcBef>
                <a:spcPts val="0"/>
              </a:spcBef>
              <a:spcAft>
                <a:spcPts val="0"/>
              </a:spcAft>
              <a:buNone/>
            </a:pPr>
            <a:r>
              <a:rPr lang="en-US">
                <a:solidFill>
                  <a:srgbClr val="000000"/>
                </a:solidFill>
              </a:rPr>
              <a:t>public void drive();//no implementation</a:t>
            </a:r>
          </a:p>
          <a:p>
            <a:pPr lvl="0" rtl="0">
              <a:spcBef>
                <a:spcPts val="0"/>
              </a:spcBef>
              <a:buNone/>
            </a:pPr>
            <a:r>
              <a:rPr lang="en-US"/>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Interface vs Abstract class</a:t>
            </a:r>
          </a:p>
        </p:txBody>
      </p:sp>
      <p:pic>
        <p:nvPicPr>
          <p:cNvPr id="322" name="Shape 322"/>
          <p:cNvPicPr preferRelativeResize="0"/>
          <p:nvPr/>
        </p:nvPicPr>
        <p:blipFill>
          <a:blip r:embed="rId3">
            <a:alphaModFix/>
          </a:blip>
          <a:stretch>
            <a:fillRect/>
          </a:stretch>
        </p:blipFill>
        <p:spPr>
          <a:xfrm>
            <a:off x="1665225" y="2771812"/>
            <a:ext cx="6076950" cy="3419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Object-oriented Programming</a:t>
            </a:r>
          </a:p>
        </p:txBody>
      </p:sp>
      <p:sp>
        <p:nvSpPr>
          <p:cNvPr id="330" name="Shape 330"/>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gn="just">
              <a:spcBef>
                <a:spcPts val="1200"/>
              </a:spcBef>
              <a:spcAft>
                <a:spcPts val="200"/>
              </a:spcAft>
              <a:buNone/>
            </a:pPr>
            <a:r>
              <a:rPr b="1" lang="en-US">
                <a:solidFill>
                  <a:srgbClr val="610B4B"/>
                </a:solidFill>
                <a:highlight>
                  <a:srgbClr val="FFFFFF"/>
                </a:highlight>
              </a:rPr>
              <a:t>Polymorphism: </a:t>
            </a:r>
            <a:r>
              <a:rPr lang="en-US">
                <a:solidFill>
                  <a:srgbClr val="000000"/>
                </a:solidFill>
                <a:highlight>
                  <a:srgbClr val="FFFFFF"/>
                </a:highlight>
              </a:rPr>
              <a:t>When </a:t>
            </a:r>
            <a:r>
              <a:rPr b="1" lang="en-US">
                <a:solidFill>
                  <a:srgbClr val="000000"/>
                </a:solidFill>
                <a:highlight>
                  <a:srgbClr val="FFFFFF"/>
                </a:highlight>
              </a:rPr>
              <a:t>one task is performed by different ways</a:t>
            </a:r>
            <a:r>
              <a:rPr lang="en-US">
                <a:solidFill>
                  <a:srgbClr val="000000"/>
                </a:solidFill>
                <a:highlight>
                  <a:srgbClr val="FFFFFF"/>
                </a:highlight>
              </a:rPr>
              <a:t> i.e. known as polymorphism. For example: to convince the customer differently, to draw something e.g. shape or rectangle etc.</a:t>
            </a:r>
          </a:p>
          <a:p>
            <a:pPr lvl="0" rtl="0" algn="just">
              <a:spcBef>
                <a:spcPts val="0"/>
              </a:spcBef>
              <a:spcAft>
                <a:spcPts val="0"/>
              </a:spcAft>
              <a:buNone/>
            </a:pPr>
            <a:r>
              <a:rPr lang="en-US">
                <a:solidFill>
                  <a:srgbClr val="000000"/>
                </a:solidFill>
                <a:highlight>
                  <a:srgbClr val="FFFFFF"/>
                </a:highlight>
              </a:rPr>
              <a:t>In java, we use method overloading and method overriding to achieve polymorphism.</a:t>
            </a:r>
          </a:p>
          <a:p>
            <a:pPr lvl="0" rtl="0" algn="just">
              <a:spcBef>
                <a:spcPts val="0"/>
              </a:spcBef>
              <a:spcAft>
                <a:spcPts val="0"/>
              </a:spcAft>
              <a:buNone/>
            </a:pPr>
            <a:r>
              <a:t/>
            </a:r>
            <a:endParaRPr>
              <a:solidFill>
                <a:srgbClr val="000000"/>
              </a:solidFill>
              <a:highlight>
                <a:srgbClr val="FFFFFF"/>
              </a:highlight>
            </a:endParaRPr>
          </a:p>
          <a:p>
            <a:pPr lvl="0" rtl="0" algn="just">
              <a:spcBef>
                <a:spcPts val="0"/>
              </a:spcBef>
              <a:spcAft>
                <a:spcPts val="0"/>
              </a:spcAft>
              <a:buNone/>
            </a:pPr>
            <a:r>
              <a:rPr b="1" lang="en-US">
                <a:solidFill>
                  <a:srgbClr val="242729"/>
                </a:solidFill>
                <a:highlight>
                  <a:srgbClr val="FFFFFF"/>
                </a:highlight>
              </a:rPr>
              <a:t>Abstraction</a:t>
            </a:r>
            <a:r>
              <a:rPr lang="en-US">
                <a:solidFill>
                  <a:srgbClr val="242729"/>
                </a:solidFill>
                <a:highlight>
                  <a:srgbClr val="FFFFFF"/>
                </a:highlight>
              </a:rPr>
              <a:t> is the process of abstraction in Java is used to hide certain details and only show the essential features of the object. In other words, it deals with the outside view of an object (interface).</a:t>
            </a:r>
          </a:p>
          <a:p>
            <a:pPr lvl="0" rtl="0" algn="just">
              <a:spcBef>
                <a:spcPts val="0"/>
              </a:spcBef>
              <a:spcAft>
                <a:spcPts val="0"/>
              </a:spcAft>
              <a:buNone/>
            </a:pPr>
            <a:r>
              <a:t/>
            </a:r>
            <a:endParaRPr>
              <a:solidFill>
                <a:srgbClr val="242729"/>
              </a:solidFill>
              <a:highlight>
                <a:srgbClr val="FFFFFF"/>
              </a:highlight>
            </a:endParaRPr>
          </a:p>
          <a:p>
            <a:pPr lvl="0" rtl="0" algn="just">
              <a:spcBef>
                <a:spcPts val="0"/>
              </a:spcBef>
              <a:spcAft>
                <a:spcPts val="0"/>
              </a:spcAft>
              <a:buNone/>
            </a:pPr>
            <a:r>
              <a:rPr b="1" lang="en-US">
                <a:solidFill>
                  <a:srgbClr val="242729"/>
                </a:solidFill>
                <a:highlight>
                  <a:srgbClr val="FFFFFF"/>
                </a:highlight>
              </a:rPr>
              <a:t>Encapsulation</a:t>
            </a:r>
            <a:r>
              <a:rPr lang="en-US">
                <a:solidFill>
                  <a:srgbClr val="242729"/>
                </a:solidFill>
                <a:highlight>
                  <a:srgbClr val="FFFFFF"/>
                </a:highlight>
              </a:rPr>
              <a:t> is a process of binding or wrapping the data and the codes that operates on the data into a single entity. This keeps the data safe from outside interface and misuse. One way to think about encapsulation is as a protective wrapper that prevents code and data from being arbitrarily accessed by other code defined outside the wrapper.</a:t>
            </a:r>
          </a:p>
          <a:p>
            <a:pPr lvl="0" rtl="0">
              <a:spcBef>
                <a:spcPts val="0"/>
              </a:spcBef>
              <a:spcAft>
                <a:spcPts val="0"/>
              </a:spcAft>
              <a:buNone/>
            </a:pPr>
            <a:r>
              <a:t/>
            </a:r>
            <a:endParaRPr sz="1000">
              <a:solidFill>
                <a:srgbClr val="000000"/>
              </a:solidFill>
              <a:highlight>
                <a:srgbClr val="FFFFFF"/>
              </a:highlight>
              <a:latin typeface="Verdana"/>
              <a:ea typeface="Verdana"/>
              <a:cs typeface="Verdana"/>
              <a:sym typeface="Verdana"/>
            </a:endParaRP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ECV Learning Eco-system</a:t>
            </a:r>
          </a:p>
        </p:txBody>
      </p:sp>
      <p:sp>
        <p:nvSpPr>
          <p:cNvPr id="117" name="Shape 11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JavaSE -&gt; QA Automation Testing -&gt; Internship -&gt; Landing a job</a:t>
            </a:r>
          </a:p>
          <a:p>
            <a:pPr indent="-228600" lvl="0" marL="457200" rtl="0">
              <a:spcBef>
                <a:spcPts val="0"/>
              </a:spcBef>
            </a:pPr>
            <a:r>
              <a:rPr lang="en-US"/>
              <a:t>Easy to learn</a:t>
            </a:r>
          </a:p>
          <a:p>
            <a:pPr indent="-228600" lvl="0" marL="457200" rtl="0">
              <a:spcBef>
                <a:spcPts val="0"/>
              </a:spcBef>
            </a:pPr>
            <a:r>
              <a:rPr lang="en-US"/>
              <a:t>Great amount of job opportunities</a:t>
            </a:r>
          </a:p>
          <a:p>
            <a:pPr lvl="0" rtl="0">
              <a:spcBef>
                <a:spcPts val="0"/>
              </a:spcBef>
              <a:buNone/>
            </a:pPr>
            <a:r>
              <a:rPr lang="en-US"/>
              <a:t>JaveSE -&gt; JaveEE -&gt; Internship -&gt; Landing a job</a:t>
            </a:r>
          </a:p>
          <a:p>
            <a:pPr indent="-228600" lvl="0" marL="457200" rtl="0">
              <a:spcBef>
                <a:spcPts val="0"/>
              </a:spcBef>
            </a:pPr>
            <a:r>
              <a:rPr lang="en-US"/>
              <a:t>More effort needed</a:t>
            </a:r>
          </a:p>
          <a:p>
            <a:pPr indent="-228600" lvl="0" marL="457200" rtl="0">
              <a:spcBef>
                <a:spcPts val="0"/>
              </a:spcBef>
            </a:pPr>
            <a:r>
              <a:rPr lang="en-US"/>
              <a:t>Better career potential</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Overriding vs Overloading</a:t>
            </a:r>
          </a:p>
        </p:txBody>
      </p:sp>
      <p:sp>
        <p:nvSpPr>
          <p:cNvPr id="338" name="Shape 33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339" name="Shape 339"/>
          <p:cNvPicPr preferRelativeResize="0"/>
          <p:nvPr/>
        </p:nvPicPr>
        <p:blipFill rotWithShape="1">
          <a:blip r:embed="rId3">
            <a:alphaModFix/>
          </a:blip>
          <a:srcRect b="0" l="0" r="0" t="0"/>
          <a:stretch/>
        </p:blipFill>
        <p:spPr>
          <a:xfrm>
            <a:off x="685800" y="2820661"/>
            <a:ext cx="7772400" cy="3248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Java Bean</a:t>
            </a:r>
          </a:p>
        </p:txBody>
      </p:sp>
      <p:sp>
        <p:nvSpPr>
          <p:cNvPr id="345" name="Shape 34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An example of Encapsulation:</a:t>
            </a:r>
          </a:p>
          <a:p>
            <a:pPr lvl="0" rtl="0">
              <a:lnSpc>
                <a:spcPct val="100000"/>
              </a:lnSpc>
              <a:spcBef>
                <a:spcPts val="0"/>
              </a:spcBef>
              <a:spcAft>
                <a:spcPts val="0"/>
              </a:spcAft>
              <a:buNone/>
            </a:pPr>
            <a:r>
              <a:t/>
            </a:r>
            <a:endParaRPr>
              <a:solidFill>
                <a:srgbClr val="000000"/>
              </a:solidFill>
            </a:endParaRPr>
          </a:p>
          <a:p>
            <a:pPr indent="-271462" lvl="0" marL="341312" rtl="0">
              <a:lnSpc>
                <a:spcPct val="100000"/>
              </a:lnSpc>
              <a:spcBef>
                <a:spcPts val="0"/>
              </a:spcBef>
              <a:spcAft>
                <a:spcPts val="0"/>
              </a:spcAft>
              <a:buClr>
                <a:srgbClr val="000000"/>
              </a:buClr>
              <a:buSzPct val="100000"/>
              <a:buFont typeface="Lato"/>
              <a:buChar char="-"/>
            </a:pPr>
            <a:r>
              <a:rPr lang="en-US">
                <a:solidFill>
                  <a:srgbClr val="000000"/>
                </a:solidFill>
              </a:rPr>
              <a:t>All properties private (use getters/setters) </a:t>
            </a:r>
          </a:p>
          <a:p>
            <a:pPr indent="-271462" lvl="0" marL="341312" rtl="0">
              <a:lnSpc>
                <a:spcPct val="100000"/>
              </a:lnSpc>
              <a:spcBef>
                <a:spcPts val="600"/>
              </a:spcBef>
              <a:spcAft>
                <a:spcPts val="0"/>
              </a:spcAft>
              <a:buClr>
                <a:srgbClr val="000000"/>
              </a:buClr>
              <a:buSzPct val="100000"/>
              <a:buFont typeface="Lato"/>
              <a:buChar char="-"/>
            </a:pPr>
            <a:r>
              <a:rPr lang="en-US">
                <a:solidFill>
                  <a:srgbClr val="000000"/>
                </a:solidFill>
              </a:rPr>
              <a:t>A public constructor</a:t>
            </a:r>
          </a:p>
          <a:p>
            <a:pPr indent="-271462" lvl="0" marL="341312" rtl="0">
              <a:lnSpc>
                <a:spcPct val="100000"/>
              </a:lnSpc>
              <a:spcBef>
                <a:spcPts val="600"/>
              </a:spcBef>
              <a:spcAft>
                <a:spcPts val="0"/>
              </a:spcAft>
              <a:buClr>
                <a:srgbClr val="000000"/>
              </a:buClr>
              <a:buSzPct val="100000"/>
              <a:buFont typeface="Lato"/>
              <a:buChar char="-"/>
            </a:pPr>
            <a:r>
              <a:rPr lang="en-US">
                <a:solidFill>
                  <a:srgbClr val="000000"/>
                </a:solidFill>
              </a:rPr>
              <a:t>Implements Serializable.</a:t>
            </a:r>
          </a:p>
          <a:p>
            <a:pPr lvl="0" rtl="0">
              <a:spcBef>
                <a:spcPts val="0"/>
              </a:spcBef>
              <a:buNone/>
            </a:pPr>
            <a:r>
              <a:t/>
            </a:r>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Shape 352"/>
          <p:cNvPicPr preferRelativeResize="0"/>
          <p:nvPr/>
        </p:nvPicPr>
        <p:blipFill rotWithShape="1">
          <a:blip r:embed="rId3">
            <a:alphaModFix/>
          </a:blip>
          <a:srcRect b="0" l="0" r="0" t="0"/>
          <a:stretch/>
        </p:blipFill>
        <p:spPr>
          <a:xfrm>
            <a:off x="1081350" y="2808037"/>
            <a:ext cx="6984900" cy="3278100"/>
          </a:xfrm>
          <a:prstGeom prst="rect">
            <a:avLst/>
          </a:prstGeom>
          <a:noFill/>
          <a:ln>
            <a:noFill/>
          </a:ln>
        </p:spPr>
      </p:pic>
      <p:sp>
        <p:nvSpPr>
          <p:cNvPr id="353" name="Shape 35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Collection &amp; Map</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ArrayList and HashMap</a:t>
            </a:r>
          </a:p>
        </p:txBody>
      </p:sp>
      <p:sp>
        <p:nvSpPr>
          <p:cNvPr id="361" name="Shape 361"/>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474747"/>
                </a:solidFill>
                <a:highlight>
                  <a:srgbClr val="FFFFFF"/>
                </a:highlight>
              </a:rPr>
              <a:t>ArrayList: Resizable-array implementation of the List interface (sub interface of Collection). Implements all optional list operations, and permits all elements, including null. In addition to implementing the List interface, this class provides methods to manipulate the size of the array that is used internally to store the list. (This class is roughly equivalent to Vector, except that it is unsynchronized.)</a:t>
            </a:r>
          </a:p>
          <a:p>
            <a:pPr lvl="0" rtl="0">
              <a:spcBef>
                <a:spcPts val="0"/>
              </a:spcBef>
              <a:buNone/>
            </a:pPr>
            <a:r>
              <a:rPr lang="en-US">
                <a:solidFill>
                  <a:srgbClr val="474747"/>
                </a:solidFill>
                <a:highlight>
                  <a:srgbClr val="FFFFFF"/>
                </a:highlight>
              </a:rPr>
              <a:t>HashMap: Hash table based implementation of the Map interface. This implementation provides all of the optional map operations, and permits null values and the null key. (The HashMap class is roughly equivalent to Hashtable, except that it is unsynchronized and permits nulls.) This class makes no guarantees as to the order of the map; in particular, it does not guarantee that the order will remain constant over time.</a:t>
            </a:r>
          </a:p>
          <a:p>
            <a:pPr lvl="0" rtl="0">
              <a:spcBef>
                <a:spcPts val="0"/>
              </a:spcBef>
              <a:buNone/>
            </a:pPr>
            <a:r>
              <a:t/>
            </a:r>
            <a:endParaRPr/>
          </a:p>
          <a:p>
            <a:pPr lvl="0" rtl="0">
              <a:spcBef>
                <a:spcPts val="0"/>
              </a:spcBef>
              <a:buNone/>
            </a:pPr>
            <a:r>
              <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ArrayList vs LinkedList</a:t>
            </a:r>
          </a:p>
        </p:txBody>
      </p:sp>
      <p:pic>
        <p:nvPicPr>
          <p:cNvPr id="369" name="Shape 369"/>
          <p:cNvPicPr preferRelativeResize="0"/>
          <p:nvPr/>
        </p:nvPicPr>
        <p:blipFill>
          <a:blip r:embed="rId3">
            <a:alphaModFix/>
          </a:blip>
          <a:stretch>
            <a:fillRect/>
          </a:stretch>
        </p:blipFill>
        <p:spPr>
          <a:xfrm>
            <a:off x="1788000" y="2749500"/>
            <a:ext cx="5567999" cy="3473949"/>
          </a:xfrm>
          <a:prstGeom prst="rect">
            <a:avLst/>
          </a:prstGeom>
          <a:noFill/>
          <a:ln>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HashMap vs HashTable</a:t>
            </a:r>
          </a:p>
        </p:txBody>
      </p:sp>
      <p:pic>
        <p:nvPicPr>
          <p:cNvPr id="377" name="Shape 377"/>
          <p:cNvPicPr preferRelativeResize="0"/>
          <p:nvPr/>
        </p:nvPicPr>
        <p:blipFill>
          <a:blip r:embed="rId3">
            <a:alphaModFix/>
          </a:blip>
          <a:stretch>
            <a:fillRect/>
          </a:stretch>
        </p:blipFill>
        <p:spPr>
          <a:xfrm>
            <a:off x="919977" y="2894675"/>
            <a:ext cx="7307649" cy="2699424"/>
          </a:xfrm>
          <a:prstGeom prst="rect">
            <a:avLst/>
          </a:prstGeom>
          <a:noFill/>
          <a:ln>
            <a:noFill/>
          </a:ln>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Exception</a:t>
            </a:r>
          </a:p>
        </p:txBody>
      </p:sp>
      <p:sp>
        <p:nvSpPr>
          <p:cNvPr id="385" name="Shape 38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An exception (or exceptional event) is a problem that arises during the execution of a program. When an </a:t>
            </a:r>
            <a:r>
              <a:rPr b="1" lang="en-US">
                <a:solidFill>
                  <a:srgbClr val="000000"/>
                </a:solidFill>
              </a:rPr>
              <a:t>Exception</a:t>
            </a:r>
            <a:r>
              <a:rPr lang="en-US">
                <a:solidFill>
                  <a:srgbClr val="000000"/>
                </a:solidFill>
              </a:rPr>
              <a:t> occurs the normal flow of the program is disrupted and the program/Application terminates abnormally, which is not recommended, therefore, these exceptions are to be handled.</a:t>
            </a:r>
          </a:p>
          <a:p>
            <a:pPr lvl="0" rtl="0">
              <a:lnSpc>
                <a:spcPct val="100000"/>
              </a:lnSpc>
              <a:spcBef>
                <a:spcPts val="0"/>
              </a:spcBef>
              <a:spcAft>
                <a:spcPts val="0"/>
              </a:spcAft>
              <a:buNone/>
            </a:pPr>
            <a:r>
              <a:t/>
            </a:r>
            <a:endParaRPr sz="2400">
              <a:solidFill>
                <a:srgbClr val="000000"/>
              </a:solidFill>
              <a:latin typeface="Arial"/>
              <a:ea typeface="Arial"/>
              <a:cs typeface="Arial"/>
              <a:sym typeface="Arial"/>
            </a:endParaRPr>
          </a:p>
          <a:p>
            <a:pPr lvl="0" rtl="0">
              <a:spcBef>
                <a:spcPts val="0"/>
              </a:spcBef>
              <a:buNone/>
            </a:pPr>
            <a:r>
              <a:rPr lang="en-US"/>
              <a:t>There are two types built-in Exceptions in Java:</a:t>
            </a:r>
          </a:p>
          <a:p>
            <a:pPr lvl="0" rtl="0">
              <a:spcBef>
                <a:spcPts val="0"/>
              </a:spcBef>
              <a:buNone/>
            </a:pPr>
            <a:r>
              <a:rPr lang="en-US"/>
              <a:t>Checked Exception - Compile Time Exception</a:t>
            </a:r>
          </a:p>
          <a:p>
            <a:pPr lvl="0" rtl="0">
              <a:spcBef>
                <a:spcPts val="0"/>
              </a:spcBef>
              <a:buNone/>
            </a:pPr>
            <a:r>
              <a:rPr lang="en-US"/>
              <a:t>Unchecked Exception - Runtime Exception</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Shape 392"/>
          <p:cNvPicPr preferRelativeResize="0"/>
          <p:nvPr/>
        </p:nvPicPr>
        <p:blipFill rotWithShape="1">
          <a:blip r:embed="rId3">
            <a:alphaModFix/>
          </a:blip>
          <a:srcRect b="0" l="0" r="0" t="0"/>
          <a:stretch/>
        </p:blipFill>
        <p:spPr>
          <a:xfrm>
            <a:off x="729450" y="2634900"/>
            <a:ext cx="7905900" cy="3672000"/>
          </a:xfrm>
          <a:prstGeom prst="rect">
            <a:avLst/>
          </a:prstGeom>
          <a:noFill/>
          <a:ln>
            <a:noFill/>
          </a:ln>
        </p:spPr>
      </p:pic>
      <p:sp>
        <p:nvSpPr>
          <p:cNvPr id="393" name="Shape 39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An example of Exception Handling</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Checked Exception</a:t>
            </a:r>
          </a:p>
        </p:txBody>
      </p:sp>
      <p:sp>
        <p:nvSpPr>
          <p:cNvPr id="401" name="Shape 401"/>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marL="341312" rtl="0">
              <a:lnSpc>
                <a:spcPct val="100000"/>
              </a:lnSpc>
              <a:spcBef>
                <a:spcPts val="0"/>
              </a:spcBef>
              <a:spcAft>
                <a:spcPts val="0"/>
              </a:spcAft>
              <a:buNone/>
            </a:pPr>
            <a:r>
              <a:t/>
            </a:r>
            <a:endParaRPr>
              <a:solidFill>
                <a:srgbClr val="000000"/>
              </a:solidFill>
            </a:endParaRPr>
          </a:p>
          <a:p>
            <a:pPr indent="0" lvl="1" marL="0" rtl="0">
              <a:lnSpc>
                <a:spcPct val="100000"/>
              </a:lnSpc>
              <a:spcBef>
                <a:spcPts val="500"/>
              </a:spcBef>
              <a:spcAft>
                <a:spcPts val="0"/>
              </a:spcAft>
              <a:buNone/>
            </a:pPr>
            <a:r>
              <a:rPr b="1" lang="en-US" sz="1300">
                <a:solidFill>
                  <a:srgbClr val="000000"/>
                </a:solidFill>
              </a:rPr>
              <a:t>Checked exceptions</a:t>
            </a:r>
            <a:r>
              <a:rPr lang="en-US" sz="1300">
                <a:solidFill>
                  <a:srgbClr val="000000"/>
                </a:solidFill>
              </a:rPr>
              <a:t> − A checked exception is an exception that occurs at the compile time, these are also called as compile time exceptions. These exceptions cannot simply be ignored at the time of compilation, the programmer should take care of (handle) these exceptions or the code cannot be compiled.</a:t>
            </a:r>
          </a:p>
          <a:p>
            <a:pPr indent="-280987" lvl="1" marL="738187" rtl="0">
              <a:lnSpc>
                <a:spcPct val="100000"/>
              </a:lnSpc>
              <a:spcBef>
                <a:spcPts val="500"/>
              </a:spcBef>
              <a:spcAft>
                <a:spcPts val="0"/>
              </a:spcAft>
              <a:buNone/>
            </a:pPr>
            <a:r>
              <a:t/>
            </a:r>
            <a:endParaRPr sz="1300">
              <a:solidFill>
                <a:srgbClr val="000000"/>
              </a:solidFill>
            </a:endParaRPr>
          </a:p>
          <a:p>
            <a:pPr indent="-280987" lvl="1" marL="738187" rtl="0">
              <a:lnSpc>
                <a:spcPct val="100000"/>
              </a:lnSpc>
              <a:spcBef>
                <a:spcPts val="500"/>
              </a:spcBef>
              <a:spcAft>
                <a:spcPts val="0"/>
              </a:spcAft>
              <a:buNone/>
            </a:pPr>
            <a:r>
              <a:rPr lang="en-US" sz="1300">
                <a:solidFill>
                  <a:srgbClr val="000000"/>
                </a:solidFill>
              </a:rPr>
              <a:t>Example:</a:t>
            </a:r>
          </a:p>
          <a:p>
            <a:pPr indent="-280987" lvl="1" marL="738187" rtl="0">
              <a:lnSpc>
                <a:spcPct val="100000"/>
              </a:lnSpc>
              <a:spcBef>
                <a:spcPts val="500"/>
              </a:spcBef>
              <a:spcAft>
                <a:spcPts val="0"/>
              </a:spcAft>
              <a:buNone/>
            </a:pPr>
            <a:r>
              <a:rPr lang="en-US" sz="1300">
                <a:solidFill>
                  <a:srgbClr val="000000"/>
                </a:solidFill>
              </a:rPr>
              <a:t>    IOException, InterruptedException</a:t>
            </a:r>
          </a:p>
          <a:p>
            <a:pPr lvl="0" rtl="0">
              <a:spcBef>
                <a:spcPts val="0"/>
              </a:spcBef>
              <a:buNone/>
            </a:pPr>
            <a:r>
              <a:t/>
            </a:r>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Unchecked Exception</a:t>
            </a:r>
          </a:p>
        </p:txBody>
      </p:sp>
      <p:sp>
        <p:nvSpPr>
          <p:cNvPr id="409" name="Shape 409"/>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marL="338137" rtl="0">
              <a:lnSpc>
                <a:spcPct val="100000"/>
              </a:lnSpc>
              <a:spcBef>
                <a:spcPts val="0"/>
              </a:spcBef>
              <a:spcAft>
                <a:spcPts val="0"/>
              </a:spcAft>
              <a:buNone/>
            </a:pPr>
            <a:r>
              <a:rPr b="1" lang="en-US">
                <a:solidFill>
                  <a:srgbClr val="000000"/>
                </a:solidFill>
              </a:rPr>
              <a:t>Unchecked exceptions</a:t>
            </a:r>
            <a:r>
              <a:rPr lang="en-US">
                <a:solidFill>
                  <a:srgbClr val="000000"/>
                </a:solidFill>
              </a:rPr>
              <a:t> − An unchecked exception is an exception that occurs at the time of execution. These are also called as </a:t>
            </a:r>
            <a:r>
              <a:rPr b="1" lang="en-US">
                <a:solidFill>
                  <a:srgbClr val="000000"/>
                </a:solidFill>
              </a:rPr>
              <a:t>Runtime Exceptions</a:t>
            </a:r>
            <a:r>
              <a:rPr lang="en-US">
                <a:solidFill>
                  <a:srgbClr val="000000"/>
                </a:solidFill>
              </a:rPr>
              <a:t>. These include programming bugs, such as logic errors or improper use of an API. Runtime exceptions are ignored at the time of compilation.</a:t>
            </a:r>
          </a:p>
          <a:p>
            <a:pPr lvl="0" marL="338137" rtl="0">
              <a:lnSpc>
                <a:spcPct val="100000"/>
              </a:lnSpc>
              <a:spcBef>
                <a:spcPts val="0"/>
              </a:spcBef>
              <a:spcAft>
                <a:spcPts val="0"/>
              </a:spcAft>
              <a:buNone/>
            </a:pPr>
            <a:r>
              <a:t/>
            </a:r>
            <a:endParaRPr>
              <a:solidFill>
                <a:srgbClr val="000000"/>
              </a:solidFill>
            </a:endParaRPr>
          </a:p>
          <a:p>
            <a:pPr lvl="0" marL="338137" rtl="0">
              <a:lnSpc>
                <a:spcPct val="100000"/>
              </a:lnSpc>
              <a:spcBef>
                <a:spcPts val="600"/>
              </a:spcBef>
              <a:spcAft>
                <a:spcPts val="0"/>
              </a:spcAft>
              <a:buNone/>
            </a:pPr>
            <a:r>
              <a:rPr lang="en-US">
                <a:solidFill>
                  <a:srgbClr val="000000"/>
                </a:solidFill>
              </a:rPr>
              <a:t>Example:</a:t>
            </a:r>
          </a:p>
          <a:p>
            <a:pPr lvl="0" marL="338137" rtl="0">
              <a:lnSpc>
                <a:spcPct val="100000"/>
              </a:lnSpc>
              <a:spcBef>
                <a:spcPts val="600"/>
              </a:spcBef>
              <a:spcAft>
                <a:spcPts val="0"/>
              </a:spcAft>
              <a:buNone/>
            </a:pPr>
            <a:r>
              <a:rPr lang="en-US">
                <a:solidFill>
                  <a:srgbClr val="000000"/>
                </a:solidFill>
              </a:rPr>
              <a:t>    NullPointerException, </a:t>
            </a:r>
            <a:r>
              <a:rPr lang="en-US">
                <a:solidFill>
                  <a:srgbClr val="000000"/>
                </a:solidFill>
                <a:highlight>
                  <a:srgbClr val="EFF0F1"/>
                </a:highlight>
              </a:rPr>
              <a:t>IndexOutOfBoundsException</a:t>
            </a:r>
          </a:p>
          <a:p>
            <a:pPr lvl="0" marL="338137" rtl="0">
              <a:lnSpc>
                <a:spcPct val="100000"/>
              </a:lnSpc>
              <a:spcBef>
                <a:spcPts val="600"/>
              </a:spcBef>
              <a:spcAft>
                <a:spcPts val="0"/>
              </a:spcAft>
              <a:buNone/>
            </a:pPr>
            <a:r>
              <a:t/>
            </a:r>
            <a:endParaRPr>
              <a:solidFill>
                <a:srgbClr val="000000"/>
              </a:solidFill>
            </a:endParaRPr>
          </a:p>
          <a:p>
            <a:pPr lvl="0" rtl="0">
              <a:spcBef>
                <a:spcPts val="0"/>
              </a:spcBef>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Job Market</a:t>
            </a:r>
          </a:p>
        </p:txBody>
      </p:sp>
      <p:pic>
        <p:nvPicPr>
          <p:cNvPr id="125" name="Shape 125"/>
          <p:cNvPicPr preferRelativeResize="0"/>
          <p:nvPr/>
        </p:nvPicPr>
        <p:blipFill>
          <a:blip r:embed="rId3">
            <a:alphaModFix/>
          </a:blip>
          <a:stretch>
            <a:fillRect/>
          </a:stretch>
        </p:blipFill>
        <p:spPr>
          <a:xfrm>
            <a:off x="4852951" y="2624300"/>
            <a:ext cx="4138648" cy="2103348"/>
          </a:xfrm>
          <a:prstGeom prst="rect">
            <a:avLst/>
          </a:prstGeom>
          <a:noFill/>
          <a:ln>
            <a:noFill/>
          </a:ln>
        </p:spPr>
      </p:pic>
      <p:pic>
        <p:nvPicPr>
          <p:cNvPr id="126" name="Shape 126"/>
          <p:cNvPicPr preferRelativeResize="0"/>
          <p:nvPr/>
        </p:nvPicPr>
        <p:blipFill>
          <a:blip r:embed="rId4">
            <a:alphaModFix/>
          </a:blip>
          <a:stretch>
            <a:fillRect/>
          </a:stretch>
        </p:blipFill>
        <p:spPr>
          <a:xfrm>
            <a:off x="152400" y="2624300"/>
            <a:ext cx="4548151" cy="2267347"/>
          </a:xfrm>
          <a:prstGeom prst="rect">
            <a:avLst/>
          </a:prstGeom>
          <a:noFill/>
          <a:ln>
            <a:noFill/>
          </a:ln>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p:nvPr/>
        </p:nvSpPr>
        <p:spPr>
          <a:xfrm>
            <a:off x="685800" y="381000"/>
            <a:ext cx="77724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417" name="Shape 41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Logical Thinking</a:t>
            </a:r>
          </a:p>
        </p:txBody>
      </p:sp>
      <p:sp>
        <p:nvSpPr>
          <p:cNvPr id="418" name="Shape 41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Is the NumberFormatException consider a checked exception?</a:t>
            </a:r>
            <a:br>
              <a:rPr b="1" lang="en-US">
                <a:solidFill>
                  <a:srgbClr val="000000"/>
                </a:solidFill>
              </a:rPr>
            </a:br>
            <a:r>
              <a:rPr lang="en-US">
                <a:solidFill>
                  <a:srgbClr val="000000"/>
                </a:solidFill>
              </a:rPr>
              <a:t>No. NumberFormatException is unchecked (= is subclass of RuntimeException). Why? </a:t>
            </a:r>
          </a:p>
          <a:p>
            <a:pPr lvl="0" marL="336550" rtl="0">
              <a:lnSpc>
                <a:spcPct val="100000"/>
              </a:lnSpc>
              <a:spcBef>
                <a:spcPts val="600"/>
              </a:spcBef>
              <a:spcAft>
                <a:spcPts val="0"/>
              </a:spcAft>
              <a:buNone/>
            </a:pPr>
            <a:r>
              <a:rPr lang="en-US">
                <a:solidFill>
                  <a:srgbClr val="000000"/>
                </a:solidFill>
              </a:rPr>
              <a:t>The number is an user input which can only be  decided at </a:t>
            </a:r>
            <a:r>
              <a:rPr b="1" i="1" lang="en-US">
                <a:solidFill>
                  <a:srgbClr val="000000"/>
                </a:solidFill>
              </a:rPr>
              <a:t>Runtime</a:t>
            </a:r>
            <a:r>
              <a:rPr lang="en-US">
                <a:solidFill>
                  <a:srgbClr val="000000"/>
                </a:solidFill>
              </a:rPr>
              <a:t>.</a:t>
            </a:r>
          </a:p>
          <a:p>
            <a:pPr lvl="0" marL="336550" rtl="0">
              <a:lnSpc>
                <a:spcPct val="100000"/>
              </a:lnSpc>
              <a:spcBef>
                <a:spcPts val="600"/>
              </a:spcBef>
              <a:spcAft>
                <a:spcPts val="0"/>
              </a:spcAft>
              <a:buNone/>
            </a:pPr>
            <a:r>
              <a:t/>
            </a:r>
            <a:endParaRPr>
              <a:solidFill>
                <a:srgbClr val="000000"/>
              </a:solidFill>
            </a:endParaRPr>
          </a:p>
          <a:p>
            <a:pPr lvl="0" rtl="0">
              <a:lnSpc>
                <a:spcPct val="100000"/>
              </a:lnSpc>
              <a:spcBef>
                <a:spcPts val="600"/>
              </a:spcBef>
              <a:spcAft>
                <a:spcPts val="0"/>
              </a:spcAft>
              <a:buNone/>
            </a:pPr>
            <a:r>
              <a:rPr b="1" lang="en-US">
                <a:solidFill>
                  <a:srgbClr val="000000"/>
                </a:solidFill>
              </a:rPr>
              <a:t>Is RuntimeException an unchecked exception?</a:t>
            </a:r>
            <a:br>
              <a:rPr b="1" lang="en-US">
                <a:solidFill>
                  <a:srgbClr val="000000"/>
                </a:solidFill>
              </a:rPr>
            </a:br>
            <a:r>
              <a:rPr lang="en-US">
                <a:solidFill>
                  <a:srgbClr val="000000"/>
                </a:solidFill>
              </a:rPr>
              <a:t>Yes, exactly.</a:t>
            </a:r>
          </a:p>
          <a:p>
            <a:pPr lvl="0" rtl="0">
              <a:spcBef>
                <a:spcPts val="0"/>
              </a:spcBef>
              <a:buNone/>
            </a:pPr>
            <a:r>
              <a:t/>
            </a:r>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Exception Handling</a:t>
            </a:r>
          </a:p>
        </p:txBody>
      </p:sp>
      <p:sp>
        <p:nvSpPr>
          <p:cNvPr id="426" name="Shape 426"/>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Execution order:</a:t>
            </a:r>
          </a:p>
          <a:p>
            <a:pPr lvl="0" rtl="0">
              <a:spcBef>
                <a:spcPts val="0"/>
              </a:spcBef>
              <a:buNone/>
            </a:pPr>
            <a:r>
              <a:rPr lang="en-US"/>
              <a:t>System.exit(1) Try {} Catch {} Finally {} Return</a:t>
            </a:r>
          </a:p>
          <a:p>
            <a:pPr lvl="0" rtl="0">
              <a:spcBef>
                <a:spcPts val="0"/>
              </a:spcBef>
              <a:buNone/>
            </a:pPr>
            <a:r>
              <a:t/>
            </a:r>
            <a:endParaRPr/>
          </a:p>
          <a:p>
            <a:pPr lvl="0" rtl="0">
              <a:spcBef>
                <a:spcPts val="0"/>
              </a:spcBef>
              <a:buNone/>
            </a:pPr>
            <a:r>
              <a:rPr lang="en-US"/>
              <a:t>Best practice:</a:t>
            </a:r>
          </a:p>
          <a:p>
            <a:pPr lvl="0" rtl="0">
              <a:spcBef>
                <a:spcPts val="0"/>
              </a:spcBef>
              <a:buNone/>
            </a:pPr>
            <a:r>
              <a:rPr lang="en-US"/>
              <a:t>Always throw to the highest level possible</a:t>
            </a:r>
          </a:p>
          <a:p>
            <a:pPr lvl="0" rtl="0">
              <a:spcBef>
                <a:spcPts val="0"/>
              </a:spcBef>
              <a:buNone/>
            </a:pPr>
            <a:r>
              <a:rPr lang="en-US"/>
              <a:t>Always log exceptions</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SOLID</a:t>
            </a:r>
          </a:p>
        </p:txBody>
      </p:sp>
      <p:pic>
        <p:nvPicPr>
          <p:cNvPr id="434" name="Shape 434"/>
          <p:cNvPicPr preferRelativeResize="0"/>
          <p:nvPr/>
        </p:nvPicPr>
        <p:blipFill>
          <a:blip r:embed="rId3">
            <a:alphaModFix/>
          </a:blip>
          <a:stretch>
            <a:fillRect/>
          </a:stretch>
        </p:blipFill>
        <p:spPr>
          <a:xfrm>
            <a:off x="729450" y="2887700"/>
            <a:ext cx="7883325" cy="29919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Process and Threads</a:t>
            </a:r>
          </a:p>
        </p:txBody>
      </p:sp>
      <p:sp>
        <p:nvSpPr>
          <p:cNvPr id="442" name="Shape 44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A process has a self-contained execution environment. A process generally has a complete, private set of basic run-time resources; in particular, each process has its own memory space.</a:t>
            </a:r>
          </a:p>
          <a:p>
            <a:pPr lvl="0" rtl="0">
              <a:lnSpc>
                <a:spcPct val="100000"/>
              </a:lnSpc>
              <a:spcBef>
                <a:spcPts val="0"/>
              </a:spcBef>
              <a:spcAft>
                <a:spcPts val="0"/>
              </a:spcAft>
              <a:buNone/>
            </a:pPr>
            <a:r>
              <a:t/>
            </a:r>
            <a:endParaRPr>
              <a:solidFill>
                <a:srgbClr val="000000"/>
              </a:solidFill>
            </a:endParaRPr>
          </a:p>
          <a:p>
            <a:pPr lvl="0" rtl="0">
              <a:lnSpc>
                <a:spcPct val="100000"/>
              </a:lnSpc>
              <a:spcBef>
                <a:spcPts val="600"/>
              </a:spcBef>
              <a:spcAft>
                <a:spcPts val="0"/>
              </a:spcAft>
              <a:buNone/>
            </a:pPr>
            <a:r>
              <a:rPr lang="en-US">
                <a:solidFill>
                  <a:srgbClr val="000000"/>
                </a:solidFill>
              </a:rPr>
              <a:t>Threads are sometimes called </a:t>
            </a:r>
            <a:r>
              <a:rPr i="1" lang="en-US">
                <a:solidFill>
                  <a:srgbClr val="000000"/>
                </a:solidFill>
              </a:rPr>
              <a:t>lightweight processes</a:t>
            </a:r>
            <a:r>
              <a:rPr lang="en-US">
                <a:solidFill>
                  <a:srgbClr val="000000"/>
                </a:solidFill>
              </a:rPr>
              <a:t>. Both processes and threads provide an execution environment, but creating a new thread requires fewer resources than creating a new process.</a:t>
            </a:r>
          </a:p>
          <a:p>
            <a:pPr lvl="0" rtl="0">
              <a:lnSpc>
                <a:spcPct val="100000"/>
              </a:lnSpc>
              <a:spcBef>
                <a:spcPts val="600"/>
              </a:spcBef>
              <a:spcAft>
                <a:spcPts val="0"/>
              </a:spcAft>
              <a:buNone/>
            </a:pPr>
            <a:r>
              <a:t/>
            </a:r>
            <a:endParaRPr>
              <a:solidFill>
                <a:srgbClr val="000000"/>
              </a:solidFill>
            </a:endParaRPr>
          </a:p>
          <a:p>
            <a:pPr indent="0" lvl="0" marL="0" rtl="0">
              <a:lnSpc>
                <a:spcPct val="100000"/>
              </a:lnSpc>
              <a:spcBef>
                <a:spcPts val="500"/>
              </a:spcBef>
              <a:spcAft>
                <a:spcPts val="0"/>
              </a:spcAft>
              <a:buNone/>
            </a:pPr>
            <a:r>
              <a:rPr lang="en-US" sz="1300">
                <a:solidFill>
                  <a:srgbClr val="000000"/>
                </a:solidFill>
              </a:rPr>
              <a:t>Threads exist within a process — every process has at least one. Threads share the process's resources, including memory and open files. This makes for efficient, but potentially problematic, communication.</a:t>
            </a:r>
          </a:p>
          <a:p>
            <a:pPr indent="0" lvl="0" marL="0" rtl="0">
              <a:lnSpc>
                <a:spcPct val="100000"/>
              </a:lnSpc>
              <a:spcBef>
                <a:spcPts val="500"/>
              </a:spcBef>
              <a:spcAft>
                <a:spcPts val="0"/>
              </a:spcAft>
              <a:buNone/>
            </a:pPr>
            <a:r>
              <a:t/>
            </a:r>
            <a:endParaRPr>
              <a:solidFill>
                <a:srgbClr val="000000"/>
              </a:solidFill>
            </a:endParaRPr>
          </a:p>
          <a:p>
            <a:pPr indent="0" lvl="0" marL="0" rtl="0">
              <a:lnSpc>
                <a:spcPct val="100000"/>
              </a:lnSpc>
              <a:spcBef>
                <a:spcPts val="500"/>
              </a:spcBef>
              <a:spcAft>
                <a:spcPts val="0"/>
              </a:spcAft>
              <a:buNone/>
            </a:pPr>
            <a:r>
              <a:rPr b="1" lang="en-US">
                <a:solidFill>
                  <a:srgbClr val="000000"/>
                </a:solidFill>
              </a:rPr>
              <a:t>Java process are not visible because of JVM.</a:t>
            </a:r>
          </a:p>
          <a:p>
            <a:pPr lvl="0" rtl="0">
              <a:spcBef>
                <a:spcPts val="0"/>
              </a:spcBef>
              <a:buNone/>
            </a:pPr>
            <a:r>
              <a:t/>
            </a:r>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Java Multithreading</a:t>
            </a:r>
          </a:p>
        </p:txBody>
      </p:sp>
      <p:sp>
        <p:nvSpPr>
          <p:cNvPr id="450" name="Shape 450"/>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Extends Thread</a:t>
            </a:r>
          </a:p>
          <a:p>
            <a:pPr lvl="0" rtl="0">
              <a:spcBef>
                <a:spcPts val="0"/>
              </a:spcBef>
              <a:buNone/>
            </a:pPr>
            <a:r>
              <a:rPr lang="en-US"/>
              <a:t>Implements Runnable/Callable</a:t>
            </a:r>
          </a:p>
          <a:p>
            <a:pPr lvl="0" rtl="0">
              <a:spcBef>
                <a:spcPts val="0"/>
              </a:spcBef>
              <a:buNone/>
            </a:pPr>
            <a:r>
              <a:rPr lang="en-US"/>
              <a:t>Implements run() method</a:t>
            </a:r>
          </a:p>
          <a:p>
            <a:pPr lvl="0" rtl="0">
              <a:spcBef>
                <a:spcPts val="0"/>
              </a:spcBef>
              <a:buNone/>
            </a:pPr>
            <a:r>
              <a:rPr lang="en-US"/>
              <a:t>new instance</a:t>
            </a:r>
          </a:p>
          <a:p>
            <a:pPr lvl="0" rtl="0">
              <a:spcBef>
                <a:spcPts val="0"/>
              </a:spcBef>
              <a:buNone/>
            </a:pPr>
            <a:r>
              <a:rPr lang="en-US"/>
              <a:t>Thread.start();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pic>
        <p:nvPicPr>
          <p:cNvPr id="457" name="Shape 457"/>
          <p:cNvPicPr preferRelativeResize="0"/>
          <p:nvPr/>
        </p:nvPicPr>
        <p:blipFill rotWithShape="1">
          <a:blip r:embed="rId3">
            <a:alphaModFix/>
          </a:blip>
          <a:srcRect b="0" l="0" r="0" t="0"/>
          <a:stretch/>
        </p:blipFill>
        <p:spPr>
          <a:xfrm>
            <a:off x="687600" y="2625311"/>
            <a:ext cx="7772400" cy="3705300"/>
          </a:xfrm>
          <a:prstGeom prst="rect">
            <a:avLst/>
          </a:prstGeom>
          <a:noFill/>
          <a:ln>
            <a:noFill/>
          </a:ln>
        </p:spPr>
      </p:pic>
      <p:sp>
        <p:nvSpPr>
          <p:cNvPr id="458" name="Shape 4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Life Cycle of a Thread</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p:nvPr/>
        </p:nvSpPr>
        <p:spPr>
          <a:xfrm>
            <a:off x="685800" y="1752600"/>
            <a:ext cx="77724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pic>
        <p:nvPicPr>
          <p:cNvPr id="466" name="Shape 466"/>
          <p:cNvPicPr preferRelativeResize="0"/>
          <p:nvPr/>
        </p:nvPicPr>
        <p:blipFill rotWithShape="1">
          <a:blip r:embed="rId3">
            <a:alphaModFix/>
          </a:blip>
          <a:srcRect b="0" l="0" r="0" t="0"/>
          <a:stretch/>
        </p:blipFill>
        <p:spPr>
          <a:xfrm>
            <a:off x="1064550" y="2596450"/>
            <a:ext cx="7018500" cy="3752400"/>
          </a:xfrm>
          <a:prstGeom prst="rect">
            <a:avLst/>
          </a:prstGeom>
          <a:noFill/>
          <a:ln>
            <a:noFill/>
          </a:ln>
        </p:spPr>
      </p:pic>
      <p:sp>
        <p:nvSpPr>
          <p:cNvPr id="467" name="Shape 46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Regular Expression</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Serialization</a:t>
            </a:r>
          </a:p>
        </p:txBody>
      </p:sp>
      <p:sp>
        <p:nvSpPr>
          <p:cNvPr id="475" name="Shape 47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i="1" lang="en-US">
                <a:solidFill>
                  <a:srgbClr val="000000"/>
                </a:solidFill>
              </a:rPr>
              <a:t>Serialize</a:t>
            </a:r>
            <a:r>
              <a:rPr lang="en-US">
                <a:solidFill>
                  <a:srgbClr val="000000"/>
                </a:solidFill>
              </a:rPr>
              <a:t> an object means to convert its state to a byte stream so that the byte stream can be reverted back into a copy of the object. </a:t>
            </a:r>
          </a:p>
          <a:p>
            <a:pPr lvl="0" rtl="0">
              <a:lnSpc>
                <a:spcPct val="100000"/>
              </a:lnSpc>
              <a:spcBef>
                <a:spcPts val="600"/>
              </a:spcBef>
              <a:spcAft>
                <a:spcPts val="0"/>
              </a:spcAft>
              <a:buNone/>
            </a:pPr>
            <a:r>
              <a:rPr i="1" lang="en-US">
                <a:solidFill>
                  <a:srgbClr val="000000"/>
                </a:solidFill>
              </a:rPr>
              <a:t>Deserialization</a:t>
            </a:r>
            <a:r>
              <a:rPr lang="en-US">
                <a:solidFill>
                  <a:srgbClr val="000000"/>
                </a:solidFill>
              </a:rPr>
              <a:t> is the process of converting the serialized form of an object back into a copy of the object.</a:t>
            </a:r>
          </a:p>
          <a:p>
            <a:pPr lvl="0" rtl="0">
              <a:lnSpc>
                <a:spcPct val="100000"/>
              </a:lnSpc>
              <a:spcBef>
                <a:spcPts val="600"/>
              </a:spcBef>
              <a:spcAft>
                <a:spcPts val="0"/>
              </a:spcAft>
              <a:buNone/>
            </a:pPr>
            <a:r>
              <a:rPr lang="en-US">
                <a:solidFill>
                  <a:srgbClr val="000000"/>
                </a:solidFill>
              </a:rPr>
              <a:t>Why use Serialization:</a:t>
            </a:r>
          </a:p>
          <a:p>
            <a:pPr lvl="0" marL="341312" rtl="0">
              <a:lnSpc>
                <a:spcPct val="100000"/>
              </a:lnSpc>
              <a:spcBef>
                <a:spcPts val="600"/>
              </a:spcBef>
              <a:spcAft>
                <a:spcPts val="0"/>
              </a:spcAft>
              <a:buNone/>
            </a:pPr>
            <a:r>
              <a:rPr lang="en-US">
                <a:solidFill>
                  <a:srgbClr val="000000"/>
                </a:solidFill>
              </a:rPr>
              <a:t>        Communication</a:t>
            </a:r>
          </a:p>
          <a:p>
            <a:pPr lvl="0" marL="341312" rtl="0">
              <a:lnSpc>
                <a:spcPct val="100000"/>
              </a:lnSpc>
              <a:spcBef>
                <a:spcPts val="600"/>
              </a:spcBef>
              <a:spcAft>
                <a:spcPts val="0"/>
              </a:spcAft>
              <a:buNone/>
            </a:pPr>
            <a:r>
              <a:rPr lang="en-US">
                <a:solidFill>
                  <a:srgbClr val="000000"/>
                </a:solidFill>
              </a:rPr>
              <a:t>        Persistence</a:t>
            </a:r>
          </a:p>
          <a:p>
            <a:pPr lvl="0" rtl="0">
              <a:lnSpc>
                <a:spcPct val="100000"/>
              </a:lnSpc>
              <a:spcBef>
                <a:spcPts val="0"/>
              </a:spcBef>
              <a:spcAft>
                <a:spcPts val="0"/>
              </a:spcAft>
              <a:buNone/>
            </a:pPr>
            <a:r>
              <a:t/>
            </a:r>
            <a:endParaRPr>
              <a:solidFill>
                <a:srgbClr val="000000"/>
              </a:solidFill>
            </a:endParaRPr>
          </a:p>
          <a:p>
            <a:pPr lvl="0" rtl="0">
              <a:spcBef>
                <a:spcPts val="0"/>
              </a:spcBef>
              <a:buNone/>
            </a:pPr>
            <a:r>
              <a:t/>
            </a:r>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nvSpPr>
        <p:spPr>
          <a:xfrm>
            <a:off x="685800" y="3229550"/>
            <a:ext cx="7772400" cy="2508900"/>
          </a:xfrm>
          <a:prstGeom prst="rect">
            <a:avLst/>
          </a:prstGeom>
          <a:noFill/>
          <a:ln>
            <a:noFill/>
          </a:ln>
        </p:spPr>
        <p:txBody>
          <a:bodyPr anchorCtr="0" anchor="t" bIns="46800" lIns="90000" rIns="90000" wrap="square" tIns="46800">
            <a:noAutofit/>
          </a:bodyPr>
          <a:lstStyle/>
          <a:p>
            <a:pPr indent="-342900" lvl="0" marL="342900" marR="0" rtl="0" algn="ctr">
              <a:lnSpc>
                <a:spcPct val="100000"/>
              </a:lnSpc>
              <a:spcBef>
                <a:spcPts val="0"/>
              </a:spcBef>
              <a:spcAft>
                <a:spcPts val="0"/>
              </a:spcAft>
              <a:buClr>
                <a:srgbClr val="000000"/>
              </a:buClr>
              <a:buSzPct val="25000"/>
              <a:buFont typeface="Arial"/>
              <a:buNone/>
            </a:pPr>
            <a:r>
              <a:rPr b="1" i="0" lang="en-US" sz="4400" u="none">
                <a:solidFill>
                  <a:srgbClr val="000000"/>
                </a:solidFill>
                <a:latin typeface="Arial"/>
                <a:ea typeface="Arial"/>
                <a:cs typeface="Arial"/>
                <a:sym typeface="Arial"/>
              </a:rPr>
              <a:t>THANK YOU!</a:t>
            </a:r>
          </a:p>
          <a:p>
            <a:pPr indent="-342900" lvl="0" marL="342900" marR="0" rtl="0" algn="ctr">
              <a:lnSpc>
                <a:spcPct val="100000"/>
              </a:lnSpc>
              <a:spcBef>
                <a:spcPts val="1100"/>
              </a:spcBef>
              <a:spcAft>
                <a:spcPts val="0"/>
              </a:spcAft>
              <a:buClr>
                <a:srgbClr val="FFFFFF"/>
              </a:buClr>
              <a:buFont typeface="Times New Roman"/>
              <a:buNone/>
            </a:pPr>
            <a:r>
              <a:t/>
            </a:r>
            <a:endParaRPr b="1" i="0" sz="4400" u="none">
              <a:solidFill>
                <a:srgbClr val="000000"/>
              </a:solidFill>
              <a:latin typeface="Arial"/>
              <a:ea typeface="Arial"/>
              <a:cs typeface="Arial"/>
              <a:sym typeface="Arial"/>
            </a:endParaRPr>
          </a:p>
          <a:p>
            <a:pPr indent="-342900" lvl="0" marL="342900" marR="0" rtl="0" algn="ctr">
              <a:lnSpc>
                <a:spcPct val="100000"/>
              </a:lnSpc>
              <a:spcBef>
                <a:spcPts val="1100"/>
              </a:spcBef>
              <a:spcAft>
                <a:spcPts val="0"/>
              </a:spcAft>
              <a:buClr>
                <a:srgbClr val="000000"/>
              </a:buClr>
              <a:buSzPct val="25000"/>
              <a:buFont typeface="Arial"/>
              <a:buNone/>
            </a:pPr>
            <a:r>
              <a:rPr b="1" i="0" lang="en-US" sz="4400" u="none">
                <a:solidFill>
                  <a:srgbClr val="000000"/>
                </a:solidFill>
                <a:latin typeface="Arial"/>
                <a:ea typeface="Arial"/>
                <a:cs typeface="Arial"/>
                <a:sym typeface="Arial"/>
              </a:rPr>
              <a:t>MERCI!</a:t>
            </a:r>
          </a:p>
        </p:txBody>
      </p:sp>
      <p:sp>
        <p:nvSpPr>
          <p:cNvPr id="483" name="Shape 48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Finally</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Self Introduction</a:t>
            </a:r>
          </a:p>
        </p:txBody>
      </p:sp>
      <p:sp>
        <p:nvSpPr>
          <p:cNvPr id="132" name="Shape 13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Please take 2-3 minutes to introduce yourself to the class and try to present relevant information.</a:t>
            </a:r>
          </a:p>
          <a:p>
            <a:pPr lvl="0" rtl="0">
              <a:spcBef>
                <a:spcPts val="0"/>
              </a:spcBef>
              <a:buNone/>
            </a:pPr>
            <a:r>
              <a:rPr lang="en-US"/>
              <a:t>Be a good listener!</a:t>
            </a:r>
          </a:p>
          <a:p>
            <a:pPr lvl="0" rtl="0">
              <a:spcBef>
                <a:spcPts val="0"/>
              </a:spcBef>
              <a:buNone/>
            </a:pPr>
            <a:r>
              <a:rPr lang="en-US"/>
              <a:t>It’s the time to show!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729450" y="2771825"/>
            <a:ext cx="2544300" cy="3014700"/>
          </a:xfrm>
          <a:prstGeom prst="rect">
            <a:avLst/>
          </a:prstGeom>
        </p:spPr>
        <p:txBody>
          <a:bodyPr anchorCtr="0" anchor="t" bIns="91425" lIns="91425" rIns="91425" wrap="square" tIns="91425">
            <a:noAutofit/>
          </a:bodyPr>
          <a:lstStyle/>
          <a:p>
            <a:pPr lvl="0" rtl="0">
              <a:spcBef>
                <a:spcPts val="0"/>
              </a:spcBef>
              <a:buNone/>
            </a:pPr>
            <a:r>
              <a:rPr lang="en-US"/>
              <a:t>Go to Oracle official website and download JDK according to your operating system.</a:t>
            </a:r>
          </a:p>
        </p:txBody>
      </p:sp>
      <p:sp>
        <p:nvSpPr>
          <p:cNvPr id="140" name="Shape 14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System Requirements</a:t>
            </a:r>
          </a:p>
        </p:txBody>
      </p:sp>
      <p:pic>
        <p:nvPicPr>
          <p:cNvPr id="141" name="Shape 141"/>
          <p:cNvPicPr preferRelativeResize="0"/>
          <p:nvPr/>
        </p:nvPicPr>
        <p:blipFill>
          <a:blip r:embed="rId3">
            <a:alphaModFix/>
          </a:blip>
          <a:stretch>
            <a:fillRect/>
          </a:stretch>
        </p:blipFill>
        <p:spPr>
          <a:xfrm>
            <a:off x="3397925" y="2771825"/>
            <a:ext cx="5143500" cy="28479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System Requirements</a:t>
            </a:r>
          </a:p>
        </p:txBody>
      </p:sp>
      <p:sp>
        <p:nvSpPr>
          <p:cNvPr id="149" name="Shape 149"/>
          <p:cNvSpPr txBox="1"/>
          <p:nvPr>
            <p:ph idx="1" type="body"/>
          </p:nvPr>
        </p:nvSpPr>
        <p:spPr>
          <a:xfrm>
            <a:off x="729450" y="3159525"/>
            <a:ext cx="3005400" cy="3014700"/>
          </a:xfrm>
          <a:prstGeom prst="rect">
            <a:avLst/>
          </a:prstGeom>
        </p:spPr>
        <p:txBody>
          <a:bodyPr anchorCtr="0" anchor="t" bIns="91425" lIns="91425" rIns="91425" wrap="square" tIns="91425">
            <a:noAutofit/>
          </a:bodyPr>
          <a:lstStyle/>
          <a:p>
            <a:pPr lvl="0" rtl="0">
              <a:spcBef>
                <a:spcPts val="0"/>
              </a:spcBef>
              <a:buNone/>
            </a:pPr>
            <a:r>
              <a:rPr lang="en-US"/>
              <a:t>Download IntelliJ from Jet brain:</a:t>
            </a:r>
          </a:p>
          <a:p>
            <a:pPr lvl="0" rtl="0">
              <a:spcBef>
                <a:spcPts val="0"/>
              </a:spcBef>
              <a:buNone/>
            </a:pPr>
            <a:r>
              <a:rPr lang="en-US"/>
              <a:t>https://www.jetbrains.com/idea/download/#section=windows</a:t>
            </a:r>
          </a:p>
        </p:txBody>
      </p:sp>
      <p:pic>
        <p:nvPicPr>
          <p:cNvPr id="150" name="Shape 150"/>
          <p:cNvPicPr preferRelativeResize="0"/>
          <p:nvPr/>
        </p:nvPicPr>
        <p:blipFill>
          <a:blip r:embed="rId3">
            <a:alphaModFix/>
          </a:blip>
          <a:stretch>
            <a:fillRect/>
          </a:stretch>
        </p:blipFill>
        <p:spPr>
          <a:xfrm>
            <a:off x="3734850" y="3159512"/>
            <a:ext cx="4864350" cy="22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JVM stands for Java virtual machine.</a:t>
            </a:r>
          </a:p>
          <a:p>
            <a:pPr lvl="0" rtl="0">
              <a:lnSpc>
                <a:spcPct val="100000"/>
              </a:lnSpc>
              <a:spcBef>
                <a:spcPts val="600"/>
              </a:spcBef>
              <a:spcAft>
                <a:spcPts val="0"/>
              </a:spcAft>
              <a:buNone/>
            </a:pPr>
            <a:r>
              <a:rPr lang="en-US">
                <a:solidFill>
                  <a:srgbClr val="000000"/>
                </a:solidFill>
              </a:rPr>
              <a:t>At run-time (when the program is running), the JVM reads and interprets .class files and executes the program's instructions on the native hardware platform for which the JVM was written. The JVM interprets the bytecode just as a CPU would interpret assembly-language instructions.</a:t>
            </a:r>
          </a:p>
          <a:p>
            <a:pPr lvl="0" rtl="0">
              <a:lnSpc>
                <a:spcPct val="100000"/>
              </a:lnSpc>
              <a:spcBef>
                <a:spcPts val="600"/>
              </a:spcBef>
              <a:spcAft>
                <a:spcPts val="0"/>
              </a:spcAft>
              <a:buNone/>
            </a:pPr>
            <a:r>
              <a:rPr lang="en-US">
                <a:solidFill>
                  <a:srgbClr val="000000"/>
                </a:solidFill>
              </a:rPr>
              <a:t>All java processes are running in JVM, no separate process can be seen from outside.</a:t>
            </a:r>
          </a:p>
          <a:p>
            <a:pPr lvl="0" rtl="0">
              <a:lnSpc>
                <a:spcPct val="100000"/>
              </a:lnSpc>
              <a:spcBef>
                <a:spcPts val="600"/>
              </a:spcBef>
              <a:spcAft>
                <a:spcPts val="0"/>
              </a:spcAft>
              <a:buNone/>
            </a:pPr>
            <a:r>
              <a:rPr lang="en-US">
                <a:solidFill>
                  <a:srgbClr val="000000"/>
                </a:solidFill>
              </a:rPr>
              <a:t>JVM can run on most operating systems in the market, makes it cross-platform.</a:t>
            </a:r>
          </a:p>
          <a:p>
            <a:pPr lvl="0" rtl="0">
              <a:lnSpc>
                <a:spcPct val="100000"/>
              </a:lnSpc>
              <a:spcBef>
                <a:spcPts val="600"/>
              </a:spcBef>
              <a:spcAft>
                <a:spcPts val="0"/>
              </a:spcAft>
              <a:buNone/>
            </a:pPr>
            <a:r>
              <a:rPr lang="en-US">
                <a:solidFill>
                  <a:srgbClr val="000000"/>
                </a:solidFill>
              </a:rPr>
              <a:t>Compile once, run everywhere!</a:t>
            </a:r>
          </a:p>
        </p:txBody>
      </p:sp>
      <p:sp>
        <p:nvSpPr>
          <p:cNvPr id="158" name="Shape 1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JVM</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000000"/>
                </a:solidFill>
              </a:rPr>
              <a:t>Main method is the entry point of a java program.</a:t>
            </a:r>
          </a:p>
          <a:p>
            <a:pPr lvl="0" rtl="0">
              <a:lnSpc>
                <a:spcPct val="115000"/>
              </a:lnSpc>
              <a:spcBef>
                <a:spcPts val="0"/>
              </a:spcBef>
              <a:spcAft>
                <a:spcPts val="0"/>
              </a:spcAft>
              <a:buNone/>
            </a:pPr>
            <a:r>
              <a:rPr lang="en-US">
                <a:solidFill>
                  <a:srgbClr val="000000"/>
                </a:solidFill>
              </a:rPr>
              <a:t>Let’s try the following code:</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b="1" lang="en-US">
                <a:solidFill>
                  <a:srgbClr val="000000"/>
                </a:solidFill>
              </a:rPr>
              <a:t>public class </a:t>
            </a:r>
            <a:r>
              <a:rPr lang="en-US">
                <a:solidFill>
                  <a:srgbClr val="000000"/>
                </a:solidFill>
              </a:rPr>
              <a:t>MainExample {</a:t>
            </a:r>
            <a:br>
              <a:rPr lang="en-US">
                <a:solidFill>
                  <a:srgbClr val="000000"/>
                </a:solidFill>
              </a:rPr>
            </a:br>
            <a:r>
              <a:rPr lang="en-US">
                <a:solidFill>
                  <a:srgbClr val="000000"/>
                </a:solidFill>
              </a:rPr>
              <a:t>    </a:t>
            </a:r>
            <a:r>
              <a:rPr b="1" lang="en-US">
                <a:solidFill>
                  <a:srgbClr val="000000"/>
                </a:solidFill>
              </a:rPr>
              <a:t>public static void </a:t>
            </a:r>
            <a:r>
              <a:rPr lang="en-US">
                <a:solidFill>
                  <a:srgbClr val="000000"/>
                </a:solidFill>
              </a:rPr>
              <a:t>main(String[] args) {</a:t>
            </a:r>
            <a:br>
              <a:rPr lang="en-US">
                <a:solidFill>
                  <a:srgbClr val="000000"/>
                </a:solidFill>
              </a:rPr>
            </a:br>
            <a:r>
              <a:rPr lang="en-US">
                <a:solidFill>
                  <a:srgbClr val="000000"/>
                </a:solidFill>
              </a:rPr>
              <a:t>        String helloWorld = </a:t>
            </a:r>
            <a:r>
              <a:rPr b="1" lang="en-US">
                <a:solidFill>
                  <a:srgbClr val="000000"/>
                </a:solidFill>
              </a:rPr>
              <a:t>"Hello World!"</a:t>
            </a:r>
            <a:r>
              <a:rPr lang="en-US">
                <a:solidFill>
                  <a:srgbClr val="000000"/>
                </a:solidFill>
              </a:rPr>
              <a:t>;</a:t>
            </a:r>
            <a:br>
              <a:rPr lang="en-US">
                <a:solidFill>
                  <a:srgbClr val="000000"/>
                </a:solidFill>
              </a:rPr>
            </a:br>
            <a:r>
              <a:rPr lang="en-US">
                <a:solidFill>
                  <a:srgbClr val="000000"/>
                </a:solidFill>
              </a:rPr>
              <a:t>        System.</a:t>
            </a:r>
            <a:r>
              <a:rPr b="1" i="1" lang="en-US">
                <a:solidFill>
                  <a:srgbClr val="000000"/>
                </a:solidFill>
              </a:rPr>
              <a:t>out</a:t>
            </a:r>
            <a:r>
              <a:rPr lang="en-US">
                <a:solidFill>
                  <a:srgbClr val="000000"/>
                </a:solidFill>
              </a:rPr>
              <a:t>.println(helloWorld);</a:t>
            </a:r>
            <a:br>
              <a:rPr lang="en-US">
                <a:solidFill>
                  <a:srgbClr val="000000"/>
                </a:solidFill>
              </a:rPr>
            </a:br>
            <a:r>
              <a:rPr lang="en-US">
                <a:solidFill>
                  <a:srgbClr val="000000"/>
                </a:solidFill>
              </a:rPr>
              <a:t>    }</a:t>
            </a:r>
            <a:br>
              <a:rPr lang="en-US">
                <a:solidFill>
                  <a:srgbClr val="000000"/>
                </a:solidFill>
              </a:rPr>
            </a:br>
            <a:r>
              <a:rPr lang="en-US">
                <a:solidFill>
                  <a:srgbClr val="000000"/>
                </a:solidFill>
              </a:rPr>
              <a:t>}</a:t>
            </a:r>
          </a:p>
        </p:txBody>
      </p:sp>
      <p:sp>
        <p:nvSpPr>
          <p:cNvPr id="166" name="Shape 16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Hello World!</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