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
      <p:font typeface="Cabin"/>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Cabin-regular.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abin-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abin-boldItalic.fntdata"/><Relationship Id="rId30" Type="http://schemas.openxmlformats.org/officeDocument/2006/relationships/font" Target="fonts/Cabin-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txBox="1"/>
          <p:nvPr>
            <p:ph idx="12" type="sldNum"/>
          </p:nvPr>
        </p:nvSpPr>
        <p:spPr>
          <a:xfrm>
            <a:off x="3886200" y="8686800"/>
            <a:ext cx="2965449" cy="450850"/>
          </a:xfrm>
          <a:prstGeom prst="rect">
            <a:avLst/>
          </a:prstGeom>
          <a:noFill/>
          <a:ln>
            <a:noFill/>
          </a:ln>
        </p:spPr>
        <p:txBody>
          <a:bodyPr anchorCtr="0" anchor="b" bIns="46800" lIns="90000" rIns="90000" wrap="square" tIns="468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cap="none" strike="noStrike">
                <a:solidFill>
                  <a:srgbClr val="FFFFFF"/>
                </a:solidFill>
                <a:latin typeface="Times New Roman"/>
                <a:ea typeface="Times New Roman"/>
                <a:cs typeface="Times New Roman"/>
                <a:sym typeface="Times New Roman"/>
              </a:rPr>
              <a:t>‹#›</a:t>
            </a:fld>
          </a:p>
        </p:txBody>
      </p:sp>
      <p:sp>
        <p:nvSpPr>
          <p:cNvPr id="4" name="Shape 4"/>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5" name="Shape 5"/>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6" name="Shape 6"/>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7" name="Shape 7"/>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8" name="Shape 8"/>
          <p:cNvSpPr/>
          <p:nvPr/>
        </p:nvSpPr>
        <p:spPr>
          <a:xfrm>
            <a:off x="0" y="0"/>
            <a:ext cx="29717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9" name="Shape 9"/>
          <p:cNvSpPr/>
          <p:nvPr/>
        </p:nvSpPr>
        <p:spPr>
          <a:xfrm>
            <a:off x="3886200" y="0"/>
            <a:ext cx="29717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0" name="Shape 10"/>
          <p:cNvSpPr/>
          <p:nvPr>
            <p:ph idx="2" type="sldImg"/>
          </p:nvPr>
        </p:nvSpPr>
        <p:spPr>
          <a:xfrm>
            <a:off x="1143000" y="685800"/>
            <a:ext cx="4565650" cy="3422649"/>
          </a:xfrm>
          <a:custGeom>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med" w="med" type="none"/>
            <a:tailEnd len="med" w="med" type="none"/>
          </a:ln>
        </p:spPr>
      </p:sp>
      <p:sp>
        <p:nvSpPr>
          <p:cNvPr id="11" name="Shape 11"/>
          <p:cNvSpPr txBox="1"/>
          <p:nvPr>
            <p:ph idx="1" type="body"/>
          </p:nvPr>
        </p:nvSpPr>
        <p:spPr>
          <a:xfrm>
            <a:off x="914400" y="4343400"/>
            <a:ext cx="5022850" cy="4108450"/>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0" lvl="5" marL="0" marR="0" rtl="0" algn="l">
              <a:spcBef>
                <a:spcPts val="0"/>
              </a:spcBef>
              <a:buChar char="■"/>
              <a:defRPr b="0" i="0" sz="1800" u="none" cap="none" strike="noStrike"/>
            </a:lvl6pPr>
            <a:lvl7pPr indent="0" lvl="6" marL="0" marR="0" rtl="0" algn="l">
              <a:spcBef>
                <a:spcPts val="0"/>
              </a:spcBef>
              <a:buChar char="●"/>
              <a:defRPr b="0" i="0" sz="1800" u="none" cap="none" strike="noStrike"/>
            </a:lvl7pPr>
            <a:lvl8pPr indent="0" lvl="7" marL="0" marR="0" rtl="0" algn="l">
              <a:spcBef>
                <a:spcPts val="0"/>
              </a:spcBef>
              <a:buChar char="○"/>
              <a:defRPr b="0" i="0" sz="1800" u="none" cap="none" strike="noStrike"/>
            </a:lvl8pPr>
            <a:lvl9pPr indent="0" lvl="8" marL="0" marR="0" rtl="0" algn="l">
              <a:spcBef>
                <a:spcPts val="0"/>
              </a:spcBef>
              <a:buChar char="■"/>
              <a:defRPr b="0" i="0" sz="1800" u="none" cap="none" strike="noStrike"/>
            </a:lvl9pPr>
          </a:lstStyle>
          <a:p/>
        </p:txBody>
      </p:sp>
      <p:sp>
        <p:nvSpPr>
          <p:cNvPr id="12" name="Shape 12"/>
          <p:cNvSpPr/>
          <p:nvPr/>
        </p:nvSpPr>
        <p:spPr>
          <a:xfrm>
            <a:off x="0" y="8686800"/>
            <a:ext cx="29717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3" name="Shape 13"/>
          <p:cNvSpPr txBox="1"/>
          <p:nvPr>
            <p:ph idx="3" type="sldNum"/>
          </p:nvPr>
        </p:nvSpPr>
        <p:spPr>
          <a:xfrm>
            <a:off x="3886200" y="8686800"/>
            <a:ext cx="2965449" cy="45085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96" name="Shape 96"/>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97" name="Shape 97"/>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70" name="Shape 170"/>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71" name="Shape 171"/>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77" name="Shape 1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78" name="Shape 178"/>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79" name="Shape 179"/>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a:spcBef>
                <a:spcPts val="0"/>
              </a:spcBef>
              <a:buClr>
                <a:srgbClr val="000000"/>
              </a:buClr>
              <a:buSzPct val="25000"/>
              <a:buFont typeface="Arial"/>
              <a:buNone/>
            </a:pPr>
            <a:fld id="{00000000-1234-1234-1234-123412341234}" type="slidenum">
              <a:rPr lang="en-US"/>
              <a:t>‹#›</a:t>
            </a:fld>
          </a:p>
        </p:txBody>
      </p:sp>
      <p:sp>
        <p:nvSpPr>
          <p:cNvPr id="185" name="Shape 185"/>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a:spcBef>
                <a:spcPts val="0"/>
              </a:spcBef>
              <a:buNone/>
            </a:pPr>
            <a:r>
              <a:t/>
            </a:r>
            <a:endParaRPr/>
          </a:p>
        </p:txBody>
      </p:sp>
      <p:sp>
        <p:nvSpPr>
          <p:cNvPr id="187" name="Shape 187"/>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94" name="Shape 194"/>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95" name="Shape 195"/>
          <p:cNvSpPr txBox="1"/>
          <p:nvPr/>
        </p:nvSpPr>
        <p:spPr>
          <a:xfrm>
            <a:off x="3886200" y="8686800"/>
            <a:ext cx="2971799" cy="4572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96" name="Shape 196"/>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03" name="Shape 203"/>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04" name="Shape 204"/>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11" name="Shape 2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12" name="Shape 212"/>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13" name="Shape 213"/>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03" name="Shape 1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04" name="Shape 104"/>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05" name="Shape 105"/>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a:spcBef>
                <a:spcPts val="0"/>
              </a:spcBef>
              <a:buClr>
                <a:srgbClr val="000000"/>
              </a:buClr>
              <a:buSzPct val="25000"/>
              <a:buFont typeface="Arial"/>
              <a:buNone/>
            </a:pPr>
            <a:fld id="{00000000-1234-1234-1234-123412341234}" type="slidenum">
              <a:rPr lang="en-US"/>
              <a:t>‹#›</a:t>
            </a:fld>
          </a:p>
        </p:txBody>
      </p:sp>
      <p:sp>
        <p:nvSpPr>
          <p:cNvPr id="112" name="Shape 112"/>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a:spcBef>
                <a:spcPts val="0"/>
              </a:spcBef>
              <a:buNone/>
            </a:pPr>
            <a:r>
              <a:t/>
            </a:r>
            <a:endParaRPr/>
          </a:p>
        </p:txBody>
      </p:sp>
      <p:sp>
        <p:nvSpPr>
          <p:cNvPr id="114" name="Shape 114"/>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21" name="Shape 121"/>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22" name="Shape 122"/>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35" name="Shape 1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36" name="Shape 136"/>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37" name="Shape 137"/>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a:spcBef>
                <a:spcPts val="0"/>
              </a:spcBef>
              <a:buClr>
                <a:srgbClr val="000000"/>
              </a:buClr>
              <a:buSzPct val="25000"/>
              <a:buFont typeface="Arial"/>
              <a:buNone/>
            </a:pPr>
            <a:fld id="{00000000-1234-1234-1234-123412341234}" type="slidenum">
              <a:rPr lang="en-US"/>
              <a:t>‹#›</a:t>
            </a:fld>
          </a:p>
        </p:txBody>
      </p:sp>
      <p:sp>
        <p:nvSpPr>
          <p:cNvPr id="144" name="Shape 144"/>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a:spcBef>
                <a:spcPts val="0"/>
              </a:spcBef>
              <a:buNone/>
            </a:pPr>
            <a:r>
              <a:t/>
            </a:r>
            <a:endParaRPr/>
          </a:p>
        </p:txBody>
      </p:sp>
      <p:sp>
        <p:nvSpPr>
          <p:cNvPr id="146" name="Shape 146"/>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54" name="Shape 154"/>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55" name="Shape 155"/>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62" name="Shape 162"/>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63" name="Shape 163"/>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18" name="Shape 18"/>
        <p:cNvGrpSpPr/>
        <p:nvPr/>
      </p:nvGrpSpPr>
      <p:grpSpPr>
        <a:xfrm>
          <a:off x="0" y="0"/>
          <a:ext cx="0" cy="0"/>
          <a:chOff x="0" y="0"/>
          <a:chExt cx="0" cy="0"/>
        </a:xfrm>
      </p:grpSpPr>
      <p:sp>
        <p:nvSpPr>
          <p:cNvPr id="19" name="Shape 19"/>
          <p:cNvSpPr/>
          <p:nvPr/>
        </p:nvSpPr>
        <p:spPr>
          <a:xfrm>
            <a:off x="0" y="0"/>
            <a:ext cx="9144000" cy="6504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20" name="Shape 20"/>
          <p:cNvGrpSpPr/>
          <p:nvPr/>
        </p:nvGrpSpPr>
        <p:grpSpPr>
          <a:xfrm>
            <a:off x="830391" y="1588427"/>
            <a:ext cx="745763" cy="61102"/>
            <a:chOff x="4580560" y="2589003"/>
            <a:chExt cx="1064463" cy="25200"/>
          </a:xfrm>
        </p:grpSpPr>
        <p:sp>
          <p:nvSpPr>
            <p:cNvPr id="21" name="Shape 21"/>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3" name="Shape 23"/>
          <p:cNvSpPr txBox="1"/>
          <p:nvPr>
            <p:ph type="ctrTitle"/>
          </p:nvPr>
        </p:nvSpPr>
        <p:spPr>
          <a:xfrm>
            <a:off x="729450" y="1763266"/>
            <a:ext cx="7688100" cy="2219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24" name="Shape 24"/>
          <p:cNvSpPr txBox="1"/>
          <p:nvPr>
            <p:ph idx="1" type="subTitle"/>
          </p:nvPr>
        </p:nvSpPr>
        <p:spPr>
          <a:xfrm>
            <a:off x="729627" y="4230533"/>
            <a:ext cx="7688100" cy="7215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25" name="Shape 25"/>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pic>
        <p:nvPicPr>
          <p:cNvPr descr="ECVLearningtemp.png" id="26" name="Shape 26"/>
          <p:cNvPicPr preferRelativeResize="0"/>
          <p:nvPr/>
        </p:nvPicPr>
        <p:blipFill>
          <a:blip r:embed="rId2">
            <a:alphaModFix/>
          </a:blip>
          <a:stretch>
            <a:fillRect/>
          </a:stretch>
        </p:blipFill>
        <p:spPr>
          <a:xfrm>
            <a:off x="152425" y="180966"/>
            <a:ext cx="2257425" cy="2571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84" name="Shape 84"/>
        <p:cNvGrpSpPr/>
        <p:nvPr/>
      </p:nvGrpSpPr>
      <p:grpSpPr>
        <a:xfrm>
          <a:off x="0" y="0"/>
          <a:ext cx="0" cy="0"/>
          <a:chOff x="0" y="0"/>
          <a:chExt cx="0" cy="0"/>
        </a:xfrm>
      </p:grpSpPr>
      <p:grpSp>
        <p:nvGrpSpPr>
          <p:cNvPr id="85" name="Shape 85"/>
          <p:cNvGrpSpPr/>
          <p:nvPr/>
        </p:nvGrpSpPr>
        <p:grpSpPr>
          <a:xfrm>
            <a:off x="830391" y="5558926"/>
            <a:ext cx="745763" cy="61102"/>
            <a:chOff x="4580560" y="2589003"/>
            <a:chExt cx="1064463" cy="25200"/>
          </a:xfrm>
        </p:grpSpPr>
        <p:sp>
          <p:nvSpPr>
            <p:cNvPr id="86" name="Shape 86"/>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88" name="Shape 88"/>
          <p:cNvSpPr txBox="1"/>
          <p:nvPr>
            <p:ph type="title"/>
          </p:nvPr>
        </p:nvSpPr>
        <p:spPr>
          <a:xfrm>
            <a:off x="729450" y="978600"/>
            <a:ext cx="7688400" cy="16596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89" name="Shape 89"/>
          <p:cNvSpPr txBox="1"/>
          <p:nvPr>
            <p:ph idx="1" type="body"/>
          </p:nvPr>
        </p:nvSpPr>
        <p:spPr>
          <a:xfrm>
            <a:off x="729450" y="3030517"/>
            <a:ext cx="7688400" cy="21072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90" name="Shape 90"/>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1" name="Shape 91"/>
        <p:cNvGrpSpPr/>
        <p:nvPr/>
      </p:nvGrpSpPr>
      <p:grpSpPr>
        <a:xfrm>
          <a:off x="0" y="0"/>
          <a:ext cx="0" cy="0"/>
          <a:chOff x="0" y="0"/>
          <a:chExt cx="0" cy="0"/>
        </a:xfrm>
      </p:grpSpPr>
      <p:sp>
        <p:nvSpPr>
          <p:cNvPr id="92" name="Shape 92"/>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27" name="Shape 27"/>
        <p:cNvGrpSpPr/>
        <p:nvPr/>
      </p:nvGrpSpPr>
      <p:grpSpPr>
        <a:xfrm>
          <a:off x="0" y="0"/>
          <a:ext cx="0" cy="0"/>
          <a:chOff x="0" y="0"/>
          <a:chExt cx="0" cy="0"/>
        </a:xfrm>
      </p:grpSpPr>
      <p:grpSp>
        <p:nvGrpSpPr>
          <p:cNvPr id="28" name="Shape 28"/>
          <p:cNvGrpSpPr/>
          <p:nvPr/>
        </p:nvGrpSpPr>
        <p:grpSpPr>
          <a:xfrm>
            <a:off x="830391" y="1588427"/>
            <a:ext cx="745763" cy="61102"/>
            <a:chOff x="4580560" y="2589003"/>
            <a:chExt cx="1064463" cy="25200"/>
          </a:xfrm>
        </p:grpSpPr>
        <p:sp>
          <p:nvSpPr>
            <p:cNvPr id="29" name="Shape 29"/>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31" name="Shape 31"/>
          <p:cNvSpPr txBox="1"/>
          <p:nvPr>
            <p:ph type="title"/>
          </p:nvPr>
        </p:nvSpPr>
        <p:spPr>
          <a:xfrm>
            <a:off x="729450" y="1763266"/>
            <a:ext cx="7688400" cy="20247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32" name="Shape 32"/>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33" name="Shape 33"/>
        <p:cNvGrpSpPr/>
        <p:nvPr/>
      </p:nvGrpSpPr>
      <p:grpSpPr>
        <a:xfrm>
          <a:off x="0" y="0"/>
          <a:ext cx="0" cy="0"/>
          <a:chOff x="0" y="0"/>
          <a:chExt cx="0" cy="0"/>
        </a:xfrm>
      </p:grpSpPr>
      <p:sp>
        <p:nvSpPr>
          <p:cNvPr id="34" name="Shape 34"/>
          <p:cNvSpPr/>
          <p:nvPr/>
        </p:nvSpPr>
        <p:spPr>
          <a:xfrm>
            <a:off x="0" y="0"/>
            <a:ext cx="9144000" cy="6504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5" name="Shape 35"/>
          <p:cNvGrpSpPr/>
          <p:nvPr/>
        </p:nvGrpSpPr>
        <p:grpSpPr>
          <a:xfrm>
            <a:off x="830391" y="1588427"/>
            <a:ext cx="745763" cy="61102"/>
            <a:chOff x="4580560" y="2589003"/>
            <a:chExt cx="1064463" cy="25200"/>
          </a:xfrm>
        </p:grpSpPr>
        <p:sp>
          <p:nvSpPr>
            <p:cNvPr id="36" name="Shape 36"/>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8" name="Shape 38"/>
          <p:cNvSpPr txBox="1"/>
          <p:nvPr>
            <p:ph type="title"/>
          </p:nvPr>
        </p:nvSpPr>
        <p:spPr>
          <a:xfrm>
            <a:off x="729450" y="1758200"/>
            <a:ext cx="7688700" cy="7137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9" name="Shape 39"/>
          <p:cNvSpPr txBox="1"/>
          <p:nvPr>
            <p:ph idx="1" type="body"/>
          </p:nvPr>
        </p:nvSpPr>
        <p:spPr>
          <a:xfrm>
            <a:off x="729450" y="2771833"/>
            <a:ext cx="7688700" cy="3014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pic>
        <p:nvPicPr>
          <p:cNvPr descr="ECVLearningtemp.png" id="41" name="Shape 41"/>
          <p:cNvPicPr preferRelativeResize="0"/>
          <p:nvPr/>
        </p:nvPicPr>
        <p:blipFill>
          <a:blip r:embed="rId2">
            <a:alphaModFix/>
          </a:blip>
          <a:stretch>
            <a:fillRect/>
          </a:stretch>
        </p:blipFill>
        <p:spPr>
          <a:xfrm>
            <a:off x="152400" y="203200"/>
            <a:ext cx="2257425" cy="2571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2" name="Shape 42"/>
        <p:cNvGrpSpPr/>
        <p:nvPr/>
      </p:nvGrpSpPr>
      <p:grpSpPr>
        <a:xfrm>
          <a:off x="0" y="0"/>
          <a:ext cx="0" cy="0"/>
          <a:chOff x="0" y="0"/>
          <a:chExt cx="0" cy="0"/>
        </a:xfrm>
      </p:grpSpPr>
      <p:sp>
        <p:nvSpPr>
          <p:cNvPr id="43" name="Shape 43"/>
          <p:cNvSpPr/>
          <p:nvPr/>
        </p:nvSpPr>
        <p:spPr>
          <a:xfrm>
            <a:off x="0" y="0"/>
            <a:ext cx="9144000" cy="6504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4" name="Shape 44"/>
          <p:cNvGrpSpPr/>
          <p:nvPr/>
        </p:nvGrpSpPr>
        <p:grpSpPr>
          <a:xfrm>
            <a:off x="830391" y="1588427"/>
            <a:ext cx="745763" cy="61102"/>
            <a:chOff x="4580560" y="2589003"/>
            <a:chExt cx="1064463" cy="25200"/>
          </a:xfrm>
        </p:grpSpPr>
        <p:sp>
          <p:nvSpPr>
            <p:cNvPr id="45" name="Shape 45"/>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7" name="Shape 47"/>
          <p:cNvSpPr txBox="1"/>
          <p:nvPr>
            <p:ph type="title"/>
          </p:nvPr>
        </p:nvSpPr>
        <p:spPr>
          <a:xfrm>
            <a:off x="729450" y="1758200"/>
            <a:ext cx="7688400" cy="7137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8" name="Shape 48"/>
          <p:cNvSpPr txBox="1"/>
          <p:nvPr>
            <p:ph idx="1" type="body"/>
          </p:nvPr>
        </p:nvSpPr>
        <p:spPr>
          <a:xfrm>
            <a:off x="729325" y="2771833"/>
            <a:ext cx="3774300" cy="3014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2" type="body"/>
          </p:nvPr>
        </p:nvSpPr>
        <p:spPr>
          <a:xfrm>
            <a:off x="4643603" y="2771833"/>
            <a:ext cx="3774300" cy="3014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0" name="Shape 50"/>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1" name="Shape 51"/>
        <p:cNvGrpSpPr/>
        <p:nvPr/>
      </p:nvGrpSpPr>
      <p:grpSpPr>
        <a:xfrm>
          <a:off x="0" y="0"/>
          <a:ext cx="0" cy="0"/>
          <a:chOff x="0" y="0"/>
          <a:chExt cx="0" cy="0"/>
        </a:xfrm>
      </p:grpSpPr>
      <p:sp>
        <p:nvSpPr>
          <p:cNvPr id="52" name="Shape 52"/>
          <p:cNvSpPr/>
          <p:nvPr/>
        </p:nvSpPr>
        <p:spPr>
          <a:xfrm>
            <a:off x="0" y="0"/>
            <a:ext cx="9144000" cy="6504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53" name="Shape 53"/>
          <p:cNvGrpSpPr/>
          <p:nvPr/>
        </p:nvGrpSpPr>
        <p:grpSpPr>
          <a:xfrm>
            <a:off x="830391" y="1588427"/>
            <a:ext cx="745763" cy="61102"/>
            <a:chOff x="4580560" y="2589003"/>
            <a:chExt cx="1064463" cy="25200"/>
          </a:xfrm>
        </p:grpSpPr>
        <p:sp>
          <p:nvSpPr>
            <p:cNvPr id="54" name="Shape 54"/>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6" name="Shape 56"/>
          <p:cNvSpPr txBox="1"/>
          <p:nvPr>
            <p:ph type="title"/>
          </p:nvPr>
        </p:nvSpPr>
        <p:spPr>
          <a:xfrm>
            <a:off x="729450" y="1758200"/>
            <a:ext cx="7688400" cy="7137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7" name="Shape 57"/>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58" name="Shape 58"/>
        <p:cNvGrpSpPr/>
        <p:nvPr/>
      </p:nvGrpSpPr>
      <p:grpSpPr>
        <a:xfrm>
          <a:off x="0" y="0"/>
          <a:ext cx="0" cy="0"/>
          <a:chOff x="0" y="0"/>
          <a:chExt cx="0" cy="0"/>
        </a:xfrm>
      </p:grpSpPr>
      <p:sp>
        <p:nvSpPr>
          <p:cNvPr id="59" name="Shape 59"/>
          <p:cNvSpPr/>
          <p:nvPr/>
        </p:nvSpPr>
        <p:spPr>
          <a:xfrm>
            <a:off x="0" y="0"/>
            <a:ext cx="9144000" cy="6504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0" name="Shape 60"/>
          <p:cNvGrpSpPr/>
          <p:nvPr/>
        </p:nvGrpSpPr>
        <p:grpSpPr>
          <a:xfrm>
            <a:off x="830391" y="1588427"/>
            <a:ext cx="745763" cy="61102"/>
            <a:chOff x="4580560" y="2589003"/>
            <a:chExt cx="1064463" cy="25200"/>
          </a:xfrm>
        </p:grpSpPr>
        <p:sp>
          <p:nvSpPr>
            <p:cNvPr id="61" name="Shape 61"/>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3" name="Shape 63"/>
          <p:cNvSpPr txBox="1"/>
          <p:nvPr>
            <p:ph type="title"/>
          </p:nvPr>
        </p:nvSpPr>
        <p:spPr>
          <a:xfrm>
            <a:off x="730000" y="1758200"/>
            <a:ext cx="3300900" cy="18420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4" name="Shape 64"/>
          <p:cNvSpPr txBox="1"/>
          <p:nvPr>
            <p:ph idx="1" type="body"/>
          </p:nvPr>
        </p:nvSpPr>
        <p:spPr>
          <a:xfrm>
            <a:off x="721225" y="3708966"/>
            <a:ext cx="3300900" cy="2130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5" name="Shape 65"/>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66" name="Shape 66"/>
        <p:cNvGrpSpPr/>
        <p:nvPr/>
      </p:nvGrpSpPr>
      <p:grpSpPr>
        <a:xfrm>
          <a:off x="0" y="0"/>
          <a:ext cx="0" cy="0"/>
          <a:chOff x="0" y="0"/>
          <a:chExt cx="0" cy="0"/>
        </a:xfrm>
      </p:grpSpPr>
      <p:grpSp>
        <p:nvGrpSpPr>
          <p:cNvPr id="67" name="Shape 67"/>
          <p:cNvGrpSpPr/>
          <p:nvPr/>
        </p:nvGrpSpPr>
        <p:grpSpPr>
          <a:xfrm>
            <a:off x="830391" y="5558926"/>
            <a:ext cx="745763" cy="61102"/>
            <a:chOff x="4580560" y="2589003"/>
            <a:chExt cx="1064463" cy="25200"/>
          </a:xfrm>
        </p:grpSpPr>
        <p:sp>
          <p:nvSpPr>
            <p:cNvPr id="68" name="Shape 68"/>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0" name="Shape 70"/>
          <p:cNvSpPr txBox="1"/>
          <p:nvPr>
            <p:ph type="title"/>
          </p:nvPr>
        </p:nvSpPr>
        <p:spPr>
          <a:xfrm>
            <a:off x="729450" y="1152400"/>
            <a:ext cx="7021200" cy="39801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71" name="Shape 71"/>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72" name="Shape 72"/>
        <p:cNvGrpSpPr/>
        <p:nvPr/>
      </p:nvGrpSpPr>
      <p:grpSpPr>
        <a:xfrm>
          <a:off x="0" y="0"/>
          <a:ext cx="0" cy="0"/>
          <a:chOff x="0" y="0"/>
          <a:chExt cx="0" cy="0"/>
        </a:xfrm>
      </p:grpSpPr>
      <p:sp>
        <p:nvSpPr>
          <p:cNvPr id="73" name="Shape 73"/>
          <p:cNvSpPr/>
          <p:nvPr/>
        </p:nvSpPr>
        <p:spPr>
          <a:xfrm>
            <a:off x="0" y="0"/>
            <a:ext cx="4572000" cy="68580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74" name="Shape 74"/>
          <p:cNvGrpSpPr/>
          <p:nvPr/>
        </p:nvGrpSpPr>
        <p:grpSpPr>
          <a:xfrm>
            <a:off x="830391" y="1588427"/>
            <a:ext cx="745763" cy="61102"/>
            <a:chOff x="4580560" y="2589003"/>
            <a:chExt cx="1064463" cy="25200"/>
          </a:xfrm>
        </p:grpSpPr>
        <p:sp>
          <p:nvSpPr>
            <p:cNvPr id="75" name="Shape 75"/>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30000" y="1758200"/>
            <a:ext cx="3300900" cy="22497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78" name="Shape 78"/>
          <p:cNvSpPr txBox="1"/>
          <p:nvPr>
            <p:ph idx="1" type="subTitle"/>
          </p:nvPr>
        </p:nvSpPr>
        <p:spPr>
          <a:xfrm>
            <a:off x="724950" y="4215366"/>
            <a:ext cx="3300900" cy="10119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79" name="Shape 79"/>
          <p:cNvSpPr txBox="1"/>
          <p:nvPr>
            <p:ph idx="2" type="body"/>
          </p:nvPr>
        </p:nvSpPr>
        <p:spPr>
          <a:xfrm>
            <a:off x="5174225" y="1803500"/>
            <a:ext cx="3374400" cy="4034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0" name="Shape 80"/>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81" name="Shape 81"/>
        <p:cNvGrpSpPr/>
        <p:nvPr/>
      </p:nvGrpSpPr>
      <p:grpSpPr>
        <a:xfrm>
          <a:off x="0" y="0"/>
          <a:ext cx="0" cy="0"/>
          <a:chOff x="0" y="0"/>
          <a:chExt cx="0" cy="0"/>
        </a:xfrm>
      </p:grpSpPr>
      <p:sp>
        <p:nvSpPr>
          <p:cNvPr id="82" name="Shape 82"/>
          <p:cNvSpPr txBox="1"/>
          <p:nvPr>
            <p:ph idx="1" type="body"/>
          </p:nvPr>
        </p:nvSpPr>
        <p:spPr>
          <a:xfrm>
            <a:off x="724950" y="5830068"/>
            <a:ext cx="7697400" cy="614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83" name="Shape 83"/>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593366"/>
            <a:ext cx="8520600" cy="7635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16" name="Shape 16"/>
          <p:cNvSpPr txBox="1"/>
          <p:nvPr>
            <p:ph idx="1" type="body"/>
          </p:nvPr>
        </p:nvSpPr>
        <p:spPr>
          <a:xfrm>
            <a:off x="311700" y="1536633"/>
            <a:ext cx="8520600" cy="4555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17" name="Shape 17"/>
          <p:cNvSpPr txBox="1"/>
          <p:nvPr>
            <p:ph idx="12" type="sldNum"/>
          </p:nvPr>
        </p:nvSpPr>
        <p:spPr>
          <a:xfrm>
            <a:off x="8536302" y="6333134"/>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US"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oracle.com/java/technologies/java-se.html" TargetMode="External"/><Relationship Id="rId4" Type="http://schemas.openxmlformats.org/officeDocument/2006/relationships/hyperlink" Target="http://www.oracle.com/technetwork/java/javase/tech/index-jsp-142216.html" TargetMode="External"/><Relationship Id="rId5" Type="http://schemas.openxmlformats.org/officeDocument/2006/relationships/hyperlink" Target="http://www.oracle.com/technetwork/java/embedded/javame/embed-me/index.html" TargetMode="External"/><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729450" y="1763266"/>
            <a:ext cx="7688100" cy="2219700"/>
          </a:xfrm>
          <a:prstGeom prst="rect">
            <a:avLst/>
          </a:prstGeom>
        </p:spPr>
        <p:txBody>
          <a:bodyPr anchorCtr="0" anchor="t" bIns="91425" lIns="91425" rIns="91425" wrap="square" tIns="91425">
            <a:noAutofit/>
          </a:bodyPr>
          <a:lstStyle/>
          <a:p>
            <a:pPr lvl="0">
              <a:spcBef>
                <a:spcPts val="0"/>
              </a:spcBef>
              <a:buNone/>
            </a:pPr>
            <a:r>
              <a:rPr lang="en-US"/>
              <a:t>JavaSE</a:t>
            </a:r>
          </a:p>
        </p:txBody>
      </p:sp>
      <p:sp>
        <p:nvSpPr>
          <p:cNvPr id="100" name="Shape 100"/>
          <p:cNvSpPr txBox="1"/>
          <p:nvPr>
            <p:ph idx="1" type="subTitle"/>
          </p:nvPr>
        </p:nvSpPr>
        <p:spPr>
          <a:xfrm>
            <a:off x="729627" y="4230533"/>
            <a:ext cx="7688100" cy="721500"/>
          </a:xfrm>
          <a:prstGeom prst="rect">
            <a:avLst/>
          </a:prstGeom>
        </p:spPr>
        <p:txBody>
          <a:bodyPr anchorCtr="0" anchor="t" bIns="91425" lIns="91425" rIns="91425" wrap="square" tIns="91425">
            <a:noAutofit/>
          </a:bodyPr>
          <a:lstStyle/>
          <a:p>
            <a:pPr lvl="0">
              <a:spcBef>
                <a:spcPts val="0"/>
              </a:spcBef>
              <a:buClr>
                <a:srgbClr val="000000"/>
              </a:buClr>
              <a:buSzPct val="25000"/>
              <a:buFont typeface="Cabin"/>
              <a:buNone/>
            </a:pPr>
            <a:r>
              <a:rPr b="1" lang="en-US" sz="1800" u="sng">
                <a:solidFill>
                  <a:srgbClr val="000000"/>
                </a:solidFill>
                <a:latin typeface="Cabin"/>
                <a:ea typeface="Cabin"/>
                <a:cs typeface="Cabin"/>
                <a:sym typeface="Cabin"/>
              </a:rPr>
              <a:t>Instructor:</a:t>
            </a:r>
          </a:p>
          <a:p>
            <a:pPr lvl="0" rtl="0">
              <a:spcBef>
                <a:spcPts val="400"/>
              </a:spcBef>
              <a:buClr>
                <a:srgbClr val="000000"/>
              </a:buClr>
              <a:buSzPct val="25000"/>
              <a:buFont typeface="Cabin"/>
              <a:buNone/>
            </a:pPr>
            <a:r>
              <a:rPr b="1" lang="en-US" sz="1800">
                <a:solidFill>
                  <a:srgbClr val="000000"/>
                </a:solidFill>
                <a:latin typeface="Cabin"/>
                <a:ea typeface="Cabin"/>
                <a:cs typeface="Cabin"/>
                <a:sym typeface="Cabin"/>
              </a:rPr>
              <a:t>Charles Cao, Founder of Service ECVictor Inc.</a:t>
            </a:r>
          </a:p>
          <a:p>
            <a:pPr lvl="0" rtl="0">
              <a:spcBef>
                <a:spcPts val="400"/>
              </a:spcBef>
              <a:buClr>
                <a:srgbClr val="000000"/>
              </a:buClr>
              <a:buSzPct val="25000"/>
              <a:buFont typeface="Cabin"/>
              <a:buNone/>
            </a:pPr>
            <a:r>
              <a:rPr b="1" lang="en-US" sz="1800">
                <a:solidFill>
                  <a:srgbClr val="000000"/>
                </a:solidFill>
                <a:latin typeface="Cabin"/>
                <a:ea typeface="Cabin"/>
                <a:cs typeface="Cabin"/>
                <a:sym typeface="Cabin"/>
              </a:rPr>
              <a:t>Sr. Software Development Engineer in Expedia</a:t>
            </a:r>
          </a:p>
          <a:p>
            <a:pPr lvl="0" rtl="0">
              <a:spcBef>
                <a:spcPts val="400"/>
              </a:spcBef>
              <a:buClr>
                <a:srgbClr val="000000"/>
              </a:buClr>
              <a:buSzPct val="25000"/>
              <a:buFont typeface="Cabin"/>
              <a:buNone/>
            </a:pPr>
            <a:r>
              <a:rPr b="1" lang="en-US" sz="1800">
                <a:solidFill>
                  <a:srgbClr val="000000"/>
                </a:solidFill>
                <a:latin typeface="Cabin"/>
                <a:ea typeface="Cabin"/>
                <a:cs typeface="Cabin"/>
                <a:sym typeface="Cabin"/>
              </a:rPr>
              <a:t>10+ Years of Software development experience</a:t>
            </a:r>
          </a:p>
          <a:p>
            <a:pPr lvl="0" rtl="0">
              <a:spcBef>
                <a:spcPts val="400"/>
              </a:spcBef>
              <a:buClr>
                <a:srgbClr val="000000"/>
              </a:buClr>
              <a:buSzPct val="25000"/>
              <a:buFont typeface="Cabin"/>
              <a:buNone/>
            </a:pPr>
            <a:r>
              <a:rPr b="1" lang="en-US" sz="1800">
                <a:solidFill>
                  <a:srgbClr val="000000"/>
                </a:solidFill>
                <a:latin typeface="Cabin"/>
                <a:ea typeface="Cabin"/>
                <a:cs typeface="Cabin"/>
                <a:sym typeface="Cabin"/>
              </a:rPr>
              <a:t>Chandler Zhu, Java Tech Lead of CGI</a:t>
            </a:r>
          </a:p>
          <a:p>
            <a:pPr lvl="0" rtl="0">
              <a:spcBef>
                <a:spcPts val="400"/>
              </a:spcBef>
              <a:buClr>
                <a:srgbClr val="000000"/>
              </a:buClr>
              <a:buSzPct val="25000"/>
              <a:buFont typeface="Cabin"/>
              <a:buNone/>
            </a:pPr>
            <a:r>
              <a:rPr b="1" lang="en-US" sz="1800">
                <a:solidFill>
                  <a:srgbClr val="000000"/>
                </a:solidFill>
                <a:latin typeface="Cabin"/>
                <a:ea typeface="Cabin"/>
                <a:cs typeface="Cabin"/>
                <a:sym typeface="Cabin"/>
              </a:rPr>
              <a:t>10+ Years of Software development experience</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15000"/>
              </a:lnSpc>
              <a:spcBef>
                <a:spcPts val="0"/>
              </a:spcBef>
              <a:spcAft>
                <a:spcPts val="0"/>
              </a:spcAft>
              <a:buNone/>
            </a:pPr>
            <a:r>
              <a:rPr b="1" lang="en-US">
                <a:solidFill>
                  <a:srgbClr val="000000"/>
                </a:solidFill>
              </a:rPr>
              <a:t>byte</a:t>
            </a:r>
            <a:r>
              <a:rPr lang="en-US">
                <a:solidFill>
                  <a:srgbClr val="000000"/>
                </a:solidFill>
              </a:rPr>
              <a:t>: The byte data type is an 8-bit signed two's complement integer.</a:t>
            </a:r>
          </a:p>
          <a:p>
            <a:pPr lvl="0" rtl="0">
              <a:lnSpc>
                <a:spcPct val="115000"/>
              </a:lnSpc>
              <a:spcBef>
                <a:spcPts val="600"/>
              </a:spcBef>
              <a:spcAft>
                <a:spcPts val="0"/>
              </a:spcAft>
              <a:buNone/>
            </a:pPr>
            <a:r>
              <a:rPr b="1" lang="en-US">
                <a:solidFill>
                  <a:srgbClr val="000000"/>
                </a:solidFill>
              </a:rPr>
              <a:t>short</a:t>
            </a:r>
            <a:r>
              <a:rPr lang="en-US">
                <a:solidFill>
                  <a:srgbClr val="000000"/>
                </a:solidFill>
              </a:rPr>
              <a:t>: The short data type is a 16-bit signed two's complement integer. </a:t>
            </a:r>
          </a:p>
          <a:p>
            <a:pPr lvl="0" rtl="0">
              <a:lnSpc>
                <a:spcPct val="115000"/>
              </a:lnSpc>
              <a:spcBef>
                <a:spcPts val="600"/>
              </a:spcBef>
              <a:spcAft>
                <a:spcPts val="0"/>
              </a:spcAft>
              <a:buNone/>
            </a:pPr>
            <a:r>
              <a:rPr b="1" lang="en-US">
                <a:solidFill>
                  <a:srgbClr val="000000"/>
                </a:solidFill>
              </a:rPr>
              <a:t>int</a:t>
            </a:r>
            <a:r>
              <a:rPr lang="en-US">
                <a:solidFill>
                  <a:srgbClr val="000000"/>
                </a:solidFill>
              </a:rPr>
              <a:t>: By default, the int data type is a 32-bit signed two's complement integer,</a:t>
            </a:r>
          </a:p>
          <a:p>
            <a:pPr lvl="0" rtl="0">
              <a:lnSpc>
                <a:spcPct val="115000"/>
              </a:lnSpc>
              <a:spcBef>
                <a:spcPts val="600"/>
              </a:spcBef>
              <a:spcAft>
                <a:spcPts val="0"/>
              </a:spcAft>
              <a:buNone/>
            </a:pPr>
            <a:r>
              <a:rPr b="1" lang="en-US">
                <a:solidFill>
                  <a:srgbClr val="000000"/>
                </a:solidFill>
              </a:rPr>
              <a:t>long</a:t>
            </a:r>
            <a:r>
              <a:rPr lang="en-US">
                <a:solidFill>
                  <a:srgbClr val="000000"/>
                </a:solidFill>
              </a:rPr>
              <a:t>: The long data type is a 64-bit two's complement integer.</a:t>
            </a:r>
          </a:p>
          <a:p>
            <a:pPr lvl="0" marR="38100" rtl="0">
              <a:lnSpc>
                <a:spcPct val="115000"/>
              </a:lnSpc>
              <a:spcBef>
                <a:spcPts val="300"/>
              </a:spcBef>
              <a:spcAft>
                <a:spcPts val="300"/>
              </a:spcAft>
              <a:buNone/>
            </a:pPr>
            <a:r>
              <a:rPr b="1" lang="en-US">
                <a:solidFill>
                  <a:srgbClr val="000000"/>
                </a:solidFill>
              </a:rPr>
              <a:t>float: </a:t>
            </a:r>
            <a:r>
              <a:rPr lang="en-US">
                <a:solidFill>
                  <a:srgbClr val="000000"/>
                </a:solidFill>
              </a:rPr>
              <a:t>Float data type is a single-precision 32-bit IEEE 754 floating point</a:t>
            </a:r>
          </a:p>
          <a:p>
            <a:pPr lvl="0" marR="38100" rtl="0">
              <a:lnSpc>
                <a:spcPct val="115000"/>
              </a:lnSpc>
              <a:spcBef>
                <a:spcPts val="300"/>
              </a:spcBef>
              <a:spcAft>
                <a:spcPts val="300"/>
              </a:spcAft>
              <a:buNone/>
            </a:pPr>
            <a:r>
              <a:rPr b="1" lang="en-US">
                <a:solidFill>
                  <a:srgbClr val="000000"/>
                </a:solidFill>
              </a:rPr>
              <a:t>double: </a:t>
            </a:r>
            <a:r>
              <a:rPr lang="en-US">
                <a:solidFill>
                  <a:srgbClr val="000000"/>
                </a:solidFill>
              </a:rPr>
              <a:t>double data type is a double-precision 64-bit IEEE 754 floating point</a:t>
            </a:r>
          </a:p>
          <a:p>
            <a:pPr lvl="0" marR="38100" rtl="0">
              <a:lnSpc>
                <a:spcPct val="115000"/>
              </a:lnSpc>
              <a:spcBef>
                <a:spcPts val="300"/>
              </a:spcBef>
              <a:spcAft>
                <a:spcPts val="300"/>
              </a:spcAft>
              <a:buNone/>
            </a:pPr>
            <a:r>
              <a:rPr b="1" lang="en-US">
                <a:solidFill>
                  <a:srgbClr val="000000"/>
                </a:solidFill>
              </a:rPr>
              <a:t>boolean: </a:t>
            </a:r>
            <a:r>
              <a:rPr lang="en-US">
                <a:solidFill>
                  <a:srgbClr val="000000"/>
                </a:solidFill>
              </a:rPr>
              <a:t>boolean data type represents one bit of information</a:t>
            </a:r>
          </a:p>
          <a:p>
            <a:pPr lvl="0" marR="38100" rtl="0">
              <a:lnSpc>
                <a:spcPct val="115000"/>
              </a:lnSpc>
              <a:spcBef>
                <a:spcPts val="300"/>
              </a:spcBef>
              <a:spcAft>
                <a:spcPts val="300"/>
              </a:spcAft>
              <a:buNone/>
            </a:pPr>
            <a:r>
              <a:rPr b="1" lang="en-US">
                <a:solidFill>
                  <a:srgbClr val="000000"/>
                </a:solidFill>
              </a:rPr>
              <a:t>char: </a:t>
            </a:r>
            <a:r>
              <a:rPr lang="en-US">
                <a:solidFill>
                  <a:srgbClr val="000000"/>
                </a:solidFill>
              </a:rPr>
              <a:t>char data type is a single 16-bit Unicode character</a:t>
            </a:r>
          </a:p>
          <a:p>
            <a:pPr lvl="0" rtl="0">
              <a:lnSpc>
                <a:spcPct val="100000"/>
              </a:lnSpc>
              <a:spcBef>
                <a:spcPts val="600"/>
              </a:spcBef>
              <a:spcAft>
                <a:spcPts val="0"/>
              </a:spcAft>
              <a:buNone/>
            </a:pPr>
            <a:r>
              <a:t/>
            </a:r>
            <a:endParaRPr>
              <a:solidFill>
                <a:srgbClr val="000000"/>
              </a:solidFill>
            </a:endParaRPr>
          </a:p>
        </p:txBody>
      </p:sp>
      <p:sp>
        <p:nvSpPr>
          <p:cNvPr id="174" name="Shape 174"/>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Primitive Data Types</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a:spcBef>
                <a:spcPts val="0"/>
              </a:spcBef>
              <a:buNone/>
            </a:pPr>
            <a:r>
              <a:rPr lang="en-US"/>
              <a:t>Arithmetic Operators: + - * / ++ --</a:t>
            </a:r>
          </a:p>
          <a:p>
            <a:pPr lvl="0">
              <a:spcBef>
                <a:spcPts val="0"/>
              </a:spcBef>
              <a:buNone/>
            </a:pPr>
            <a:r>
              <a:rPr lang="en-US"/>
              <a:t>Relational Operators: == &lt; &lt; != &gt;= &lt;=</a:t>
            </a:r>
          </a:p>
          <a:p>
            <a:pPr lvl="0">
              <a:spcBef>
                <a:spcPts val="0"/>
              </a:spcBef>
              <a:buNone/>
            </a:pPr>
            <a:r>
              <a:rPr lang="en-US"/>
              <a:t>Logical Operators: &amp;&amp; ||</a:t>
            </a:r>
          </a:p>
          <a:p>
            <a:pPr lvl="0">
              <a:spcBef>
                <a:spcPts val="0"/>
              </a:spcBef>
              <a:buNone/>
            </a:pPr>
            <a:r>
              <a:rPr lang="en-US"/>
              <a:t>Assignment Operators: = += -= *= /=</a:t>
            </a:r>
          </a:p>
        </p:txBody>
      </p:sp>
      <p:sp>
        <p:nvSpPr>
          <p:cNvPr id="182" name="Shape 182"/>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Operators</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Variables</a:t>
            </a:r>
          </a:p>
        </p:txBody>
      </p:sp>
      <p:sp>
        <p:nvSpPr>
          <p:cNvPr id="190" name="Shape 190"/>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a:spcBef>
                <a:spcPts val="0"/>
              </a:spcBef>
              <a:buNone/>
            </a:pPr>
            <a:r>
              <a:rPr lang="en-US">
                <a:solidFill>
                  <a:srgbClr val="000000"/>
                </a:solidFill>
                <a:highlight>
                  <a:srgbClr val="FFFFFF"/>
                </a:highlight>
              </a:rPr>
              <a:t>A variable provides us with named storage that our programs can manipulate. Each variable in Java has a specific type, which determines the size and layout of the variable's memory; the range of values that can be stored within that memory; and the set of operations that can be applied to the variable.</a:t>
            </a:r>
          </a:p>
          <a:p>
            <a:pPr indent="0" lvl="0" marL="50800" marR="50800" rtl="0">
              <a:lnSpc>
                <a:spcPct val="109090"/>
              </a:lnSpc>
              <a:spcBef>
                <a:spcPts val="0"/>
              </a:spcBef>
              <a:spcAft>
                <a:spcPts val="800"/>
              </a:spcAft>
              <a:buNone/>
            </a:pPr>
            <a:r>
              <a:rPr lang="en-US" sz="1000">
                <a:solidFill>
                  <a:srgbClr val="000088"/>
                </a:solidFill>
                <a:latin typeface="Consolas"/>
                <a:ea typeface="Consolas"/>
                <a:cs typeface="Consolas"/>
                <a:sym typeface="Consolas"/>
              </a:rPr>
              <a:t>int</a:t>
            </a:r>
            <a:r>
              <a:rPr lang="en-US" sz="1000">
                <a:solidFill>
                  <a:srgbClr val="313131"/>
                </a:solidFill>
                <a:latin typeface="Consolas"/>
                <a:ea typeface="Consolas"/>
                <a:cs typeface="Consolas"/>
                <a:sym typeface="Consolas"/>
              </a:rPr>
              <a:t> a</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b</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c</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880000"/>
                </a:solidFill>
                <a:latin typeface="Consolas"/>
                <a:ea typeface="Consolas"/>
                <a:cs typeface="Consolas"/>
                <a:sym typeface="Consolas"/>
              </a:rPr>
              <a:t>// Declares three ints, a, b, and c.</a:t>
            </a:r>
            <a:br>
              <a:rPr lang="en-US" sz="1000">
                <a:solidFill>
                  <a:srgbClr val="313131"/>
                </a:solidFill>
                <a:latin typeface="Consolas"/>
                <a:ea typeface="Consolas"/>
                <a:cs typeface="Consolas"/>
                <a:sym typeface="Consolas"/>
              </a:rPr>
            </a:br>
            <a:r>
              <a:rPr lang="en-US" sz="1000">
                <a:solidFill>
                  <a:srgbClr val="000088"/>
                </a:solidFill>
                <a:latin typeface="Consolas"/>
                <a:ea typeface="Consolas"/>
                <a:cs typeface="Consolas"/>
                <a:sym typeface="Consolas"/>
              </a:rPr>
              <a:t>int</a:t>
            </a:r>
            <a:r>
              <a:rPr lang="en-US" sz="1000">
                <a:solidFill>
                  <a:srgbClr val="313131"/>
                </a:solidFill>
                <a:latin typeface="Consolas"/>
                <a:ea typeface="Consolas"/>
                <a:cs typeface="Consolas"/>
                <a:sym typeface="Consolas"/>
              </a:rPr>
              <a:t> a </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006666"/>
                </a:solidFill>
                <a:latin typeface="Consolas"/>
                <a:ea typeface="Consolas"/>
                <a:cs typeface="Consolas"/>
                <a:sym typeface="Consolas"/>
              </a:rPr>
              <a:t>10</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b </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006666"/>
                </a:solidFill>
                <a:latin typeface="Consolas"/>
                <a:ea typeface="Consolas"/>
                <a:cs typeface="Consolas"/>
                <a:sym typeface="Consolas"/>
              </a:rPr>
              <a:t>10</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880000"/>
                </a:solidFill>
                <a:latin typeface="Consolas"/>
                <a:ea typeface="Consolas"/>
                <a:cs typeface="Consolas"/>
                <a:sym typeface="Consolas"/>
              </a:rPr>
              <a:t>// Example of initialization</a:t>
            </a:r>
            <a:br>
              <a:rPr lang="en-US" sz="1000">
                <a:solidFill>
                  <a:srgbClr val="313131"/>
                </a:solidFill>
                <a:latin typeface="Consolas"/>
                <a:ea typeface="Consolas"/>
                <a:cs typeface="Consolas"/>
                <a:sym typeface="Consolas"/>
              </a:rPr>
            </a:br>
            <a:r>
              <a:rPr lang="en-US" sz="1000">
                <a:solidFill>
                  <a:srgbClr val="000088"/>
                </a:solidFill>
                <a:latin typeface="Consolas"/>
                <a:ea typeface="Consolas"/>
                <a:cs typeface="Consolas"/>
                <a:sym typeface="Consolas"/>
              </a:rPr>
              <a:t>byte</a:t>
            </a:r>
            <a:r>
              <a:rPr lang="en-US" sz="1000">
                <a:solidFill>
                  <a:srgbClr val="313131"/>
                </a:solidFill>
                <a:latin typeface="Consolas"/>
                <a:ea typeface="Consolas"/>
                <a:cs typeface="Consolas"/>
                <a:sym typeface="Consolas"/>
              </a:rPr>
              <a:t> B </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006666"/>
                </a:solidFill>
                <a:latin typeface="Consolas"/>
                <a:ea typeface="Consolas"/>
                <a:cs typeface="Consolas"/>
                <a:sym typeface="Consolas"/>
              </a:rPr>
              <a:t>22</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880000"/>
                </a:solidFill>
                <a:latin typeface="Consolas"/>
                <a:ea typeface="Consolas"/>
                <a:cs typeface="Consolas"/>
                <a:sym typeface="Consolas"/>
              </a:rPr>
              <a:t>// initializes a byte type variable B.</a:t>
            </a:r>
            <a:br>
              <a:rPr lang="en-US" sz="1000">
                <a:solidFill>
                  <a:srgbClr val="313131"/>
                </a:solidFill>
                <a:latin typeface="Consolas"/>
                <a:ea typeface="Consolas"/>
                <a:cs typeface="Consolas"/>
                <a:sym typeface="Consolas"/>
              </a:rPr>
            </a:br>
            <a:r>
              <a:rPr lang="en-US" sz="1000">
                <a:solidFill>
                  <a:srgbClr val="000088"/>
                </a:solidFill>
                <a:latin typeface="Consolas"/>
                <a:ea typeface="Consolas"/>
                <a:cs typeface="Consolas"/>
                <a:sym typeface="Consolas"/>
              </a:rPr>
              <a:t>double</a:t>
            </a:r>
            <a:r>
              <a:rPr lang="en-US" sz="1000">
                <a:solidFill>
                  <a:srgbClr val="313131"/>
                </a:solidFill>
                <a:latin typeface="Consolas"/>
                <a:ea typeface="Consolas"/>
                <a:cs typeface="Consolas"/>
                <a:sym typeface="Consolas"/>
              </a:rPr>
              <a:t> pi </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006666"/>
                </a:solidFill>
                <a:latin typeface="Consolas"/>
                <a:ea typeface="Consolas"/>
                <a:cs typeface="Consolas"/>
                <a:sym typeface="Consolas"/>
              </a:rPr>
              <a:t>3.14159</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880000"/>
                </a:solidFill>
                <a:latin typeface="Consolas"/>
                <a:ea typeface="Consolas"/>
                <a:cs typeface="Consolas"/>
                <a:sym typeface="Consolas"/>
              </a:rPr>
              <a:t>// declares and assigns a value of PI.</a:t>
            </a:r>
            <a:br>
              <a:rPr lang="en-US" sz="1000">
                <a:solidFill>
                  <a:srgbClr val="313131"/>
                </a:solidFill>
                <a:latin typeface="Consolas"/>
                <a:ea typeface="Consolas"/>
                <a:cs typeface="Consolas"/>
                <a:sym typeface="Consolas"/>
              </a:rPr>
            </a:br>
            <a:r>
              <a:rPr lang="en-US" sz="1000">
                <a:solidFill>
                  <a:srgbClr val="000088"/>
                </a:solidFill>
                <a:latin typeface="Consolas"/>
                <a:ea typeface="Consolas"/>
                <a:cs typeface="Consolas"/>
                <a:sym typeface="Consolas"/>
              </a:rPr>
              <a:t>char</a:t>
            </a:r>
            <a:r>
              <a:rPr lang="en-US" sz="1000">
                <a:solidFill>
                  <a:srgbClr val="313131"/>
                </a:solidFill>
                <a:latin typeface="Consolas"/>
                <a:ea typeface="Consolas"/>
                <a:cs typeface="Consolas"/>
                <a:sym typeface="Consolas"/>
              </a:rPr>
              <a:t> a </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008800"/>
                </a:solidFill>
                <a:latin typeface="Consolas"/>
                <a:ea typeface="Consolas"/>
                <a:cs typeface="Consolas"/>
                <a:sym typeface="Consolas"/>
              </a:rPr>
              <a:t>'a'</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880000"/>
                </a:solidFill>
                <a:latin typeface="Consolas"/>
                <a:ea typeface="Consolas"/>
                <a:cs typeface="Consolas"/>
                <a:sym typeface="Consolas"/>
              </a:rPr>
              <a:t>// the char variable is initialized with value 'a'</a:t>
            </a:r>
          </a:p>
          <a:p>
            <a:pPr indent="0" lvl="0" marL="50800" marR="50800" rtl="0">
              <a:lnSpc>
                <a:spcPct val="109090"/>
              </a:lnSpc>
              <a:spcBef>
                <a:spcPts val="0"/>
              </a:spcBef>
              <a:spcAft>
                <a:spcPts val="800"/>
              </a:spcAft>
              <a:buNone/>
            </a:pPr>
            <a:r>
              <a:rPr lang="en-US" sz="1000">
                <a:solidFill>
                  <a:srgbClr val="4A86E8"/>
                </a:solidFill>
                <a:latin typeface="Consolas"/>
                <a:ea typeface="Consolas"/>
                <a:cs typeface="Consolas"/>
                <a:sym typeface="Consolas"/>
              </a:rPr>
              <a:t>String </a:t>
            </a:r>
            <a:r>
              <a:rPr lang="en-US" sz="1000">
                <a:solidFill>
                  <a:srgbClr val="880000"/>
                </a:solidFill>
                <a:latin typeface="Consolas"/>
                <a:ea typeface="Consolas"/>
                <a:cs typeface="Consolas"/>
                <a:sym typeface="Consolas"/>
              </a:rPr>
              <a:t>str = “hello world” //the String is assiged to value “hello world”</a:t>
            </a:r>
          </a:p>
          <a:p>
            <a:pPr lvl="0">
              <a:spcBef>
                <a:spcPts val="0"/>
              </a:spcBef>
              <a:buNone/>
            </a:pPr>
            <a:r>
              <a:t/>
            </a:r>
            <a:endParaRPr sz="11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b="1" lang="en-US">
                <a:solidFill>
                  <a:srgbClr val="000000"/>
                </a:solidFill>
              </a:rPr>
              <a:t>The most useful/popular Data type(Object)</a:t>
            </a:r>
          </a:p>
          <a:p>
            <a:pPr lvl="0" rtl="0">
              <a:lnSpc>
                <a:spcPct val="100000"/>
              </a:lnSpc>
              <a:spcBef>
                <a:spcPts val="600"/>
              </a:spcBef>
              <a:spcAft>
                <a:spcPts val="0"/>
              </a:spcAft>
              <a:buNone/>
            </a:pPr>
            <a:r>
              <a:rPr lang="en-US">
                <a:solidFill>
                  <a:srgbClr val="000000"/>
                </a:solidFill>
              </a:rPr>
              <a:t>The most direct way to create a string is to write:</a:t>
            </a:r>
          </a:p>
          <a:p>
            <a:pPr lvl="0" marL="336550" rtl="0">
              <a:lnSpc>
                <a:spcPct val="100000"/>
              </a:lnSpc>
              <a:spcBef>
                <a:spcPts val="600"/>
              </a:spcBef>
              <a:spcAft>
                <a:spcPts val="0"/>
              </a:spcAft>
              <a:buClr>
                <a:srgbClr val="000000"/>
              </a:buClr>
              <a:buSzPct val="25000"/>
              <a:buFont typeface="Arial"/>
              <a:buNone/>
            </a:pPr>
            <a:r>
              <a:rPr lang="en-US">
                <a:solidFill>
                  <a:srgbClr val="000000"/>
                </a:solidFill>
              </a:rPr>
              <a:t>String greeting = "Hello world!"; </a:t>
            </a:r>
          </a:p>
          <a:p>
            <a:pPr lvl="0" rtl="0">
              <a:lnSpc>
                <a:spcPct val="100000"/>
              </a:lnSpc>
              <a:spcBef>
                <a:spcPts val="600"/>
              </a:spcBef>
              <a:spcAft>
                <a:spcPts val="0"/>
              </a:spcAft>
              <a:buNone/>
            </a:pPr>
            <a:r>
              <a:rPr lang="en-US">
                <a:solidFill>
                  <a:srgbClr val="000000"/>
                </a:solidFill>
              </a:rPr>
              <a:t>As with any other object, you can create String objects by using the new keyword and a constructor. The String class has thirteen constructors that allow you to provide the initial value of the string using different sources, such as an array of characters:</a:t>
            </a:r>
          </a:p>
          <a:p>
            <a:pPr lvl="0" rtl="0">
              <a:lnSpc>
                <a:spcPct val="100000"/>
              </a:lnSpc>
              <a:spcBef>
                <a:spcPts val="600"/>
              </a:spcBef>
              <a:spcAft>
                <a:spcPts val="0"/>
              </a:spcAft>
              <a:buNone/>
            </a:pPr>
            <a:r>
              <a:t/>
            </a:r>
            <a:endParaRPr>
              <a:solidFill>
                <a:srgbClr val="000000"/>
              </a:solidFill>
            </a:endParaRPr>
          </a:p>
          <a:p>
            <a:pPr lvl="0" marL="336550" rtl="0">
              <a:lnSpc>
                <a:spcPct val="100000"/>
              </a:lnSpc>
              <a:spcBef>
                <a:spcPts val="600"/>
              </a:spcBef>
              <a:spcAft>
                <a:spcPts val="0"/>
              </a:spcAft>
              <a:buClr>
                <a:srgbClr val="008000"/>
              </a:buClr>
              <a:buSzPct val="25000"/>
              <a:buFont typeface="Arial"/>
              <a:buNone/>
            </a:pPr>
            <a:r>
              <a:rPr lang="en-US">
                <a:solidFill>
                  <a:srgbClr val="008000"/>
                </a:solidFill>
              </a:rPr>
              <a:t>        char[] helloArray = { 'h', 'e', 'l', 'l', 'o', '.' }; </a:t>
            </a:r>
          </a:p>
          <a:p>
            <a:pPr lvl="0" marL="336550" rtl="0">
              <a:lnSpc>
                <a:spcPct val="100000"/>
              </a:lnSpc>
              <a:spcBef>
                <a:spcPts val="600"/>
              </a:spcBef>
              <a:spcAft>
                <a:spcPts val="0"/>
              </a:spcAft>
              <a:buClr>
                <a:srgbClr val="008000"/>
              </a:buClr>
              <a:buSzPct val="25000"/>
              <a:buFont typeface="Arial"/>
              <a:buNone/>
            </a:pPr>
            <a:r>
              <a:rPr lang="en-US">
                <a:solidFill>
                  <a:srgbClr val="008000"/>
                </a:solidFill>
              </a:rPr>
              <a:t>        String helloString = new String(helloArray);</a:t>
            </a:r>
          </a:p>
          <a:p>
            <a:pPr lvl="0" marL="336550" rtl="0">
              <a:lnSpc>
                <a:spcPct val="100000"/>
              </a:lnSpc>
              <a:spcBef>
                <a:spcPts val="600"/>
              </a:spcBef>
              <a:spcAft>
                <a:spcPts val="0"/>
              </a:spcAft>
              <a:buClr>
                <a:srgbClr val="008000"/>
              </a:buClr>
              <a:buSzPct val="25000"/>
              <a:buFont typeface="Arial"/>
              <a:buNone/>
            </a:pPr>
            <a:r>
              <a:rPr lang="en-US">
                <a:solidFill>
                  <a:srgbClr val="008000"/>
                </a:solidFill>
              </a:rPr>
              <a:t>        System.out.println(helloString); </a:t>
            </a:r>
          </a:p>
        </p:txBody>
      </p:sp>
      <p:sp>
        <p:nvSpPr>
          <p:cNvPr id="199" name="Shape 199"/>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String</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a:spcBef>
                <a:spcPts val="0"/>
              </a:spcBef>
              <a:buNone/>
            </a:pPr>
            <a:r>
              <a:rPr lang="en-US"/>
              <a:t>Creation: String str = “abc”;</a:t>
            </a:r>
          </a:p>
          <a:p>
            <a:pPr lvl="0">
              <a:spcBef>
                <a:spcPts val="0"/>
              </a:spcBef>
              <a:buNone/>
            </a:pPr>
            <a:r>
              <a:rPr lang="en-US"/>
              <a:t>Length: int length = str.length();</a:t>
            </a:r>
          </a:p>
          <a:p>
            <a:pPr lvl="0">
              <a:spcBef>
                <a:spcPts val="0"/>
              </a:spcBef>
              <a:buNone/>
            </a:pPr>
            <a:r>
              <a:rPr lang="en-US"/>
              <a:t>Concatenating: String con = str + “cba”;</a:t>
            </a:r>
          </a:p>
          <a:p>
            <a:pPr lvl="0">
              <a:spcBef>
                <a:spcPts val="0"/>
              </a:spcBef>
              <a:buNone/>
            </a:pPr>
            <a:r>
              <a:rPr lang="en-US"/>
              <a:t>Substring: str.subString(1);</a:t>
            </a:r>
          </a:p>
          <a:p>
            <a:pPr lvl="0">
              <a:spcBef>
                <a:spcPts val="0"/>
              </a:spcBef>
              <a:buNone/>
            </a:pPr>
            <a:r>
              <a:rPr lang="en-US"/>
              <a:t>Equals: “abc”.equals(str)</a:t>
            </a:r>
          </a:p>
          <a:p>
            <a:pPr lvl="0">
              <a:spcBef>
                <a:spcPts val="0"/>
              </a:spcBef>
              <a:buNone/>
            </a:pPr>
            <a:r>
              <a:rPr lang="en-US"/>
              <a:t>IndexOf: int index = str.indexOf(“c”);</a:t>
            </a:r>
          </a:p>
          <a:p>
            <a:pPr lvl="0">
              <a:spcBef>
                <a:spcPts val="0"/>
              </a:spcBef>
              <a:buNone/>
            </a:pPr>
            <a:r>
              <a:rPr lang="en-US"/>
              <a:t>Split: String[] strs = str.split(“”);</a:t>
            </a:r>
          </a:p>
        </p:txBody>
      </p:sp>
      <p:sp>
        <p:nvSpPr>
          <p:cNvPr id="207" name="Shape 207"/>
          <p:cNvSpPr txBox="1"/>
          <p:nvPr/>
        </p:nvSpPr>
        <p:spPr>
          <a:xfrm>
            <a:off x="685800" y="381000"/>
            <a:ext cx="7772400" cy="11430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782336"/>
              </a:buClr>
              <a:buSzPct val="25000"/>
              <a:buFont typeface="Arial"/>
              <a:buNone/>
            </a:pPr>
            <a:br>
              <a:rPr b="1" i="0" lang="en-US" sz="3600" u="none">
                <a:solidFill>
                  <a:srgbClr val="782336"/>
                </a:solidFill>
                <a:latin typeface="Arial"/>
                <a:ea typeface="Arial"/>
                <a:cs typeface="Arial"/>
                <a:sym typeface="Arial"/>
              </a:rPr>
            </a:br>
          </a:p>
        </p:txBody>
      </p:sp>
      <p:sp>
        <p:nvSpPr>
          <p:cNvPr id="208" name="Shape 208"/>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Manipulation of String</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US">
                <a:solidFill>
                  <a:srgbClr val="000000"/>
                </a:solidFill>
              </a:rPr>
              <a:t>Java does not directly support constants. However, a  final variable is effectively a constant.</a:t>
            </a:r>
          </a:p>
          <a:p>
            <a:pPr lvl="0" marL="336550" rtl="0">
              <a:lnSpc>
                <a:spcPct val="100000"/>
              </a:lnSpc>
              <a:spcBef>
                <a:spcPts val="600"/>
              </a:spcBef>
              <a:spcAft>
                <a:spcPts val="0"/>
              </a:spcAft>
              <a:buClr>
                <a:schemeClr val="lt1"/>
              </a:buClr>
              <a:buSzPct val="25000"/>
              <a:buFont typeface="Times New Roman"/>
              <a:buNone/>
            </a:pPr>
            <a:r>
              <a:t/>
            </a:r>
            <a:endParaRPr>
              <a:solidFill>
                <a:srgbClr val="000000"/>
              </a:solidFill>
            </a:endParaRPr>
          </a:p>
          <a:p>
            <a:pPr lvl="0" marL="336550" rtl="0">
              <a:lnSpc>
                <a:spcPct val="100000"/>
              </a:lnSpc>
              <a:spcBef>
                <a:spcPts val="600"/>
              </a:spcBef>
              <a:spcAft>
                <a:spcPts val="0"/>
              </a:spcAft>
              <a:buClr>
                <a:srgbClr val="000000"/>
              </a:buClr>
              <a:buSzPct val="25000"/>
              <a:buFont typeface="Arial"/>
              <a:buNone/>
            </a:pPr>
            <a:r>
              <a:rPr lang="en-US">
                <a:solidFill>
                  <a:srgbClr val="000000"/>
                </a:solidFill>
              </a:rPr>
              <a:t>The static modifier causes the variable to be available without loading an instance of the class where it is defined. The final modifier causes the variable to be unchangeable.</a:t>
            </a:r>
          </a:p>
          <a:p>
            <a:pPr lvl="0" marL="336550" rtl="0">
              <a:lnSpc>
                <a:spcPct val="100000"/>
              </a:lnSpc>
              <a:spcBef>
                <a:spcPts val="600"/>
              </a:spcBef>
              <a:spcAft>
                <a:spcPts val="0"/>
              </a:spcAft>
              <a:buClr>
                <a:srgbClr val="000000"/>
              </a:buClr>
              <a:buSzPct val="25000"/>
              <a:buFont typeface="Arial"/>
              <a:buNone/>
            </a:pPr>
            <a:r>
              <a:rPr lang="en-US">
                <a:solidFill>
                  <a:srgbClr val="000000"/>
                </a:solidFill>
              </a:rPr>
              <a:t>e.g.</a:t>
            </a:r>
          </a:p>
          <a:p>
            <a:pPr lvl="0" marL="336550" rtl="0">
              <a:lnSpc>
                <a:spcPct val="100000"/>
              </a:lnSpc>
              <a:spcBef>
                <a:spcPts val="600"/>
              </a:spcBef>
              <a:spcAft>
                <a:spcPts val="0"/>
              </a:spcAft>
              <a:buClr>
                <a:srgbClr val="008000"/>
              </a:buClr>
              <a:buSzPct val="25000"/>
              <a:buFont typeface="Arial"/>
              <a:buNone/>
            </a:pPr>
            <a:r>
              <a:rPr lang="en-US">
                <a:solidFill>
                  <a:srgbClr val="008000"/>
                </a:solidFill>
              </a:rPr>
              <a:t>   public static final int MAX_UNITS = 25;</a:t>
            </a:r>
          </a:p>
        </p:txBody>
      </p:sp>
      <p:sp>
        <p:nvSpPr>
          <p:cNvPr id="216" name="Shape 216"/>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Constants and Final Keyword</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Introduction</a:t>
            </a:r>
          </a:p>
        </p:txBody>
      </p:sp>
      <p:sp>
        <p:nvSpPr>
          <p:cNvPr id="108" name="Shape 108"/>
          <p:cNvSpPr txBox="1"/>
          <p:nvPr>
            <p:ph idx="1" type="body"/>
          </p:nvPr>
        </p:nvSpPr>
        <p:spPr>
          <a:xfrm>
            <a:off x="729450" y="2771825"/>
            <a:ext cx="2920500" cy="3014700"/>
          </a:xfrm>
          <a:prstGeom prst="rect">
            <a:avLst/>
          </a:prstGeom>
        </p:spPr>
        <p:txBody>
          <a:bodyPr anchorCtr="0" anchor="t" bIns="91425" lIns="91425" rIns="91425" wrap="square" tIns="91425">
            <a:noAutofit/>
          </a:bodyPr>
          <a:lstStyle/>
          <a:p>
            <a:pPr lvl="0" rtl="0">
              <a:spcBef>
                <a:spcPts val="0"/>
              </a:spcBef>
              <a:buNone/>
            </a:pPr>
            <a:r>
              <a:rPr lang="en-US">
                <a:solidFill>
                  <a:srgbClr val="000000"/>
                </a:solidFill>
                <a:highlight>
                  <a:srgbClr val="FFFFFF"/>
                </a:highlight>
              </a:rPr>
              <a:t>Java Platform, Standard Edition (</a:t>
            </a:r>
            <a:r>
              <a:rPr lang="en-US" u="sng">
                <a:solidFill>
                  <a:srgbClr val="00758F"/>
                </a:solidFill>
                <a:highlight>
                  <a:srgbClr val="FFFFFF"/>
                </a:highlight>
                <a:hlinkClick r:id="rId3"/>
              </a:rPr>
              <a:t>Java SE</a:t>
            </a:r>
            <a:r>
              <a:rPr lang="en-US">
                <a:solidFill>
                  <a:srgbClr val="000000"/>
                </a:solidFill>
                <a:highlight>
                  <a:srgbClr val="FFFFFF"/>
                </a:highlight>
              </a:rPr>
              <a:t>) lets you develop and deploy Java applications on </a:t>
            </a:r>
            <a:r>
              <a:rPr lang="en-US" u="sng">
                <a:solidFill>
                  <a:srgbClr val="00758F"/>
                </a:solidFill>
                <a:highlight>
                  <a:srgbClr val="FFFFFF"/>
                </a:highlight>
                <a:hlinkClick r:id="rId4"/>
              </a:rPr>
              <a:t>desktops</a:t>
            </a:r>
            <a:r>
              <a:rPr lang="en-US">
                <a:solidFill>
                  <a:srgbClr val="000000"/>
                </a:solidFill>
                <a:highlight>
                  <a:srgbClr val="FFFFFF"/>
                </a:highlight>
              </a:rPr>
              <a:t> and servers, as well as in today's demanding </a:t>
            </a:r>
            <a:r>
              <a:rPr lang="en-US" u="sng">
                <a:solidFill>
                  <a:srgbClr val="00758F"/>
                </a:solidFill>
                <a:highlight>
                  <a:srgbClr val="FFFFFF"/>
                </a:highlight>
                <a:hlinkClick r:id="rId5"/>
              </a:rPr>
              <a:t>embedded </a:t>
            </a:r>
            <a:r>
              <a:rPr lang="en-US">
                <a:solidFill>
                  <a:srgbClr val="000000"/>
                </a:solidFill>
                <a:highlight>
                  <a:srgbClr val="FFFFFF"/>
                </a:highlight>
              </a:rPr>
              <a:t>environments. Java offers the rich user interface, performance, versatility, portability, and security that today's applications require.</a:t>
            </a:r>
          </a:p>
        </p:txBody>
      </p:sp>
      <p:pic>
        <p:nvPicPr>
          <p:cNvPr id="109" name="Shape 109"/>
          <p:cNvPicPr preferRelativeResize="0"/>
          <p:nvPr/>
        </p:nvPicPr>
        <p:blipFill>
          <a:blip r:embed="rId6">
            <a:alphaModFix/>
          </a:blip>
          <a:stretch>
            <a:fillRect/>
          </a:stretch>
        </p:blipFill>
        <p:spPr>
          <a:xfrm>
            <a:off x="3810221" y="2896225"/>
            <a:ext cx="4607924" cy="2654050"/>
          </a:xfrm>
          <a:prstGeom prst="rect">
            <a:avLst/>
          </a:prstGeom>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ECV Learning Eco-system</a:t>
            </a:r>
          </a:p>
        </p:txBody>
      </p:sp>
      <p:sp>
        <p:nvSpPr>
          <p:cNvPr id="117" name="Shape 117"/>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a:spcBef>
                <a:spcPts val="0"/>
              </a:spcBef>
              <a:buNone/>
            </a:pPr>
            <a:r>
              <a:rPr lang="en-US"/>
              <a:t>JavaSE -&gt; QA Automation Testing -&gt; Internship -&gt; Landing a job</a:t>
            </a:r>
          </a:p>
          <a:p>
            <a:pPr indent="-228600" lvl="0" marL="457200">
              <a:spcBef>
                <a:spcPts val="0"/>
              </a:spcBef>
            </a:pPr>
            <a:r>
              <a:rPr lang="en-US"/>
              <a:t>Easy to learn</a:t>
            </a:r>
          </a:p>
          <a:p>
            <a:pPr indent="-228600" lvl="0" marL="457200">
              <a:spcBef>
                <a:spcPts val="0"/>
              </a:spcBef>
            </a:pPr>
            <a:r>
              <a:rPr lang="en-US"/>
              <a:t>Great amount of job opportunities</a:t>
            </a:r>
          </a:p>
          <a:p>
            <a:pPr lvl="0">
              <a:spcBef>
                <a:spcPts val="0"/>
              </a:spcBef>
              <a:buNone/>
            </a:pPr>
            <a:r>
              <a:rPr lang="en-US"/>
              <a:t>JaveSE -&gt; JaveEE -&gt; Internship -&gt; Landing a job</a:t>
            </a:r>
          </a:p>
          <a:p>
            <a:pPr indent="-228600" lvl="0" marL="457200">
              <a:spcBef>
                <a:spcPts val="0"/>
              </a:spcBef>
            </a:pPr>
            <a:r>
              <a:rPr lang="en-US"/>
              <a:t>More effort needed</a:t>
            </a:r>
          </a:p>
          <a:p>
            <a:pPr indent="-228600" lvl="0" marL="457200">
              <a:spcBef>
                <a:spcPts val="0"/>
              </a:spcBef>
            </a:pPr>
            <a:r>
              <a:rPr lang="en-US"/>
              <a:t>Better career potential</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Job Market</a:t>
            </a:r>
          </a:p>
        </p:txBody>
      </p:sp>
      <p:pic>
        <p:nvPicPr>
          <p:cNvPr id="125" name="Shape 125"/>
          <p:cNvPicPr preferRelativeResize="0"/>
          <p:nvPr/>
        </p:nvPicPr>
        <p:blipFill>
          <a:blip r:embed="rId3">
            <a:alphaModFix/>
          </a:blip>
          <a:stretch>
            <a:fillRect/>
          </a:stretch>
        </p:blipFill>
        <p:spPr>
          <a:xfrm>
            <a:off x="4852951" y="2624300"/>
            <a:ext cx="4138648" cy="2103348"/>
          </a:xfrm>
          <a:prstGeom prst="rect">
            <a:avLst/>
          </a:prstGeom>
          <a:noFill/>
          <a:ln>
            <a:noFill/>
          </a:ln>
        </p:spPr>
      </p:pic>
      <p:pic>
        <p:nvPicPr>
          <p:cNvPr id="126" name="Shape 126"/>
          <p:cNvPicPr preferRelativeResize="0"/>
          <p:nvPr/>
        </p:nvPicPr>
        <p:blipFill>
          <a:blip r:embed="rId4">
            <a:alphaModFix/>
          </a:blip>
          <a:stretch>
            <a:fillRect/>
          </a:stretch>
        </p:blipFill>
        <p:spPr>
          <a:xfrm>
            <a:off x="152400" y="2624300"/>
            <a:ext cx="4548151" cy="2267347"/>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Self Introduction</a:t>
            </a:r>
          </a:p>
        </p:txBody>
      </p:sp>
      <p:sp>
        <p:nvSpPr>
          <p:cNvPr id="132" name="Shape 132"/>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t>Please take 2-3 minutes to introduce yourself to the class and try to present relevant information.</a:t>
            </a:r>
          </a:p>
          <a:p>
            <a:pPr lvl="0" rtl="0">
              <a:spcBef>
                <a:spcPts val="0"/>
              </a:spcBef>
              <a:buNone/>
            </a:pPr>
            <a:r>
              <a:rPr lang="en-US"/>
              <a:t>Be a good listener!</a:t>
            </a:r>
          </a:p>
          <a:p>
            <a:pPr lvl="0" rtl="0">
              <a:spcBef>
                <a:spcPts val="0"/>
              </a:spcBef>
              <a:buNone/>
            </a:pPr>
            <a:r>
              <a:rPr lang="en-US"/>
              <a:t>It’s the time to show!</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idx="1" type="body"/>
          </p:nvPr>
        </p:nvSpPr>
        <p:spPr>
          <a:xfrm>
            <a:off x="729450" y="2771825"/>
            <a:ext cx="2544300" cy="3014700"/>
          </a:xfrm>
          <a:prstGeom prst="rect">
            <a:avLst/>
          </a:prstGeom>
        </p:spPr>
        <p:txBody>
          <a:bodyPr anchorCtr="0" anchor="t" bIns="91425" lIns="91425" rIns="91425" wrap="square" tIns="91425">
            <a:noAutofit/>
          </a:bodyPr>
          <a:lstStyle/>
          <a:p>
            <a:pPr lvl="0">
              <a:spcBef>
                <a:spcPts val="0"/>
              </a:spcBef>
              <a:buNone/>
            </a:pPr>
            <a:r>
              <a:rPr lang="en-US"/>
              <a:t>Go to Oracle </a:t>
            </a:r>
            <a:r>
              <a:rPr lang="en-US"/>
              <a:t>official</a:t>
            </a:r>
            <a:r>
              <a:rPr lang="en-US"/>
              <a:t> website and download JDK according to your operating system.</a:t>
            </a:r>
          </a:p>
        </p:txBody>
      </p:sp>
      <p:sp>
        <p:nvSpPr>
          <p:cNvPr id="140" name="Shape 140"/>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System Requirements</a:t>
            </a:r>
          </a:p>
        </p:txBody>
      </p:sp>
      <p:pic>
        <p:nvPicPr>
          <p:cNvPr id="141" name="Shape 141"/>
          <p:cNvPicPr preferRelativeResize="0"/>
          <p:nvPr/>
        </p:nvPicPr>
        <p:blipFill>
          <a:blip r:embed="rId3">
            <a:alphaModFix/>
          </a:blip>
          <a:stretch>
            <a:fillRect/>
          </a:stretch>
        </p:blipFill>
        <p:spPr>
          <a:xfrm>
            <a:off x="3397925" y="2771825"/>
            <a:ext cx="5143500" cy="2847975"/>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System Requirements</a:t>
            </a:r>
          </a:p>
        </p:txBody>
      </p:sp>
      <p:sp>
        <p:nvSpPr>
          <p:cNvPr id="149" name="Shape 149"/>
          <p:cNvSpPr txBox="1"/>
          <p:nvPr>
            <p:ph idx="1" type="body"/>
          </p:nvPr>
        </p:nvSpPr>
        <p:spPr>
          <a:xfrm>
            <a:off x="729450" y="3159525"/>
            <a:ext cx="3005400" cy="3014700"/>
          </a:xfrm>
          <a:prstGeom prst="rect">
            <a:avLst/>
          </a:prstGeom>
        </p:spPr>
        <p:txBody>
          <a:bodyPr anchorCtr="0" anchor="t" bIns="91425" lIns="91425" rIns="91425" wrap="square" tIns="91425">
            <a:noAutofit/>
          </a:bodyPr>
          <a:lstStyle/>
          <a:p>
            <a:pPr lvl="0">
              <a:spcBef>
                <a:spcPts val="0"/>
              </a:spcBef>
              <a:buNone/>
            </a:pPr>
            <a:r>
              <a:rPr lang="en-US"/>
              <a:t>Download IntelliJ from Jet brain:</a:t>
            </a:r>
          </a:p>
          <a:p>
            <a:pPr lvl="0">
              <a:spcBef>
                <a:spcPts val="0"/>
              </a:spcBef>
              <a:buNone/>
            </a:pPr>
            <a:r>
              <a:rPr lang="en-US"/>
              <a:t>https://www.jetbrains.com/idea/download/#section=windows</a:t>
            </a:r>
          </a:p>
        </p:txBody>
      </p:sp>
      <p:pic>
        <p:nvPicPr>
          <p:cNvPr id="150" name="Shape 150"/>
          <p:cNvPicPr preferRelativeResize="0"/>
          <p:nvPr/>
        </p:nvPicPr>
        <p:blipFill>
          <a:blip r:embed="rId3">
            <a:alphaModFix/>
          </a:blip>
          <a:stretch>
            <a:fillRect/>
          </a:stretch>
        </p:blipFill>
        <p:spPr>
          <a:xfrm>
            <a:off x="3734850" y="3159512"/>
            <a:ext cx="4864350" cy="223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US">
                <a:solidFill>
                  <a:srgbClr val="000000"/>
                </a:solidFill>
              </a:rPr>
              <a:t>JVM stands for Java virtual machine.</a:t>
            </a:r>
          </a:p>
          <a:p>
            <a:pPr lvl="0" rtl="0">
              <a:lnSpc>
                <a:spcPct val="100000"/>
              </a:lnSpc>
              <a:spcBef>
                <a:spcPts val="600"/>
              </a:spcBef>
              <a:spcAft>
                <a:spcPts val="0"/>
              </a:spcAft>
              <a:buNone/>
            </a:pPr>
            <a:r>
              <a:rPr lang="en-US">
                <a:solidFill>
                  <a:srgbClr val="000000"/>
                </a:solidFill>
              </a:rPr>
              <a:t>At run-time (when the program is running), the JVM reads and interprets .class files and executes the program's instructions on the native hardware platform for which the JVM was written. The JVM interprets the bytecode just as a CPU would interpret assembly-language instructions.</a:t>
            </a:r>
          </a:p>
          <a:p>
            <a:pPr lvl="0" rtl="0">
              <a:lnSpc>
                <a:spcPct val="100000"/>
              </a:lnSpc>
              <a:spcBef>
                <a:spcPts val="600"/>
              </a:spcBef>
              <a:spcAft>
                <a:spcPts val="0"/>
              </a:spcAft>
              <a:buNone/>
            </a:pPr>
            <a:r>
              <a:rPr lang="en-US">
                <a:solidFill>
                  <a:srgbClr val="000000"/>
                </a:solidFill>
              </a:rPr>
              <a:t>All java processes are running in JVM, no separate process can be seen from outside.</a:t>
            </a:r>
          </a:p>
          <a:p>
            <a:pPr lvl="0" rtl="0">
              <a:lnSpc>
                <a:spcPct val="100000"/>
              </a:lnSpc>
              <a:spcBef>
                <a:spcPts val="600"/>
              </a:spcBef>
              <a:spcAft>
                <a:spcPts val="0"/>
              </a:spcAft>
              <a:buNone/>
            </a:pPr>
            <a:r>
              <a:rPr lang="en-US">
                <a:solidFill>
                  <a:srgbClr val="000000"/>
                </a:solidFill>
              </a:rPr>
              <a:t>JVM can run on most operating systems in the market, makes it cross-platform.</a:t>
            </a:r>
          </a:p>
          <a:p>
            <a:pPr lvl="0" rtl="0">
              <a:lnSpc>
                <a:spcPct val="100000"/>
              </a:lnSpc>
              <a:spcBef>
                <a:spcPts val="600"/>
              </a:spcBef>
              <a:spcAft>
                <a:spcPts val="0"/>
              </a:spcAft>
              <a:buNone/>
            </a:pPr>
            <a:r>
              <a:rPr lang="en-US">
                <a:solidFill>
                  <a:srgbClr val="000000"/>
                </a:solidFill>
              </a:rPr>
              <a:t>Compile once, run everywhere!</a:t>
            </a:r>
          </a:p>
        </p:txBody>
      </p:sp>
      <p:sp>
        <p:nvSpPr>
          <p:cNvPr id="158" name="Shape 158"/>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JVM</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15000"/>
              </a:lnSpc>
              <a:spcBef>
                <a:spcPts val="0"/>
              </a:spcBef>
              <a:spcAft>
                <a:spcPts val="0"/>
              </a:spcAft>
              <a:buNone/>
            </a:pPr>
            <a:r>
              <a:rPr lang="en-US">
                <a:solidFill>
                  <a:srgbClr val="000000"/>
                </a:solidFill>
              </a:rPr>
              <a:t>Main method is the entry point of a java program.</a:t>
            </a:r>
          </a:p>
          <a:p>
            <a:pPr lvl="0" rtl="0">
              <a:lnSpc>
                <a:spcPct val="115000"/>
              </a:lnSpc>
              <a:spcBef>
                <a:spcPts val="0"/>
              </a:spcBef>
              <a:spcAft>
                <a:spcPts val="0"/>
              </a:spcAft>
              <a:buNone/>
            </a:pPr>
            <a:r>
              <a:rPr lang="en-US">
                <a:solidFill>
                  <a:srgbClr val="000000"/>
                </a:solidFill>
              </a:rPr>
              <a:t>Let’s try the following code:</a:t>
            </a:r>
          </a:p>
          <a:p>
            <a:pPr lvl="0" marL="336550" rtl="0">
              <a:lnSpc>
                <a:spcPct val="100000"/>
              </a:lnSpc>
              <a:spcBef>
                <a:spcPts val="600"/>
              </a:spcBef>
              <a:spcAft>
                <a:spcPts val="0"/>
              </a:spcAft>
              <a:buClr>
                <a:schemeClr val="lt1"/>
              </a:buClr>
              <a:buSzPct val="25000"/>
              <a:buFont typeface="Times New Roman"/>
              <a:buNone/>
            </a:pPr>
            <a:r>
              <a:t/>
            </a:r>
            <a:endParaRPr>
              <a:solidFill>
                <a:srgbClr val="000000"/>
              </a:solidFill>
            </a:endParaRPr>
          </a:p>
          <a:p>
            <a:pPr lvl="0" marL="336550" rtl="0">
              <a:lnSpc>
                <a:spcPct val="100000"/>
              </a:lnSpc>
              <a:spcBef>
                <a:spcPts val="600"/>
              </a:spcBef>
              <a:spcAft>
                <a:spcPts val="0"/>
              </a:spcAft>
              <a:buClr>
                <a:srgbClr val="000000"/>
              </a:buClr>
              <a:buSzPct val="25000"/>
              <a:buFont typeface="Arial"/>
              <a:buNone/>
            </a:pPr>
            <a:r>
              <a:rPr b="1" lang="en-US">
                <a:solidFill>
                  <a:srgbClr val="000000"/>
                </a:solidFill>
              </a:rPr>
              <a:t>public class </a:t>
            </a:r>
            <a:r>
              <a:rPr lang="en-US">
                <a:solidFill>
                  <a:srgbClr val="000000"/>
                </a:solidFill>
              </a:rPr>
              <a:t>MainExample {</a:t>
            </a:r>
            <a:br>
              <a:rPr lang="en-US">
                <a:solidFill>
                  <a:srgbClr val="000000"/>
                </a:solidFill>
              </a:rPr>
            </a:br>
            <a:r>
              <a:rPr lang="en-US">
                <a:solidFill>
                  <a:srgbClr val="000000"/>
                </a:solidFill>
              </a:rPr>
              <a:t>    </a:t>
            </a:r>
            <a:r>
              <a:rPr b="1" lang="en-US">
                <a:solidFill>
                  <a:srgbClr val="000000"/>
                </a:solidFill>
              </a:rPr>
              <a:t>public static void </a:t>
            </a:r>
            <a:r>
              <a:rPr lang="en-US">
                <a:solidFill>
                  <a:srgbClr val="000000"/>
                </a:solidFill>
              </a:rPr>
              <a:t>main(String[] args) {</a:t>
            </a:r>
            <a:br>
              <a:rPr lang="en-US">
                <a:solidFill>
                  <a:srgbClr val="000000"/>
                </a:solidFill>
              </a:rPr>
            </a:br>
            <a:r>
              <a:rPr lang="en-US">
                <a:solidFill>
                  <a:srgbClr val="000000"/>
                </a:solidFill>
              </a:rPr>
              <a:t>        String helloWorld = </a:t>
            </a:r>
            <a:r>
              <a:rPr b="1" lang="en-US">
                <a:solidFill>
                  <a:srgbClr val="000000"/>
                </a:solidFill>
              </a:rPr>
              <a:t>"Hello World!"</a:t>
            </a:r>
            <a:r>
              <a:rPr lang="en-US">
                <a:solidFill>
                  <a:srgbClr val="000000"/>
                </a:solidFill>
              </a:rPr>
              <a:t>;</a:t>
            </a:r>
            <a:br>
              <a:rPr lang="en-US">
                <a:solidFill>
                  <a:srgbClr val="000000"/>
                </a:solidFill>
              </a:rPr>
            </a:br>
            <a:r>
              <a:rPr lang="en-US">
                <a:solidFill>
                  <a:srgbClr val="000000"/>
                </a:solidFill>
              </a:rPr>
              <a:t>        System.</a:t>
            </a:r>
            <a:r>
              <a:rPr b="1" i="1" lang="en-US">
                <a:solidFill>
                  <a:srgbClr val="000000"/>
                </a:solidFill>
              </a:rPr>
              <a:t>out</a:t>
            </a:r>
            <a:r>
              <a:rPr lang="en-US">
                <a:solidFill>
                  <a:srgbClr val="000000"/>
                </a:solidFill>
              </a:rPr>
              <a:t>.println(helloWorld);</a:t>
            </a:r>
            <a:br>
              <a:rPr lang="en-US">
                <a:solidFill>
                  <a:srgbClr val="000000"/>
                </a:solidFill>
              </a:rPr>
            </a:br>
            <a:r>
              <a:rPr lang="en-US">
                <a:solidFill>
                  <a:srgbClr val="000000"/>
                </a:solidFill>
              </a:rPr>
              <a:t>    }</a:t>
            </a:r>
            <a:br>
              <a:rPr lang="en-US">
                <a:solidFill>
                  <a:srgbClr val="000000"/>
                </a:solidFill>
              </a:rPr>
            </a:br>
            <a:r>
              <a:rPr lang="en-US">
                <a:solidFill>
                  <a:srgbClr val="000000"/>
                </a:solidFill>
              </a:rPr>
              <a:t>}</a:t>
            </a:r>
          </a:p>
        </p:txBody>
      </p:sp>
      <p:sp>
        <p:nvSpPr>
          <p:cNvPr id="166" name="Shape 166"/>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Hello World!</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