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67" r:id="rId11"/>
    <p:sldId id="269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7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3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80" r:id="rId46"/>
    <p:sldId id="271" r:id="rId47"/>
    <p:sldId id="27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3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86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59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533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5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6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6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8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8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672C-7C36-4920-A5CC-8D1617272CD5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65D0D7-07D8-4BE4-9871-D5C5D6B5E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48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By </a:t>
            </a:r>
          </a:p>
          <a:p>
            <a:r>
              <a:rPr lang="en-GB" dirty="0" smtClean="0"/>
              <a:t>Hasan Murad</a:t>
            </a:r>
          </a:p>
          <a:p>
            <a:r>
              <a:rPr lang="en-GB" dirty="0" smtClean="0"/>
              <a:t>Lecturer</a:t>
            </a:r>
          </a:p>
          <a:p>
            <a:r>
              <a:rPr lang="en-GB" dirty="0" smtClean="0"/>
              <a:t>CSE,UAP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general form of Sigma-notation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general form of Sigma-notation in Iverson's convention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69" y="2486512"/>
            <a:ext cx="1842448" cy="1361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21" y="4634338"/>
            <a:ext cx="2685024" cy="13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sum of reciprocals of </a:t>
            </a:r>
            <a:r>
              <a:rPr lang="en-GB" dirty="0" smtClean="0"/>
              <a:t>all prime </a:t>
            </a:r>
            <a:r>
              <a:rPr lang="en-GB" dirty="0"/>
              <a:t>numbers between 1 and N </a:t>
            </a:r>
          </a:p>
          <a:p>
            <a:r>
              <a:rPr lang="en-GB" dirty="0" smtClean="0"/>
              <a:t>The Sigma-notation  form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of Sigma-notation form in Iverson's convention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888" y="2449274"/>
            <a:ext cx="1450504" cy="1404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11" y="4484421"/>
            <a:ext cx="4007315" cy="12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4191"/>
            <a:ext cx="8596668" cy="782472"/>
          </a:xfrm>
        </p:spPr>
        <p:txBody>
          <a:bodyPr/>
          <a:lstStyle/>
          <a:p>
            <a:r>
              <a:rPr lang="en-GB" b="1" dirty="0"/>
              <a:t>SUMS AND </a:t>
            </a:r>
            <a:r>
              <a:rPr lang="en-GB" b="1" dirty="0" smtClean="0"/>
              <a:t>RECURRENCES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789"/>
            <a:ext cx="8596668" cy="4444574"/>
          </a:xfrm>
        </p:spPr>
        <p:txBody>
          <a:bodyPr/>
          <a:lstStyle/>
          <a:p>
            <a:r>
              <a:rPr lang="en-GB" dirty="0"/>
              <a:t>The delimited form </a:t>
            </a:r>
            <a:r>
              <a:rPr lang="en-GB" dirty="0" smtClean="0"/>
              <a:t>Sum: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quivalent recurrence form: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398" y="1869744"/>
            <a:ext cx="2947133" cy="141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087" y="4119183"/>
            <a:ext cx="4766338" cy="10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4191"/>
            <a:ext cx="8596668" cy="782472"/>
          </a:xfrm>
        </p:spPr>
        <p:txBody>
          <a:bodyPr/>
          <a:lstStyle/>
          <a:p>
            <a:r>
              <a:rPr lang="en-GB" b="1" dirty="0"/>
              <a:t>SUMS AND </a:t>
            </a:r>
            <a:r>
              <a:rPr lang="en-GB" b="1" dirty="0" smtClean="0"/>
              <a:t>RECURRENCES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596668" cy="4594700"/>
          </a:xfrm>
        </p:spPr>
        <p:txBody>
          <a:bodyPr/>
          <a:lstStyle/>
          <a:p>
            <a:r>
              <a:rPr lang="en-GB" dirty="0" smtClean="0"/>
              <a:t>Equivalent recurrence form: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If  a</a:t>
            </a:r>
            <a:r>
              <a:rPr lang="en-GB" baseline="-25000" dirty="0"/>
              <a:t>n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 smtClean="0"/>
              <a:t>Then,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11" y="1884363"/>
            <a:ext cx="4766338" cy="1062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11" y="3430114"/>
            <a:ext cx="941695" cy="409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42" y="4118431"/>
            <a:ext cx="5330285" cy="10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4191"/>
            <a:ext cx="8596668" cy="782472"/>
          </a:xfrm>
        </p:spPr>
        <p:txBody>
          <a:bodyPr/>
          <a:lstStyle/>
          <a:p>
            <a:r>
              <a:rPr lang="en-GB" b="1" dirty="0"/>
              <a:t>SUMS AND </a:t>
            </a:r>
            <a:r>
              <a:rPr lang="en-GB" b="1" dirty="0" smtClean="0"/>
              <a:t>RECURRENCES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596668" cy="4594700"/>
          </a:xfrm>
        </p:spPr>
        <p:txBody>
          <a:bodyPr>
            <a:normAutofit/>
          </a:bodyPr>
          <a:lstStyle/>
          <a:p>
            <a:r>
              <a:rPr lang="en-GB" dirty="0" smtClean="0"/>
              <a:t>If </a:t>
            </a:r>
            <a:r>
              <a:rPr lang="en-GB" dirty="0"/>
              <a:t> a</a:t>
            </a:r>
            <a:r>
              <a:rPr lang="en-GB" baseline="-25000" dirty="0"/>
              <a:t>n</a:t>
            </a:r>
            <a:r>
              <a:rPr lang="en-GB" dirty="0"/>
              <a:t> </a:t>
            </a:r>
            <a:r>
              <a:rPr lang="en-GB" dirty="0" smtClean="0"/>
              <a:t>=</a:t>
            </a:r>
          </a:p>
          <a:p>
            <a:r>
              <a:rPr lang="en-GB" dirty="0"/>
              <a:t>recurrence form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R1 = 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R2 = ?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72" y="1446662"/>
            <a:ext cx="941695" cy="409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3970"/>
            <a:ext cx="5330285" cy="1007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9" y="3924627"/>
            <a:ext cx="2268679" cy="57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939" y="4995664"/>
            <a:ext cx="2421095" cy="5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4191"/>
            <a:ext cx="8596668" cy="782472"/>
          </a:xfrm>
        </p:spPr>
        <p:txBody>
          <a:bodyPr/>
          <a:lstStyle/>
          <a:p>
            <a:r>
              <a:rPr lang="en-GB" b="1" dirty="0"/>
              <a:t>SUMS AND </a:t>
            </a:r>
            <a:r>
              <a:rPr lang="en-GB" b="1" dirty="0" smtClean="0"/>
              <a:t>RECURRENCES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596668" cy="4594700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8" y="2318978"/>
            <a:ext cx="2268679" cy="57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48" y="2919045"/>
            <a:ext cx="2421095" cy="52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92" y="1763836"/>
            <a:ext cx="1194396" cy="555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92" y="4553237"/>
            <a:ext cx="4627756" cy="729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425552"/>
            <a:ext cx="8316959" cy="7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4191"/>
            <a:ext cx="8596668" cy="782472"/>
          </a:xfrm>
        </p:spPr>
        <p:txBody>
          <a:bodyPr/>
          <a:lstStyle/>
          <a:p>
            <a:r>
              <a:rPr lang="en-GB" b="1" dirty="0"/>
              <a:t>SUMS AND </a:t>
            </a:r>
            <a:r>
              <a:rPr lang="en-GB" b="1" dirty="0" smtClean="0"/>
              <a:t>RECURRENCES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596668" cy="4594700"/>
          </a:xfrm>
        </p:spPr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9734" y="1599063"/>
            <a:ext cx="8596668" cy="459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r>
              <a:rPr lang="en-GB" sz="2200" dirty="0"/>
              <a:t>If </a:t>
            </a:r>
            <a:r>
              <a:rPr lang="en-GB" dirty="0"/>
              <a:t> </a:t>
            </a:r>
            <a:r>
              <a:rPr lang="en-GB" sz="2200" dirty="0" err="1" smtClean="0"/>
              <a:t>R</a:t>
            </a:r>
            <a:r>
              <a:rPr lang="en-GB" sz="2200" baseline="-25000" dirty="0" err="1" smtClean="0"/>
              <a:t>n</a:t>
            </a:r>
            <a:r>
              <a:rPr lang="en-GB" dirty="0" smtClean="0"/>
              <a:t>  = 1, then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	A(n) = 1</a:t>
            </a:r>
          </a:p>
          <a:p>
            <a:r>
              <a:rPr lang="en-GB" sz="2200" dirty="0"/>
              <a:t>If </a:t>
            </a:r>
            <a:r>
              <a:rPr lang="en-GB" dirty="0"/>
              <a:t> </a:t>
            </a:r>
            <a:r>
              <a:rPr lang="en-GB" sz="2200" dirty="0" err="1"/>
              <a:t>R</a:t>
            </a:r>
            <a:r>
              <a:rPr lang="en-GB" sz="2200" baseline="-25000" dirty="0" err="1"/>
              <a:t>n</a:t>
            </a:r>
            <a:r>
              <a:rPr lang="en-GB" dirty="0"/>
              <a:t>  = </a:t>
            </a:r>
            <a:r>
              <a:rPr lang="en-GB" dirty="0" smtClean="0"/>
              <a:t>n, then</a:t>
            </a:r>
          </a:p>
          <a:p>
            <a:pPr marL="0" indent="0">
              <a:buNone/>
            </a:pPr>
            <a:r>
              <a:rPr lang="en-GB" dirty="0" smtClean="0"/>
              <a:t>				B(n) = n</a:t>
            </a:r>
          </a:p>
          <a:p>
            <a:r>
              <a:rPr lang="en-GB" sz="2200" dirty="0" smtClean="0"/>
              <a:t>If </a:t>
            </a:r>
            <a:r>
              <a:rPr lang="en-GB" dirty="0" smtClean="0"/>
              <a:t> </a:t>
            </a:r>
            <a:r>
              <a:rPr lang="en-GB" sz="2200" dirty="0" err="1"/>
              <a:t>R</a:t>
            </a:r>
            <a:r>
              <a:rPr lang="en-GB" sz="2200" baseline="-25000" dirty="0" err="1"/>
              <a:t>n</a:t>
            </a:r>
            <a:r>
              <a:rPr lang="en-GB" dirty="0"/>
              <a:t>  = </a:t>
            </a:r>
            <a:r>
              <a:rPr lang="en-GB" dirty="0" smtClean="0"/>
              <a:t>n^2, then</a:t>
            </a:r>
          </a:p>
          <a:p>
            <a:pPr marL="0" indent="0">
              <a:buNone/>
            </a:pPr>
            <a:r>
              <a:rPr lang="en-GB" dirty="0" smtClean="0"/>
              <a:t>				2C(n) – B(n) = n^2</a:t>
            </a:r>
          </a:p>
          <a:p>
            <a:pPr marL="0" indent="0">
              <a:buNone/>
            </a:pPr>
            <a:r>
              <a:rPr lang="en-GB" dirty="0" smtClean="0"/>
              <a:t>				2C(n) = n^2+B(n)</a:t>
            </a:r>
          </a:p>
          <a:p>
            <a:pPr marL="0" indent="0">
              <a:buNone/>
            </a:pPr>
            <a:r>
              <a:rPr lang="en-GB" dirty="0" smtClean="0"/>
              <a:t>				2C(n) = n^2+n</a:t>
            </a:r>
          </a:p>
          <a:p>
            <a:pPr marL="0" indent="0">
              <a:buNone/>
            </a:pPr>
            <a:r>
              <a:rPr lang="en-GB" dirty="0" smtClean="0"/>
              <a:t>				C(n) = (n^2+n)/2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599063"/>
            <a:ext cx="4627756" cy="729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60" y="2331469"/>
            <a:ext cx="3048692" cy="5606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56" y="4110983"/>
            <a:ext cx="3048692" cy="5484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191" y="3245881"/>
            <a:ext cx="3051161" cy="5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4191"/>
            <a:ext cx="8596668" cy="782472"/>
          </a:xfrm>
        </p:spPr>
        <p:txBody>
          <a:bodyPr/>
          <a:lstStyle/>
          <a:p>
            <a:r>
              <a:rPr lang="en-GB" b="1" dirty="0"/>
              <a:t>SUMS AND </a:t>
            </a:r>
            <a:r>
              <a:rPr lang="en-GB" b="1" dirty="0" smtClean="0"/>
              <a:t>RECURRENCES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663"/>
            <a:ext cx="8596668" cy="4594700"/>
          </a:xfrm>
        </p:spPr>
        <p:txBody>
          <a:bodyPr>
            <a:normAutofit/>
          </a:bodyPr>
          <a:lstStyle/>
          <a:p>
            <a:r>
              <a:rPr lang="en-GB" dirty="0"/>
              <a:t>A(n) = </a:t>
            </a:r>
            <a:r>
              <a:rPr lang="en-GB" dirty="0" smtClean="0"/>
              <a:t>1</a:t>
            </a:r>
          </a:p>
          <a:p>
            <a:r>
              <a:rPr lang="en-GB" dirty="0"/>
              <a:t>B(n) = </a:t>
            </a:r>
            <a:r>
              <a:rPr lang="en-GB" dirty="0" smtClean="0"/>
              <a:t>n</a:t>
            </a:r>
          </a:p>
          <a:p>
            <a:r>
              <a:rPr lang="en-GB" dirty="0"/>
              <a:t>C(n) = (n^2+n)/2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8" y="2787368"/>
            <a:ext cx="4627756" cy="729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88" y="3497716"/>
            <a:ext cx="5330285" cy="1007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06" y="4534582"/>
            <a:ext cx="4766338" cy="1062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71" y="5572063"/>
            <a:ext cx="2679336" cy="10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GB" dirty="0" smtClean="0"/>
              <a:t>Example Problem for Recurrences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Ro = a</a:t>
            </a:r>
          </a:p>
          <a:p>
            <a:r>
              <a:rPr lang="en-GB" dirty="0" err="1" smtClean="0"/>
              <a:t>Rn</a:t>
            </a:r>
            <a:r>
              <a:rPr lang="en-GB" dirty="0" smtClean="0"/>
              <a:t> = R(n-1) + </a:t>
            </a:r>
            <a:r>
              <a:rPr lang="en-GB" dirty="0" err="1" smtClean="0"/>
              <a:t>a+b</a:t>
            </a:r>
            <a:r>
              <a:rPr lang="en-GB" dirty="0" smtClean="0"/>
              <a:t>*n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A(n) = 1</a:t>
            </a:r>
          </a:p>
          <a:p>
            <a:r>
              <a:rPr lang="en-GB" dirty="0"/>
              <a:t>B(n) = n</a:t>
            </a:r>
          </a:p>
          <a:p>
            <a:r>
              <a:rPr lang="en-GB" dirty="0"/>
              <a:t>C(n) = (n^2+n)/</a:t>
            </a:r>
            <a:r>
              <a:rPr lang="en-GB" dirty="0" smtClean="0"/>
              <a:t>2</a:t>
            </a:r>
          </a:p>
          <a:p>
            <a:r>
              <a:rPr lang="en-GB" dirty="0" err="1" smtClean="0"/>
              <a:t>Rn</a:t>
            </a:r>
            <a:r>
              <a:rPr lang="en-GB" dirty="0" smtClean="0"/>
              <a:t> = 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2" y="1696588"/>
            <a:ext cx="1799372" cy="1158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98" y="2621545"/>
            <a:ext cx="5330285" cy="1007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63" y="4792077"/>
            <a:ext cx="2389777" cy="36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59" y="3640778"/>
            <a:ext cx="4627756" cy="72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767" y="5602840"/>
            <a:ext cx="3253889" cy="5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9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063"/>
          </a:xfrm>
        </p:spPr>
        <p:txBody>
          <a:bodyPr/>
          <a:lstStyle/>
          <a:p>
            <a:r>
              <a:rPr lang="en-GB" dirty="0"/>
              <a:t>Recursive equation to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845"/>
            <a:ext cx="8596668" cy="4485517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96789"/>
            <a:ext cx="8596668" cy="444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Recursive Equation: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If we divide each side with 2^n: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50" y="2004917"/>
            <a:ext cx="2586890" cy="1079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32" y="3565286"/>
            <a:ext cx="3678066" cy="10348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86" y="4719788"/>
            <a:ext cx="4672515" cy="4944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949" y="5172216"/>
            <a:ext cx="4165905" cy="9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+ 2 + 3 + </a:t>
            </a:r>
            <a:r>
              <a:rPr lang="pt-BR" i="1" dirty="0" smtClean="0"/>
              <a:t>· · · </a:t>
            </a:r>
            <a:r>
              <a:rPr lang="pt-BR" dirty="0" smtClean="0"/>
              <a:t>+ (n - 1) + n </a:t>
            </a:r>
          </a:p>
          <a:p>
            <a:r>
              <a:rPr lang="pt-BR" dirty="0" smtClean="0"/>
              <a:t>Where ‘....’ means to </a:t>
            </a:r>
            <a:r>
              <a:rPr lang="en-GB" dirty="0" smtClean="0"/>
              <a:t>complete the pattern established by the surrounding terms </a:t>
            </a:r>
          </a:p>
          <a:p>
            <a:r>
              <a:rPr lang="en-GB" dirty="0" smtClean="0"/>
              <a:t>Moreover 3 and (n-1) terms are also redundant</a:t>
            </a:r>
          </a:p>
          <a:p>
            <a:r>
              <a:rPr lang="pt-BR" dirty="0" smtClean="0"/>
              <a:t>1 + 2 +  </a:t>
            </a:r>
            <a:r>
              <a:rPr lang="pt-BR" i="1" dirty="0" smtClean="0"/>
              <a:t>· · · </a:t>
            </a:r>
            <a:r>
              <a:rPr lang="pt-BR" dirty="0" smtClean="0"/>
              <a:t> + n</a:t>
            </a:r>
            <a:endParaRPr lang="en-GB" dirty="0" smtClean="0"/>
          </a:p>
          <a:p>
            <a:r>
              <a:rPr lang="en-GB" dirty="0" smtClean="0"/>
              <a:t>BUT if we ignore 2 then</a:t>
            </a:r>
          </a:p>
          <a:p>
            <a:r>
              <a:rPr lang="pt-BR" dirty="0" smtClean="0"/>
              <a:t>1 +  </a:t>
            </a:r>
            <a:r>
              <a:rPr lang="pt-BR" i="1" dirty="0" smtClean="0"/>
              <a:t>· · · </a:t>
            </a:r>
            <a:r>
              <a:rPr lang="pt-BR" dirty="0" smtClean="0"/>
              <a:t> +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3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063"/>
          </a:xfrm>
        </p:spPr>
        <p:txBody>
          <a:bodyPr/>
          <a:lstStyle/>
          <a:p>
            <a:r>
              <a:rPr lang="en-GB" dirty="0"/>
              <a:t>Recursive equation to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845"/>
            <a:ext cx="8596668" cy="4485517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96789"/>
            <a:ext cx="8596668" cy="444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Recursive Equation: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Sum Form: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                           =</a:t>
            </a:r>
          </a:p>
          <a:p>
            <a:pPr marL="0" indent="0">
              <a:buNone/>
            </a:pPr>
            <a:r>
              <a:rPr lang="en-GB" dirty="0" smtClean="0"/>
              <a:t>                                 =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01" y="1964993"/>
            <a:ext cx="4374353" cy="955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01" y="3364160"/>
            <a:ext cx="2043823" cy="909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051" y="4351282"/>
            <a:ext cx="6118523" cy="475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285" y="4826231"/>
            <a:ext cx="1250192" cy="490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750" y="5516420"/>
            <a:ext cx="3321868" cy="5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027"/>
            <a:ext cx="8596668" cy="4376335"/>
          </a:xfrm>
        </p:spPr>
        <p:txBody>
          <a:bodyPr/>
          <a:lstStyle/>
          <a:p>
            <a:r>
              <a:rPr lang="en-GB" dirty="0" smtClean="0"/>
              <a:t>Previous </a:t>
            </a:r>
            <a:r>
              <a:rPr lang="en-GB" dirty="0" smtClean="0"/>
              <a:t>problem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Generalized: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97" y="1965278"/>
            <a:ext cx="4024700" cy="955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697" y="3221227"/>
            <a:ext cx="3196063" cy="539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26" y="3896802"/>
            <a:ext cx="4976142" cy="366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697" y="4393765"/>
            <a:ext cx="3698870" cy="51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95" y="5047430"/>
            <a:ext cx="4609452" cy="372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697" y="5539505"/>
            <a:ext cx="2759836" cy="4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GB" dirty="0"/>
              <a:t>Generalization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141" y="3870277"/>
            <a:ext cx="2600860" cy="950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89" y="1883391"/>
            <a:ext cx="6277901" cy="38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38" y="2313118"/>
            <a:ext cx="3265865" cy="653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812" y="2966291"/>
            <a:ext cx="3026515" cy="1013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434" y="4883445"/>
            <a:ext cx="4334301" cy="10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83391"/>
            <a:ext cx="8596668" cy="415797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3391"/>
            <a:ext cx="7882108" cy="505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95" y="2597340"/>
            <a:ext cx="3235657" cy="606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495" y="3287380"/>
            <a:ext cx="2954838" cy="738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135" y="4332639"/>
            <a:ext cx="2115551" cy="480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354" y="4221850"/>
            <a:ext cx="3759957" cy="704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135" y="4923645"/>
            <a:ext cx="2650720" cy="4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GB"/>
              <a:t>Generalization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83391"/>
            <a:ext cx="8596668" cy="415797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47" y="2045434"/>
            <a:ext cx="2954838" cy="73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47" y="3204679"/>
            <a:ext cx="2115551" cy="480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06" y="2979904"/>
            <a:ext cx="3759957" cy="704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487" y="3681699"/>
            <a:ext cx="2650720" cy="476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747" y="4203714"/>
            <a:ext cx="1387164" cy="4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8824"/>
          </a:xfrm>
        </p:spPr>
        <p:txBody>
          <a:bodyPr/>
          <a:lstStyle/>
          <a:p>
            <a:r>
              <a:rPr lang="en-GB" dirty="0" smtClean="0"/>
              <a:t>Recursive Equation of Quicksort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60478"/>
            <a:ext cx="5367458" cy="153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0" y="3095662"/>
            <a:ext cx="6408574" cy="118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32" y="4279592"/>
            <a:ext cx="8839272" cy="1066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276335"/>
            <a:ext cx="7080286" cy="675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32" y="5951757"/>
            <a:ext cx="6535855" cy="7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58"/>
          </a:xfrm>
        </p:spPr>
        <p:txBody>
          <a:bodyPr/>
          <a:lstStyle/>
          <a:p>
            <a:r>
              <a:rPr lang="en-GB" dirty="0"/>
              <a:t>Recursive Equation of Quicksort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518" y="1746913"/>
            <a:ext cx="5686767" cy="1024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8" y="2771657"/>
            <a:ext cx="3688844" cy="623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22" y="3410633"/>
            <a:ext cx="5557163" cy="443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97" y="4258102"/>
            <a:ext cx="8633168" cy="9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58"/>
          </a:xfrm>
        </p:spPr>
        <p:txBody>
          <a:bodyPr/>
          <a:lstStyle/>
          <a:p>
            <a:r>
              <a:rPr lang="en-GB" dirty="0"/>
              <a:t>Recursive Equation of Quicksort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518" y="1746913"/>
            <a:ext cx="5686767" cy="1024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8" y="2771657"/>
            <a:ext cx="3688844" cy="623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40" y="3483682"/>
            <a:ext cx="8633168" cy="935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23" y="4276155"/>
            <a:ext cx="4334301" cy="1010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79" y="5211879"/>
            <a:ext cx="3114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58"/>
          </a:xfrm>
        </p:spPr>
        <p:txBody>
          <a:bodyPr/>
          <a:lstStyle/>
          <a:p>
            <a:r>
              <a:rPr lang="en-GB" dirty="0"/>
              <a:t>Recursive Equation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437"/>
            <a:ext cx="8596668" cy="443092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6" y="2756815"/>
            <a:ext cx="7584743" cy="3208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4" y="1610437"/>
            <a:ext cx="3333963" cy="11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58"/>
          </a:xfrm>
        </p:spPr>
        <p:txBody>
          <a:bodyPr/>
          <a:lstStyle/>
          <a:p>
            <a:r>
              <a:rPr lang="en-GB" dirty="0"/>
              <a:t>Recursive Equation of Quicksort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80" y="2254543"/>
            <a:ext cx="4120992" cy="113421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663" y="4603456"/>
            <a:ext cx="4183568" cy="923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379" y="3367470"/>
            <a:ext cx="1746597" cy="1030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976" y="3367470"/>
            <a:ext cx="1624540" cy="9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+ 2 + 3 + </a:t>
            </a:r>
            <a:r>
              <a:rPr lang="pt-BR" i="1" dirty="0" smtClean="0"/>
              <a:t>· · · </a:t>
            </a:r>
            <a:r>
              <a:rPr lang="pt-BR" dirty="0" smtClean="0"/>
              <a:t>+ (n - 1) + n  </a:t>
            </a:r>
          </a:p>
          <a:p>
            <a:r>
              <a:rPr lang="en-GB" dirty="0"/>
              <a:t>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 </a:t>
            </a:r>
            <a:r>
              <a:rPr lang="en-GB" dirty="0" smtClean="0"/>
              <a:t>+ </a:t>
            </a:r>
            <a:r>
              <a:rPr lang="en-GB" i="1" dirty="0"/>
              <a:t>· · · </a:t>
            </a:r>
            <a:r>
              <a:rPr lang="en-GB" dirty="0"/>
              <a:t>+ </a:t>
            </a:r>
            <a:r>
              <a:rPr lang="en-GB" dirty="0" smtClean="0"/>
              <a:t>a</a:t>
            </a:r>
            <a:r>
              <a:rPr lang="en-GB" baseline="-25000" dirty="0"/>
              <a:t>n</a:t>
            </a:r>
            <a:r>
              <a:rPr lang="en-GB" dirty="0" smtClean="0"/>
              <a:t> </a:t>
            </a:r>
          </a:p>
          <a:p>
            <a:r>
              <a:rPr lang="en-GB" dirty="0" smtClean="0"/>
              <a:t>Where </a:t>
            </a:r>
            <a:r>
              <a:rPr lang="en-GB" dirty="0" err="1" smtClean="0"/>
              <a:t>a</a:t>
            </a:r>
            <a:r>
              <a:rPr lang="en-GB" baseline="-25000" dirty="0" err="1" smtClean="0"/>
              <a:t>k</a:t>
            </a:r>
            <a:r>
              <a:rPr lang="en-GB" dirty="0" smtClean="0"/>
              <a:t> is called a term of the sum and will be a function of k</a:t>
            </a:r>
          </a:p>
          <a:p>
            <a:r>
              <a:rPr lang="en-GB" dirty="0"/>
              <a:t>2</a:t>
            </a:r>
            <a:r>
              <a:rPr lang="en-GB" baseline="30000" dirty="0"/>
              <a:t>1 </a:t>
            </a:r>
            <a:r>
              <a:rPr lang="en-GB" dirty="0"/>
              <a:t>+</a:t>
            </a:r>
            <a:r>
              <a:rPr lang="en-GB" dirty="0" smtClean="0"/>
              <a:t>2</a:t>
            </a:r>
            <a:r>
              <a:rPr lang="en-GB" baseline="30000" dirty="0"/>
              <a:t>2</a:t>
            </a:r>
            <a:r>
              <a:rPr lang="en-GB" dirty="0" smtClean="0"/>
              <a:t> + </a:t>
            </a:r>
            <a:r>
              <a:rPr lang="en-GB" i="1" dirty="0" smtClean="0"/>
              <a:t>· · · </a:t>
            </a:r>
            <a:r>
              <a:rPr lang="en-GB" dirty="0" smtClean="0"/>
              <a:t>+ 2</a:t>
            </a:r>
            <a:r>
              <a:rPr lang="en-GB" baseline="30000" dirty="0"/>
              <a:t>n</a:t>
            </a:r>
            <a:endParaRPr lang="en-GB" dirty="0"/>
          </a:p>
          <a:p>
            <a:r>
              <a:rPr lang="en-GB" dirty="0" smtClean="0"/>
              <a:t>Where </a:t>
            </a:r>
            <a:r>
              <a:rPr lang="en-GB" dirty="0" err="1" smtClean="0"/>
              <a:t>a</a:t>
            </a:r>
            <a:r>
              <a:rPr lang="en-GB" baseline="-25000" dirty="0" err="1" smtClean="0"/>
              <a:t>k</a:t>
            </a:r>
            <a:r>
              <a:rPr lang="en-GB" baseline="-25000" dirty="0" smtClean="0"/>
              <a:t> </a:t>
            </a:r>
            <a:r>
              <a:rPr lang="en-GB" dirty="0" smtClean="0"/>
              <a:t> = 2</a:t>
            </a:r>
            <a:r>
              <a:rPr lang="en-GB" baseline="30000" dirty="0"/>
              <a:t>k</a:t>
            </a:r>
            <a:endParaRPr lang="en-GB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9572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 smtClean="0"/>
              <a:t>Manipulation of Sums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18" y="2004562"/>
            <a:ext cx="589597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28" y="2921686"/>
            <a:ext cx="648652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02" y="3785733"/>
            <a:ext cx="583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 smtClean="0"/>
              <a:t>Distributive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cao</a:t>
            </a:r>
            <a:r>
              <a:rPr lang="en-GB" dirty="0" smtClean="0"/>
              <a:t> + ca1 + ca2 = c(ao+a1+a2)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8335"/>
            <a:ext cx="5895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 smtClean="0"/>
              <a:t>Associative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 err="1" smtClean="0"/>
              <a:t>ao+bo</a:t>
            </a:r>
            <a:r>
              <a:rPr lang="en-GB" dirty="0" smtClean="0"/>
              <a:t>)+(a1+b1)+(a2+b2) = (ao+a1+a2)+(bo+b1+b2)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3" y="1761627"/>
            <a:ext cx="6486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 smtClean="0"/>
              <a:t>Commutative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r>
              <a:rPr lang="en-GB" dirty="0" smtClean="0"/>
              <a:t>Let p(k) = (k+1)%3</a:t>
            </a:r>
          </a:p>
          <a:p>
            <a:r>
              <a:rPr lang="en-GB" dirty="0" smtClean="0"/>
              <a:t>ao+a1+a2 = a1+a2+a0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2" y="2625748"/>
            <a:ext cx="583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3" y="1651379"/>
            <a:ext cx="2853021" cy="94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3" y="2598714"/>
            <a:ext cx="619125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43" y="3586731"/>
            <a:ext cx="685800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43" y="4469973"/>
            <a:ext cx="5276850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61" y="4879948"/>
            <a:ext cx="4449170" cy="10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/>
              <a:t>Perturbation Technique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08" y="1666851"/>
            <a:ext cx="385762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8" y="2766183"/>
            <a:ext cx="2300654" cy="815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8" y="3706833"/>
            <a:ext cx="5755599" cy="813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670" y="4481867"/>
            <a:ext cx="3038475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670" y="5430956"/>
            <a:ext cx="2902211" cy="8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en-GB" dirty="0" smtClean="0"/>
              <a:t>Perturbation Technique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379"/>
            <a:ext cx="8596668" cy="438998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5" y="1651379"/>
            <a:ext cx="2628260" cy="906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5" y="2684579"/>
            <a:ext cx="4534255" cy="925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707" y="3736657"/>
            <a:ext cx="2920337" cy="507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07" y="4370887"/>
            <a:ext cx="2920337" cy="499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935" y="5005012"/>
            <a:ext cx="4286250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185" y="3810988"/>
            <a:ext cx="3512226" cy="774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1210" y="4552574"/>
            <a:ext cx="2162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>
            <a:normAutofit/>
          </a:bodyPr>
          <a:lstStyle/>
          <a:p>
            <a:r>
              <a:rPr lang="en-GB" dirty="0" smtClean="0"/>
              <a:t>Multiple Sums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311"/>
            <a:ext cx="8596668" cy="4581052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7" y="1460311"/>
            <a:ext cx="5494073" cy="1542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8" y="3193577"/>
            <a:ext cx="4280728" cy="952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491" y="4158365"/>
            <a:ext cx="3487881" cy="1194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528" y="4284118"/>
            <a:ext cx="2928769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28" y="5392922"/>
            <a:ext cx="7974838" cy="10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61768"/>
            <a:ext cx="385762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" y="2611272"/>
            <a:ext cx="446722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254" y="3470276"/>
            <a:ext cx="36290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254" y="4194176"/>
            <a:ext cx="411480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054" y="4190362"/>
            <a:ext cx="4143375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7041" y="4943286"/>
            <a:ext cx="4467225" cy="847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266" y="4981835"/>
            <a:ext cx="48768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7041" y="5729904"/>
            <a:ext cx="2724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290"/>
          </a:xfrm>
        </p:spPr>
        <p:txBody>
          <a:bodyPr/>
          <a:lstStyle/>
          <a:p>
            <a:r>
              <a:rPr lang="en-GB" dirty="0" smtClean="0"/>
              <a:t>General Methods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89" y="1579942"/>
            <a:ext cx="4484911" cy="915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89" y="2495230"/>
            <a:ext cx="44862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035416"/>
            <a:ext cx="4971240" cy="7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r>
              <a:rPr lang="en-GB" baseline="-25000" dirty="0" smtClean="0"/>
              <a:t>1 </a:t>
            </a:r>
            <a:r>
              <a:rPr lang="en-GB" dirty="0"/>
              <a:t>+ a</a:t>
            </a:r>
            <a:r>
              <a:rPr lang="en-GB" baseline="-25000" dirty="0"/>
              <a:t>2 </a:t>
            </a:r>
            <a:r>
              <a:rPr lang="en-GB" dirty="0" smtClean="0"/>
              <a:t>+ </a:t>
            </a:r>
            <a:r>
              <a:rPr lang="en-GB" i="1" dirty="0"/>
              <a:t>· · · </a:t>
            </a:r>
            <a:r>
              <a:rPr lang="en-GB" dirty="0"/>
              <a:t>+ </a:t>
            </a:r>
            <a:r>
              <a:rPr lang="en-GB" dirty="0" smtClean="0"/>
              <a:t>a</a:t>
            </a:r>
            <a:r>
              <a:rPr lang="en-GB" baseline="-25000" dirty="0"/>
              <a:t>n</a:t>
            </a:r>
            <a:r>
              <a:rPr lang="en-GB" dirty="0" smtClean="0"/>
              <a:t> </a:t>
            </a:r>
          </a:p>
          <a:p>
            <a:r>
              <a:rPr lang="en-GB" dirty="0" smtClean="0"/>
              <a:t>The Sigma-notation  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delimited form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5" y="4657174"/>
            <a:ext cx="1501255" cy="151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43" y="2793914"/>
            <a:ext cx="1894657" cy="12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6"/>
          </a:xfrm>
        </p:spPr>
        <p:txBody>
          <a:bodyPr/>
          <a:lstStyle/>
          <a:p>
            <a:r>
              <a:rPr lang="en-GB" dirty="0"/>
              <a:t>General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41" y="3735420"/>
            <a:ext cx="469582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47291"/>
            <a:ext cx="2768595" cy="771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430069"/>
            <a:ext cx="45910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8" y="1926227"/>
            <a:ext cx="68294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290"/>
          </a:xfrm>
        </p:spPr>
        <p:txBody>
          <a:bodyPr/>
          <a:lstStyle/>
          <a:p>
            <a:r>
              <a:rPr lang="en-GB" dirty="0" smtClean="0"/>
              <a:t>General Methods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62" y="1588934"/>
            <a:ext cx="3838575" cy="42862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17559"/>
            <a:ext cx="4484911" cy="915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932847"/>
            <a:ext cx="7972425" cy="2190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12" y="5361401"/>
            <a:ext cx="3781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2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0860"/>
          </a:xfrm>
        </p:spPr>
        <p:txBody>
          <a:bodyPr/>
          <a:lstStyle/>
          <a:p>
            <a:r>
              <a:rPr lang="en-GB" dirty="0"/>
              <a:t>General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18" y="2118827"/>
            <a:ext cx="405765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669204"/>
            <a:ext cx="507682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8" y="3602868"/>
            <a:ext cx="468630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18" y="4279357"/>
            <a:ext cx="24574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743" y="4815673"/>
            <a:ext cx="317182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018" y="4806148"/>
            <a:ext cx="1000125" cy="40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0146" y="4283161"/>
            <a:ext cx="13049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334" y="5253577"/>
            <a:ext cx="3600450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5803954"/>
            <a:ext cx="8181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38" y="2053431"/>
            <a:ext cx="50673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08" y="2614612"/>
            <a:ext cx="4687660" cy="3841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89" y="2614612"/>
            <a:ext cx="2196263" cy="606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3" y="3234851"/>
            <a:ext cx="5559717" cy="761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513" y="3996140"/>
            <a:ext cx="4695547" cy="606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857" y="4535249"/>
            <a:ext cx="2777806" cy="664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911" y="4525097"/>
            <a:ext cx="684903" cy="616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11" y="5300591"/>
            <a:ext cx="4638640" cy="73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59105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18" y="2574593"/>
            <a:ext cx="7962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                          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Tn</a:t>
            </a:r>
            <a:r>
              <a:rPr lang="en-GB" dirty="0" smtClean="0"/>
              <a:t> = 2*T(n-1) +3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2*(2*T(n-2)+3)+3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2^2*T(n-2)+ 2*3 + 3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2^2*( 2* T(n-3) + 3) + 2*3 + 3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2^3*T(n-3)  + 2^2*3 + 2*3 + 3</a:t>
            </a:r>
          </a:p>
          <a:p>
            <a:r>
              <a:rPr lang="en-GB" dirty="0" smtClean="0"/>
              <a:t>…..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 2^(n-1)*3+…….+2^2*3+2*3+3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3*{2^(n-1)+……+2^2+2+1}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3*{2^0+2^1+2^2+………..+2^(n-1)}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8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Tn</a:t>
            </a:r>
            <a:r>
              <a:rPr lang="en-GB" dirty="0" smtClean="0"/>
              <a:t> = 2*T(n-1)+1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+ 1 </a:t>
            </a:r>
            <a:r>
              <a:rPr lang="en-GB" dirty="0"/>
              <a:t>= 2*T(n-1) </a:t>
            </a:r>
            <a:r>
              <a:rPr lang="en-GB" dirty="0" smtClean="0"/>
              <a:t>+2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+ 1 = 2*{T(n-1)+1}</a:t>
            </a:r>
          </a:p>
          <a:p>
            <a:r>
              <a:rPr lang="en-GB" dirty="0" smtClean="0"/>
              <a:t>Un = </a:t>
            </a:r>
            <a:r>
              <a:rPr lang="en-GB" dirty="0" err="1" smtClean="0"/>
              <a:t>Tn</a:t>
            </a:r>
            <a:r>
              <a:rPr lang="en-GB" dirty="0" smtClean="0"/>
              <a:t> + 1                 U(0) = T(0) + 1 = 1</a:t>
            </a:r>
          </a:p>
          <a:p>
            <a:r>
              <a:rPr lang="en-GB" dirty="0" smtClean="0"/>
              <a:t>U(n-1) = T(n-1) +1</a:t>
            </a:r>
          </a:p>
          <a:p>
            <a:r>
              <a:rPr lang="en-GB" dirty="0" smtClean="0"/>
              <a:t>Un = 2*U(n-1)                                     U(n-1) = 2*U(n-2)</a:t>
            </a:r>
          </a:p>
          <a:p>
            <a:r>
              <a:rPr lang="en-GB" dirty="0" smtClean="0"/>
              <a:t>Un = 2^2*U(n-2)</a:t>
            </a:r>
          </a:p>
          <a:p>
            <a:r>
              <a:rPr lang="en-GB" dirty="0" smtClean="0"/>
              <a:t>…..</a:t>
            </a:r>
          </a:p>
          <a:p>
            <a:r>
              <a:rPr lang="en-GB" dirty="0" smtClean="0"/>
              <a:t>Un = 2^n * U(0) = 2^n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+1 = 2^n</a:t>
            </a:r>
          </a:p>
          <a:p>
            <a:r>
              <a:rPr lang="en-GB" dirty="0" err="1" smtClean="0"/>
              <a:t>Tn</a:t>
            </a:r>
            <a:r>
              <a:rPr lang="en-GB" dirty="0" smtClean="0"/>
              <a:t> = 2^n -1               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1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squares of all odd positive integers below 100</a:t>
            </a:r>
          </a:p>
          <a:p>
            <a:r>
              <a:rPr lang="en-GB" dirty="0" smtClean="0"/>
              <a:t>The Sigma-notation  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delimited form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52" y="4918951"/>
            <a:ext cx="2332769" cy="1392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52" y="2865152"/>
            <a:ext cx="2195301" cy="14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sum of reciprocals of </a:t>
            </a:r>
            <a:r>
              <a:rPr lang="en-GB" dirty="0" smtClean="0"/>
              <a:t>all prime </a:t>
            </a:r>
            <a:r>
              <a:rPr lang="en-GB" dirty="0"/>
              <a:t>numbers between 1 and N </a:t>
            </a:r>
          </a:p>
          <a:p>
            <a:r>
              <a:rPr lang="en-GB" dirty="0" smtClean="0"/>
              <a:t>The Sigma-notation  form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delimited form 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3" y="2814760"/>
            <a:ext cx="1249712" cy="1209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54" y="4254778"/>
            <a:ext cx="1297574" cy="1254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56" y="5730538"/>
            <a:ext cx="10452483" cy="5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biggest advantage of general Sigma-notation is that we can manipulate it more easily than the delimited form. </a:t>
            </a:r>
          </a:p>
          <a:p>
            <a:r>
              <a:rPr lang="en-GB" dirty="0" smtClean="0"/>
              <a:t>The Sigma-notation  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delimited form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pt-B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43" y="3193577"/>
            <a:ext cx="4102987" cy="11511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5" y="4867650"/>
            <a:ext cx="3336746" cy="14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general form of Sigma-notation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Where a "property </a:t>
            </a:r>
            <a:r>
              <a:rPr lang="en-GB" dirty="0"/>
              <a:t>P(k)" is any statement about</a:t>
            </a:r>
            <a:br>
              <a:rPr lang="en-GB" dirty="0"/>
            </a:br>
            <a:r>
              <a:rPr lang="en-GB" dirty="0"/>
              <a:t>k that can be either true or false.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31" y="2604002"/>
            <a:ext cx="1774209" cy="13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Iverson's convention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369" y="3706428"/>
            <a:ext cx="7875419" cy="1357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6155" y="2320119"/>
                <a:ext cx="5233393" cy="1029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000" dirty="0" smtClean="0"/>
                  <a:t>[P(k)]</a:t>
                </a:r>
                <a14:m>
                  <m:oMath xmlns:m="http://schemas.openxmlformats.org/officeDocument/2006/math">
                    <m:r>
                      <a:rPr lang="en-GB" sz="3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3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  <m:e>
                            <m:r>
                              <a:rPr lang="en-GB" sz="3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3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</m:e>
                        </m:eqArr>
                      </m:e>
                    </m:d>
                  </m:oMath>
                </a14:m>
                <a:endParaRPr lang="en-GB" sz="3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55" y="2320119"/>
                <a:ext cx="5233393" cy="1029834"/>
              </a:xfrm>
              <a:prstGeom prst="rect">
                <a:avLst/>
              </a:prstGeom>
              <a:blipFill rotWithShape="0"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33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635</Words>
  <Application>Microsoft Office PowerPoint</Application>
  <PresentationFormat>Widescreen</PresentationFormat>
  <Paragraphs>231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Cambria Math</vt:lpstr>
      <vt:lpstr>Trebuchet MS</vt:lpstr>
      <vt:lpstr>Wingdings 3</vt:lpstr>
      <vt:lpstr>Facet</vt:lpstr>
      <vt:lpstr>Sum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Iverson's convention </vt:lpstr>
      <vt:lpstr>Notation</vt:lpstr>
      <vt:lpstr>Notation</vt:lpstr>
      <vt:lpstr>SUMS AND RECURRENCES</vt:lpstr>
      <vt:lpstr>SUMS AND RECURRENCES</vt:lpstr>
      <vt:lpstr>SUMS AND RECURRENCES</vt:lpstr>
      <vt:lpstr>SUMS AND RECURRENCES</vt:lpstr>
      <vt:lpstr>SUMS AND RECURRENCES</vt:lpstr>
      <vt:lpstr>SUMS AND RECURRENCES</vt:lpstr>
      <vt:lpstr>Example Problem for Recurrences </vt:lpstr>
      <vt:lpstr>Recursive equation to sum</vt:lpstr>
      <vt:lpstr>Recursive equation to sum</vt:lpstr>
      <vt:lpstr>Generalization</vt:lpstr>
      <vt:lpstr>Generalization</vt:lpstr>
      <vt:lpstr>Generalization</vt:lpstr>
      <vt:lpstr>Generalization</vt:lpstr>
      <vt:lpstr>Recursive Equation of Quicksort</vt:lpstr>
      <vt:lpstr>Recursive Equation of Quicksort</vt:lpstr>
      <vt:lpstr>Recursive Equation of Quicksort</vt:lpstr>
      <vt:lpstr>Recursive Equation of Quicksort</vt:lpstr>
      <vt:lpstr>Recursive Equation of Quicksort</vt:lpstr>
      <vt:lpstr>Manipulation of Sums</vt:lpstr>
      <vt:lpstr>Distributive Law</vt:lpstr>
      <vt:lpstr>Associative Law</vt:lpstr>
      <vt:lpstr>Commutative Law</vt:lpstr>
      <vt:lpstr>Applications</vt:lpstr>
      <vt:lpstr>Perturbation Technique</vt:lpstr>
      <vt:lpstr>Perturbation Technique</vt:lpstr>
      <vt:lpstr>Multiple Sums</vt:lpstr>
      <vt:lpstr>PowerPoint Presentation</vt:lpstr>
      <vt:lpstr>General Methods</vt:lpstr>
      <vt:lpstr>General Methods</vt:lpstr>
      <vt:lpstr>General Methods</vt:lpstr>
      <vt:lpstr>General Methods</vt:lpstr>
      <vt:lpstr>General Methods</vt:lpstr>
      <vt:lpstr>General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</dc:title>
  <dc:creator>Hasan Murad</dc:creator>
  <cp:lastModifiedBy>Hasan Murad</cp:lastModifiedBy>
  <cp:revision>55</cp:revision>
  <dcterms:created xsi:type="dcterms:W3CDTF">2020-07-12T14:07:10Z</dcterms:created>
  <dcterms:modified xsi:type="dcterms:W3CDTF">2020-07-25T08:19:55Z</dcterms:modified>
</cp:coreProperties>
</file>