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60" r:id="rId5"/>
    <p:sldId id="276" r:id="rId6"/>
    <p:sldId id="277" r:id="rId7"/>
    <p:sldId id="259" r:id="rId8"/>
    <p:sldId id="261" r:id="rId9"/>
    <p:sldId id="274" r:id="rId10"/>
    <p:sldId id="271" r:id="rId11"/>
    <p:sldId id="272" r:id="rId12"/>
    <p:sldId id="278" r:id="rId13"/>
    <p:sldId id="273" r:id="rId14"/>
    <p:sldId id="279" r:id="rId15"/>
    <p:sldId id="262" r:id="rId16"/>
    <p:sldId id="264" r:id="rId17"/>
    <p:sldId id="280" r:id="rId18"/>
    <p:sldId id="265" r:id="rId19"/>
    <p:sldId id="282" r:id="rId20"/>
    <p:sldId id="266" r:id="rId21"/>
    <p:sldId id="281" r:id="rId22"/>
    <p:sldId id="267" r:id="rId23"/>
    <p:sldId id="268" r:id="rId24"/>
    <p:sldId id="269" r:id="rId25"/>
    <p:sldId id="26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6C76-3D40-467A-BACA-BB54CDA39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EBA1-D53F-4986-B282-ED14333A5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EF49-240D-4E25-8E6E-5442355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893E-35BA-47AE-9C27-2DC2E997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A0991-7D97-4ECD-9ACF-0DC2701E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B33E-3217-425A-9D1E-D63D7C51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BCD05-91D6-4790-AE96-94D3EB2E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F6CFE-3315-4233-8821-F4BA7B27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B024-5D0D-40F5-8041-8E5F1C3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5827-44B8-481F-A50F-77FC013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19FA7-57F5-4265-95ED-30AEA8E17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495A-22CD-4491-896F-F6AE5128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B6C9-825C-49B2-A7EB-5CB7D37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E1C0D-380B-4DE9-90A4-9EF5FC08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D9EA-323E-45BE-B6CC-A41619C6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5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93AA-DB42-40F8-9FE4-F10C77B4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F9DC-762E-48F6-930A-3A839B2B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9DFF-71E0-4651-A475-5B8F55A6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DA59-3A5F-4B38-8BCD-3AF3328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396-11B7-4CD9-8FB6-0527414B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A631-5A1D-4683-B028-01A5E1A6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D037-2CD9-4075-A3FF-1990278F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127F-66CE-462E-BF33-0561C6B5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EB7C-787D-40BF-9AD8-C7666BF9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54B33-1A96-437B-A64E-99B432B0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F785-B729-47E4-9407-483E4AF09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ED47-298A-412A-AF09-583396FA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E11A2-E816-46DC-A479-FF7B6384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069E-C6B3-4526-B059-C52AE3CA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F2332-A11E-4036-9D99-2EE30998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F4AB-4D36-40F6-AFD2-4D73B69B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2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B845-04BD-42BA-AB27-E4B1ABBD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72FB-4819-434D-BBFF-9149892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98FAD-02C1-4190-BDF7-F6A4918AF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607F8-9E50-496D-AE31-4ABBC562D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E29B4-A6CF-4D33-BD86-730DD2DD7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74669-DD3F-4831-B924-0A86BD88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74E14-832E-4BA9-8CD7-B60AFB10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AA2DC-D8B9-4979-BD75-78A04CA5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21D8-D47C-4273-B438-E36E6A2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01B71-4C6F-4783-A2A6-D6FD6C4A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3CF27-2FA3-4242-B98E-6D0FEBE8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F192B-984B-458C-A80C-35386ED1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C9A0-8FE6-46DE-9B26-C52AC36F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6BE77-C96B-48DA-83CD-1D5A877F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CE8E3-A663-4929-9F08-CDC07DB4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E6D-5193-4D84-962A-CE0A0C0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0596-33F0-4ED6-B89F-EAEADAF3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A04B2-917E-40C9-9FE3-BD671CB72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1717-64C7-4329-8163-BE373032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17AA7-9ABE-4A13-8D5B-EFAD7275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A6192-1563-4215-90BF-32C766C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B1D6-E2EA-4E85-9370-70FC762D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67754-0BB3-4B4C-8A4C-A2B231D88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03FD7-B970-4C80-9760-7A7FFE062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151B-CFB8-4B00-8EE7-7DE85254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1875-A373-498F-B781-5C268B7F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2DDD-7580-4D45-80E5-3B69BEEB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F72E2-3F01-4B8A-B81A-A8881A95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6EC9-241F-45CC-98CA-38BC49BDE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BE65-D4AF-4156-82FA-2B8D46B9B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8AE6-E9F3-4D63-A377-9717E7C58F0A}" type="datetimeFigureOut">
              <a:rPr lang="en-US" smtClean="0"/>
              <a:t>28-Jun-20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1789-2C71-4561-B2F6-87F14AF7B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383-E3EE-4B33-B4AD-0208E33A2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3E70E-C91E-4FE6-9BEE-82A763612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1353-F470-4C72-9F93-D2FB1D215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Welcome to CSE 427 </a:t>
            </a:r>
            <a:br>
              <a:rPr lang="en-US" dirty="0">
                <a:latin typeface="Courier Prime" panose="02000409000000000000" pitchFamily="49" charset="0"/>
              </a:rPr>
            </a:br>
            <a:r>
              <a:rPr lang="en-US" dirty="0">
                <a:latin typeface="Courier Prime" panose="02000409000000000000" pitchFamily="49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BFF2-83E8-4767-BA0E-AF37C03D9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S M RAFIUDDIN RIFAT</a:t>
            </a:r>
          </a:p>
        </p:txBody>
      </p:sp>
    </p:spTree>
    <p:extLst>
      <p:ext uri="{BB962C8B-B14F-4D97-AF65-F5344CB8AC3E}">
        <p14:creationId xmlns:p14="http://schemas.microsoft.com/office/powerpoint/2010/main" val="1448385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Pioneer Computer Scientist from Bangladesh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529C-5CB0-480C-8E50-DFA2287A1DD3}"/>
              </a:ext>
            </a:extLst>
          </p:cNvPr>
          <p:cNvSpPr txBox="1"/>
          <p:nvPr/>
        </p:nvSpPr>
        <p:spPr>
          <a:xfrm>
            <a:off x="4624762" y="630820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Dr. Ehsan Haque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CDDBE-48AD-49A6-ABE9-1A4167A2C682}"/>
              </a:ext>
            </a:extLst>
          </p:cNvPr>
          <p:cNvSpPr txBox="1"/>
          <p:nvPr/>
        </p:nvSpPr>
        <p:spPr>
          <a:xfrm>
            <a:off x="8531750" y="196397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19F1E8-2A8A-43B8-BB8E-0DB5FDBD0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12" y="1825625"/>
            <a:ext cx="7753464" cy="4351338"/>
          </a:xfrm>
        </p:spPr>
      </p:pic>
    </p:spTree>
    <p:extLst>
      <p:ext uri="{BB962C8B-B14F-4D97-AF65-F5344CB8AC3E}">
        <p14:creationId xmlns:p14="http://schemas.microsoft.com/office/powerpoint/2010/main" val="155595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Pioneer Computer Scientist from Bangladesh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CC8AC-B644-4DF8-A981-613FC5378A48}"/>
              </a:ext>
            </a:extLst>
          </p:cNvPr>
          <p:cNvSpPr txBox="1"/>
          <p:nvPr/>
        </p:nvSpPr>
        <p:spPr>
          <a:xfrm>
            <a:off x="4161076" y="634036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Dr. Md. </a:t>
            </a:r>
            <a:r>
              <a:rPr lang="en-US" b="1" dirty="0" err="1">
                <a:latin typeface="Courier Prime" panose="02000409000000000000" pitchFamily="49" charset="0"/>
              </a:rPr>
              <a:t>Shamsuzzoha</a:t>
            </a:r>
            <a:r>
              <a:rPr lang="en-US" b="1" dirty="0">
                <a:latin typeface="Courier Prime" panose="02000409000000000000" pitchFamily="49" charset="0"/>
              </a:rPr>
              <a:t> </a:t>
            </a:r>
            <a:r>
              <a:rPr lang="en-US" b="1" dirty="0" err="1">
                <a:latin typeface="Courier Prime" panose="02000409000000000000" pitchFamily="49" charset="0"/>
              </a:rPr>
              <a:t>Bayzid</a:t>
            </a:r>
            <a:endParaRPr lang="en-US" b="1" dirty="0">
              <a:latin typeface="Courier Prime" panose="02000409000000000000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42804-7443-4BF9-B2B4-9DAE8A42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66" y="1825625"/>
            <a:ext cx="6569667" cy="4351338"/>
          </a:xfrm>
        </p:spPr>
      </p:pic>
    </p:spTree>
    <p:extLst>
      <p:ext uri="{BB962C8B-B14F-4D97-AF65-F5344CB8AC3E}">
        <p14:creationId xmlns:p14="http://schemas.microsoft.com/office/powerpoint/2010/main" val="159241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Pioneer Computer Scientist from Bangladesh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CC8AC-B644-4DF8-A981-613FC5378A48}"/>
              </a:ext>
            </a:extLst>
          </p:cNvPr>
          <p:cNvSpPr txBox="1"/>
          <p:nvPr/>
        </p:nvSpPr>
        <p:spPr>
          <a:xfrm>
            <a:off x="4072308" y="6030274"/>
            <a:ext cx="414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 Prime" panose="02000409000000000000" pitchFamily="49" charset="0"/>
              </a:rPr>
              <a:t>Dr. Nova Ahmed</a:t>
            </a:r>
          </a:p>
          <a:p>
            <a:endParaRPr lang="en-US" b="1" dirty="0">
              <a:latin typeface="Courier Prime" panose="020004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37F42-1FFC-4790-AC41-6F9C2360C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54" y="1674551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135106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Some of my Idols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A58DB-0083-4109-805C-1C12FC241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85" y="1324693"/>
            <a:ext cx="652523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71386-AAF2-4DCF-81BC-B834ADD49F4B}"/>
              </a:ext>
            </a:extLst>
          </p:cNvPr>
          <p:cNvSpPr txBox="1"/>
          <p:nvPr/>
        </p:nvSpPr>
        <p:spPr>
          <a:xfrm>
            <a:off x="4444779" y="6045817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Abdullah al </a:t>
            </a:r>
            <a:r>
              <a:rPr lang="en-US" b="1" dirty="0" err="1">
                <a:latin typeface="Courier Prime" panose="02000409000000000000" pitchFamily="49" charset="0"/>
              </a:rPr>
              <a:t>Zubaer</a:t>
            </a:r>
            <a:r>
              <a:rPr lang="en-US" b="1" dirty="0">
                <a:latin typeface="Courier Prime" panose="02000409000000000000" pitchFamily="49" charset="0"/>
              </a:rPr>
              <a:t> Imran</a:t>
            </a:r>
          </a:p>
          <a:p>
            <a:r>
              <a:rPr lang="en-US" b="1" dirty="0">
                <a:latin typeface="Courier Prime" panose="02000409000000000000" pitchFamily="49" charset="0"/>
              </a:rPr>
              <a:t>PhD Student, UCLA</a:t>
            </a:r>
          </a:p>
        </p:txBody>
      </p:sp>
    </p:spTree>
    <p:extLst>
      <p:ext uri="{BB962C8B-B14F-4D97-AF65-F5344CB8AC3E}">
        <p14:creationId xmlns:p14="http://schemas.microsoft.com/office/powerpoint/2010/main" val="351508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Some of my Idols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1386-AAF2-4DCF-81BC-B834ADD49F4B}"/>
              </a:ext>
            </a:extLst>
          </p:cNvPr>
          <p:cNvSpPr txBox="1"/>
          <p:nvPr/>
        </p:nvSpPr>
        <p:spPr>
          <a:xfrm>
            <a:off x="4063115" y="5656205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Dr. Holly </a:t>
            </a:r>
            <a:r>
              <a:rPr lang="en-US" b="1" dirty="0" err="1">
                <a:latin typeface="Courier Prime" panose="02000409000000000000" pitchFamily="49" charset="0"/>
              </a:rPr>
              <a:t>Kreiger</a:t>
            </a:r>
            <a:endParaRPr lang="en-US" b="1" dirty="0">
              <a:latin typeface="Courier Prime" panose="02000409000000000000" pitchFamily="49" charset="0"/>
            </a:endParaRPr>
          </a:p>
          <a:p>
            <a:r>
              <a:rPr lang="en-US" b="1" dirty="0">
                <a:latin typeface="Courier Prime" panose="02000409000000000000" pitchFamily="49" charset="0"/>
              </a:rPr>
              <a:t>Mathematician</a:t>
            </a:r>
          </a:p>
          <a:p>
            <a:r>
              <a:rPr lang="en-US" b="1" dirty="0">
                <a:latin typeface="Courier Prime" panose="02000409000000000000" pitchFamily="49" charset="0"/>
              </a:rPr>
              <a:t>Lecturer, Cambridge University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9C81AA-3D07-4CC1-A272-0A73D27B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93625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161897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9D70-635C-4572-A8C1-9196080E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9143" cy="1325563"/>
          </a:xfrm>
        </p:spPr>
        <p:txBody>
          <a:bodyPr/>
          <a:lstStyle/>
          <a:p>
            <a:r>
              <a:rPr lang="en-US">
                <a:latin typeface="Courier Prime" panose="02000409000000000000" pitchFamily="49" charset="0"/>
              </a:rPr>
              <a:t>Nobel </a:t>
            </a:r>
            <a:r>
              <a:rPr lang="en-US" dirty="0">
                <a:latin typeface="Courier Prime" panose="02000409000000000000" pitchFamily="49" charset="0"/>
              </a:rPr>
              <a:t>Prize of 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590DF-C743-439A-AEEC-C1AF28627318}"/>
              </a:ext>
            </a:extLst>
          </p:cNvPr>
          <p:cNvSpPr txBox="1"/>
          <p:nvPr/>
        </p:nvSpPr>
        <p:spPr>
          <a:xfrm>
            <a:off x="6096000" y="20355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A31E1-070A-4CC0-968C-8DAC0EF8F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3145404" cy="4288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EBF012-939D-44D4-A270-3A5544524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95" y="1281197"/>
            <a:ext cx="4858905" cy="3299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D183E-4854-43E4-BCE1-572B46EF6F44}"/>
              </a:ext>
            </a:extLst>
          </p:cNvPr>
          <p:cNvSpPr txBox="1"/>
          <p:nvPr/>
        </p:nvSpPr>
        <p:spPr>
          <a:xfrm>
            <a:off x="965419" y="568518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Alan Mathison Turing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AD0AC1-3310-48C9-BC26-EB8CFBFDADCA}"/>
              </a:ext>
            </a:extLst>
          </p:cNvPr>
          <p:cNvSpPr txBox="1"/>
          <p:nvPr/>
        </p:nvSpPr>
        <p:spPr>
          <a:xfrm>
            <a:off x="5963480" y="464356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ACM A M TURING AWARD</a:t>
            </a:r>
          </a:p>
        </p:txBody>
      </p:sp>
    </p:spTree>
    <p:extLst>
      <p:ext uri="{BB962C8B-B14F-4D97-AF65-F5344CB8AC3E}">
        <p14:creationId xmlns:p14="http://schemas.microsoft.com/office/powerpoint/2010/main" val="407662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0229-4CEF-4A4C-8E3F-4FC53E8C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Turing Award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5E9EA-8BF5-4B5C-B953-BF84F9A6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5314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0554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0229-4CEF-4A4C-8E3F-4FC53E8C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Definition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17B21-09BE-4909-970C-52A73BF6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A computer program is said to learn from experience E with respect to some class of tasks T and performance measure P, if its performance at tasks in T, as measured by P, improves with experience E.</a:t>
            </a:r>
          </a:p>
        </p:txBody>
      </p:sp>
    </p:spTree>
    <p:extLst>
      <p:ext uri="{BB962C8B-B14F-4D97-AF65-F5344CB8AC3E}">
        <p14:creationId xmlns:p14="http://schemas.microsoft.com/office/powerpoint/2010/main" val="363208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8030-5B06-42A6-AB52-D8BFE57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Example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699C8-B6E3-4BC4-9E49-FEABC574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523"/>
            <a:ext cx="10515600" cy="4305541"/>
          </a:xfrm>
        </p:spPr>
      </p:pic>
    </p:spTree>
    <p:extLst>
      <p:ext uri="{BB962C8B-B14F-4D97-AF65-F5344CB8AC3E}">
        <p14:creationId xmlns:p14="http://schemas.microsoft.com/office/powerpoint/2010/main" val="90169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6ED-3DED-400E-BC92-F95A1C24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F3EB4E-5C4C-4FC5-A43B-728C326E7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934369"/>
            <a:ext cx="10229850" cy="4133850"/>
          </a:xfrm>
        </p:spPr>
      </p:pic>
    </p:spTree>
    <p:extLst>
      <p:ext uri="{BB962C8B-B14F-4D97-AF65-F5344CB8AC3E}">
        <p14:creationId xmlns:p14="http://schemas.microsoft.com/office/powerpoint/2010/main" val="37342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9547-E994-42FC-8791-397E22C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Machine Learning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48DA6-7968-4119-B79A-1CFFADDF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A Computer program is said to learn from experience E with respect to some class of tasks T and performance P, if its performance at task in T, as measured by P, improves with experience E.</a:t>
            </a: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Example of playing checkers—</a:t>
            </a: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E = The experience of playing many games of checkers.</a:t>
            </a: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T = The task of playing checkers.</a:t>
            </a: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P = The probability that the program will win the next game.</a:t>
            </a:r>
          </a:p>
        </p:txBody>
      </p:sp>
    </p:spTree>
    <p:extLst>
      <p:ext uri="{BB962C8B-B14F-4D97-AF65-F5344CB8AC3E}">
        <p14:creationId xmlns:p14="http://schemas.microsoft.com/office/powerpoint/2010/main" val="82362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0C68-763E-4964-8D88-9BC77B1F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Google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8092-F701-4B98-945B-90910B99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latin typeface="Courier Prime" panose="02000409000000000000" pitchFamily="49" charset="0"/>
              </a:rPr>
              <a:t>Everyone must join google class.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All class lectures, notes, announcement, class test marks will be given through Google class.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Assignment submission may be collected from Google class submission.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0C68-763E-4964-8D88-9BC77B1F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Do’s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8092-F701-4B98-945B-90910B99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Courier Prime" panose="02000409000000000000" pitchFamily="49" charset="0"/>
              </a:rPr>
              <a:t>Do’s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Try to attend every class and took the lectures on your notebook.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Ask questions without any hesitation on topics.</a:t>
            </a:r>
          </a:p>
          <a:p>
            <a:pPr marL="0" indent="0" algn="just">
              <a:buNone/>
            </a:pPr>
            <a:r>
              <a:rPr lang="en-US" sz="2400" b="1" dirty="0">
                <a:latin typeface="Courier Prime" panose="02000409000000000000" pitchFamily="49" charset="0"/>
              </a:rPr>
              <a:t>Don’ts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Never talk with your fellow classmates while I’m giving lectures. It is very annoying.</a:t>
            </a:r>
          </a:p>
          <a:p>
            <a:pPr algn="just"/>
            <a:r>
              <a:rPr lang="en-US" sz="2400" dirty="0">
                <a:latin typeface="Courier Prime" panose="02000409000000000000" pitchFamily="49" charset="0"/>
              </a:rPr>
              <a:t>Never ask one question – “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Prime" panose="02000409000000000000" pitchFamily="49" charset="0"/>
              </a:rPr>
              <a:t>What will be the questions from this lecture in exams</a:t>
            </a:r>
            <a:r>
              <a:rPr lang="en-US" sz="2400" dirty="0">
                <a:latin typeface="Courier Prime" panose="02000409000000000000" pitchFamily="49" charset="0"/>
              </a:rPr>
              <a:t>”?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0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F1A3-452F-47AB-95A5-4038663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BC58-3542-4255-8014-F5F80B34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Quiz – 15%</a:t>
            </a:r>
          </a:p>
          <a:p>
            <a:r>
              <a:rPr lang="en-US" dirty="0">
                <a:latin typeface="Courier Prime" panose="02000409000000000000" pitchFamily="49" charset="0"/>
              </a:rPr>
              <a:t>Assignment – 15%</a:t>
            </a:r>
          </a:p>
          <a:p>
            <a:r>
              <a:rPr lang="en-US" dirty="0">
                <a:latin typeface="Courier Prime" panose="02000409000000000000" pitchFamily="49" charset="0"/>
              </a:rPr>
              <a:t>Midterm – 20%</a:t>
            </a:r>
          </a:p>
          <a:p>
            <a:r>
              <a:rPr lang="en-US" dirty="0">
                <a:latin typeface="Courier Prime" panose="02000409000000000000" pitchFamily="49" charset="0"/>
              </a:rPr>
              <a:t>Final – 50%</a:t>
            </a:r>
          </a:p>
          <a:p>
            <a:endParaRPr lang="en-US" dirty="0">
              <a:latin typeface="Courier Prime" panose="020004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Prime" panose="02000409000000000000" pitchFamily="49" charset="0"/>
              </a:rPr>
              <a:t>N.B.: Quiz and Assignment marks may vary on situations.</a:t>
            </a:r>
          </a:p>
        </p:txBody>
      </p:sp>
    </p:spTree>
    <p:extLst>
      <p:ext uri="{BB962C8B-B14F-4D97-AF65-F5344CB8AC3E}">
        <p14:creationId xmlns:p14="http://schemas.microsoft.com/office/powerpoint/2010/main" val="84475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CAE9-5828-4BAC-AF91-D08D718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Consultation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0C52-94B9-4DD4-A9AC-6F6F18ED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Prime" panose="02000409000000000000" pitchFamily="49" charset="0"/>
              </a:rPr>
              <a:t>Given on Course Outline file.</a:t>
            </a:r>
          </a:p>
        </p:txBody>
      </p:sp>
    </p:spTree>
    <p:extLst>
      <p:ext uri="{BB962C8B-B14F-4D97-AF65-F5344CB8AC3E}">
        <p14:creationId xmlns:p14="http://schemas.microsoft.com/office/powerpoint/2010/main" val="835150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EF85-7964-4ED3-BF58-911AA322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Find a Research Topic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0EF26-21BE-4F64-841E-C7D18FBAE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Courier Prime" panose="02000409000000000000" pitchFamily="49" charset="0"/>
                  </a:rPr>
                  <a:t>Necessity of Standard Dataset.</a:t>
                </a:r>
              </a:p>
              <a:p>
                <a:r>
                  <a:rPr lang="en-US" sz="2400" dirty="0">
                    <a:latin typeface="Courier Prime" panose="02000409000000000000" pitchFamily="49" charset="0"/>
                  </a:rPr>
                  <a:t>Literature Review.</a:t>
                </a:r>
              </a:p>
              <a:p>
                <a:r>
                  <a:rPr lang="en-US" sz="2400" dirty="0">
                    <a:latin typeface="Courier Prime" panose="02000409000000000000" pitchFamily="49" charset="0"/>
                  </a:rPr>
                  <a:t>Try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Courier Prime" panose="02000409000000000000" pitchFamily="49" charset="0"/>
                  </a:rPr>
                  <a:t> or try </a:t>
                </a:r>
                <a:r>
                  <a:rPr lang="en-US" sz="2400">
                    <a:latin typeface="Courier Prime" panose="02000409000000000000" pitchFamily="49" charset="0"/>
                  </a:rPr>
                  <a:t>to use it at least.</a:t>
                </a:r>
                <a:endParaRPr lang="en-US" sz="2400" dirty="0">
                  <a:latin typeface="Courier Prime" panose="02000409000000000000" pitchFamily="49" charset="0"/>
                </a:endParaRPr>
              </a:p>
              <a:p>
                <a:r>
                  <a:rPr lang="en-US" sz="2400" dirty="0">
                    <a:latin typeface="Courier Prime" panose="02000409000000000000" pitchFamily="49" charset="0"/>
                  </a:rPr>
                  <a:t>Your conception must be clear!</a:t>
                </a:r>
              </a:p>
              <a:p>
                <a:r>
                  <a:rPr lang="en-US" sz="2400" dirty="0">
                    <a:latin typeface="Courier Prime" panose="02000409000000000000" pitchFamily="49" charset="0"/>
                  </a:rPr>
                  <a:t>Try to sketch your imagination.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F0EF26-21BE-4F64-841E-C7D18FBAE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751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4295-2C4A-4E29-A48F-1009AF19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7545-5E41-425C-8DF8-8DCCBEC3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Prime" panose="02000409000000000000" pitchFamily="49" charset="0"/>
              </a:rPr>
              <a:t>Pattern Recognition and Machine Learning – Christopher Bishop.</a:t>
            </a:r>
          </a:p>
          <a:p>
            <a:r>
              <a:rPr lang="en-US" dirty="0">
                <a:latin typeface="Courier Prime" panose="02000409000000000000" pitchFamily="49" charset="0"/>
              </a:rPr>
              <a:t>Introduction to Machine Learning – Tom Mitchel.</a:t>
            </a:r>
          </a:p>
          <a:p>
            <a:r>
              <a:rPr lang="en-US" dirty="0" err="1">
                <a:latin typeface="Courier Prime" panose="02000409000000000000" pitchFamily="49" charset="0"/>
              </a:rPr>
              <a:t>Youtube</a:t>
            </a:r>
            <a:r>
              <a:rPr lang="en-US" dirty="0">
                <a:latin typeface="Courier Prime" panose="02000409000000000000" pitchFamily="49" charset="0"/>
              </a:rPr>
              <a:t> – Best source ever!</a:t>
            </a:r>
          </a:p>
          <a:p>
            <a:r>
              <a:rPr lang="en-US" dirty="0" err="1">
                <a:latin typeface="Courier Prime" panose="02000409000000000000" pitchFamily="49" charset="0"/>
              </a:rPr>
              <a:t>Kdnuggets</a:t>
            </a:r>
            <a:r>
              <a:rPr lang="en-US" dirty="0">
                <a:latin typeface="Courier Prime" panose="02000409000000000000" pitchFamily="49" charset="0"/>
              </a:rPr>
              <a:t> – Blog on Data Science!</a:t>
            </a:r>
          </a:p>
          <a:p>
            <a:r>
              <a:rPr lang="en-US" dirty="0">
                <a:latin typeface="Courier Prime" panose="02000409000000000000" pitchFamily="49" charset="0"/>
              </a:rPr>
              <a:t>Medium.com – Handful of resources on Pattern Recognition.</a:t>
            </a:r>
          </a:p>
          <a:p>
            <a:r>
              <a:rPr lang="en-US" dirty="0" err="1">
                <a:latin typeface="Courier Prime" panose="02000409000000000000" pitchFamily="49" charset="0"/>
              </a:rPr>
              <a:t>MITOpenCourseWare</a:t>
            </a:r>
            <a:endParaRPr lang="en-US" dirty="0">
              <a:latin typeface="Courier Prime" panose="02000409000000000000" pitchFamily="49" charset="0"/>
            </a:endParaRPr>
          </a:p>
          <a:p>
            <a:r>
              <a:rPr lang="en-US" dirty="0">
                <a:latin typeface="Courier Prime" panose="02000409000000000000" pitchFamily="49" charset="0"/>
              </a:rPr>
              <a:t>Coursera Machine Learning – Andrew Ng.</a:t>
            </a:r>
          </a:p>
          <a:p>
            <a:r>
              <a:rPr lang="en-US" dirty="0" err="1">
                <a:latin typeface="Rupali" panose="02000500000000020004" pitchFamily="2" charset="0"/>
                <a:cs typeface="Rupali" panose="02000500000000020004" pitchFamily="2" charset="0"/>
              </a:rPr>
              <a:t>মেশিন</a:t>
            </a:r>
            <a:r>
              <a:rPr lang="en-US" dirty="0">
                <a:latin typeface="Rupali" panose="02000500000000020004" pitchFamily="2" charset="0"/>
                <a:cs typeface="Rupali" panose="02000500000000020004" pitchFamily="2" charset="0"/>
              </a:rPr>
              <a:t> </a:t>
            </a:r>
            <a:r>
              <a:rPr lang="en-US" dirty="0" err="1">
                <a:latin typeface="Rupali" panose="02000500000000020004" pitchFamily="2" charset="0"/>
                <a:cs typeface="Rupali" panose="02000500000000020004" pitchFamily="2" charset="0"/>
              </a:rPr>
              <a:t>লার্নিং</a:t>
            </a:r>
            <a:r>
              <a:rPr lang="en-US" dirty="0">
                <a:latin typeface="Rupali" panose="02000500000000020004" pitchFamily="2" charset="0"/>
                <a:cs typeface="Rupali" panose="02000500000000020004" pitchFamily="2" charset="0"/>
              </a:rPr>
              <a:t> </a:t>
            </a:r>
            <a:r>
              <a:rPr lang="en-US" dirty="0" err="1">
                <a:latin typeface="Rupali" panose="02000500000000020004" pitchFamily="2" charset="0"/>
                <a:cs typeface="Rupali" panose="02000500000000020004" pitchFamily="2" charset="0"/>
              </a:rPr>
              <a:t>অ্যালগরিদম</a:t>
            </a:r>
            <a:r>
              <a:rPr lang="en-US" dirty="0">
                <a:latin typeface="Rupali" panose="02000500000000020004" pitchFamily="2" charset="0"/>
                <a:cs typeface="Rupali" panose="02000500000000020004" pitchFamily="2" charset="0"/>
              </a:rPr>
              <a:t> – </a:t>
            </a:r>
            <a:r>
              <a:rPr lang="en-US" dirty="0" err="1">
                <a:latin typeface="Rupali" panose="02000500000000020004" pitchFamily="2" charset="0"/>
                <a:cs typeface="Rupali" panose="02000500000000020004" pitchFamily="2" charset="0"/>
              </a:rPr>
              <a:t>নাফিস</a:t>
            </a:r>
            <a:r>
              <a:rPr lang="en-US" dirty="0">
                <a:latin typeface="Rupali" panose="02000500000000020004" pitchFamily="2" charset="0"/>
                <a:cs typeface="Rupali" panose="02000500000000020004" pitchFamily="2" charset="0"/>
              </a:rPr>
              <a:t> </a:t>
            </a:r>
            <a:r>
              <a:rPr lang="en-US" dirty="0" err="1">
                <a:latin typeface="Rupali" panose="02000500000000020004" pitchFamily="2" charset="0"/>
                <a:cs typeface="Rupali" panose="02000500000000020004" pitchFamily="2" charset="0"/>
              </a:rPr>
              <a:t>নিহাল</a:t>
            </a:r>
            <a:r>
              <a:rPr lang="en-US" dirty="0">
                <a:latin typeface="Rupali" panose="02000500000000020004" pitchFamily="2" charset="0"/>
                <a:cs typeface="Rupali" panose="02000500000000020004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4017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1353-F470-4C72-9F93-D2FB1D215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urier Prime" panose="02000409000000000000" pitchFamily="49" charset="0"/>
              </a:rPr>
              <a:t>Thank you!</a:t>
            </a:r>
            <a:br>
              <a:rPr lang="en-US" sz="4400" b="1" dirty="0">
                <a:latin typeface="Courier Prime" panose="02000409000000000000" pitchFamily="49" charset="0"/>
              </a:rPr>
            </a:br>
            <a:r>
              <a:rPr lang="en-US" sz="4400" b="1" dirty="0">
                <a:latin typeface="Courier Prime" panose="02000409000000000000" pitchFamily="49" charset="0"/>
              </a:rPr>
              <a:t>Hope we’ll have a great journey recognizing how a machine learn!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3BFF2-83E8-4767-BA0E-AF37C03D9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9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9547-E994-42FC-8791-397E22C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Supervised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8F4FA-8C0D-44AC-97B7-74057434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62" y="1825625"/>
            <a:ext cx="8450892" cy="4351338"/>
          </a:xfrm>
        </p:spPr>
      </p:pic>
    </p:spTree>
    <p:extLst>
      <p:ext uri="{BB962C8B-B14F-4D97-AF65-F5344CB8AC3E}">
        <p14:creationId xmlns:p14="http://schemas.microsoft.com/office/powerpoint/2010/main" val="397625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7CF-4B4F-47D7-BE8F-04D4564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Unsupervised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629C0-A9B6-43B7-9685-08E86642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6" y="1825625"/>
            <a:ext cx="6354831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F79DF-A29F-4997-9653-F4A84FE308F3}"/>
              </a:ext>
            </a:extLst>
          </p:cNvPr>
          <p:cNvSpPr txBox="1"/>
          <p:nvPr/>
        </p:nvSpPr>
        <p:spPr>
          <a:xfrm>
            <a:off x="3609892" y="617696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latin typeface="Courier Prime" panose="02000409000000000000" pitchFamily="49" charset="0"/>
              </a:rPr>
              <a:t>No labeled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32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7CF-4B4F-47D7-BE8F-04D4564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Semi-supervised Learning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AC26EE-CD49-4C32-A47E-A77DA349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06" y="1749287"/>
            <a:ext cx="7553739" cy="4309607"/>
          </a:xfrm>
        </p:spPr>
      </p:pic>
    </p:spTree>
    <p:extLst>
      <p:ext uri="{BB962C8B-B14F-4D97-AF65-F5344CB8AC3E}">
        <p14:creationId xmlns:p14="http://schemas.microsoft.com/office/powerpoint/2010/main" val="40594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67CF-4B4F-47D7-BE8F-04D4564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Reinforcement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39791-8A37-4BB0-84AE-10BBF49B5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972594"/>
            <a:ext cx="5334000" cy="2057400"/>
          </a:xfrm>
        </p:spPr>
      </p:pic>
    </p:spTree>
    <p:extLst>
      <p:ext uri="{BB962C8B-B14F-4D97-AF65-F5344CB8AC3E}">
        <p14:creationId xmlns:p14="http://schemas.microsoft.com/office/powerpoint/2010/main" val="314540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F57F-1FFA-49F4-B63C-A3AE1C42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4 Litter Bucket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726F-08D9-4091-B995-C765AA517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Just for fun!</a:t>
            </a:r>
          </a:p>
          <a:p>
            <a:pPr marL="0" indent="0" algn="just">
              <a:buNone/>
            </a:pPr>
            <a:endParaRPr lang="en-US" sz="2400" dirty="0">
              <a:latin typeface="Courier Prime" panose="02000409000000000000" pitchFamily="49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Problem:</a:t>
            </a:r>
          </a:p>
          <a:p>
            <a:pPr marL="0" indent="0" algn="just">
              <a:buNone/>
            </a:pPr>
            <a:r>
              <a:rPr lang="en-US" sz="2400" dirty="0">
                <a:latin typeface="Courier Prime" panose="02000409000000000000" pitchFamily="49" charset="0"/>
              </a:rPr>
              <a:t>You have unlimited supply of water. You need to obtain exactly four litter of water (not more or less). But you have two containers. One is 3 litter bucket and another is 5 litter bucket. How could you obtain exactly 4 litters of water using only these two buckets?</a:t>
            </a:r>
          </a:p>
        </p:txBody>
      </p:sp>
    </p:spTree>
    <p:extLst>
      <p:ext uri="{BB962C8B-B14F-4D97-AF65-F5344CB8AC3E}">
        <p14:creationId xmlns:p14="http://schemas.microsoft.com/office/powerpoint/2010/main" val="81271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Pioneer Computer Scientist from Bangladesh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1038-AB8A-432D-B4C3-4C469833179C}"/>
              </a:ext>
            </a:extLst>
          </p:cNvPr>
          <p:cNvSpPr txBox="1"/>
          <p:nvPr/>
        </p:nvSpPr>
        <p:spPr>
          <a:xfrm>
            <a:off x="5120640" y="63848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Dr. Mahbub Majumder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B9597-C96B-439D-A19A-D1A0A1D34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58" y="1825625"/>
            <a:ext cx="8321283" cy="4351338"/>
          </a:xfrm>
        </p:spPr>
      </p:pic>
    </p:spTree>
    <p:extLst>
      <p:ext uri="{BB962C8B-B14F-4D97-AF65-F5344CB8AC3E}">
        <p14:creationId xmlns:p14="http://schemas.microsoft.com/office/powerpoint/2010/main" val="34738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A23B-88D0-46C3-A724-D35E106E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Prime" panose="02000409000000000000" pitchFamily="49" charset="0"/>
              </a:rPr>
              <a:t>Pioneer Computer Scientist from Bangladesh (Cont’d)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91038-AB8A-432D-B4C3-4C469833179C}"/>
              </a:ext>
            </a:extLst>
          </p:cNvPr>
          <p:cNvSpPr txBox="1"/>
          <p:nvPr/>
        </p:nvSpPr>
        <p:spPr>
          <a:xfrm>
            <a:off x="5120640" y="638489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Prime" panose="02000409000000000000" pitchFamily="49" charset="0"/>
              </a:rPr>
              <a:t>Dr. </a:t>
            </a:r>
            <a:r>
              <a:rPr lang="en-US" b="1" dirty="0" err="1">
                <a:latin typeface="Courier Prime" panose="02000409000000000000" pitchFamily="49" charset="0"/>
              </a:rPr>
              <a:t>Ragib</a:t>
            </a:r>
            <a:r>
              <a:rPr lang="en-US" b="1" dirty="0">
                <a:latin typeface="Courier Prime" panose="02000409000000000000" pitchFamily="49" charset="0"/>
              </a:rPr>
              <a:t> Hasan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4E241-37A3-4C70-B7B1-398A309A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858169"/>
            <a:ext cx="9239250" cy="4286250"/>
          </a:xfrm>
        </p:spPr>
      </p:pic>
    </p:spTree>
    <p:extLst>
      <p:ext uri="{BB962C8B-B14F-4D97-AF65-F5344CB8AC3E}">
        <p14:creationId xmlns:p14="http://schemas.microsoft.com/office/powerpoint/2010/main" val="270387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558</Words>
  <Application>Microsoft Office PowerPoint</Application>
  <PresentationFormat>Widescreen</PresentationFormat>
  <Paragraphs>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Prime</vt:lpstr>
      <vt:lpstr>Rupali</vt:lpstr>
      <vt:lpstr>Office Theme</vt:lpstr>
      <vt:lpstr>Welcome to CSE 427  Machine Learning</vt:lpstr>
      <vt:lpstr>Machine Learning </vt:lpstr>
      <vt:lpstr>Supervised Learning</vt:lpstr>
      <vt:lpstr>Unsupervised Learning</vt:lpstr>
      <vt:lpstr>Semi-supervised Learning</vt:lpstr>
      <vt:lpstr>Reinforcement Learning</vt:lpstr>
      <vt:lpstr>4 Litter Bucket Problem</vt:lpstr>
      <vt:lpstr>Pioneer Computer Scientist from Bangladesh</vt:lpstr>
      <vt:lpstr>Pioneer Computer Scientist from Bangladesh (Cont’d)</vt:lpstr>
      <vt:lpstr>Pioneer Computer Scientist from Bangladesh (Cont’d)</vt:lpstr>
      <vt:lpstr>Pioneer Computer Scientist from Bangladesh (Cont’d)</vt:lpstr>
      <vt:lpstr>Pioneer Computer Scientist from Bangladesh (Cont’d)</vt:lpstr>
      <vt:lpstr>Some of my Idols</vt:lpstr>
      <vt:lpstr>Some of my Idols</vt:lpstr>
      <vt:lpstr>Nobel Prize of Computer Science</vt:lpstr>
      <vt:lpstr>Turing Award 2018</vt:lpstr>
      <vt:lpstr>Definition of Machine Learning</vt:lpstr>
      <vt:lpstr>Example </vt:lpstr>
      <vt:lpstr>PowerPoint Presentation</vt:lpstr>
      <vt:lpstr>Google Class</vt:lpstr>
      <vt:lpstr>Do’s and Don’ts</vt:lpstr>
      <vt:lpstr>Evaluation</vt:lpstr>
      <vt:lpstr>Consultation Hour</vt:lpstr>
      <vt:lpstr>Find a Research Topic</vt:lpstr>
      <vt:lpstr>Reference Books</vt:lpstr>
      <vt:lpstr>Thank you! Hope we’ll have a great journey recognizing how a machine learn!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Pattern Recognition</dc:title>
  <dc:creator>S M Rafiuddin Rifat</dc:creator>
  <cp:lastModifiedBy>S M Rafiuddin Rifat</cp:lastModifiedBy>
  <cp:revision>26</cp:revision>
  <dcterms:created xsi:type="dcterms:W3CDTF">2019-04-01T18:06:19Z</dcterms:created>
  <dcterms:modified xsi:type="dcterms:W3CDTF">2020-06-28T17:45:44Z</dcterms:modified>
</cp:coreProperties>
</file>