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6" r:id="rId3"/>
    <p:sldId id="330" r:id="rId4"/>
    <p:sldId id="333" r:id="rId5"/>
    <p:sldId id="332" r:id="rId6"/>
    <p:sldId id="340" r:id="rId7"/>
    <p:sldId id="334" r:id="rId8"/>
  </p:sldIdLst>
  <p:sldSz cx="9144000" cy="5143500" type="screen16x9"/>
  <p:notesSz cx="9296400" cy="14770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 uri="{2D200454-40CA-4A62-9FC3-DE9A4176ACB9}">
      <p15:notesGuideLst xmlns:p15="http://schemas.microsoft.com/office/powerpoint/2012/main">
        <p15:guide id="1" orient="horz" pos="4652">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2" autoAdjust="0"/>
    <p:restoredTop sz="94660"/>
  </p:normalViewPr>
  <p:slideViewPr>
    <p:cSldViewPr snapToGrid="0">
      <p:cViewPr varScale="1">
        <p:scale>
          <a:sx n="153" d="100"/>
          <a:sy n="153" d="100"/>
        </p:scale>
        <p:origin x="378" y="132"/>
      </p:cViewPr>
      <p:guideLst>
        <p:guide orient="horz" pos="1620"/>
        <p:guide pos="2878"/>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4652"/>
        <p:guide pos="29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sp>
        <p:nvSpPr>
          <p:cNvPr id="2" name="TextBox 1">
            <a:extLst>
              <a:ext uri="{FF2B5EF4-FFF2-40B4-BE49-F238E27FC236}">
                <a16:creationId xmlns:a16="http://schemas.microsoft.com/office/drawing/2014/main" id="{D56687D7-76F0-8040-93B6-084C7529F854}"/>
              </a:ext>
            </a:extLst>
          </p:cNvPr>
          <p:cNvSpPr txBox="1"/>
          <p:nvPr/>
        </p:nvSpPr>
        <p:spPr>
          <a:xfrm>
            <a:off x="4705815" y="4780156"/>
            <a:ext cx="184731" cy="369332"/>
          </a:xfrm>
          <a:prstGeom prst="rect">
            <a:avLst/>
          </a:prstGeom>
          <a:noFill/>
        </p:spPr>
        <p:txBody>
          <a:bodyPr wrap="none" rtlCol="0">
            <a:spAutoFit/>
          </a:bodyPr>
          <a:lstStyle/>
          <a:p>
            <a:endParaRPr lang="en-US" dirty="0"/>
          </a:p>
        </p:txBody>
      </p:sp>
      <p:pic>
        <p:nvPicPr>
          <p:cNvPr id="6" name="Picture 27" descr="ti_logo_powerpoint_1_line.png"/>
          <p:cNvPicPr>
            <a:picLocks noChangeAspect="1"/>
          </p:cNvPicPr>
          <p:nvPr/>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27" descr="ti_logo_powerpoint_1_line.png"/>
          <p:cNvPicPr>
            <a:picLocks noChangeAspect="1"/>
          </p:cNvPicPr>
          <p:nvPr/>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65610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10"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5" name="Rectangle 24">
            <a:extLst>
              <a:ext uri="{FF2B5EF4-FFF2-40B4-BE49-F238E27FC236}">
                <a16:creationId xmlns:a16="http://schemas.microsoft.com/office/drawing/2014/main" id="{7815B5F2-A5A7-1E49-BC30-BA3F75996177}"/>
              </a:ext>
            </a:extLst>
          </p:cNvPr>
          <p:cNvSpPr>
            <a:spLocks noGrp="1" noChangeArrowheads="1"/>
          </p:cNvSpPr>
          <p:nvPr>
            <p:ph type="sldNum" sz="quarter" idx="10"/>
          </p:nvPr>
        </p:nvSpPr>
        <p:spPr>
          <a:xfrm>
            <a:off x="6642100" y="4439927"/>
            <a:ext cx="2133600" cy="154782"/>
          </a:xfrm>
        </p:spPr>
        <p:txBody>
          <a:bodyPr/>
          <a:lstStyle>
            <a:lvl1pPr>
              <a:defRPr>
                <a:solidFill>
                  <a:schemeClr val="tx1"/>
                </a:solidFill>
              </a:defRPr>
            </a:lvl1pPr>
          </a:lstStyle>
          <a:p>
            <a:pPr>
              <a:defRPr/>
            </a:pPr>
            <a:fld id="{03BA23CF-AA30-4A18-B744-605C3E9DBF07}" type="slidenum">
              <a:rPr lang="en-US" smtClean="0"/>
              <a:pPr>
                <a:defRPr/>
              </a:pPr>
              <a:t>‹#›</a:t>
            </a:fld>
            <a:endParaRPr lang="en-US"/>
          </a:p>
        </p:txBody>
      </p:sp>
      <p:pic>
        <p:nvPicPr>
          <p:cNvPr id="6" name="Picture 27" descr="ti_logo_powerpoint_1_line.png"/>
          <p:cNvPicPr>
            <a:picLocks noChangeAspect="1"/>
          </p:cNvPicPr>
          <p:nvPr/>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35468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5" descr="A picture containing drawing, cup&#10;&#10;Description automatically generated">
            <a:extLst>
              <a:ext uri="{FF2B5EF4-FFF2-40B4-BE49-F238E27FC236}">
                <a16:creationId xmlns:a16="http://schemas.microsoft.com/office/drawing/2014/main" id="{7CC34E39-7310-7442-846F-66689DD005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9868" y="4782676"/>
            <a:ext cx="1563597" cy="191106"/>
          </a:xfrm>
          <a:prstGeom prst="rect">
            <a:avLst/>
          </a:prstGeom>
        </p:spPr>
      </p:pic>
    </p:spTree>
    <p:extLst>
      <p:ext uri="{BB962C8B-B14F-4D97-AF65-F5344CB8AC3E}">
        <p14:creationId xmlns:p14="http://schemas.microsoft.com/office/powerpoint/2010/main" val="79681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33378" y="786357"/>
            <a:ext cx="8467725" cy="3709449"/>
          </a:xfrm>
        </p:spPr>
        <p:txBody>
          <a:bodyPr/>
          <a:lstStyle>
            <a:lvl1pPr>
              <a:spcBef>
                <a:spcPts val="667"/>
              </a:spcBef>
              <a:defRPr/>
            </a:lvl1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pic>
        <p:nvPicPr>
          <p:cNvPr id="5" name="Picture 27" descr="ti_logo_powerpoint_1_line.png"/>
          <p:cNvPicPr>
            <a:picLocks noChangeAspect="1"/>
          </p:cNvPicPr>
          <p:nvPr/>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375" y="889398"/>
            <a:ext cx="4157663"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pPr>
                <a:defRPr/>
              </a:pPr>
              <a:t>‹#›</a:t>
            </a:fld>
            <a:endParaRPr lang="en-US"/>
          </a:p>
        </p:txBody>
      </p:sp>
      <p:pic>
        <p:nvPicPr>
          <p:cNvPr id="6" name="Picture 27" descr="ti_logo_powerpoint_1_line.png"/>
          <p:cNvPicPr>
            <a:picLocks noChangeAspect="1"/>
          </p:cNvPicPr>
          <p:nvPr/>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4" name="Content Placeholder 3"/>
          <p:cNvSpPr>
            <a:spLocks noGrp="1"/>
          </p:cNvSpPr>
          <p:nvPr>
            <p:ph sz="half" idx="2"/>
          </p:nvPr>
        </p:nvSpPr>
        <p:spPr>
          <a:xfrm>
            <a:off x="457200" y="1631157"/>
            <a:ext cx="4040188"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6" name="Content Placeholder 5"/>
          <p:cNvSpPr>
            <a:spLocks noGrp="1"/>
          </p:cNvSpPr>
          <p:nvPr>
            <p:ph sz="quarter" idx="4"/>
          </p:nvPr>
        </p:nvSpPr>
        <p:spPr>
          <a:xfrm>
            <a:off x="4645028" y="1631157"/>
            <a:ext cx="4041775"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pPr>
                <a:defRPr/>
              </a:pPr>
              <a:t>‹#›</a:t>
            </a:fld>
            <a:endParaRPr lang="en-US"/>
          </a:p>
        </p:txBody>
      </p:sp>
      <p:pic>
        <p:nvPicPr>
          <p:cNvPr id="8" name="Picture 27" descr="ti_logo_powerpoint_1_line.png"/>
          <p:cNvPicPr>
            <a:picLocks noChangeAspect="1"/>
          </p:cNvPicPr>
          <p:nvPr/>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pic>
        <p:nvPicPr>
          <p:cNvPr id="4" name="Picture 27" descr="ti_logo_powerpoint_1_line.png"/>
          <p:cNvPicPr>
            <a:picLocks noChangeAspect="1"/>
          </p:cNvPicPr>
          <p:nvPr/>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27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pPr>
                <a:defRPr/>
              </a:pPr>
              <a:t>‹#›</a:t>
            </a:fld>
            <a:endParaRPr lang="en-US"/>
          </a:p>
        </p:txBody>
      </p:sp>
      <p:pic>
        <p:nvPicPr>
          <p:cNvPr id="6" name="Picture 27" descr="ti_logo_powerpoint_1_line.png"/>
          <p:cNvPicPr>
            <a:picLocks noChangeAspect="1"/>
          </p:cNvPicPr>
          <p:nvPr/>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6667503" y="444279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cxnSp>
        <p:nvCxnSpPr>
          <p:cNvPr id="3" name="Straight Connector 2">
            <a:extLst>
              <a:ext uri="{FF2B5EF4-FFF2-40B4-BE49-F238E27FC236}">
                <a16:creationId xmlns:a16="http://schemas.microsoft.com/office/drawing/2014/main" id="{92663C74-62AB-B64B-BCBB-0866ABE6E2D3}"/>
              </a:ext>
            </a:extLst>
          </p:cNvPr>
          <p:cNvCxnSpPr>
            <a:cxnSpLocks/>
          </p:cNvCxnSpPr>
          <p:nvPr/>
        </p:nvCxnSpPr>
        <p:spPr>
          <a:xfrm>
            <a:off x="0" y="4656947"/>
            <a:ext cx="89288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9" r:id="rId1"/>
    <p:sldLayoutId id="2147483726" r:id="rId2"/>
    <p:sldLayoutId id="2147483735" r:id="rId3"/>
    <p:sldLayoutId id="2147483750" r:id="rId4"/>
    <p:sldLayoutId id="2147483709" r:id="rId5"/>
    <p:sldLayoutId id="2147483711" r:id="rId6"/>
    <p:sldLayoutId id="2147483712" r:id="rId7"/>
    <p:sldLayoutId id="2147483713" r:id="rId8"/>
    <p:sldLayoutId id="2147483715" r:id="rId9"/>
  </p:sldLayoutIdLst>
  <p:hf hdr="0" ftr="0" dt="0"/>
  <p:txStyles>
    <p:titleStyle>
      <a:lvl1pPr algn="l" rtl="0" eaLnBrk="1" fontAlgn="base" hangingPunct="1">
        <a:lnSpc>
          <a:spcPct val="85000"/>
        </a:lnSpc>
        <a:spcBef>
          <a:spcPct val="0"/>
        </a:spcBef>
        <a:spcAft>
          <a:spcPct val="0"/>
        </a:spcAft>
        <a:defRPr sz="2700" b="1">
          <a:solidFill>
            <a:schemeClr val="tx2"/>
          </a:solidFill>
          <a:latin typeface="+mj-lt"/>
          <a:ea typeface="+mj-ea"/>
          <a:cs typeface="+mj-cs"/>
        </a:defRPr>
      </a:lvl1pPr>
      <a:lvl2pPr algn="l" rtl="0" eaLnBrk="1" fontAlgn="base" hangingPunct="1">
        <a:lnSpc>
          <a:spcPct val="85000"/>
        </a:lnSpc>
        <a:spcBef>
          <a:spcPct val="0"/>
        </a:spcBef>
        <a:spcAft>
          <a:spcPct val="0"/>
        </a:spcAft>
        <a:defRPr sz="2700" b="1">
          <a:solidFill>
            <a:schemeClr val="tx2"/>
          </a:solidFill>
          <a:latin typeface="Arial" charset="0"/>
        </a:defRPr>
      </a:lvl2pPr>
      <a:lvl3pPr algn="l" rtl="0" eaLnBrk="1" fontAlgn="base" hangingPunct="1">
        <a:lnSpc>
          <a:spcPct val="85000"/>
        </a:lnSpc>
        <a:spcBef>
          <a:spcPct val="0"/>
        </a:spcBef>
        <a:spcAft>
          <a:spcPct val="0"/>
        </a:spcAft>
        <a:defRPr sz="2700" b="1">
          <a:solidFill>
            <a:schemeClr val="tx2"/>
          </a:solidFill>
          <a:latin typeface="Arial" charset="0"/>
        </a:defRPr>
      </a:lvl3pPr>
      <a:lvl4pPr algn="l" rtl="0" eaLnBrk="1" fontAlgn="base" hangingPunct="1">
        <a:lnSpc>
          <a:spcPct val="85000"/>
        </a:lnSpc>
        <a:spcBef>
          <a:spcPct val="0"/>
        </a:spcBef>
        <a:spcAft>
          <a:spcPct val="0"/>
        </a:spcAft>
        <a:defRPr sz="2700" b="1">
          <a:solidFill>
            <a:schemeClr val="tx2"/>
          </a:solidFill>
          <a:latin typeface="Arial" charset="0"/>
        </a:defRPr>
      </a:lvl4pPr>
      <a:lvl5pPr algn="l" rtl="0" eaLnBrk="1" fontAlgn="base" hangingPunct="1">
        <a:lnSpc>
          <a:spcPct val="85000"/>
        </a:lnSpc>
        <a:spcBef>
          <a:spcPct val="0"/>
        </a:spcBef>
        <a:spcAft>
          <a:spcPct val="0"/>
        </a:spcAft>
        <a:defRPr sz="2700" b="1">
          <a:solidFill>
            <a:schemeClr val="tx2"/>
          </a:solidFill>
          <a:latin typeface="Arial" charset="0"/>
        </a:defRPr>
      </a:lvl5pPr>
      <a:lvl6pPr marL="380895" algn="l" rtl="0" eaLnBrk="1" fontAlgn="base" hangingPunct="1">
        <a:lnSpc>
          <a:spcPct val="85000"/>
        </a:lnSpc>
        <a:spcBef>
          <a:spcPct val="0"/>
        </a:spcBef>
        <a:spcAft>
          <a:spcPct val="0"/>
        </a:spcAft>
        <a:defRPr sz="2700" b="1">
          <a:solidFill>
            <a:srgbClr val="FF0000"/>
          </a:solidFill>
          <a:latin typeface="Arial" charset="0"/>
        </a:defRPr>
      </a:lvl6pPr>
      <a:lvl7pPr marL="761790" algn="l" rtl="0" eaLnBrk="1" fontAlgn="base" hangingPunct="1">
        <a:lnSpc>
          <a:spcPct val="85000"/>
        </a:lnSpc>
        <a:spcBef>
          <a:spcPct val="0"/>
        </a:spcBef>
        <a:spcAft>
          <a:spcPct val="0"/>
        </a:spcAft>
        <a:defRPr sz="2700" b="1">
          <a:solidFill>
            <a:srgbClr val="FF0000"/>
          </a:solidFill>
          <a:latin typeface="Arial" charset="0"/>
        </a:defRPr>
      </a:lvl7pPr>
      <a:lvl8pPr marL="1142683" algn="l" rtl="0" eaLnBrk="1" fontAlgn="base" hangingPunct="1">
        <a:lnSpc>
          <a:spcPct val="85000"/>
        </a:lnSpc>
        <a:spcBef>
          <a:spcPct val="0"/>
        </a:spcBef>
        <a:spcAft>
          <a:spcPct val="0"/>
        </a:spcAft>
        <a:defRPr sz="2700" b="1">
          <a:solidFill>
            <a:srgbClr val="FF0000"/>
          </a:solidFill>
          <a:latin typeface="Arial" charset="0"/>
        </a:defRPr>
      </a:lvl8pPr>
      <a:lvl9pPr marL="1523573" algn="l" rtl="0" eaLnBrk="1" fontAlgn="base" hangingPunct="1">
        <a:lnSpc>
          <a:spcPct val="85000"/>
        </a:lnSpc>
        <a:spcBef>
          <a:spcPct val="0"/>
        </a:spcBef>
        <a:spcAft>
          <a:spcPct val="0"/>
        </a:spcAft>
        <a:defRPr sz="2700" b="1">
          <a:solidFill>
            <a:srgbClr val="FF0000"/>
          </a:solidFill>
          <a:latin typeface="Arial" charset="0"/>
        </a:defRPr>
      </a:lvl9pPr>
    </p:titleStyle>
    <p:body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F1FA-AA7E-4F01-8BD8-3713A4C4BFB6}"/>
              </a:ext>
            </a:extLst>
          </p:cNvPr>
          <p:cNvSpPr>
            <a:spLocks noGrp="1"/>
          </p:cNvSpPr>
          <p:nvPr>
            <p:ph type="ctrTitle"/>
          </p:nvPr>
        </p:nvSpPr>
        <p:spPr/>
        <p:txBody>
          <a:bodyPr/>
          <a:lstStyle/>
          <a:p>
            <a:r>
              <a:rPr lang="en-US" dirty="0"/>
              <a:t>Loopholes Pack PLL Project</a:t>
            </a:r>
          </a:p>
        </p:txBody>
      </p:sp>
      <p:sp>
        <p:nvSpPr>
          <p:cNvPr id="3" name="Subtitle 2">
            <a:extLst>
              <a:ext uri="{FF2B5EF4-FFF2-40B4-BE49-F238E27FC236}">
                <a16:creationId xmlns:a16="http://schemas.microsoft.com/office/drawing/2014/main" id="{A13FD90B-C0A9-4D7E-9341-93EBC8D89C04}"/>
              </a:ext>
            </a:extLst>
          </p:cNvPr>
          <p:cNvSpPr>
            <a:spLocks noGrp="1"/>
          </p:cNvSpPr>
          <p:nvPr>
            <p:ph type="subTitle" idx="1"/>
          </p:nvPr>
        </p:nvSpPr>
        <p:spPr/>
        <p:txBody>
          <a:bodyPr/>
          <a:lstStyle/>
          <a:p>
            <a:r>
              <a:rPr lang="en-US" baseline="30000" dirty="0"/>
              <a:t>Texas Instruments Feedback</a:t>
            </a:r>
          </a:p>
          <a:p>
            <a:r>
              <a:rPr lang="en-US" baseline="30000" dirty="0"/>
              <a:t>Reed Adams</a:t>
            </a:r>
          </a:p>
          <a:p>
            <a:r>
              <a:rPr lang="en-US" baseline="30000" dirty="0"/>
              <a:t>09 May 2023</a:t>
            </a:r>
          </a:p>
        </p:txBody>
      </p:sp>
      <p:sp>
        <p:nvSpPr>
          <p:cNvPr id="4" name="Slide Number Placeholder 3">
            <a:extLst>
              <a:ext uri="{FF2B5EF4-FFF2-40B4-BE49-F238E27FC236}">
                <a16:creationId xmlns:a16="http://schemas.microsoft.com/office/drawing/2014/main" id="{568EA310-4E12-4369-B5D8-DC0AA59E304C}"/>
              </a:ext>
            </a:extLst>
          </p:cNvPr>
          <p:cNvSpPr>
            <a:spLocks noGrp="1"/>
          </p:cNvSpPr>
          <p:nvPr>
            <p:ph type="sldNum" sz="quarter" idx="10"/>
          </p:nvPr>
        </p:nvSpPr>
        <p:spPr/>
        <p:txBody>
          <a:bodyPr/>
          <a:lstStyle/>
          <a:p>
            <a:pPr>
              <a:defRPr/>
            </a:pPr>
            <a:fld id="{03BA23CF-AA30-4A18-B744-605C3E9DBF07}" type="slidenum">
              <a:rPr lang="en-US" smtClean="0"/>
              <a:pPr>
                <a:defRPr/>
              </a:pPr>
              <a:t>1</a:t>
            </a:fld>
            <a:endParaRPr lang="en-US"/>
          </a:p>
        </p:txBody>
      </p:sp>
    </p:spTree>
    <p:extLst>
      <p:ext uri="{BB962C8B-B14F-4D97-AF65-F5344CB8AC3E}">
        <p14:creationId xmlns:p14="http://schemas.microsoft.com/office/powerpoint/2010/main" val="424733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D135-C799-456A-BC8A-C4D5D9BBBAEE}"/>
              </a:ext>
            </a:extLst>
          </p:cNvPr>
          <p:cNvSpPr>
            <a:spLocks noGrp="1"/>
          </p:cNvSpPr>
          <p:nvPr>
            <p:ph type="title"/>
          </p:nvPr>
        </p:nvSpPr>
        <p:spPr/>
        <p:txBody>
          <a:bodyPr/>
          <a:lstStyle/>
          <a:p>
            <a:r>
              <a:rPr lang="en-US" dirty="0"/>
              <a:t>Summary of Used Technology</a:t>
            </a:r>
          </a:p>
        </p:txBody>
      </p:sp>
      <p:sp>
        <p:nvSpPr>
          <p:cNvPr id="3" name="Content Placeholder 2">
            <a:extLst>
              <a:ext uri="{FF2B5EF4-FFF2-40B4-BE49-F238E27FC236}">
                <a16:creationId xmlns:a16="http://schemas.microsoft.com/office/drawing/2014/main" id="{ACB8354C-1814-4C9D-B0DA-6187C12229CD}"/>
              </a:ext>
            </a:extLst>
          </p:cNvPr>
          <p:cNvSpPr>
            <a:spLocks noGrp="1"/>
          </p:cNvSpPr>
          <p:nvPr>
            <p:ph idx="1"/>
          </p:nvPr>
        </p:nvSpPr>
        <p:spPr>
          <a:xfrm>
            <a:off x="309932" y="651541"/>
            <a:ext cx="8467725" cy="3709449"/>
          </a:xfrm>
        </p:spPr>
        <p:txBody>
          <a:bodyPr/>
          <a:lstStyle/>
          <a:p>
            <a:pPr>
              <a:defRPr/>
            </a:pPr>
            <a:r>
              <a:rPr lang="en-US" dirty="0"/>
              <a:t>65nm CMOS process</a:t>
            </a:r>
          </a:p>
          <a:p>
            <a:pPr>
              <a:defRPr/>
            </a:pPr>
            <a:r>
              <a:rPr lang="en-US" dirty="0"/>
              <a:t>6 Metal Layers Supported</a:t>
            </a:r>
          </a:p>
          <a:p>
            <a:pPr lvl="1">
              <a:defRPr/>
            </a:pPr>
            <a:r>
              <a:rPr lang="en-US" dirty="0"/>
              <a:t>6 layers are used in this P&amp;R</a:t>
            </a:r>
          </a:p>
          <a:p>
            <a:pPr lvl="1">
              <a:defRPr/>
            </a:pPr>
            <a:r>
              <a:rPr lang="en-US" dirty="0"/>
              <a:t>Layer 6 reserved for power routing</a:t>
            </a:r>
          </a:p>
          <a:p>
            <a:pPr>
              <a:defRPr/>
            </a:pPr>
            <a:endParaRPr lang="en-US" dirty="0"/>
          </a:p>
        </p:txBody>
      </p:sp>
      <p:sp>
        <p:nvSpPr>
          <p:cNvPr id="4" name="Slide Number Placeholder 3">
            <a:extLst>
              <a:ext uri="{FF2B5EF4-FFF2-40B4-BE49-F238E27FC236}">
                <a16:creationId xmlns:a16="http://schemas.microsoft.com/office/drawing/2014/main" id="{45062A67-F8A9-4C38-A951-E6AD2C3E37BC}"/>
              </a:ext>
            </a:extLst>
          </p:cNvPr>
          <p:cNvSpPr>
            <a:spLocks noGrp="1"/>
          </p:cNvSpPr>
          <p:nvPr>
            <p:ph type="sldNum" sz="quarter" idx="10"/>
          </p:nvPr>
        </p:nvSpPr>
        <p:spPr/>
        <p:txBody>
          <a:bodyPr/>
          <a:lstStyle/>
          <a:p>
            <a:pPr>
              <a:defRPr/>
            </a:pPr>
            <a:fld id="{2B97888F-6AF7-4263-B69D-592D8C33BAC7}" type="slidenum">
              <a:rPr lang="en-US" smtClean="0"/>
              <a:pPr>
                <a:defRPr/>
              </a:pPr>
              <a:t>2</a:t>
            </a:fld>
            <a:endParaRPr lang="en-US"/>
          </a:p>
        </p:txBody>
      </p:sp>
    </p:spTree>
    <p:extLst>
      <p:ext uri="{BB962C8B-B14F-4D97-AF65-F5344CB8AC3E}">
        <p14:creationId xmlns:p14="http://schemas.microsoft.com/office/powerpoint/2010/main" val="137015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F3FE-FB03-4657-9DE0-AE749165E586}"/>
              </a:ext>
            </a:extLst>
          </p:cNvPr>
          <p:cNvSpPr>
            <a:spLocks noGrp="1"/>
          </p:cNvSpPr>
          <p:nvPr>
            <p:ph type="title"/>
          </p:nvPr>
        </p:nvSpPr>
        <p:spPr/>
        <p:txBody>
          <a:bodyPr/>
          <a:lstStyle/>
          <a:p>
            <a:r>
              <a:rPr lang="en-US" dirty="0"/>
              <a:t>Snapshot of Loopholes Pack Floorplan</a:t>
            </a:r>
          </a:p>
        </p:txBody>
      </p:sp>
      <p:sp>
        <p:nvSpPr>
          <p:cNvPr id="3" name="Content Placeholder 2">
            <a:extLst>
              <a:ext uri="{FF2B5EF4-FFF2-40B4-BE49-F238E27FC236}">
                <a16:creationId xmlns:a16="http://schemas.microsoft.com/office/drawing/2014/main" id="{D864B027-6E78-4405-898B-31A4E6865F2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060E38C-048D-447C-BF1E-40C5E9B82692}"/>
              </a:ext>
            </a:extLst>
          </p:cNvPr>
          <p:cNvSpPr>
            <a:spLocks noGrp="1"/>
          </p:cNvSpPr>
          <p:nvPr>
            <p:ph type="sldNum" sz="quarter" idx="10"/>
          </p:nvPr>
        </p:nvSpPr>
        <p:spPr/>
        <p:txBody>
          <a:bodyPr/>
          <a:lstStyle/>
          <a:p>
            <a:pPr>
              <a:defRPr/>
            </a:pPr>
            <a:fld id="{2B97888F-6AF7-4263-B69D-592D8C33BAC7}" type="slidenum">
              <a:rPr lang="en-US" smtClean="0"/>
              <a:pPr>
                <a:defRPr/>
              </a:pPr>
              <a:t>3</a:t>
            </a:fld>
            <a:endParaRPr lang="en-US"/>
          </a:p>
        </p:txBody>
      </p:sp>
      <p:pic>
        <p:nvPicPr>
          <p:cNvPr id="5" name="Picture 4">
            <a:extLst>
              <a:ext uri="{FF2B5EF4-FFF2-40B4-BE49-F238E27FC236}">
                <a16:creationId xmlns:a16="http://schemas.microsoft.com/office/drawing/2014/main" id="{CB119474-A4ED-462F-B942-5BB283119FF4}"/>
              </a:ext>
            </a:extLst>
          </p:cNvPr>
          <p:cNvPicPr>
            <a:picLocks noChangeAspect="1"/>
          </p:cNvPicPr>
          <p:nvPr/>
        </p:nvPicPr>
        <p:blipFill>
          <a:blip r:embed="rId2"/>
          <a:stretch>
            <a:fillRect/>
          </a:stretch>
        </p:blipFill>
        <p:spPr>
          <a:xfrm>
            <a:off x="2060330" y="918941"/>
            <a:ext cx="5250027" cy="3523851"/>
          </a:xfrm>
          <a:prstGeom prst="rect">
            <a:avLst/>
          </a:prstGeom>
        </p:spPr>
      </p:pic>
    </p:spTree>
    <p:extLst>
      <p:ext uri="{BB962C8B-B14F-4D97-AF65-F5344CB8AC3E}">
        <p14:creationId xmlns:p14="http://schemas.microsoft.com/office/powerpoint/2010/main" val="190414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713B-E919-41A4-9EB4-3822663FC717}"/>
              </a:ext>
            </a:extLst>
          </p:cNvPr>
          <p:cNvSpPr>
            <a:spLocks noGrp="1"/>
          </p:cNvSpPr>
          <p:nvPr>
            <p:ph type="title"/>
          </p:nvPr>
        </p:nvSpPr>
        <p:spPr/>
        <p:txBody>
          <a:bodyPr/>
          <a:lstStyle/>
          <a:p>
            <a:r>
              <a:rPr lang="en-US" dirty="0"/>
              <a:t>Snapshot of Loopholes Pack Final P&amp;R</a:t>
            </a:r>
          </a:p>
        </p:txBody>
      </p:sp>
      <p:sp>
        <p:nvSpPr>
          <p:cNvPr id="4" name="Slide Number Placeholder 3">
            <a:extLst>
              <a:ext uri="{FF2B5EF4-FFF2-40B4-BE49-F238E27FC236}">
                <a16:creationId xmlns:a16="http://schemas.microsoft.com/office/drawing/2014/main" id="{1C281B04-F14F-42E7-8809-64C802C52F18}"/>
              </a:ext>
            </a:extLst>
          </p:cNvPr>
          <p:cNvSpPr>
            <a:spLocks noGrp="1"/>
          </p:cNvSpPr>
          <p:nvPr>
            <p:ph type="sldNum" sz="quarter" idx="10"/>
          </p:nvPr>
        </p:nvSpPr>
        <p:spPr/>
        <p:txBody>
          <a:bodyPr/>
          <a:lstStyle/>
          <a:p>
            <a:pPr>
              <a:defRPr/>
            </a:pPr>
            <a:fld id="{2B97888F-6AF7-4263-B69D-592D8C33BAC7}" type="slidenum">
              <a:rPr lang="en-US" smtClean="0"/>
              <a:pPr>
                <a:defRPr/>
              </a:pPr>
              <a:t>4</a:t>
            </a:fld>
            <a:endParaRPr lang="en-US"/>
          </a:p>
        </p:txBody>
      </p:sp>
      <p:pic>
        <p:nvPicPr>
          <p:cNvPr id="5" name="Picture 4">
            <a:extLst>
              <a:ext uri="{FF2B5EF4-FFF2-40B4-BE49-F238E27FC236}">
                <a16:creationId xmlns:a16="http://schemas.microsoft.com/office/drawing/2014/main" id="{3B4C92F3-A669-476B-BC24-90BE7EF2BC12}"/>
              </a:ext>
            </a:extLst>
          </p:cNvPr>
          <p:cNvPicPr>
            <a:picLocks noChangeAspect="1"/>
          </p:cNvPicPr>
          <p:nvPr/>
        </p:nvPicPr>
        <p:blipFill>
          <a:blip r:embed="rId2"/>
          <a:stretch>
            <a:fillRect/>
          </a:stretch>
        </p:blipFill>
        <p:spPr>
          <a:xfrm>
            <a:off x="424990" y="951531"/>
            <a:ext cx="4868199" cy="3389661"/>
          </a:xfrm>
          <a:prstGeom prst="rect">
            <a:avLst/>
          </a:prstGeom>
        </p:spPr>
      </p:pic>
      <p:sp>
        <p:nvSpPr>
          <p:cNvPr id="8" name="Content Placeholder 7">
            <a:extLst>
              <a:ext uri="{FF2B5EF4-FFF2-40B4-BE49-F238E27FC236}">
                <a16:creationId xmlns:a16="http://schemas.microsoft.com/office/drawing/2014/main" id="{6173277B-71AB-479F-A4BB-56D9A66187B0}"/>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3DD6A3C6-1E14-49F7-88E0-BDB6A9FB2A99}"/>
              </a:ext>
            </a:extLst>
          </p:cNvPr>
          <p:cNvPicPr>
            <a:picLocks noChangeAspect="1"/>
          </p:cNvPicPr>
          <p:nvPr/>
        </p:nvPicPr>
        <p:blipFill>
          <a:blip r:embed="rId3"/>
          <a:stretch>
            <a:fillRect/>
          </a:stretch>
        </p:blipFill>
        <p:spPr>
          <a:xfrm>
            <a:off x="5626132" y="959506"/>
            <a:ext cx="2698718" cy="3355392"/>
          </a:xfrm>
          <a:prstGeom prst="rect">
            <a:avLst/>
          </a:prstGeom>
        </p:spPr>
      </p:pic>
      <p:sp>
        <p:nvSpPr>
          <p:cNvPr id="7" name="TextBox 6">
            <a:extLst>
              <a:ext uri="{FF2B5EF4-FFF2-40B4-BE49-F238E27FC236}">
                <a16:creationId xmlns:a16="http://schemas.microsoft.com/office/drawing/2014/main" id="{68E2A12C-0C7E-4330-B0F5-E34EA2977501}"/>
              </a:ext>
            </a:extLst>
          </p:cNvPr>
          <p:cNvSpPr txBox="1"/>
          <p:nvPr/>
        </p:nvSpPr>
        <p:spPr>
          <a:xfrm>
            <a:off x="2000738" y="4314898"/>
            <a:ext cx="1450731" cy="276999"/>
          </a:xfrm>
          <a:prstGeom prst="rect">
            <a:avLst/>
          </a:prstGeom>
          <a:noFill/>
        </p:spPr>
        <p:txBody>
          <a:bodyPr wrap="square" rtlCol="0">
            <a:spAutoFit/>
          </a:bodyPr>
          <a:lstStyle/>
          <a:p>
            <a:r>
              <a:rPr lang="en-US" sz="1200" dirty="0"/>
              <a:t>The Whole Layout</a:t>
            </a:r>
          </a:p>
        </p:txBody>
      </p:sp>
      <p:sp>
        <p:nvSpPr>
          <p:cNvPr id="10" name="TextBox 9">
            <a:extLst>
              <a:ext uri="{FF2B5EF4-FFF2-40B4-BE49-F238E27FC236}">
                <a16:creationId xmlns:a16="http://schemas.microsoft.com/office/drawing/2014/main" id="{ADA211CD-2EBF-4751-BFBD-E05A2691F669}"/>
              </a:ext>
            </a:extLst>
          </p:cNvPr>
          <p:cNvSpPr txBox="1"/>
          <p:nvPr/>
        </p:nvSpPr>
        <p:spPr>
          <a:xfrm>
            <a:off x="5935067" y="4344440"/>
            <a:ext cx="2080847" cy="276999"/>
          </a:xfrm>
          <a:prstGeom prst="rect">
            <a:avLst/>
          </a:prstGeom>
          <a:noFill/>
        </p:spPr>
        <p:txBody>
          <a:bodyPr wrap="square" rtlCol="0">
            <a:spAutoFit/>
          </a:bodyPr>
          <a:lstStyle/>
          <a:p>
            <a:r>
              <a:rPr lang="en-US" sz="1200" dirty="0"/>
              <a:t>Magnified Portion of Layout</a:t>
            </a:r>
          </a:p>
        </p:txBody>
      </p:sp>
    </p:spTree>
    <p:extLst>
      <p:ext uri="{BB962C8B-B14F-4D97-AF65-F5344CB8AC3E}">
        <p14:creationId xmlns:p14="http://schemas.microsoft.com/office/powerpoint/2010/main" val="141931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613E-6D0F-430C-B306-2AD4CEBE8D7E}"/>
              </a:ext>
            </a:extLst>
          </p:cNvPr>
          <p:cNvSpPr>
            <a:spLocks noGrp="1"/>
          </p:cNvSpPr>
          <p:nvPr>
            <p:ph type="title"/>
          </p:nvPr>
        </p:nvSpPr>
        <p:spPr/>
        <p:txBody>
          <a:bodyPr/>
          <a:lstStyle/>
          <a:p>
            <a:r>
              <a:rPr lang="en-US" dirty="0"/>
              <a:t>Area Information of Loopholes Pack Design</a:t>
            </a:r>
          </a:p>
        </p:txBody>
      </p:sp>
      <p:graphicFrame>
        <p:nvGraphicFramePr>
          <p:cNvPr id="5" name="Content Placeholder 4">
            <a:extLst>
              <a:ext uri="{FF2B5EF4-FFF2-40B4-BE49-F238E27FC236}">
                <a16:creationId xmlns:a16="http://schemas.microsoft.com/office/drawing/2014/main" id="{BD8E48EE-8F57-498E-A5B9-77CCCA11F54E}"/>
              </a:ext>
            </a:extLst>
          </p:cNvPr>
          <p:cNvGraphicFramePr>
            <a:graphicFrameLocks noGrp="1"/>
          </p:cNvGraphicFramePr>
          <p:nvPr>
            <p:ph idx="1"/>
            <p:extLst>
              <p:ext uri="{D42A27DB-BD31-4B8C-83A1-F6EECF244321}">
                <p14:modId xmlns:p14="http://schemas.microsoft.com/office/powerpoint/2010/main" val="126021814"/>
              </p:ext>
            </p:extLst>
          </p:nvPr>
        </p:nvGraphicFramePr>
        <p:xfrm>
          <a:off x="333375" y="785813"/>
          <a:ext cx="8467725" cy="889000"/>
        </p:xfrm>
        <a:graphic>
          <a:graphicData uri="http://schemas.openxmlformats.org/drawingml/2006/table">
            <a:tbl>
              <a:tblPr firstRow="1" bandRow="1">
                <a:tableStyleId>{5C22544A-7EE6-4342-B048-85BDC9FD1C3A}</a:tableStyleId>
              </a:tblPr>
              <a:tblGrid>
                <a:gridCol w="2822575">
                  <a:extLst>
                    <a:ext uri="{9D8B030D-6E8A-4147-A177-3AD203B41FA5}">
                      <a16:colId xmlns:a16="http://schemas.microsoft.com/office/drawing/2014/main" val="998426442"/>
                    </a:ext>
                  </a:extLst>
                </a:gridCol>
                <a:gridCol w="1744296">
                  <a:extLst>
                    <a:ext uri="{9D8B030D-6E8A-4147-A177-3AD203B41FA5}">
                      <a16:colId xmlns:a16="http://schemas.microsoft.com/office/drawing/2014/main" val="3782295841"/>
                    </a:ext>
                  </a:extLst>
                </a:gridCol>
                <a:gridCol w="3900854">
                  <a:extLst>
                    <a:ext uri="{9D8B030D-6E8A-4147-A177-3AD203B41FA5}">
                      <a16:colId xmlns:a16="http://schemas.microsoft.com/office/drawing/2014/main" val="961645266"/>
                    </a:ext>
                  </a:extLst>
                </a:gridCol>
              </a:tblGrid>
              <a:tr h="370840">
                <a:tc>
                  <a:txBody>
                    <a:bodyPr/>
                    <a:lstStyle/>
                    <a:p>
                      <a:pPr algn="ctr"/>
                      <a:r>
                        <a:rPr lang="en-US" sz="1400" dirty="0"/>
                        <a:t>Gate Count</a:t>
                      </a:r>
                    </a:p>
                  </a:txBody>
                  <a:tcPr/>
                </a:tc>
                <a:tc>
                  <a:txBody>
                    <a:bodyPr/>
                    <a:lstStyle/>
                    <a:p>
                      <a:pPr algn="ctr"/>
                      <a:r>
                        <a:rPr lang="en-US" sz="1400" dirty="0"/>
                        <a:t>Layout Dimension</a:t>
                      </a:r>
                    </a:p>
                  </a:txBody>
                  <a:tcPr/>
                </a:tc>
                <a:tc>
                  <a:txBody>
                    <a:bodyPr/>
                    <a:lstStyle/>
                    <a:p>
                      <a:pPr algn="ctr"/>
                      <a:r>
                        <a:rPr lang="en-US" sz="1400" dirty="0"/>
                        <a:t>Core Density</a:t>
                      </a:r>
                    </a:p>
                    <a:p>
                      <a:pPr algn="ctr"/>
                      <a:r>
                        <a:rPr lang="en-US" sz="1400" b="1" kern="1200" dirty="0">
                          <a:solidFill>
                            <a:schemeClr val="lt1"/>
                          </a:solidFill>
                          <a:effectLst/>
                          <a:latin typeface="+mn-lt"/>
                          <a:ea typeface="+mn-ea"/>
                          <a:cs typeface="+mn-cs"/>
                        </a:rPr>
                        <a:t>(Total Standard Cell Area/Total Core Area)</a:t>
                      </a:r>
                      <a:endParaRPr lang="en-US" sz="1400" dirty="0"/>
                    </a:p>
                  </a:txBody>
                  <a:tcPr/>
                </a:tc>
                <a:extLst>
                  <a:ext uri="{0D108BD9-81ED-4DB2-BD59-A6C34878D82A}">
                    <a16:rowId xmlns:a16="http://schemas.microsoft.com/office/drawing/2014/main" val="383037935"/>
                  </a:ext>
                </a:extLst>
              </a:tr>
              <a:tr h="370840">
                <a:tc>
                  <a:txBody>
                    <a:bodyPr/>
                    <a:lstStyle/>
                    <a:p>
                      <a:pPr algn="ctr"/>
                      <a:r>
                        <a:rPr lang="en-US" sz="1400" dirty="0"/>
                        <a:t>8076</a:t>
                      </a:r>
                    </a:p>
                  </a:txBody>
                  <a:tcPr/>
                </a:tc>
                <a:tc>
                  <a:txBody>
                    <a:bodyPr/>
                    <a:lstStyle/>
                    <a:p>
                      <a:pPr algn="ctr"/>
                      <a:r>
                        <a:rPr lang="en-US" sz="1400" dirty="0"/>
                        <a:t>300um x 200um</a:t>
                      </a:r>
                    </a:p>
                  </a:txBody>
                  <a:tcPr/>
                </a:tc>
                <a:tc>
                  <a:txBody>
                    <a:bodyPr/>
                    <a:lstStyle/>
                    <a:p>
                      <a:pPr algn="ctr"/>
                      <a:r>
                        <a:rPr lang="en-US" sz="1400" dirty="0"/>
                        <a:t>52%</a:t>
                      </a:r>
                    </a:p>
                  </a:txBody>
                  <a:tcPr/>
                </a:tc>
                <a:extLst>
                  <a:ext uri="{0D108BD9-81ED-4DB2-BD59-A6C34878D82A}">
                    <a16:rowId xmlns:a16="http://schemas.microsoft.com/office/drawing/2014/main" val="1431297857"/>
                  </a:ext>
                </a:extLst>
              </a:tr>
            </a:tbl>
          </a:graphicData>
        </a:graphic>
      </p:graphicFrame>
      <p:sp>
        <p:nvSpPr>
          <p:cNvPr id="4" name="Slide Number Placeholder 3">
            <a:extLst>
              <a:ext uri="{FF2B5EF4-FFF2-40B4-BE49-F238E27FC236}">
                <a16:creationId xmlns:a16="http://schemas.microsoft.com/office/drawing/2014/main" id="{C81F5419-C6F0-472E-9478-900DC99ADEA4}"/>
              </a:ext>
            </a:extLst>
          </p:cNvPr>
          <p:cNvSpPr>
            <a:spLocks noGrp="1"/>
          </p:cNvSpPr>
          <p:nvPr>
            <p:ph type="sldNum" sz="quarter" idx="10"/>
          </p:nvPr>
        </p:nvSpPr>
        <p:spPr/>
        <p:txBody>
          <a:bodyPr/>
          <a:lstStyle/>
          <a:p>
            <a:pPr>
              <a:defRPr/>
            </a:pPr>
            <a:fld id="{2B97888F-6AF7-4263-B69D-592D8C33BAC7}" type="slidenum">
              <a:rPr lang="en-US" smtClean="0"/>
              <a:pPr>
                <a:defRPr/>
              </a:pPr>
              <a:t>5</a:t>
            </a:fld>
            <a:endParaRPr lang="en-US"/>
          </a:p>
        </p:txBody>
      </p:sp>
    </p:spTree>
    <p:extLst>
      <p:ext uri="{BB962C8B-B14F-4D97-AF65-F5344CB8AC3E}">
        <p14:creationId xmlns:p14="http://schemas.microsoft.com/office/powerpoint/2010/main" val="230889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DFD0-1EE8-4D3D-AE63-C3D51F69ACA9}"/>
              </a:ext>
            </a:extLst>
          </p:cNvPr>
          <p:cNvSpPr>
            <a:spLocks noGrp="1"/>
          </p:cNvSpPr>
          <p:nvPr>
            <p:ph type="title"/>
          </p:nvPr>
        </p:nvSpPr>
        <p:spPr/>
        <p:txBody>
          <a:bodyPr/>
          <a:lstStyle/>
          <a:p>
            <a:r>
              <a:rPr lang="en-US" dirty="0"/>
              <a:t>Comments from Texas Instruments</a:t>
            </a:r>
          </a:p>
        </p:txBody>
      </p:sp>
      <p:sp>
        <p:nvSpPr>
          <p:cNvPr id="3" name="Content Placeholder 2">
            <a:extLst>
              <a:ext uri="{FF2B5EF4-FFF2-40B4-BE49-F238E27FC236}">
                <a16:creationId xmlns:a16="http://schemas.microsoft.com/office/drawing/2014/main" id="{17AF6B0B-EF26-4DB1-A061-28B23824C3D7}"/>
              </a:ext>
            </a:extLst>
          </p:cNvPr>
          <p:cNvSpPr>
            <a:spLocks noGrp="1"/>
          </p:cNvSpPr>
          <p:nvPr>
            <p:ph idx="1"/>
          </p:nvPr>
        </p:nvSpPr>
        <p:spPr/>
        <p:txBody>
          <a:bodyPr/>
          <a:lstStyle/>
          <a:p>
            <a:pPr marL="0" indent="0">
              <a:buNone/>
            </a:pPr>
            <a:r>
              <a:rPr lang="en-US" sz="1050" u="sng" dirty="0"/>
              <a:t>Design Overview</a:t>
            </a:r>
          </a:p>
          <a:p>
            <a:pPr marL="0" indent="0">
              <a:buNone/>
            </a:pPr>
            <a:r>
              <a:rPr lang="en-US" sz="1050" dirty="0"/>
              <a:t>In simulation, we see no issue for the design to run at the full process capability.</a:t>
            </a:r>
          </a:p>
          <a:p>
            <a:pPr marL="0" indent="0">
              <a:buNone/>
            </a:pPr>
            <a:r>
              <a:rPr lang="en-US" sz="1050" dirty="0"/>
              <a:t>The team provided us with their System Verilog design files.  At TI, we processed their design through industry leading CAE tools that included our internal Synthesis and </a:t>
            </a:r>
            <a:r>
              <a:rPr lang="en-US" sz="1050" dirty="0" err="1"/>
              <a:t>Place&amp;Route</a:t>
            </a:r>
            <a:r>
              <a:rPr lang="en-US" sz="1050" dirty="0"/>
              <a:t> offerings.  This was conducted to provide the team a visual idea of what their design might look like in custom silicon if it was manufactured.</a:t>
            </a:r>
          </a:p>
          <a:p>
            <a:pPr marL="0" indent="0">
              <a:buNone/>
            </a:pPr>
            <a:r>
              <a:rPr lang="en-US" sz="1050" dirty="0"/>
              <a:t>The results shown indicate that the design utilized a little over 8000 gates and would fit in a 200 um x 300 um (0.06 mm</a:t>
            </a:r>
            <a:r>
              <a:rPr lang="en-US" sz="1050" baseline="30000" dirty="0"/>
              <a:t>2</a:t>
            </a:r>
            <a:r>
              <a:rPr lang="en-US" sz="1050" dirty="0"/>
              <a:t>) area with 52% routing efficiency.  These results are for a 65 nm CMOS technology node.</a:t>
            </a:r>
          </a:p>
          <a:p>
            <a:pPr marL="0" indent="0">
              <a:buNone/>
            </a:pPr>
            <a:r>
              <a:rPr lang="en-US" sz="1050" dirty="0"/>
              <a:t>By comparison, a traditional analog control loop of the same PLL function in this same technology node that includes an LC-Plant based VCO is approximately 0.5 mm</a:t>
            </a:r>
            <a:r>
              <a:rPr lang="en-US" sz="1050" baseline="30000" dirty="0"/>
              <a:t>2</a:t>
            </a:r>
            <a:r>
              <a:rPr lang="en-US" sz="1050" dirty="0"/>
              <a:t>.</a:t>
            </a:r>
          </a:p>
          <a:p>
            <a:pPr marL="0" indent="0">
              <a:buNone/>
            </a:pPr>
            <a:r>
              <a:rPr lang="en-US" sz="1050" dirty="0"/>
              <a:t>This indicates the team has successfully implemented a fully digital frequency multiplication function that is traditionally performed using an Analog PLL in about 12% of the area, or an 86% savings in silicon real estate.</a:t>
            </a:r>
          </a:p>
          <a:p>
            <a:pPr marL="0" indent="0">
              <a:buNone/>
            </a:pPr>
            <a:r>
              <a:rPr lang="en-US" sz="1050" dirty="0"/>
              <a:t>This area savings comes with tradeoffs.  The most obvious is the resolution limitation in their ratio calculations and the final output drivers.  The quantization noise generated will result in noise spurs around the target frequency that must be dealt with at a system level.  Such spurs would be less obtrusive when utilizing a traditional analog control loop approach.</a:t>
            </a:r>
          </a:p>
          <a:p>
            <a:pPr marL="0" indent="0">
              <a:buNone/>
            </a:pPr>
            <a:r>
              <a:rPr lang="en-US" sz="1050" dirty="0"/>
              <a:t>A pseudo-phase lock is achieved by periodically resetting the ring oscillator used in the design to re-synchronize it to the input clock.  While never truly locked as a function of the architecture, their approach allows a reasonable approximation with an expected phase lag of roughly 20 </a:t>
            </a:r>
            <a:r>
              <a:rPr lang="en-US" sz="1050" dirty="0" err="1"/>
              <a:t>ps</a:t>
            </a:r>
            <a:r>
              <a:rPr lang="en-US" sz="1050" dirty="0"/>
              <a:t> – 40 </a:t>
            </a:r>
            <a:r>
              <a:rPr lang="en-US" sz="1050" dirty="0" err="1"/>
              <a:t>ps</a:t>
            </a:r>
            <a:r>
              <a:rPr lang="en-US" sz="1050" dirty="0"/>
              <a:t> in a 65 nm CMOS process.</a:t>
            </a:r>
          </a:p>
          <a:p>
            <a:pPr marL="0" indent="0">
              <a:buNone/>
            </a:pPr>
            <a:endParaRPr lang="en-US" sz="1050" u="sng" dirty="0"/>
          </a:p>
        </p:txBody>
      </p:sp>
      <p:sp>
        <p:nvSpPr>
          <p:cNvPr id="4" name="Slide Number Placeholder 3">
            <a:extLst>
              <a:ext uri="{FF2B5EF4-FFF2-40B4-BE49-F238E27FC236}">
                <a16:creationId xmlns:a16="http://schemas.microsoft.com/office/drawing/2014/main" id="{E4BFFDA2-2B3D-4229-9C75-774346832458}"/>
              </a:ext>
            </a:extLst>
          </p:cNvPr>
          <p:cNvSpPr>
            <a:spLocks noGrp="1"/>
          </p:cNvSpPr>
          <p:nvPr>
            <p:ph type="sldNum" sz="quarter" idx="10"/>
          </p:nvPr>
        </p:nvSpPr>
        <p:spPr/>
        <p:txBody>
          <a:bodyPr/>
          <a:lstStyle/>
          <a:p>
            <a:pPr>
              <a:defRPr/>
            </a:pPr>
            <a:fld id="{2B97888F-6AF7-4263-B69D-592D8C33BAC7}" type="slidenum">
              <a:rPr lang="en-US" smtClean="0"/>
              <a:pPr>
                <a:defRPr/>
              </a:pPr>
              <a:t>6</a:t>
            </a:fld>
            <a:endParaRPr lang="en-US"/>
          </a:p>
        </p:txBody>
      </p:sp>
    </p:spTree>
    <p:extLst>
      <p:ext uri="{BB962C8B-B14F-4D97-AF65-F5344CB8AC3E}">
        <p14:creationId xmlns:p14="http://schemas.microsoft.com/office/powerpoint/2010/main" val="208659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DFD0-1EE8-4D3D-AE63-C3D51F69ACA9}"/>
              </a:ext>
            </a:extLst>
          </p:cNvPr>
          <p:cNvSpPr>
            <a:spLocks noGrp="1"/>
          </p:cNvSpPr>
          <p:nvPr>
            <p:ph type="title"/>
          </p:nvPr>
        </p:nvSpPr>
        <p:spPr/>
        <p:txBody>
          <a:bodyPr/>
          <a:lstStyle/>
          <a:p>
            <a:r>
              <a:rPr lang="en-US" dirty="0"/>
              <a:t>Comments from Texas Instruments</a:t>
            </a:r>
          </a:p>
        </p:txBody>
      </p:sp>
      <p:sp>
        <p:nvSpPr>
          <p:cNvPr id="3" name="Content Placeholder 2">
            <a:extLst>
              <a:ext uri="{FF2B5EF4-FFF2-40B4-BE49-F238E27FC236}">
                <a16:creationId xmlns:a16="http://schemas.microsoft.com/office/drawing/2014/main" id="{17AF6B0B-EF26-4DB1-A061-28B23824C3D7}"/>
              </a:ext>
            </a:extLst>
          </p:cNvPr>
          <p:cNvSpPr>
            <a:spLocks noGrp="1"/>
          </p:cNvSpPr>
          <p:nvPr>
            <p:ph idx="1"/>
          </p:nvPr>
        </p:nvSpPr>
        <p:spPr/>
        <p:txBody>
          <a:bodyPr/>
          <a:lstStyle/>
          <a:p>
            <a:pPr marL="0" indent="0">
              <a:buNone/>
            </a:pPr>
            <a:r>
              <a:rPr lang="en-US" sz="1050" u="sng" dirty="0"/>
              <a:t>Design Implementation</a:t>
            </a:r>
          </a:p>
          <a:p>
            <a:pPr marL="0" indent="0">
              <a:buNone/>
            </a:pPr>
            <a:r>
              <a:rPr lang="en-US" sz="1050" dirty="0"/>
              <a:t>The selected architecture is unique in that it does not mirror the traditional Analog PLL.  The design was implemented using a series of measurements of various clocks to determine frequency ratios of those clocks.  The ratios were then processed through ALU-type functions to determine appropriate divider values.  The signal path is purely feed-forward in this team’s implementation.  Filtering of that feed-forward path was implemented to achieve a proper average frequency over an extended time window.</a:t>
            </a:r>
            <a:br>
              <a:rPr lang="en-US" sz="1050" dirty="0"/>
            </a:br>
            <a:endParaRPr lang="en-US" sz="1050" dirty="0"/>
          </a:p>
          <a:p>
            <a:pPr marL="0" indent="0">
              <a:buNone/>
            </a:pPr>
            <a:r>
              <a:rPr lang="en-US" sz="1050" u="sng" dirty="0"/>
              <a:t>FPGA vs Silicon Performance</a:t>
            </a:r>
          </a:p>
          <a:p>
            <a:pPr marL="0" indent="0">
              <a:buNone/>
            </a:pPr>
            <a:r>
              <a:rPr lang="en-US" sz="1050" dirty="0"/>
              <a:t>The selected FPGA was chosen primarily based on the number of logic elements available.  In hindsight, the teams learned that a few other specs should have been reviewed.  As a result, during lab implementation on the FPGA, it was discovered that the frequency of the FPGA is limited.  The ring oscillator, for example, can only run up to about 200 MHz.  Some of this limitation may be caused by the connection paths that are formed inside the FPGA when it is programmed.  As a result, the outputs demonstrated are slower than desired on the FPGA.</a:t>
            </a:r>
          </a:p>
          <a:p>
            <a:pPr marL="0" indent="0">
              <a:buNone/>
            </a:pPr>
            <a:r>
              <a:rPr lang="en-US" sz="1050" dirty="0"/>
              <a:t>For a custom silicon implementation in a 65 nm CMOS technology node, I am unable to disclose propagation delays of individual gates or setup/hold times of flip flops, nor similar specifics.  This directly relates to our technology node capability, which is considered proprietary.  However, I can comment that in this process, after an internal review, we expect this team’s design implementation to consistently provide an output frequency capability in excess of 1.25 GHz synchronized to the input clock over all process, voltage, and temperature corners.</a:t>
            </a:r>
          </a:p>
        </p:txBody>
      </p:sp>
      <p:sp>
        <p:nvSpPr>
          <p:cNvPr id="4" name="Slide Number Placeholder 3">
            <a:extLst>
              <a:ext uri="{FF2B5EF4-FFF2-40B4-BE49-F238E27FC236}">
                <a16:creationId xmlns:a16="http://schemas.microsoft.com/office/drawing/2014/main" id="{E4BFFDA2-2B3D-4229-9C75-774346832458}"/>
              </a:ext>
            </a:extLst>
          </p:cNvPr>
          <p:cNvSpPr>
            <a:spLocks noGrp="1"/>
          </p:cNvSpPr>
          <p:nvPr>
            <p:ph type="sldNum" sz="quarter" idx="10"/>
          </p:nvPr>
        </p:nvSpPr>
        <p:spPr/>
        <p:txBody>
          <a:bodyPr/>
          <a:lstStyle/>
          <a:p>
            <a:pPr>
              <a:defRPr/>
            </a:pPr>
            <a:fld id="{2B97888F-6AF7-4263-B69D-592D8C33BAC7}" type="slidenum">
              <a:rPr lang="en-US" smtClean="0"/>
              <a:pPr>
                <a:defRPr/>
              </a:pPr>
              <a:t>7</a:t>
            </a:fld>
            <a:endParaRPr lang="en-US"/>
          </a:p>
        </p:txBody>
      </p:sp>
    </p:spTree>
    <p:extLst>
      <p:ext uri="{BB962C8B-B14F-4D97-AF65-F5344CB8AC3E}">
        <p14:creationId xmlns:p14="http://schemas.microsoft.com/office/powerpoint/2010/main" val="2842722304"/>
      </p:ext>
    </p:extLst>
  </p:cSld>
  <p:clrMapOvr>
    <a:masterClrMapping/>
  </p:clrMapOvr>
</p:sld>
</file>

<file path=ppt/theme/theme1.xml><?xml version="1.0" encoding="utf-8"?>
<a:theme xmlns:a="http://schemas.openxmlformats.org/drawingml/2006/main" name="Default Theme-new">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new" id="{4B444CA8-5089-4C8C-A892-5383A8EDC2CD}" vid="{B9F702C9-368E-4FE6-9D0C-1E6C532F79B3}"/>
    </a:ext>
  </a:extLst>
</a:theme>
</file>

<file path=docProps/app.xml><?xml version="1.0" encoding="utf-8"?>
<Properties xmlns="http://schemas.openxmlformats.org/officeDocument/2006/extended-properties" xmlns:vt="http://schemas.openxmlformats.org/officeDocument/2006/docPropsVTypes">
  <Template>Default Theme</Template>
  <TotalTime>64838</TotalTime>
  <Words>706</Words>
  <Application>Microsoft Office PowerPoint</Application>
  <PresentationFormat>On-screen Show (16:9)</PresentationFormat>
  <Paragraphs>43</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Default Theme-new</vt:lpstr>
      <vt:lpstr>Loopholes Pack PLL Project</vt:lpstr>
      <vt:lpstr>Summary of Used Technology</vt:lpstr>
      <vt:lpstr>Snapshot of Loopholes Pack Floorplan</vt:lpstr>
      <vt:lpstr>Snapshot of Loopholes Pack Final P&amp;R</vt:lpstr>
      <vt:lpstr>Area Information of Loopholes Pack Design</vt:lpstr>
      <vt:lpstr>Comments from Texas Instruments</vt:lpstr>
      <vt:lpstr>Comments from Texas Instruments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Delay Based Fractional Output Divider Update</dc:title>
  <dc:creator>Butler, Rob</dc:creator>
  <cp:lastModifiedBy>Adams, Reed</cp:lastModifiedBy>
  <cp:revision>256</cp:revision>
  <dcterms:created xsi:type="dcterms:W3CDTF">2022-11-27T17:58:14Z</dcterms:created>
  <dcterms:modified xsi:type="dcterms:W3CDTF">2023-05-10T00:37:37Z</dcterms:modified>
</cp:coreProperties>
</file>