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5_E22ACF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8" r:id="rId4"/>
    <p:sldId id="266" r:id="rId5"/>
    <p:sldId id="257" r:id="rId6"/>
    <p:sldId id="269" r:id="rId7"/>
    <p:sldId id="270" r:id="rId8"/>
    <p:sldId id="271" r:id="rId9"/>
    <p:sldId id="258" r:id="rId10"/>
    <p:sldId id="260" r:id="rId11"/>
    <p:sldId id="263" r:id="rId12"/>
    <p:sldId id="261" r:id="rId13"/>
    <p:sldId id="262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04A7C-B448-E60F-9881-2C1E92FBFD4F}" name="Jisu Park" initials="JP" userId="89f887fc0c0875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765" autoAdjust="0"/>
  </p:normalViewPr>
  <p:slideViewPr>
    <p:cSldViewPr snapToGrid="0">
      <p:cViewPr>
        <p:scale>
          <a:sx n="66" d="100"/>
          <a:sy n="66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5_E22ACF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294E97-95E7-4F6E-ABCB-45C7F80C59E5}" authorId="{AE704A7C-B448-E60F-9881-2C1E92FBFD4F}" created="2023-09-17T00:05:37.946">
    <pc:sldMkLst xmlns:pc="http://schemas.microsoft.com/office/powerpoint/2013/main/command">
      <pc:docMk/>
      <pc:sldMk cId="3794456447" sldId="261"/>
    </pc:sldMkLst>
    <p188:txBody>
      <a:bodyPr/>
      <a:lstStyle/>
      <a:p>
        <a:r>
          <a:rPr lang="en-US"/>
          <a:t>We already know the next ALU destination. Re-routing ALU out?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9C1C-1664-4730-B901-9373C8336A9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B1C1-2C18-4B2D-8826-B4CD994F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0.1.2</a:t>
            </a:r>
          </a:p>
          <a:p>
            <a:r>
              <a:rPr lang="en-US" dirty="0"/>
              <a:t>Oct 11,2023:</a:t>
            </a:r>
            <a:br>
              <a:rPr lang="en-US" dirty="0"/>
            </a:br>
            <a:r>
              <a:rPr lang="en-US" dirty="0"/>
              <a:t>-RV32I ISA checker: checks the instruction is for </a:t>
            </a:r>
            <a:r>
              <a:rPr lang="en-US" dirty="0" err="1"/>
              <a:t>Risc</a:t>
            </a:r>
            <a:r>
              <a:rPr lang="en-US" dirty="0"/>
              <a:t>-V 32 bit integer ISA; </a:t>
            </a:r>
            <a:r>
              <a:rPr lang="en-US" dirty="0" err="1"/>
              <a:t>inst</a:t>
            </a:r>
            <a:r>
              <a:rPr lang="en-US" dirty="0"/>
              <a:t>[4:0]=bbb11 (</a:t>
            </a:r>
            <a:r>
              <a:rPr lang="en-US" dirty="0" err="1"/>
              <a:t>bbb</a:t>
            </a:r>
            <a:r>
              <a:rPr lang="en-US" dirty="0"/>
              <a:t> != 111). </a:t>
            </a:r>
          </a:p>
          <a:p>
            <a:r>
              <a:rPr lang="en-US" dirty="0"/>
              <a:t>-Scheduler: holds and distributes operations to execution units from the decoder</a:t>
            </a:r>
          </a:p>
          <a:p>
            <a:r>
              <a:rPr lang="en-US" dirty="0"/>
              <a:t>-Register checker (proposal for 0.2.0): Checks the current operation using previous registers on the other stages. Later, this can be used for out-of-order. Placed between the decoder and the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0.1.1</a:t>
            </a:r>
          </a:p>
          <a:p>
            <a:r>
              <a:rPr lang="en-US" dirty="0"/>
              <a:t>Oct 3, 2023</a:t>
            </a:r>
            <a:br>
              <a:rPr lang="en-US" dirty="0"/>
            </a:br>
            <a:r>
              <a:rPr lang="en-US" dirty="0"/>
              <a:t>Make thing simple. </a:t>
            </a:r>
            <a:r>
              <a:rPr lang="en-US" dirty="0" err="1"/>
              <a:t>Reorganaized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MicroArch0.1</a:t>
            </a:r>
          </a:p>
          <a:p>
            <a:r>
              <a:rPr lang="en-US" dirty="0"/>
              <a:t>Made on Sept 16,2023: initial diagram</a:t>
            </a:r>
          </a:p>
          <a:p>
            <a:r>
              <a:rPr lang="en-US" dirty="0"/>
              <a:t>Edited on sept 17,2023: added AND with each stages’ done signal.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0.0</a:t>
            </a:r>
          </a:p>
          <a:p>
            <a:r>
              <a:rPr lang="en-US" dirty="0"/>
              <a:t>Sept 15.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7DED-97FB-9699-0B44-2DF156F5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C55-4099-E631-C3A4-A4D149D1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6AB5-5112-D476-2062-132F380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AC18-6BC1-1FA0-1E8A-BCDA9A5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5754-AC14-9BDE-79D0-B283553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6F5A-E353-72FB-6BDF-7DEF540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130C-432C-9FB7-07E2-B781C9CF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0F5A-956D-3C0B-1AD1-2DE9CD79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77B8-94B7-9C83-109E-950806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D085-6668-3369-D624-C7224C4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0C63-D96B-FFA8-A6F4-09AA399B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D22D-C74E-2C10-2B21-38886927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C653-68B5-82A1-3CB2-587F92AB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3C90-C19A-A828-7720-0BF042B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DAFA-5D2E-C5EF-DC1B-50B4BDC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2051-8D9C-2F6C-06D2-8DBB8C38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6655-0B8F-2C66-0B8A-BA11C9A6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21C9-6018-DCD9-456E-CBA692C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82F3-F799-5692-4181-39DABA4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1D29-075D-2B71-9A10-523C5CB4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D1C0-CA38-76AD-8A37-AFB43E7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0BCE-FB0C-8780-0682-8A585B13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0B64-2ACE-62AC-584C-0A429F3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5DF3-77C9-AE12-D8DE-C32C4514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1FF-B9D4-1D99-3CEC-6DA9A58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702-BD2B-8E3F-C709-DEDDFA1D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5E88-3C52-D2BC-65C3-291E2F6C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B6871-2C51-BF64-8CC2-E7307F92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3387-8397-824D-E171-284495D8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8EF5-E080-DB52-C33C-EE3A24A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0D09A-AAD0-680F-E103-6783766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7C49-BCE3-9361-C9C6-E715B5B8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9011-E854-089F-1BE2-F105423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665B-C05A-999C-D934-CAAED5D7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C5A6-3406-702A-E1F8-39D59286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B28BF-E3E5-CDA4-9133-9261A134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CF15-6F1F-77AE-2044-FDAE171D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28F24-CCE6-9D46-34F7-B6AB8664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3A479-A4FC-498C-8511-EAB4EA2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42E-B71D-8B85-ECA1-5CEA325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A963-3167-D868-86CC-12062E38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D99E5-CBD0-3056-D718-27521BD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3EF9C-73C8-6697-7796-6F0E023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AAF8-5971-5916-9E86-36D53DA1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DBC9-2945-BFF1-FBAC-65EFC31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9E32-F15B-D4E6-F407-52D5BFF4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DDD9-CAA1-6C96-F655-79952288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17A9-12A6-E775-1A8E-C84D65AA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BD802-A5AE-0AD3-CFB5-5B38D9CD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574E-0197-378D-44D8-B44E501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4A4F-BC5C-4963-F0DC-4947AC1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377BA-8707-35DA-83C5-1BF1240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0635-2F18-5C3D-D4F8-C6CFF1FD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2E9F9-78C1-F2CB-160D-095D3D05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05AD-774E-DAE3-D146-91A3EDB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8620-14B0-DFD7-A1DF-63D91BF4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162F-D4C7-FBB2-BEF5-582E2DBA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A328-8B4A-659F-7A3A-6580564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564A-B417-F783-6ECC-B1681BEA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D43E-1C0B-D9F0-203F-F8F8EEEF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EF34-B984-6566-BE7E-60771E77E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C2BC-3D45-DE48-CD6C-A305DA1C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B5AD-3A01-50E2-7CAD-711A632E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22ACF7F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lab.github.io/CSE564/notes/lecture09_RISCV_Impl_pipeline.pdf" TargetMode="External"/><Relationship Id="rId2" Type="http://schemas.openxmlformats.org/officeDocument/2006/relationships/hyperlink" Target="https://riscv.org/wp-content/uploads/2017/05/riscv-spec-v2.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8ED-BF88-7BAC-7149-C9C9D5684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8DB-D25D-3D8F-815B-B7C175DA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M(2 integers; multiplication and Division)</a:t>
            </a:r>
          </a:p>
          <a:p>
            <a:pPr lvl="1"/>
            <a:r>
              <a:rPr lang="en-US" dirty="0"/>
              <a:t>A(read-modify-write memory)</a:t>
            </a:r>
          </a:p>
        </p:txBody>
      </p:sp>
    </p:spTree>
    <p:extLst>
      <p:ext uri="{BB962C8B-B14F-4D97-AF65-F5344CB8AC3E}">
        <p14:creationId xmlns:p14="http://schemas.microsoft.com/office/powerpoint/2010/main" val="8049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28F7-CEFF-4135-3D55-68FDD2D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C18B-1BD8-4620-49FB-E1DB5D50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condition statements, if there are conditions, put a flag, so reorder cannot reorder executed data-&gt; register file. Also, easier to recall back.</a:t>
            </a:r>
          </a:p>
        </p:txBody>
      </p:sp>
    </p:spTree>
    <p:extLst>
      <p:ext uri="{BB962C8B-B14F-4D97-AF65-F5344CB8AC3E}">
        <p14:creationId xmlns:p14="http://schemas.microsoft.com/office/powerpoint/2010/main" val="396849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5E25-8FC3-7F07-5D58-87B1575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E0CA-F5A1-7B9B-8DE4-8A53078D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Reorder(length= 2N):</a:t>
            </a:r>
          </a:p>
          <a:p>
            <a:pPr lvl="1"/>
            <a:r>
              <a:rPr lang="en-US" dirty="0"/>
              <a:t>check next N(N=instruction decode+ </a:t>
            </a:r>
            <a:r>
              <a:rPr lang="en-US" dirty="0" err="1"/>
              <a:t>executions+memory</a:t>
            </a:r>
            <a:r>
              <a:rPr lang="en-US" dirty="0"/>
              <a:t> </a:t>
            </a:r>
            <a:r>
              <a:rPr lang="en-US" dirty="0" err="1"/>
              <a:t>acess</a:t>
            </a:r>
            <a:r>
              <a:rPr lang="en-US" dirty="0"/>
              <a:t>) instructions, including the current instruction. </a:t>
            </a:r>
          </a:p>
          <a:p>
            <a:pPr lvl="1"/>
            <a:r>
              <a:rPr lang="en-US" dirty="0"/>
              <a:t>If there are no condition flag,</a:t>
            </a:r>
          </a:p>
          <a:p>
            <a:pPr lvl="2"/>
            <a:r>
              <a:rPr lang="en-US" dirty="0"/>
              <a:t>If it is a same opcode and “expected to be used in same ALU(</a:t>
            </a:r>
            <a:r>
              <a:rPr lang="en-US" u="sng" dirty="0"/>
              <a:t>only for </a:t>
            </a:r>
            <a:r>
              <a:rPr lang="en-US" u="sng" dirty="0" err="1"/>
              <a:t>add,sub,addi,subi</a:t>
            </a:r>
            <a:r>
              <a:rPr lang="en-US" dirty="0"/>
              <a:t>)”, rename the register, which can cause stall, as es1 or es2 respectively (execution to source). Delay the instruction with </a:t>
            </a:r>
            <a:r>
              <a:rPr lang="en-US" dirty="0" err="1"/>
              <a:t>Mth</a:t>
            </a:r>
            <a:r>
              <a:rPr lang="en-US" dirty="0"/>
              <a:t> lines(M=executions), also put a flag for occupied.</a:t>
            </a:r>
          </a:p>
          <a:p>
            <a:pPr lvl="2"/>
            <a:r>
              <a:rPr lang="en-US" dirty="0"/>
              <a:t>Otherwise, delay the instruction for Nth(N= ID+EX) lines.</a:t>
            </a:r>
          </a:p>
          <a:p>
            <a:pPr lvl="1"/>
            <a:r>
              <a:rPr lang="en-US" dirty="0"/>
              <a:t>Otherwise, put NOP N lines if a register can cause stall.</a:t>
            </a:r>
          </a:p>
          <a:p>
            <a:r>
              <a:rPr lang="en-US" dirty="0"/>
              <a:t>ALUs: adders, and subtractors can support es1,es2 from itself.</a:t>
            </a:r>
          </a:p>
        </p:txBody>
      </p:sp>
    </p:spTree>
    <p:extLst>
      <p:ext uri="{BB962C8B-B14F-4D97-AF65-F5344CB8AC3E}">
        <p14:creationId xmlns:p14="http://schemas.microsoft.com/office/powerpoint/2010/main" val="37944564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084-0C68-47B5-8C83-A86639A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Veriable</a:t>
            </a:r>
            <a:r>
              <a:rPr lang="en-US" dirty="0"/>
              <a:t> ALU?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C31-2393-1ACB-5AB0-AC090886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multiplier and divider takes more space and time. If we only need to use add and subtract, should we transform(let’s say we have a module that can read next 10k instructions)</a:t>
            </a:r>
          </a:p>
          <a:p>
            <a:endParaRPr lang="en-US" dirty="0"/>
          </a:p>
          <a:p>
            <a:r>
              <a:rPr lang="en-US" dirty="0" err="1"/>
              <a:t>Superscaler</a:t>
            </a:r>
            <a:r>
              <a:rPr lang="en-US"/>
              <a:t>: A </a:t>
            </a:r>
            <a:r>
              <a:rPr lang="en-US" dirty="0"/>
              <a:t>scheduler for ALUs(holds decoded data and codes). Distribute works to same function ALU</a:t>
            </a:r>
          </a:p>
        </p:txBody>
      </p:sp>
    </p:spTree>
    <p:extLst>
      <p:ext uri="{BB962C8B-B14F-4D97-AF65-F5344CB8AC3E}">
        <p14:creationId xmlns:p14="http://schemas.microsoft.com/office/powerpoint/2010/main" val="344940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FD5-F9AC-FB88-EEA2-01F983E8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implementing for this project.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D5D23-87BE-E438-F21A-D21721DCFEA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064BBE-6272-54CC-DDB5-04D4C075239C}"/>
              </a:ext>
            </a:extLst>
          </p:cNvPr>
          <p:cNvSpPr txBox="1">
            <a:spLocks/>
          </p:cNvSpPr>
          <p:nvPr/>
        </p:nvSpPr>
        <p:spPr>
          <a:xfrm>
            <a:off x="36576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</p:spTree>
    <p:extLst>
      <p:ext uri="{BB962C8B-B14F-4D97-AF65-F5344CB8AC3E}">
        <p14:creationId xmlns:p14="http://schemas.microsoft.com/office/powerpoint/2010/main" val="239476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668-778B-7A43-9F73-B03C761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D44C-8A63-E0AD-C636-79435BFD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https://riscv.org/wp-content/uploads/2017/05/riscv-spec-v2.2.pdf</a:t>
            </a:r>
            <a:endParaRPr lang="en-US" dirty="0"/>
          </a:p>
          <a:p>
            <a:r>
              <a:rPr lang="en-US" dirty="0">
                <a:hlinkClick r:id="rId3"/>
              </a:rPr>
              <a:t>https://passlab.github.io/CSE564/notes/lecture09_RISCV_Impl_pipeline.pdf</a:t>
            </a:r>
            <a:endParaRPr lang="en-US" dirty="0"/>
          </a:p>
          <a:p>
            <a:r>
              <a:rPr lang="en-US" dirty="0"/>
              <a:t>Slide 3: https://learning.edx.org/course/course-v1:LinuxFoundationX+LFD119x+2T2023/block-v1:LinuxFoundationX+LFD119x+2T2023+type@sequential+block@e72ee6a62f7e453e969eb07d6ccac335/block-v1:LinuxFoundationX+LFD119x+2T2023+type@vertical+block@5db7d94ced80405d9030d79c1b780165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9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7539BC-C0D8-D3B3-76AB-056A578A20D1}"/>
              </a:ext>
            </a:extLst>
          </p:cNvPr>
          <p:cNvSpPr/>
          <p:nvPr/>
        </p:nvSpPr>
        <p:spPr>
          <a:xfrm>
            <a:off x="525785" y="1119610"/>
            <a:ext cx="2557446" cy="134559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2AE78-42EB-CBFF-E1A8-8B835E624CAD}"/>
              </a:ext>
            </a:extLst>
          </p:cNvPr>
          <p:cNvSpPr/>
          <p:nvPr/>
        </p:nvSpPr>
        <p:spPr>
          <a:xfrm>
            <a:off x="3880139" y="3230339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794756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79019" y="498756"/>
            <a:ext cx="367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Pipelined CPU with RV32I compatible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2315971" y="323526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794755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794754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16002" y="3638268"/>
            <a:ext cx="39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ID</a:t>
            </a:r>
            <a:endParaRPr lang="en-US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1825204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594719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2499852" y="1629300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1262943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1594719" y="1629300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2357420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1128075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2429560" y="1211081"/>
            <a:ext cx="422921" cy="473525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5017581" y="-954018"/>
            <a:ext cx="1501197" cy="583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>
            <a:cxnSpLocks/>
          </p:cNvCxnSpPr>
          <p:nvPr/>
        </p:nvCxnSpPr>
        <p:spPr>
          <a:xfrm rot="10800000">
            <a:off x="2878566" y="1348742"/>
            <a:ext cx="4710516" cy="2165805"/>
          </a:xfrm>
          <a:prstGeom prst="bentConnector3">
            <a:avLst>
              <a:gd name="adj1" fmla="val 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>
            <a:cxnSpLocks/>
          </p:cNvCxnSpPr>
          <p:nvPr/>
        </p:nvCxnSpPr>
        <p:spPr>
          <a:xfrm rot="10800000">
            <a:off x="2857500" y="1463041"/>
            <a:ext cx="3470156" cy="1286647"/>
          </a:xfrm>
          <a:prstGeom prst="bentConnector3">
            <a:avLst>
              <a:gd name="adj1" fmla="val 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2346363" y="2190725"/>
            <a:ext cx="1527801" cy="515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cxnSpLocks/>
            <a:stCxn id="7" idx="3"/>
            <a:endCxn id="184" idx="1"/>
          </p:cNvCxnSpPr>
          <p:nvPr/>
        </p:nvCxnSpPr>
        <p:spPr>
          <a:xfrm flipH="1">
            <a:off x="1488349" y="1447844"/>
            <a:ext cx="941211" cy="113465"/>
          </a:xfrm>
          <a:prstGeom prst="bentConnector4">
            <a:avLst>
              <a:gd name="adj1" fmla="val 56265"/>
              <a:gd name="adj2" fmla="val -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1594719" y="1853049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9A2E96-31BD-AE97-66EB-EDF7177DBA0A}"/>
              </a:ext>
            </a:extLst>
          </p:cNvPr>
          <p:cNvCxnSpPr>
            <a:cxnSpLocks/>
          </p:cNvCxnSpPr>
          <p:nvPr/>
        </p:nvCxnSpPr>
        <p:spPr>
          <a:xfrm rot="10800000">
            <a:off x="2854154" y="1561310"/>
            <a:ext cx="1748914" cy="1658863"/>
          </a:xfrm>
          <a:prstGeom prst="bentConnector3">
            <a:avLst>
              <a:gd name="adj1" fmla="val -1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BF730B-5B2D-0B95-B3E4-1A4E6FD47011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437217" y="3633340"/>
            <a:ext cx="442922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CE8A8D-0BA1-6DF8-6964-D48A7ED9E7F1}"/>
              </a:ext>
            </a:extLst>
          </p:cNvPr>
          <p:cNvSpPr txBox="1"/>
          <p:nvPr/>
        </p:nvSpPr>
        <p:spPr>
          <a:xfrm>
            <a:off x="532916" y="1132432"/>
            <a:ext cx="5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Program Counter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04366E-CE87-619B-4D93-4A76509318A7}"/>
              </a:ext>
            </a:extLst>
          </p:cNvPr>
          <p:cNvSpPr/>
          <p:nvPr/>
        </p:nvSpPr>
        <p:spPr>
          <a:xfrm rot="16200000">
            <a:off x="5460829" y="6092495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14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2356520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64045" y="1050812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RV32I practice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3877735" y="321240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Reorder/Decode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2356519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2356518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477766" y="3615408"/>
            <a:ext cx="399969" cy="11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9EBC9A-D3B9-3640-BA2B-52D014E75FE5}"/>
              </a:ext>
            </a:extLst>
          </p:cNvPr>
          <p:cNvSpPr txBox="1"/>
          <p:nvPr/>
        </p:nvSpPr>
        <p:spPr>
          <a:xfrm>
            <a:off x="3405614" y="3527195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32*N bit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DB1B52-B9C0-5271-285C-88F6A42DB1C5}"/>
              </a:ext>
            </a:extLst>
          </p:cNvPr>
          <p:cNvSpPr txBox="1"/>
          <p:nvPr/>
        </p:nvSpPr>
        <p:spPr>
          <a:xfrm>
            <a:off x="3180932" y="3590617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inst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RO/</a:t>
            </a:r>
          </a:p>
          <a:p>
            <a:r>
              <a:rPr lang="en-US" sz="800" dirty="0"/>
              <a:t>ID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3386968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56483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4022196" y="1641508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2824707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3156483" y="1861733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3919184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2689839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3991324" y="1211082"/>
            <a:ext cx="383875" cy="395562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endCxn id="7" idx="0"/>
          </p:cNvCxnSpPr>
          <p:nvPr/>
        </p:nvCxnSpPr>
        <p:spPr>
          <a:xfrm rot="10800000">
            <a:off x="4375200" y="1211082"/>
            <a:ext cx="4626561" cy="1501196"/>
          </a:xfrm>
          <a:prstGeom prst="bentConnector3">
            <a:avLst>
              <a:gd name="adj1" fmla="val 12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/>
          <p:nvPr/>
        </p:nvCxnSpPr>
        <p:spPr>
          <a:xfrm rot="10800000">
            <a:off x="4375200" y="1337056"/>
            <a:ext cx="3213879" cy="2177490"/>
          </a:xfrm>
          <a:prstGeom prst="bentConnector3">
            <a:avLst>
              <a:gd name="adj1" fmla="val -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/>
          <p:nvPr/>
        </p:nvCxnSpPr>
        <p:spPr>
          <a:xfrm rot="10800000">
            <a:off x="4375200" y="1450849"/>
            <a:ext cx="1952449" cy="1298831"/>
          </a:xfrm>
          <a:prstGeom prst="bentConnector3">
            <a:avLst>
              <a:gd name="adj1" fmla="val 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3740733" y="2241111"/>
            <a:ext cx="1821111" cy="552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stCxn id="7" idx="3"/>
            <a:endCxn id="184" idx="1"/>
          </p:cNvCxnSpPr>
          <p:nvPr/>
        </p:nvCxnSpPr>
        <p:spPr>
          <a:xfrm flipH="1">
            <a:off x="3050113" y="1408863"/>
            <a:ext cx="941211" cy="152446"/>
          </a:xfrm>
          <a:prstGeom prst="bentConnector4">
            <a:avLst>
              <a:gd name="adj1" fmla="val 100929"/>
              <a:gd name="adj2" fmla="val 3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3149412" y="1623745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54926-ADE7-1AFD-C837-D0EB14F1199D}"/>
              </a:ext>
            </a:extLst>
          </p:cNvPr>
          <p:cNvSpPr txBox="1"/>
          <p:nvPr/>
        </p:nvSpPr>
        <p:spPr>
          <a:xfrm>
            <a:off x="3312328" y="15132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745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9CF5F-3B1E-3B83-7BCB-13B54C12F9E6}"/>
              </a:ext>
            </a:extLst>
          </p:cNvPr>
          <p:cNvSpPr/>
          <p:nvPr/>
        </p:nvSpPr>
        <p:spPr>
          <a:xfrm>
            <a:off x="1253358" y="1598885"/>
            <a:ext cx="3978164" cy="36654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1253357" y="117518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5228880" y="117649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2B8A0-B76A-218C-1981-707370099515}"/>
              </a:ext>
            </a:extLst>
          </p:cNvPr>
          <p:cNvSpPr/>
          <p:nvPr/>
        </p:nvSpPr>
        <p:spPr>
          <a:xfrm>
            <a:off x="5228880" y="1600200"/>
            <a:ext cx="3978164" cy="36654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327A5-93D8-4224-BC25-CB1266046E87}"/>
              </a:ext>
            </a:extLst>
          </p:cNvPr>
          <p:cNvSpPr/>
          <p:nvPr/>
        </p:nvSpPr>
        <p:spPr>
          <a:xfrm>
            <a:off x="1988497" y="2523666"/>
            <a:ext cx="2736588" cy="153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(6)-stage</a:t>
            </a:r>
            <a:br>
              <a:rPr lang="en-US" dirty="0"/>
            </a:br>
            <a:r>
              <a:rPr lang="en-US" dirty="0"/>
              <a:t>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58480-9653-221F-4E82-30250EB9B942}"/>
              </a:ext>
            </a:extLst>
          </p:cNvPr>
          <p:cNvSpPr/>
          <p:nvPr/>
        </p:nvSpPr>
        <p:spPr>
          <a:xfrm>
            <a:off x="1979137" y="1769207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55C13-A294-1BCE-3FC2-EF20C47E8A4D}"/>
              </a:ext>
            </a:extLst>
          </p:cNvPr>
          <p:cNvSpPr/>
          <p:nvPr/>
        </p:nvSpPr>
        <p:spPr>
          <a:xfrm>
            <a:off x="2862873" y="1767675"/>
            <a:ext cx="985345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6AF35-A22F-84C7-C679-1E487646627D}"/>
              </a:ext>
            </a:extLst>
          </p:cNvPr>
          <p:cNvSpPr/>
          <p:nvPr/>
        </p:nvSpPr>
        <p:spPr>
          <a:xfrm>
            <a:off x="5685841" y="1862985"/>
            <a:ext cx="516459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726133" y="2510490"/>
            <a:ext cx="903020" cy="154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25F00-984C-08D6-34EA-DD795D74CC54}"/>
              </a:ext>
            </a:extLst>
          </p:cNvPr>
          <p:cNvSpPr/>
          <p:nvPr/>
        </p:nvSpPr>
        <p:spPr>
          <a:xfrm>
            <a:off x="5726133" y="4319617"/>
            <a:ext cx="2775422" cy="64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D57C8-1CA9-B2A6-B759-EFABB1AEE012}"/>
              </a:ext>
            </a:extLst>
          </p:cNvPr>
          <p:cNvCxnSpPr>
            <a:cxnSpLocks/>
          </p:cNvCxnSpPr>
          <p:nvPr/>
        </p:nvCxnSpPr>
        <p:spPr>
          <a:xfrm flipV="1">
            <a:off x="2326020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AB5574-4FCD-EAF4-6987-98744132D0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79119" y="1522062"/>
            <a:ext cx="0" cy="24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022C3-4F07-7105-9987-96281F9B30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55546" y="1531689"/>
            <a:ext cx="0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CF686-2507-6F8D-A2B8-BBE24BF47B75}"/>
              </a:ext>
            </a:extLst>
          </p:cNvPr>
          <p:cNvCxnSpPr>
            <a:cxnSpLocks/>
          </p:cNvCxnSpPr>
          <p:nvPr/>
        </p:nvCxnSpPr>
        <p:spPr>
          <a:xfrm>
            <a:off x="3053258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F0C54-25A1-5C55-6437-C3AFD88FBFC3}"/>
              </a:ext>
            </a:extLst>
          </p:cNvPr>
          <p:cNvCxnSpPr>
            <a:cxnSpLocks/>
          </p:cNvCxnSpPr>
          <p:nvPr/>
        </p:nvCxnSpPr>
        <p:spPr>
          <a:xfrm flipV="1">
            <a:off x="3596569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AFCC2CE-C2A9-FFC7-6092-E1E2087242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732993" y="2047081"/>
            <a:ext cx="952848" cy="746744"/>
          </a:xfrm>
          <a:prstGeom prst="bentConnector3">
            <a:avLst>
              <a:gd name="adj1" fmla="val 793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27D948-316F-CD48-152E-101F767F6D29}"/>
              </a:ext>
            </a:extLst>
          </p:cNvPr>
          <p:cNvCxnSpPr>
            <a:cxnSpLocks/>
          </p:cNvCxnSpPr>
          <p:nvPr/>
        </p:nvCxnSpPr>
        <p:spPr>
          <a:xfrm>
            <a:off x="4716943" y="2640725"/>
            <a:ext cx="606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AA62B8-6AF9-43CE-7411-86A96D9EDC6D}"/>
              </a:ext>
            </a:extLst>
          </p:cNvPr>
          <p:cNvCxnSpPr>
            <a:cxnSpLocks/>
          </p:cNvCxnSpPr>
          <p:nvPr/>
        </p:nvCxnSpPr>
        <p:spPr>
          <a:xfrm flipV="1">
            <a:off x="5323160" y="1525117"/>
            <a:ext cx="0" cy="11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2E17100-7A9A-A71F-6F62-BC65C5A1366E}"/>
              </a:ext>
            </a:extLst>
          </p:cNvPr>
          <p:cNvSpPr/>
          <p:nvPr/>
        </p:nvSpPr>
        <p:spPr>
          <a:xfrm>
            <a:off x="4725085" y="2767230"/>
            <a:ext cx="1002479" cy="30439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F030FC-4969-86B4-A33F-00132F4EB373}"/>
              </a:ext>
            </a:extLst>
          </p:cNvPr>
          <p:cNvCxnSpPr>
            <a:cxnSpLocks/>
          </p:cNvCxnSpPr>
          <p:nvPr/>
        </p:nvCxnSpPr>
        <p:spPr>
          <a:xfrm>
            <a:off x="6100682" y="4057032"/>
            <a:ext cx="0" cy="24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138645-EFEF-000A-8339-17C62B50B3D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721515" y="1525117"/>
            <a:ext cx="0" cy="23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7FAF97-604F-A756-9757-55A5EE080CB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38394" y="2231176"/>
            <a:ext cx="5677" cy="2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159C94-42D9-B7D5-25E0-3E1EF9B0BAA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1025" y="1525117"/>
            <a:ext cx="3046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A44BCB-DFBF-AD6F-5D36-ACE6E038A296}"/>
              </a:ext>
            </a:extLst>
          </p:cNvPr>
          <p:cNvSpPr/>
          <p:nvPr/>
        </p:nvSpPr>
        <p:spPr>
          <a:xfrm>
            <a:off x="7453220" y="1762036"/>
            <a:ext cx="536590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900944" y="84929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32bits RISC V Practice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FDE5A-5B9F-8916-8432-98302CA84F49}"/>
              </a:ext>
            </a:extLst>
          </p:cNvPr>
          <p:cNvCxnSpPr>
            <a:cxnSpLocks/>
          </p:cNvCxnSpPr>
          <p:nvPr/>
        </p:nvCxnSpPr>
        <p:spPr>
          <a:xfrm flipV="1">
            <a:off x="7736202" y="2130227"/>
            <a:ext cx="0" cy="218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0A1E54-BD46-CA00-29E0-916E8507FFF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6379062" y="1946131"/>
            <a:ext cx="1074158" cy="577531"/>
          </a:xfrm>
          <a:prstGeom prst="bentConnector3">
            <a:avLst>
              <a:gd name="adj1" fmla="val 99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403F49-9906-D88D-D6C8-7C0ECE678672}"/>
              </a:ext>
            </a:extLst>
          </p:cNvPr>
          <p:cNvCxnSpPr>
            <a:cxnSpLocks/>
          </p:cNvCxnSpPr>
          <p:nvPr/>
        </p:nvCxnSpPr>
        <p:spPr>
          <a:xfrm flipV="1">
            <a:off x="4726780" y="1817375"/>
            <a:ext cx="2740137" cy="899587"/>
          </a:xfrm>
          <a:prstGeom prst="bentConnector3">
            <a:avLst>
              <a:gd name="adj1" fmla="val 24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Register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Goal: To improve the efficiency of a branch, have a copy of the register file and continue the execution with copied data while checking the branch.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A937-FA54-2154-3C57-FF8505B2F241}"/>
              </a:ext>
            </a:extLst>
          </p:cNvPr>
          <p:cNvSpPr txBox="1"/>
          <p:nvPr/>
        </p:nvSpPr>
        <p:spPr>
          <a:xfrm>
            <a:off x="556697" y="1867133"/>
            <a:ext cx="1065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Implementation: it should not take much space and do not create a delay on the main register file.</a:t>
            </a:r>
          </a:p>
          <a:p>
            <a:r>
              <a:rPr lang="en-US" strike="sngStrike" dirty="0"/>
              <a:t>	Example case)	CMP Register 3, 00</a:t>
            </a:r>
          </a:p>
          <a:p>
            <a:r>
              <a:rPr lang="en-US" strike="sngStrike" dirty="0"/>
              <a:t>			JE</a:t>
            </a:r>
          </a:p>
          <a:p>
            <a:r>
              <a:rPr lang="en-US" strike="sngStrike" dirty="0"/>
              <a:t>			But instruction 2 ends earlier.</a:t>
            </a:r>
          </a:p>
          <a:p>
            <a:r>
              <a:rPr lang="en-US" dirty="0"/>
              <a:t>Temporary registers with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single-write and triple-read access.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E1519-9880-4306-C918-DB7A4AF89D7B}"/>
              </a:ext>
            </a:extLst>
          </p:cNvPr>
          <p:cNvSpPr txBox="1"/>
          <p:nvPr/>
        </p:nvSpPr>
        <p:spPr>
          <a:xfrm>
            <a:off x="556697" y="4327919"/>
            <a:ext cx="1065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it can be used to prevent WAW? </a:t>
            </a:r>
            <a:br>
              <a:rPr lang="en-US" dirty="0"/>
            </a:br>
            <a:r>
              <a:rPr lang="en-US" dirty="0"/>
              <a:t>	Example case)	instruction 1| register 3 &lt;= register 1+ register 2</a:t>
            </a:r>
          </a:p>
          <a:p>
            <a:r>
              <a:rPr lang="en-US" dirty="0"/>
              <a:t>			instruction 2| register 3 &lt;= register 4+ register 5</a:t>
            </a:r>
          </a:p>
          <a:p>
            <a:r>
              <a:rPr lang="en-US" dirty="0"/>
              <a:t>			But instruction 2 ends earlier.</a:t>
            </a:r>
          </a:p>
          <a:p>
            <a:endParaRPr lang="en-US" dirty="0"/>
          </a:p>
          <a:p>
            <a:r>
              <a:rPr lang="en-US" dirty="0"/>
              <a:t>	&gt;&gt;&gt; save the output of instruction 2 in register 3-copy. After the instruction 1 is completed, update register 3 with instruction 3.</a:t>
            </a:r>
          </a:p>
        </p:txBody>
      </p:sp>
    </p:spTree>
    <p:extLst>
      <p:ext uri="{BB962C8B-B14F-4D97-AF65-F5344CB8AC3E}">
        <p14:creationId xmlns:p14="http://schemas.microsoft.com/office/powerpoint/2010/main" val="106851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function, this is the location that can check the connection with the function. It can be 2^7 functions </a:t>
            </a:r>
          </a:p>
        </p:txBody>
      </p:sp>
    </p:spTree>
    <p:extLst>
      <p:ext uri="{BB962C8B-B14F-4D97-AF65-F5344CB8AC3E}">
        <p14:creationId xmlns:p14="http://schemas.microsoft.com/office/powerpoint/2010/main" val="12723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Checker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When every stage is done, tell program counter to check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41183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R(Register to Register)</a:t>
            </a:r>
          </a:p>
          <a:p>
            <a:pPr lvl="1"/>
            <a:r>
              <a:rPr lang="en-US" dirty="0"/>
              <a:t>I (Immediate)</a:t>
            </a:r>
          </a:p>
          <a:p>
            <a:pPr lvl="1"/>
            <a:r>
              <a:rPr lang="en-US" dirty="0"/>
              <a:t>S (store)</a:t>
            </a:r>
          </a:p>
          <a:p>
            <a:pPr lvl="1"/>
            <a:r>
              <a:rPr lang="en-US" dirty="0"/>
              <a:t>U (Upper immediate)</a:t>
            </a:r>
          </a:p>
        </p:txBody>
      </p:sp>
    </p:spTree>
    <p:extLst>
      <p:ext uri="{BB962C8B-B14F-4D97-AF65-F5344CB8AC3E}">
        <p14:creationId xmlns:p14="http://schemas.microsoft.com/office/powerpoint/2010/main" val="20074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849</Words>
  <Application>Microsoft Office PowerPoint</Application>
  <PresentationFormat>Widescreen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Google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</vt:lpstr>
      <vt:lpstr>Implementing</vt:lpstr>
      <vt:lpstr>Pre-condition</vt:lpstr>
      <vt:lpstr>Pipelineing</vt:lpstr>
      <vt:lpstr>Veriable ALU?</vt:lpstr>
      <vt:lpstr>No implementing for this project.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Jisu Park</dc:creator>
  <cp:lastModifiedBy>Jisu Park</cp:lastModifiedBy>
  <cp:revision>15</cp:revision>
  <dcterms:created xsi:type="dcterms:W3CDTF">2023-09-09T21:12:22Z</dcterms:created>
  <dcterms:modified xsi:type="dcterms:W3CDTF">2023-10-12T01:02:46Z</dcterms:modified>
</cp:coreProperties>
</file>