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5_E22ACF7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68" r:id="rId5"/>
    <p:sldId id="258" r:id="rId6"/>
    <p:sldId id="260" r:id="rId7"/>
    <p:sldId id="263" r:id="rId8"/>
    <p:sldId id="261" r:id="rId9"/>
    <p:sldId id="262" r:id="rId10"/>
    <p:sldId id="25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E704A7C-B448-E60F-9881-2C1E92FBFD4F}" name="Jisu Park" initials="JP" userId="89f887fc0c08756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-43" y="-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modernComment_105_E22ACF7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F294E97-95E7-4F6E-ABCB-45C7F80C59E5}" authorId="{AE704A7C-B448-E60F-9881-2C1E92FBFD4F}" created="2023-09-17T00:05:37.946">
    <pc:sldMkLst xmlns:pc="http://schemas.microsoft.com/office/powerpoint/2013/main/command">
      <pc:docMk/>
      <pc:sldMk cId="3794456447" sldId="261"/>
    </pc:sldMkLst>
    <p188:txBody>
      <a:bodyPr/>
      <a:lstStyle/>
      <a:p>
        <a:r>
          <a:rPr lang="en-US"/>
          <a:t>We already know the next ALU destination. Re-routing ALU out?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D9C1C-1664-4730-B901-9373C8336A9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B1C1-2C18-4B2D-8826-B4CD994F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Made on Sept 16,2023: initial diagram</a:t>
            </a:r>
          </a:p>
          <a:p>
            <a:r>
              <a:rPr lang="en-US" dirty="0"/>
              <a:t>Edited on sept 17,2023: added AND with each stages’ done signal.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1B1C1-2C18-4B2D-8826-B4CD994F9A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60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Oct 3, 2023</a:t>
            </a:r>
            <a:br>
              <a:rPr lang="en-US" dirty="0"/>
            </a:br>
            <a:r>
              <a:rPr lang="en-US" dirty="0"/>
              <a:t>Make thing simple. </a:t>
            </a:r>
            <a:r>
              <a:rPr lang="en-US" dirty="0" err="1"/>
              <a:t>Reorganaized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1B1C1-2C18-4B2D-8826-B4CD994F9A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8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7DED-97FB-9699-0B44-2DF156F58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A1C55-4099-E631-C3A4-A4D149D18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66AB5-5112-D476-2062-132F3809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16A5-7444-4EA0-91BB-4240E8FC70A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6AC18-6BC1-1FA0-1E8A-BCDA9A5A3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65754-AC14-9BDE-79D0-B283553A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E339-92FB-4B2A-BCD8-EFD60C1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6F5A-E353-72FB-6BDF-7DEF540B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3130C-432C-9FB7-07E2-B781C9CFB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80F5A-956D-3C0B-1AD1-2DE9CD79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16A5-7444-4EA0-91BB-4240E8FC70A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377B8-94B7-9C83-109E-9508060D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0D085-6668-3369-D624-C7224C4D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E339-92FB-4B2A-BCD8-EFD60C1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7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A0C63-D96B-FFA8-A6F4-09AA399B6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0D22D-C74E-2C10-2B21-38886927F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9C653-68B5-82A1-3CB2-587F92AB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16A5-7444-4EA0-91BB-4240E8FC70A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73C90-C19A-A828-7720-0BF042BE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2DAFA-5D2E-C5EF-DC1B-50B4BDC4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E339-92FB-4B2A-BCD8-EFD60C1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2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2051-8D9C-2F6C-06D2-8DBB8C383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E6655-0B8F-2C66-0B8A-BA11C9A6B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621C9-6018-DCD9-456E-CBA692CD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16A5-7444-4EA0-91BB-4240E8FC70A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82F3-F799-5692-4181-39DABA4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91D29-075D-2B71-9A10-523C5CB4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E339-92FB-4B2A-BCD8-EFD60C1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0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DD1C0-CA38-76AD-8A37-AFB43E73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10BCE-FB0C-8780-0682-8A585B13D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00B64-2ACE-62AC-584C-0A429F31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16A5-7444-4EA0-91BB-4240E8FC70A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85DF3-77C9-AE12-D8DE-C32C4514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3C1FF-B9D4-1D99-3CEC-6DA9A582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E339-92FB-4B2A-BCD8-EFD60C1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9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7702-BD2B-8E3F-C709-DEDDFA1D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75E88-3C52-D2BC-65C3-291E2F6CA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B6871-2C51-BF64-8CC2-E7307F92E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B3387-8397-824D-E171-284495D8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16A5-7444-4EA0-91BB-4240E8FC70A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28EF5-E080-DB52-C33C-EE3A24A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0D09A-AAD0-680F-E103-67837664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E339-92FB-4B2A-BCD8-EFD60C1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5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87C49-BCE3-9361-C9C6-E715B5B8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A9011-E854-089F-1BE2-F10542315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8665B-C05A-999C-D934-CAAED5D7C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EC5A6-3406-702A-E1F8-39D592863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B28BF-E3E5-CDA4-9133-9261A1346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BCF15-6F1F-77AE-2044-FDAE171D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16A5-7444-4EA0-91BB-4240E8FC70A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28F24-CCE6-9D46-34F7-B6AB8664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3A479-A4FC-498C-8511-EAB4EA26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E339-92FB-4B2A-BCD8-EFD60C1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1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242E-B71D-8B85-ECA1-5CEA3250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7A963-3167-D868-86CC-12062E38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16A5-7444-4EA0-91BB-4240E8FC70A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4D99E5-CBD0-3056-D718-27521BD0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3EF9C-73C8-6697-7796-6F0E0231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E339-92FB-4B2A-BCD8-EFD60C1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2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3AAF8-5971-5916-9E86-36D53DA1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16A5-7444-4EA0-91BB-4240E8FC70A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7DBC9-2945-BFF1-FBAC-65EFC31A8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39E32-F15B-D4E6-F407-52D5BFF4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E339-92FB-4B2A-BCD8-EFD60C1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DDD9-CAA1-6C96-F655-799522885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D17A9-12A6-E775-1A8E-C84D65AA9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BD802-A5AE-0AD3-CFB5-5B38D9CD7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D574E-0197-378D-44D8-B44E5011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16A5-7444-4EA0-91BB-4240E8FC70A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E4A4F-BC5C-4963-F0DC-4947AC1A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377BA-8707-35DA-83C5-1BF12409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E339-92FB-4B2A-BCD8-EFD60C1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0635-2F18-5C3D-D4F8-C6CFF1FD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12E9F9-78C1-F2CB-160D-095D3D056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705AD-774E-DAE3-D146-91A3EDB95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68620-14B0-DFD7-A1DF-63D91BF4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16A5-7444-4EA0-91BB-4240E8FC70A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3162F-D4C7-FBB2-BEF5-582E2DBA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6A328-8B4A-659F-7A3A-6580564B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E339-92FB-4B2A-BCD8-EFD60C1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8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A564A-B417-F783-6ECC-B1681BEA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FD43E-1C0B-D9F0-203F-F8F8EEEFA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3EF34-B984-6566-BE7E-60771E77E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B16A5-7444-4EA0-91BB-4240E8FC70A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4C2BC-3D45-DE48-CD6C-A305DA1C2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FB5AD-3A01-50E2-7CAD-711A632EC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0E339-92FB-4B2A-BCD8-EFD60C1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7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asslab.github.io/CSE564/notes/lecture09_RISCV_Impl_pipeline.pdf" TargetMode="External"/><Relationship Id="rId2" Type="http://schemas.openxmlformats.org/officeDocument/2006/relationships/hyperlink" Target="https://riscv.org/wp-content/uploads/2017/05/riscv-spec-v2.2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5_E22ACF7F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C8ED-BF88-7BAC-7149-C9C9D5684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408DB-D25D-3D8F-815B-B7C175DAA7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21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0FD5-F9AC-FB88-EEA2-01F983E8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implementing for this project.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1D5D23-87BE-E438-F21A-D21721DCFEA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2819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</a:t>
            </a:r>
          </a:p>
          <a:p>
            <a:pPr lvl="1"/>
            <a:r>
              <a:rPr lang="en-US" dirty="0"/>
              <a:t>F(Floating point)</a:t>
            </a:r>
          </a:p>
          <a:p>
            <a:pPr lvl="1"/>
            <a:r>
              <a:rPr lang="en-US" dirty="0"/>
              <a:t>D(double Floating point)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064BBE-6272-54CC-DDB5-04D4C075239C}"/>
              </a:ext>
            </a:extLst>
          </p:cNvPr>
          <p:cNvSpPr txBox="1">
            <a:spLocks/>
          </p:cNvSpPr>
          <p:nvPr/>
        </p:nvSpPr>
        <p:spPr>
          <a:xfrm>
            <a:off x="3657600" y="1690688"/>
            <a:ext cx="2819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</a:t>
            </a:r>
          </a:p>
          <a:p>
            <a:pPr lvl="1"/>
            <a:r>
              <a:rPr lang="en-US" dirty="0"/>
              <a:t>F(Floating point)</a:t>
            </a:r>
          </a:p>
          <a:p>
            <a:pPr lvl="1"/>
            <a:r>
              <a:rPr lang="en-US" dirty="0"/>
              <a:t>D(double Floating point)</a:t>
            </a:r>
          </a:p>
        </p:txBody>
      </p:sp>
    </p:spTree>
    <p:extLst>
      <p:ext uri="{BB962C8B-B14F-4D97-AF65-F5344CB8AC3E}">
        <p14:creationId xmlns:p14="http://schemas.microsoft.com/office/powerpoint/2010/main" val="2394769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E668-778B-7A43-9F73-B03C761E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ED44C-8A63-E0AD-C636-79435BFD3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https://riscv.org/wp-content/uploads/2017/05/riscv-spec-v2.2.pdf</a:t>
            </a:r>
            <a:endParaRPr lang="en-US" dirty="0"/>
          </a:p>
          <a:p>
            <a:r>
              <a:rPr lang="en-US" dirty="0">
                <a:hlinkClick r:id="rId3"/>
              </a:rPr>
              <a:t>https://passlab.github.io/CSE564/notes/lecture09_RISCV_Impl_pipeline.pdf</a:t>
            </a:r>
            <a:endParaRPr lang="en-US" dirty="0"/>
          </a:p>
          <a:p>
            <a:r>
              <a:rPr lang="en-US" dirty="0"/>
              <a:t>Slide 3: https://learning.edx.org/course/course-v1:LinuxFoundationX+LFD119x+2T2023/block-v1:LinuxFoundationX+LFD119x+2T2023+type@sequential+block@e72ee6a62f7e453e969eb07d6ccac335/block-v1:LinuxFoundationX+LFD119x+2T2023+type@vertical+block@5db7d94ced80405d9030d79c1b780165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09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39CF5F-3B1E-3B83-7BCB-13B54C12F9E6}"/>
              </a:ext>
            </a:extLst>
          </p:cNvPr>
          <p:cNvSpPr/>
          <p:nvPr/>
        </p:nvSpPr>
        <p:spPr>
          <a:xfrm>
            <a:off x="1253358" y="1598885"/>
            <a:ext cx="3978164" cy="366548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4F56B-D8F2-8FF2-E811-B775A66DA30D}"/>
              </a:ext>
            </a:extLst>
          </p:cNvPr>
          <p:cNvSpPr/>
          <p:nvPr/>
        </p:nvSpPr>
        <p:spPr>
          <a:xfrm>
            <a:off x="1253357" y="1175188"/>
            <a:ext cx="3978163" cy="350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29A05-798F-2768-199F-ECC614C71ED5}"/>
              </a:ext>
            </a:extLst>
          </p:cNvPr>
          <p:cNvSpPr/>
          <p:nvPr/>
        </p:nvSpPr>
        <p:spPr>
          <a:xfrm>
            <a:off x="5228880" y="1176498"/>
            <a:ext cx="3978163" cy="350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12B8A0-B76A-218C-1981-707370099515}"/>
              </a:ext>
            </a:extLst>
          </p:cNvPr>
          <p:cNvSpPr/>
          <p:nvPr/>
        </p:nvSpPr>
        <p:spPr>
          <a:xfrm>
            <a:off x="5228880" y="1600200"/>
            <a:ext cx="3978164" cy="366548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2327A5-93D8-4224-BC25-CB1266046E87}"/>
              </a:ext>
            </a:extLst>
          </p:cNvPr>
          <p:cNvSpPr/>
          <p:nvPr/>
        </p:nvSpPr>
        <p:spPr>
          <a:xfrm>
            <a:off x="1988497" y="2523666"/>
            <a:ext cx="2736588" cy="1533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(6)-stage</a:t>
            </a:r>
            <a:br>
              <a:rPr lang="en-US" dirty="0"/>
            </a:br>
            <a:r>
              <a:rPr lang="en-US" dirty="0"/>
              <a:t>Pipeline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58480-9653-221F-4E82-30250EB9B942}"/>
              </a:ext>
            </a:extLst>
          </p:cNvPr>
          <p:cNvSpPr/>
          <p:nvPr/>
        </p:nvSpPr>
        <p:spPr>
          <a:xfrm>
            <a:off x="1979137" y="1769207"/>
            <a:ext cx="799964" cy="36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Program Counter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C55C13-A294-1BCE-3FC2-EF20C47E8A4D}"/>
              </a:ext>
            </a:extLst>
          </p:cNvPr>
          <p:cNvSpPr/>
          <p:nvPr/>
        </p:nvSpPr>
        <p:spPr>
          <a:xfrm>
            <a:off x="2862873" y="1767675"/>
            <a:ext cx="985345" cy="36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Instruction Register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6AF35-A22F-84C7-C679-1E487646627D}"/>
              </a:ext>
            </a:extLst>
          </p:cNvPr>
          <p:cNvSpPr/>
          <p:nvPr/>
        </p:nvSpPr>
        <p:spPr>
          <a:xfrm>
            <a:off x="5685841" y="1862985"/>
            <a:ext cx="516459" cy="368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mux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E19C65-283F-F578-196E-29FFD4CBC9A7}"/>
              </a:ext>
            </a:extLst>
          </p:cNvPr>
          <p:cNvSpPr/>
          <p:nvPr/>
        </p:nvSpPr>
        <p:spPr>
          <a:xfrm>
            <a:off x="5726133" y="2510490"/>
            <a:ext cx="903020" cy="1546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 file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825F00-984C-08D6-34EA-DD795D74CC54}"/>
              </a:ext>
            </a:extLst>
          </p:cNvPr>
          <p:cNvSpPr/>
          <p:nvPr/>
        </p:nvSpPr>
        <p:spPr>
          <a:xfrm>
            <a:off x="5726133" y="4319617"/>
            <a:ext cx="2775422" cy="642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ALU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FD57C8-1CA9-B2A6-B759-EFABB1AEE012}"/>
              </a:ext>
            </a:extLst>
          </p:cNvPr>
          <p:cNvCxnSpPr>
            <a:cxnSpLocks/>
          </p:cNvCxnSpPr>
          <p:nvPr/>
        </p:nvCxnSpPr>
        <p:spPr>
          <a:xfrm flipV="1">
            <a:off x="2326020" y="2130227"/>
            <a:ext cx="0" cy="39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AB5574-4FCD-EAF4-6987-98744132D0F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379119" y="1522062"/>
            <a:ext cx="0" cy="24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8022C3-4F07-7105-9987-96281F9B30E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355546" y="1531689"/>
            <a:ext cx="0" cy="23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6CF686-2507-6F8D-A2B8-BBE24BF47B75}"/>
              </a:ext>
            </a:extLst>
          </p:cNvPr>
          <p:cNvCxnSpPr>
            <a:cxnSpLocks/>
          </p:cNvCxnSpPr>
          <p:nvPr/>
        </p:nvCxnSpPr>
        <p:spPr>
          <a:xfrm>
            <a:off x="3053258" y="2130227"/>
            <a:ext cx="0" cy="39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5F0C54-25A1-5C55-6437-C3AFD88FBFC3}"/>
              </a:ext>
            </a:extLst>
          </p:cNvPr>
          <p:cNvCxnSpPr>
            <a:cxnSpLocks/>
          </p:cNvCxnSpPr>
          <p:nvPr/>
        </p:nvCxnSpPr>
        <p:spPr>
          <a:xfrm flipV="1">
            <a:off x="3596569" y="2130227"/>
            <a:ext cx="0" cy="39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AFCC2CE-C2A9-FFC7-6092-E1E20872426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732993" y="2047081"/>
            <a:ext cx="952848" cy="746744"/>
          </a:xfrm>
          <a:prstGeom prst="bentConnector3">
            <a:avLst>
              <a:gd name="adj1" fmla="val 793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27D948-316F-CD48-152E-101F767F6D29}"/>
              </a:ext>
            </a:extLst>
          </p:cNvPr>
          <p:cNvCxnSpPr>
            <a:cxnSpLocks/>
          </p:cNvCxnSpPr>
          <p:nvPr/>
        </p:nvCxnSpPr>
        <p:spPr>
          <a:xfrm>
            <a:off x="4716943" y="2640725"/>
            <a:ext cx="6062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3AA62B8-6AF9-43CE-7411-86A96D9EDC6D}"/>
              </a:ext>
            </a:extLst>
          </p:cNvPr>
          <p:cNvCxnSpPr>
            <a:cxnSpLocks/>
          </p:cNvCxnSpPr>
          <p:nvPr/>
        </p:nvCxnSpPr>
        <p:spPr>
          <a:xfrm flipV="1">
            <a:off x="5323160" y="1525117"/>
            <a:ext cx="0" cy="111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22E17100-7A9A-A71F-6F62-BC65C5A1366E}"/>
              </a:ext>
            </a:extLst>
          </p:cNvPr>
          <p:cNvSpPr/>
          <p:nvPr/>
        </p:nvSpPr>
        <p:spPr>
          <a:xfrm>
            <a:off x="4725085" y="2767230"/>
            <a:ext cx="1002479" cy="30439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F030FC-4969-86B4-A33F-00132F4EB373}"/>
              </a:ext>
            </a:extLst>
          </p:cNvPr>
          <p:cNvCxnSpPr>
            <a:cxnSpLocks/>
          </p:cNvCxnSpPr>
          <p:nvPr/>
        </p:nvCxnSpPr>
        <p:spPr>
          <a:xfrm>
            <a:off x="6100682" y="4057032"/>
            <a:ext cx="0" cy="24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2138645-EFEF-000A-8339-17C62B50B3D0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7721515" y="1525117"/>
            <a:ext cx="0" cy="23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7FAF97-604F-A756-9757-55A5EE080CBB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938394" y="2231176"/>
            <a:ext cx="5677" cy="25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2159C94-42D9-B7D5-25E0-3E1EF9B0BAA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941025" y="1525117"/>
            <a:ext cx="3046" cy="33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2A44BCB-DFBF-AD6F-5D36-ACE6E038A296}"/>
              </a:ext>
            </a:extLst>
          </p:cNvPr>
          <p:cNvSpPr/>
          <p:nvPr/>
        </p:nvSpPr>
        <p:spPr>
          <a:xfrm>
            <a:off x="7453220" y="1762036"/>
            <a:ext cx="536590" cy="368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mux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4A6F5-3213-995A-26B7-1955B6688B44}"/>
              </a:ext>
            </a:extLst>
          </p:cNvPr>
          <p:cNvSpPr txBox="1"/>
          <p:nvPr/>
        </p:nvSpPr>
        <p:spPr>
          <a:xfrm>
            <a:off x="2900944" y="849291"/>
            <a:ext cx="226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32bits RISC V Practice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7FDE5A-5B9F-8916-8432-98302CA84F49}"/>
              </a:ext>
            </a:extLst>
          </p:cNvPr>
          <p:cNvCxnSpPr>
            <a:cxnSpLocks/>
          </p:cNvCxnSpPr>
          <p:nvPr/>
        </p:nvCxnSpPr>
        <p:spPr>
          <a:xfrm flipV="1">
            <a:off x="7736202" y="2130227"/>
            <a:ext cx="0" cy="218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80A1E54-BD46-CA00-29E0-916E8507FFFF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6379062" y="1946131"/>
            <a:ext cx="1074158" cy="577531"/>
          </a:xfrm>
          <a:prstGeom prst="bentConnector3">
            <a:avLst>
              <a:gd name="adj1" fmla="val 999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4403F49-9906-D88D-D6C8-7C0ECE678672}"/>
              </a:ext>
            </a:extLst>
          </p:cNvPr>
          <p:cNvCxnSpPr>
            <a:cxnSpLocks/>
          </p:cNvCxnSpPr>
          <p:nvPr/>
        </p:nvCxnSpPr>
        <p:spPr>
          <a:xfrm flipV="1">
            <a:off x="4726780" y="1817375"/>
            <a:ext cx="2740137" cy="899587"/>
          </a:xfrm>
          <a:prstGeom prst="bentConnector3">
            <a:avLst>
              <a:gd name="adj1" fmla="val 245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63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24F56B-D8F2-8FF2-E811-B775A66DA30D}"/>
              </a:ext>
            </a:extLst>
          </p:cNvPr>
          <p:cNvSpPr/>
          <p:nvPr/>
        </p:nvSpPr>
        <p:spPr>
          <a:xfrm>
            <a:off x="2356520" y="2560190"/>
            <a:ext cx="1121246" cy="2346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29A05-798F-2768-199F-ECC614C71ED5}"/>
              </a:ext>
            </a:extLst>
          </p:cNvPr>
          <p:cNvSpPr/>
          <p:nvPr/>
        </p:nvSpPr>
        <p:spPr>
          <a:xfrm>
            <a:off x="8123253" y="2712278"/>
            <a:ext cx="1121246" cy="2151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E19C65-283F-F578-196E-29FFD4CBC9A7}"/>
              </a:ext>
            </a:extLst>
          </p:cNvPr>
          <p:cNvSpPr/>
          <p:nvPr/>
        </p:nvSpPr>
        <p:spPr>
          <a:xfrm>
            <a:off x="5434737" y="2749679"/>
            <a:ext cx="1121247" cy="1961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4A6F5-3213-995A-26B7-1955B6688B44}"/>
              </a:ext>
            </a:extLst>
          </p:cNvPr>
          <p:cNvSpPr txBox="1"/>
          <p:nvPr/>
        </p:nvSpPr>
        <p:spPr>
          <a:xfrm>
            <a:off x="2164045" y="1050812"/>
            <a:ext cx="153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RV32I practice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6384E0A-6FFC-926A-5860-C02C3491AB23}"/>
              </a:ext>
            </a:extLst>
          </p:cNvPr>
          <p:cNvSpPr/>
          <p:nvPr/>
        </p:nvSpPr>
        <p:spPr>
          <a:xfrm rot="16200000">
            <a:off x="7088032" y="3558346"/>
            <a:ext cx="843480" cy="552175"/>
          </a:xfrm>
          <a:custGeom>
            <a:avLst/>
            <a:gdLst>
              <a:gd name="connsiteX0" fmla="*/ 772829 w 772829"/>
              <a:gd name="connsiteY0" fmla="*/ 0 h 552175"/>
              <a:gd name="connsiteX1" fmla="*/ 618263 w 772829"/>
              <a:gd name="connsiteY1" fmla="*/ 552175 h 552175"/>
              <a:gd name="connsiteX2" fmla="*/ 154566 w 772829"/>
              <a:gd name="connsiteY2" fmla="*/ 552174 h 552175"/>
              <a:gd name="connsiteX3" fmla="*/ 0 w 772829"/>
              <a:gd name="connsiteY3" fmla="*/ 0 h 552175"/>
              <a:gd name="connsiteX4" fmla="*/ 326212 w 772829"/>
              <a:gd name="connsiteY4" fmla="*/ 0 h 552175"/>
              <a:gd name="connsiteX5" fmla="*/ 386415 w 772829"/>
              <a:gd name="connsiteY5" fmla="*/ 197938 h 552175"/>
              <a:gd name="connsiteX6" fmla="*/ 446619 w 772829"/>
              <a:gd name="connsiteY6" fmla="*/ 0 h 55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2829" h="552175">
                <a:moveTo>
                  <a:pt x="772829" y="0"/>
                </a:moveTo>
                <a:lnTo>
                  <a:pt x="618263" y="552175"/>
                </a:lnTo>
                <a:lnTo>
                  <a:pt x="154566" y="552174"/>
                </a:lnTo>
                <a:lnTo>
                  <a:pt x="0" y="0"/>
                </a:lnTo>
                <a:lnTo>
                  <a:pt x="326212" y="0"/>
                </a:lnTo>
                <a:lnTo>
                  <a:pt x="386415" y="197938"/>
                </a:lnTo>
                <a:lnTo>
                  <a:pt x="446619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 anchor="ctr">
            <a:noAutofit/>
          </a:bodyPr>
          <a:lstStyle/>
          <a:p>
            <a:pPr algn="ctr"/>
            <a:r>
              <a:rPr lang="en-US" sz="1400" dirty="0"/>
              <a:t>   ALU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FD6768-1E39-E384-7252-95A5289E300B}"/>
              </a:ext>
            </a:extLst>
          </p:cNvPr>
          <p:cNvSpPr/>
          <p:nvPr/>
        </p:nvSpPr>
        <p:spPr>
          <a:xfrm>
            <a:off x="3877735" y="3212407"/>
            <a:ext cx="1121246" cy="806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Reorder/Decode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6C86FB-5E9C-91D8-BDE6-9458F8C5D915}"/>
              </a:ext>
            </a:extLst>
          </p:cNvPr>
          <p:cNvSpPr/>
          <p:nvPr/>
        </p:nvSpPr>
        <p:spPr>
          <a:xfrm>
            <a:off x="2356519" y="2048915"/>
            <a:ext cx="799964" cy="36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PC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EFDDEA8-E6D1-9E9B-EFEF-774B649027C3}"/>
              </a:ext>
            </a:extLst>
          </p:cNvPr>
          <p:cNvCxnSpPr>
            <a:cxnSpLocks/>
            <a:stCxn id="25" idx="1"/>
            <a:endCxn id="5" idx="1"/>
          </p:cNvCxnSpPr>
          <p:nvPr/>
        </p:nvCxnSpPr>
        <p:spPr>
          <a:xfrm rot="10800000" flipH="1" flipV="1">
            <a:off x="2356518" y="2233010"/>
            <a:ext cx="1" cy="1500245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75C215-D020-EBA4-137D-050592EF77C0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 flipV="1">
            <a:off x="3477766" y="3615408"/>
            <a:ext cx="399969" cy="11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99EBC9A-D3B9-3640-BA2B-52D014E75FE5}"/>
              </a:ext>
            </a:extLst>
          </p:cNvPr>
          <p:cNvSpPr txBox="1"/>
          <p:nvPr/>
        </p:nvSpPr>
        <p:spPr>
          <a:xfrm>
            <a:off x="3405614" y="3527195"/>
            <a:ext cx="5389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32*N bit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6B3FD3-570F-E1C9-FEB5-9AD44F7D6A8E}"/>
              </a:ext>
            </a:extLst>
          </p:cNvPr>
          <p:cNvSpPr txBox="1"/>
          <p:nvPr/>
        </p:nvSpPr>
        <p:spPr>
          <a:xfrm>
            <a:off x="1916002" y="5861786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N= ID+EX+MA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DB1B52-B9C0-5271-285C-88F6A42DB1C5}"/>
              </a:ext>
            </a:extLst>
          </p:cNvPr>
          <p:cNvSpPr txBox="1"/>
          <p:nvPr/>
        </p:nvSpPr>
        <p:spPr>
          <a:xfrm>
            <a:off x="3180932" y="3590617"/>
            <a:ext cx="3526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inst</a:t>
            </a:r>
            <a:endParaRPr lang="en-US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C92A1C-8432-C261-7FB1-77BA8059E71E}"/>
              </a:ext>
            </a:extLst>
          </p:cNvPr>
          <p:cNvSpPr txBox="1"/>
          <p:nvPr/>
        </p:nvSpPr>
        <p:spPr>
          <a:xfrm>
            <a:off x="5430166" y="3150554"/>
            <a:ext cx="352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rs1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CF0633-EE3C-DA34-FFBC-7CEC0F6C9D29}"/>
              </a:ext>
            </a:extLst>
          </p:cNvPr>
          <p:cNvSpPr txBox="1"/>
          <p:nvPr/>
        </p:nvSpPr>
        <p:spPr>
          <a:xfrm>
            <a:off x="5432744" y="3299102"/>
            <a:ext cx="3526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rs2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12C6CE-DE07-D81A-1ABF-5A3196718E11}"/>
              </a:ext>
            </a:extLst>
          </p:cNvPr>
          <p:cNvSpPr txBox="1"/>
          <p:nvPr/>
        </p:nvSpPr>
        <p:spPr>
          <a:xfrm>
            <a:off x="5430166" y="3879444"/>
            <a:ext cx="580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 </a:t>
            </a:r>
            <a:r>
              <a:rPr lang="en-US" sz="800" dirty="0" err="1"/>
              <a:t>addr</a:t>
            </a:r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3694E2-0EBD-4CC7-8107-F18D7AAE17A6}"/>
              </a:ext>
            </a:extLst>
          </p:cNvPr>
          <p:cNvSpPr txBox="1"/>
          <p:nvPr/>
        </p:nvSpPr>
        <p:spPr>
          <a:xfrm>
            <a:off x="5430166" y="3998076"/>
            <a:ext cx="580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 data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CE6567E-2426-A66B-D5E7-3BF29275F799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5002110" y="3258276"/>
            <a:ext cx="428056" cy="215444"/>
          </a:xfrm>
          <a:prstGeom prst="bentConnector3">
            <a:avLst>
              <a:gd name="adj1" fmla="val 345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C8F5CF6-B5C3-7F23-6D0A-7F5E4A340C02}"/>
              </a:ext>
            </a:extLst>
          </p:cNvPr>
          <p:cNvCxnSpPr>
            <a:endCxn id="50" idx="1"/>
          </p:cNvCxnSpPr>
          <p:nvPr/>
        </p:nvCxnSpPr>
        <p:spPr>
          <a:xfrm flipV="1">
            <a:off x="5002110" y="3406824"/>
            <a:ext cx="430634" cy="153593"/>
          </a:xfrm>
          <a:prstGeom prst="bentConnector3">
            <a:avLst>
              <a:gd name="adj1" fmla="val 592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CA92AE4-D9AE-5FC9-F553-2B0CE66749FB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5002110" y="3956247"/>
            <a:ext cx="428056" cy="149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8B4B4CBE-9671-FAAE-926A-E43D0FF50793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5001884" y="3861217"/>
            <a:ext cx="428282" cy="1259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D255179-7E60-20FA-72C0-31E323E0D0BF}"/>
              </a:ext>
            </a:extLst>
          </p:cNvPr>
          <p:cNvSpPr txBox="1"/>
          <p:nvPr/>
        </p:nvSpPr>
        <p:spPr>
          <a:xfrm>
            <a:off x="6223843" y="3637320"/>
            <a:ext cx="3293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rd1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B214B2-13FD-5329-AD71-DA284DAE4F0A}"/>
              </a:ext>
            </a:extLst>
          </p:cNvPr>
          <p:cNvSpPr txBox="1"/>
          <p:nvPr/>
        </p:nvSpPr>
        <p:spPr>
          <a:xfrm>
            <a:off x="6226207" y="3861217"/>
            <a:ext cx="3293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rd2</a:t>
            </a:r>
          </a:p>
        </p:txBody>
      </p:sp>
      <p:sp>
        <p:nvSpPr>
          <p:cNvPr id="84" name="Flowchart: Manual Operation 83">
            <a:extLst>
              <a:ext uri="{FF2B5EF4-FFF2-40B4-BE49-F238E27FC236}">
                <a16:creationId xmlns:a16="http://schemas.microsoft.com/office/drawing/2014/main" id="{D2718C53-6D42-68F5-2C46-A63B1C27EAB9}"/>
              </a:ext>
            </a:extLst>
          </p:cNvPr>
          <p:cNvSpPr/>
          <p:nvPr/>
        </p:nvSpPr>
        <p:spPr>
          <a:xfrm rot="16200000">
            <a:off x="6697493" y="3978199"/>
            <a:ext cx="450813" cy="215521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sz="800" dirty="0"/>
              <a:t>mu  x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41B50D6-59F5-4384-EA51-EFC89D94FAA2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555984" y="3556648"/>
            <a:ext cx="673130" cy="1736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82830E7-4B49-69AA-B4FF-08A12EFABBE6}"/>
              </a:ext>
            </a:extLst>
          </p:cNvPr>
          <p:cNvCxnSpPr>
            <a:cxnSpLocks/>
          </p:cNvCxnSpPr>
          <p:nvPr/>
        </p:nvCxnSpPr>
        <p:spPr>
          <a:xfrm>
            <a:off x="6559990" y="3975199"/>
            <a:ext cx="255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A4D9351-0D1F-EECB-A9B7-FD8F2CC7FD20}"/>
              </a:ext>
            </a:extLst>
          </p:cNvPr>
          <p:cNvCxnSpPr>
            <a:cxnSpLocks/>
          </p:cNvCxnSpPr>
          <p:nvPr/>
        </p:nvCxnSpPr>
        <p:spPr>
          <a:xfrm>
            <a:off x="4472382" y="4018409"/>
            <a:ext cx="0" cy="84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00C76CB8-9D14-7CE7-7745-559910528E7D}"/>
              </a:ext>
            </a:extLst>
          </p:cNvPr>
          <p:cNvCxnSpPr>
            <a:cxnSpLocks/>
          </p:cNvCxnSpPr>
          <p:nvPr/>
        </p:nvCxnSpPr>
        <p:spPr>
          <a:xfrm flipV="1">
            <a:off x="4476389" y="4233853"/>
            <a:ext cx="2338750" cy="621082"/>
          </a:xfrm>
          <a:prstGeom prst="bentConnector3">
            <a:avLst>
              <a:gd name="adj1" fmla="val 936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9323056-D3AA-61CD-DA1F-8340E10D9BEB}"/>
              </a:ext>
            </a:extLst>
          </p:cNvPr>
          <p:cNvSpPr txBox="1"/>
          <p:nvPr/>
        </p:nvSpPr>
        <p:spPr>
          <a:xfrm>
            <a:off x="4211191" y="3822897"/>
            <a:ext cx="771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Imm&amp;sel</a:t>
            </a:r>
            <a:r>
              <a:rPr lang="en-US" sz="800" dirty="0"/>
              <a:t>.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FD90E3B3-FC8F-63F1-45F6-626A2BD46ACA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6658202" y="4266285"/>
            <a:ext cx="264698" cy="236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03E004A-3FD6-CE9E-AFB1-E83578372AA8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7030660" y="4085959"/>
            <a:ext cx="199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955FB44-EE6F-BFC3-31E2-99721DE48756}"/>
              </a:ext>
            </a:extLst>
          </p:cNvPr>
          <p:cNvCxnSpPr>
            <a:cxnSpLocks/>
          </p:cNvCxnSpPr>
          <p:nvPr/>
        </p:nvCxnSpPr>
        <p:spPr>
          <a:xfrm>
            <a:off x="4093656" y="4018409"/>
            <a:ext cx="0" cy="1008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EDC014BF-BBAD-A6C1-DAB4-68C0374BB5EC}"/>
              </a:ext>
            </a:extLst>
          </p:cNvPr>
          <p:cNvCxnSpPr>
            <a:cxnSpLocks/>
          </p:cNvCxnSpPr>
          <p:nvPr/>
        </p:nvCxnSpPr>
        <p:spPr>
          <a:xfrm flipV="1">
            <a:off x="4093656" y="4175601"/>
            <a:ext cx="3495422" cy="851390"/>
          </a:xfrm>
          <a:prstGeom prst="bentConnector3">
            <a:avLst>
              <a:gd name="adj1" fmla="val 999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66F79FF-5311-1B5E-9721-DA2D762DD57B}"/>
              </a:ext>
            </a:extLst>
          </p:cNvPr>
          <p:cNvSpPr txBox="1"/>
          <p:nvPr/>
        </p:nvSpPr>
        <p:spPr>
          <a:xfrm>
            <a:off x="3836491" y="3822897"/>
            <a:ext cx="5387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Opcode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533C8EA-806F-A2CF-BB61-44471456F59B}"/>
              </a:ext>
            </a:extLst>
          </p:cNvPr>
          <p:cNvSpPr/>
          <p:nvPr/>
        </p:nvSpPr>
        <p:spPr>
          <a:xfrm>
            <a:off x="3585824" y="2288208"/>
            <a:ext cx="172419" cy="30677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BA734D0-4B72-1BB3-4C66-E9669B82F076}"/>
              </a:ext>
            </a:extLst>
          </p:cNvPr>
          <p:cNvSpPr/>
          <p:nvPr/>
        </p:nvSpPr>
        <p:spPr>
          <a:xfrm>
            <a:off x="5105662" y="2288207"/>
            <a:ext cx="172419" cy="30677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B29A896-EBDE-9393-1AFA-AA571E10813C}"/>
              </a:ext>
            </a:extLst>
          </p:cNvPr>
          <p:cNvSpPr/>
          <p:nvPr/>
        </p:nvSpPr>
        <p:spPr>
          <a:xfrm>
            <a:off x="6604932" y="2288207"/>
            <a:ext cx="172419" cy="30677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B423337-3245-66F7-B668-3954C407DA09}"/>
              </a:ext>
            </a:extLst>
          </p:cNvPr>
          <p:cNvSpPr/>
          <p:nvPr/>
        </p:nvSpPr>
        <p:spPr>
          <a:xfrm>
            <a:off x="7882921" y="2288207"/>
            <a:ext cx="172419" cy="30677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1904AAC-2AEC-B4DA-BEA9-16574B88061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785860" y="3787913"/>
            <a:ext cx="337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DE6A784-6528-6234-CAEB-50ADCEAEEC08}"/>
              </a:ext>
            </a:extLst>
          </p:cNvPr>
          <p:cNvSpPr txBox="1"/>
          <p:nvPr/>
        </p:nvSpPr>
        <p:spPr>
          <a:xfrm>
            <a:off x="5434889" y="4456511"/>
            <a:ext cx="557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Wb data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520F576-5459-A4BC-AB05-AB58C5082332}"/>
              </a:ext>
            </a:extLst>
          </p:cNvPr>
          <p:cNvCxnSpPr>
            <a:stCxn id="6" idx="3"/>
          </p:cNvCxnSpPr>
          <p:nvPr/>
        </p:nvCxnSpPr>
        <p:spPr>
          <a:xfrm>
            <a:off x="9244499" y="3787913"/>
            <a:ext cx="3191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1E07BD2-308D-7B6A-0EC8-25790AD381D4}"/>
              </a:ext>
            </a:extLst>
          </p:cNvPr>
          <p:cNvCxnSpPr>
            <a:cxnSpLocks/>
          </p:cNvCxnSpPr>
          <p:nvPr/>
        </p:nvCxnSpPr>
        <p:spPr>
          <a:xfrm>
            <a:off x="9563652" y="3787913"/>
            <a:ext cx="0" cy="1580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F208B42A-59FD-CC0C-CAC6-10001BC4FF50}"/>
              </a:ext>
            </a:extLst>
          </p:cNvPr>
          <p:cNvCxnSpPr>
            <a:cxnSpLocks/>
            <a:endCxn id="137" idx="1"/>
          </p:cNvCxnSpPr>
          <p:nvPr/>
        </p:nvCxnSpPr>
        <p:spPr>
          <a:xfrm rot="10800000">
            <a:off x="5434889" y="4564233"/>
            <a:ext cx="4123076" cy="804174"/>
          </a:xfrm>
          <a:prstGeom prst="bentConnector3">
            <a:avLst>
              <a:gd name="adj1" fmla="val 105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68E18A41-835A-697C-41EF-92EA6AED1A74}"/>
              </a:ext>
            </a:extLst>
          </p:cNvPr>
          <p:cNvSpPr txBox="1"/>
          <p:nvPr/>
        </p:nvSpPr>
        <p:spPr>
          <a:xfrm>
            <a:off x="5433064" y="4328456"/>
            <a:ext cx="609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Wb </a:t>
            </a:r>
            <a:r>
              <a:rPr lang="en-US" sz="800" dirty="0" err="1"/>
              <a:t>addr</a:t>
            </a:r>
            <a:endParaRPr lang="en-US" sz="800" dirty="0"/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D57BD879-AFF7-3A03-5529-D99DC1110AEF}"/>
              </a:ext>
            </a:extLst>
          </p:cNvPr>
          <p:cNvCxnSpPr>
            <a:cxnSpLocks/>
            <a:endCxn id="145" idx="1"/>
          </p:cNvCxnSpPr>
          <p:nvPr/>
        </p:nvCxnSpPr>
        <p:spPr>
          <a:xfrm>
            <a:off x="4846130" y="4023143"/>
            <a:ext cx="586934" cy="413035"/>
          </a:xfrm>
          <a:prstGeom prst="bentConnector3">
            <a:avLst>
              <a:gd name="adj1" fmla="val -71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4B7A8FFA-F3EE-DD39-A28A-05ACD157675C}"/>
              </a:ext>
            </a:extLst>
          </p:cNvPr>
          <p:cNvSpPr txBox="1"/>
          <p:nvPr/>
        </p:nvSpPr>
        <p:spPr>
          <a:xfrm>
            <a:off x="3554316" y="2233666"/>
            <a:ext cx="2581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IF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FC02AC7-A6A1-C1DA-2B50-6FD1B134F952}"/>
              </a:ext>
            </a:extLst>
          </p:cNvPr>
          <p:cNvSpPr txBox="1"/>
          <p:nvPr/>
        </p:nvSpPr>
        <p:spPr>
          <a:xfrm>
            <a:off x="5040152" y="2233010"/>
            <a:ext cx="308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RO/</a:t>
            </a:r>
          </a:p>
          <a:p>
            <a:r>
              <a:rPr lang="en-US" sz="800" dirty="0"/>
              <a:t>ID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C8C6E59-6207-4F8D-1199-DF4D16EAB766}"/>
              </a:ext>
            </a:extLst>
          </p:cNvPr>
          <p:cNvSpPr txBox="1"/>
          <p:nvPr/>
        </p:nvSpPr>
        <p:spPr>
          <a:xfrm>
            <a:off x="7814800" y="2232197"/>
            <a:ext cx="3087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3B07E5E-77AC-4731-87FF-9C56CA069CDB}"/>
              </a:ext>
            </a:extLst>
          </p:cNvPr>
          <p:cNvSpPr/>
          <p:nvPr/>
        </p:nvSpPr>
        <p:spPr>
          <a:xfrm>
            <a:off x="9323369" y="2286147"/>
            <a:ext cx="172419" cy="30677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800E5EB-5F49-3DB6-12AD-C9CC2BF38B6C}"/>
              </a:ext>
            </a:extLst>
          </p:cNvPr>
          <p:cNvSpPr txBox="1"/>
          <p:nvPr/>
        </p:nvSpPr>
        <p:spPr>
          <a:xfrm>
            <a:off x="9244499" y="2242502"/>
            <a:ext cx="414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WB</a:t>
            </a:r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FC575FEE-F225-1EF3-251D-D93D2953862B}"/>
              </a:ext>
            </a:extLst>
          </p:cNvPr>
          <p:cNvSpPr/>
          <p:nvPr/>
        </p:nvSpPr>
        <p:spPr>
          <a:xfrm rot="5400000">
            <a:off x="3386968" y="1586685"/>
            <a:ext cx="512256" cy="552175"/>
          </a:xfrm>
          <a:custGeom>
            <a:avLst/>
            <a:gdLst>
              <a:gd name="connsiteX0" fmla="*/ 772829 w 772829"/>
              <a:gd name="connsiteY0" fmla="*/ 0 h 552175"/>
              <a:gd name="connsiteX1" fmla="*/ 618263 w 772829"/>
              <a:gd name="connsiteY1" fmla="*/ 552175 h 552175"/>
              <a:gd name="connsiteX2" fmla="*/ 154566 w 772829"/>
              <a:gd name="connsiteY2" fmla="*/ 552174 h 552175"/>
              <a:gd name="connsiteX3" fmla="*/ 0 w 772829"/>
              <a:gd name="connsiteY3" fmla="*/ 0 h 552175"/>
              <a:gd name="connsiteX4" fmla="*/ 326212 w 772829"/>
              <a:gd name="connsiteY4" fmla="*/ 0 h 552175"/>
              <a:gd name="connsiteX5" fmla="*/ 386415 w 772829"/>
              <a:gd name="connsiteY5" fmla="*/ 197938 h 552175"/>
              <a:gd name="connsiteX6" fmla="*/ 446619 w 772829"/>
              <a:gd name="connsiteY6" fmla="*/ 0 h 55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2829" h="552175">
                <a:moveTo>
                  <a:pt x="772829" y="0"/>
                </a:moveTo>
                <a:lnTo>
                  <a:pt x="618263" y="552175"/>
                </a:lnTo>
                <a:lnTo>
                  <a:pt x="154566" y="552174"/>
                </a:lnTo>
                <a:lnTo>
                  <a:pt x="0" y="0"/>
                </a:lnTo>
                <a:lnTo>
                  <a:pt x="326212" y="0"/>
                </a:lnTo>
                <a:lnTo>
                  <a:pt x="386415" y="197938"/>
                </a:lnTo>
                <a:lnTo>
                  <a:pt x="446619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sz="1400" dirty="0"/>
              <a:t>add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0294B455-0DBE-5029-0BB3-F505A2DAEE2A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156483" y="2017103"/>
            <a:ext cx="762701" cy="215908"/>
          </a:xfrm>
          <a:prstGeom prst="bentConnector3">
            <a:avLst>
              <a:gd name="adj1" fmla="val 1513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53EEBDBD-2C37-2AC6-2473-314BF99A4091}"/>
              </a:ext>
            </a:extLst>
          </p:cNvPr>
          <p:cNvSpPr txBox="1"/>
          <p:nvPr/>
        </p:nvSpPr>
        <p:spPr>
          <a:xfrm>
            <a:off x="4022196" y="1641508"/>
            <a:ext cx="3526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184" name="Flowchart: Manual Operation 183">
            <a:extLst>
              <a:ext uri="{FF2B5EF4-FFF2-40B4-BE49-F238E27FC236}">
                <a16:creationId xmlns:a16="http://schemas.microsoft.com/office/drawing/2014/main" id="{850C2929-EB7F-64C8-F138-1DD75CD2ECEA}"/>
              </a:ext>
            </a:extLst>
          </p:cNvPr>
          <p:cNvSpPr/>
          <p:nvPr/>
        </p:nvSpPr>
        <p:spPr>
          <a:xfrm rot="5400000">
            <a:off x="2824707" y="1633874"/>
            <a:ext cx="450813" cy="215521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800" dirty="0"/>
              <a:t>mu  x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093DF5F-6B4D-A31E-FE38-C5CE6BD7C7AF}"/>
              </a:ext>
            </a:extLst>
          </p:cNvPr>
          <p:cNvCxnSpPr>
            <a:cxnSpLocks/>
          </p:cNvCxnSpPr>
          <p:nvPr/>
        </p:nvCxnSpPr>
        <p:spPr>
          <a:xfrm flipH="1">
            <a:off x="3156483" y="1861733"/>
            <a:ext cx="210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BF90257-A14A-C082-E4CD-6219493C68AF}"/>
              </a:ext>
            </a:extLst>
          </p:cNvPr>
          <p:cNvCxnSpPr>
            <a:cxnSpLocks/>
          </p:cNvCxnSpPr>
          <p:nvPr/>
        </p:nvCxnSpPr>
        <p:spPr>
          <a:xfrm flipH="1">
            <a:off x="3919184" y="1730481"/>
            <a:ext cx="180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982BE1FB-CEF2-1B88-451C-695C4D53BDAC}"/>
              </a:ext>
            </a:extLst>
          </p:cNvPr>
          <p:cNvCxnSpPr>
            <a:cxnSpLocks/>
            <a:stCxn id="184" idx="2"/>
          </p:cNvCxnSpPr>
          <p:nvPr/>
        </p:nvCxnSpPr>
        <p:spPr>
          <a:xfrm rot="10800000" flipV="1">
            <a:off x="2689839" y="1741635"/>
            <a:ext cx="252514" cy="3072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3EB5C01-C1AF-DCED-7069-E978F5B3289A}"/>
              </a:ext>
            </a:extLst>
          </p:cNvPr>
          <p:cNvSpPr/>
          <p:nvPr/>
        </p:nvSpPr>
        <p:spPr>
          <a:xfrm>
            <a:off x="3991324" y="1211082"/>
            <a:ext cx="383875" cy="395562"/>
          </a:xfrm>
          <a:custGeom>
            <a:avLst/>
            <a:gdLst>
              <a:gd name="connsiteX0" fmla="*/ 249504 w 249504"/>
              <a:gd name="connsiteY0" fmla="*/ 0 h 367464"/>
              <a:gd name="connsiteX1" fmla="*/ 249504 w 249504"/>
              <a:gd name="connsiteY1" fmla="*/ 367464 h 367464"/>
              <a:gd name="connsiteX2" fmla="*/ 231610 w 249504"/>
              <a:gd name="connsiteY2" fmla="*/ 364589 h 367464"/>
              <a:gd name="connsiteX3" fmla="*/ 0 w 249504"/>
              <a:gd name="connsiteY3" fmla="*/ 183732 h 367464"/>
              <a:gd name="connsiteX4" fmla="*/ 231610 w 249504"/>
              <a:gd name="connsiteY4" fmla="*/ 2875 h 36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504" h="367464">
                <a:moveTo>
                  <a:pt x="249504" y="0"/>
                </a:moveTo>
                <a:lnTo>
                  <a:pt x="249504" y="367464"/>
                </a:lnTo>
                <a:lnTo>
                  <a:pt x="231610" y="364589"/>
                </a:lnTo>
                <a:cubicBezTo>
                  <a:pt x="95503" y="334792"/>
                  <a:pt x="0" y="265035"/>
                  <a:pt x="0" y="183732"/>
                </a:cubicBezTo>
                <a:cubicBezTo>
                  <a:pt x="0" y="102429"/>
                  <a:pt x="95503" y="32672"/>
                  <a:pt x="231610" y="2875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800" dirty="0"/>
              <a:t>AND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99F72DC-2355-2312-409E-36B89315069E}"/>
              </a:ext>
            </a:extLst>
          </p:cNvPr>
          <p:cNvCxnSpPr>
            <a:endCxn id="7" idx="0"/>
          </p:cNvCxnSpPr>
          <p:nvPr/>
        </p:nvCxnSpPr>
        <p:spPr>
          <a:xfrm rot="10800000">
            <a:off x="4375200" y="1211082"/>
            <a:ext cx="4626561" cy="1501196"/>
          </a:xfrm>
          <a:prstGeom prst="bentConnector3">
            <a:avLst>
              <a:gd name="adj1" fmla="val 12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F827A4C-1E25-6904-186B-95B9E91EF6F7}"/>
              </a:ext>
            </a:extLst>
          </p:cNvPr>
          <p:cNvCxnSpPr/>
          <p:nvPr/>
        </p:nvCxnSpPr>
        <p:spPr>
          <a:xfrm rot="10800000">
            <a:off x="4375200" y="1337056"/>
            <a:ext cx="3213879" cy="2177490"/>
          </a:xfrm>
          <a:prstGeom prst="bentConnector3">
            <a:avLst>
              <a:gd name="adj1" fmla="val -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41FA921-1B5E-3AB7-50D8-68FEBA3E180C}"/>
              </a:ext>
            </a:extLst>
          </p:cNvPr>
          <p:cNvCxnSpPr/>
          <p:nvPr/>
        </p:nvCxnSpPr>
        <p:spPr>
          <a:xfrm rot="10800000">
            <a:off x="4375200" y="1450849"/>
            <a:ext cx="1952449" cy="1298831"/>
          </a:xfrm>
          <a:prstGeom prst="bentConnector3">
            <a:avLst>
              <a:gd name="adj1" fmla="val 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A576132-499C-4C24-B6C3-97110CFC5623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V="1">
            <a:off x="3740733" y="2241111"/>
            <a:ext cx="1821111" cy="552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8CC4721-B074-DA7A-D4B1-6D3DB6BEE428}"/>
              </a:ext>
            </a:extLst>
          </p:cNvPr>
          <p:cNvCxnSpPr>
            <a:stCxn id="7" idx="3"/>
            <a:endCxn id="184" idx="1"/>
          </p:cNvCxnSpPr>
          <p:nvPr/>
        </p:nvCxnSpPr>
        <p:spPr>
          <a:xfrm flipH="1">
            <a:off x="3050113" y="1408863"/>
            <a:ext cx="941211" cy="152446"/>
          </a:xfrm>
          <a:prstGeom prst="bentConnector4">
            <a:avLst>
              <a:gd name="adj1" fmla="val 100929"/>
              <a:gd name="adj2" fmla="val 37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9746BA-0634-CACA-99C6-CE8C777F8170}"/>
              </a:ext>
            </a:extLst>
          </p:cNvPr>
          <p:cNvCxnSpPr>
            <a:cxnSpLocks/>
          </p:cNvCxnSpPr>
          <p:nvPr/>
        </p:nvCxnSpPr>
        <p:spPr>
          <a:xfrm flipH="1">
            <a:off x="3149412" y="1623745"/>
            <a:ext cx="217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2954926-ADE7-1AFD-C837-D0EB14F1199D}"/>
              </a:ext>
            </a:extLst>
          </p:cNvPr>
          <p:cNvSpPr txBox="1"/>
          <p:nvPr/>
        </p:nvSpPr>
        <p:spPr>
          <a:xfrm>
            <a:off x="3312328" y="151325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67451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B7539BC-C0D8-D3B3-76AB-056A578A20D1}"/>
              </a:ext>
            </a:extLst>
          </p:cNvPr>
          <p:cNvSpPr/>
          <p:nvPr/>
        </p:nvSpPr>
        <p:spPr>
          <a:xfrm>
            <a:off x="525785" y="1119610"/>
            <a:ext cx="2557446" cy="1345591"/>
          </a:xfrm>
          <a:prstGeom prst="roundRect">
            <a:avLst>
              <a:gd name="adj" fmla="val 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A2AE78-42EB-CBFF-E1A8-8B835E624CAD}"/>
              </a:ext>
            </a:extLst>
          </p:cNvPr>
          <p:cNvSpPr/>
          <p:nvPr/>
        </p:nvSpPr>
        <p:spPr>
          <a:xfrm>
            <a:off x="3880139" y="3230339"/>
            <a:ext cx="1121246" cy="806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4F56B-D8F2-8FF2-E811-B775A66DA30D}"/>
              </a:ext>
            </a:extLst>
          </p:cNvPr>
          <p:cNvSpPr/>
          <p:nvPr/>
        </p:nvSpPr>
        <p:spPr>
          <a:xfrm>
            <a:off x="794756" y="2560190"/>
            <a:ext cx="1121246" cy="2346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29A05-798F-2768-199F-ECC614C71ED5}"/>
              </a:ext>
            </a:extLst>
          </p:cNvPr>
          <p:cNvSpPr/>
          <p:nvPr/>
        </p:nvSpPr>
        <p:spPr>
          <a:xfrm>
            <a:off x="8123253" y="2712278"/>
            <a:ext cx="1121246" cy="2151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E19C65-283F-F578-196E-29FFD4CBC9A7}"/>
              </a:ext>
            </a:extLst>
          </p:cNvPr>
          <p:cNvSpPr/>
          <p:nvPr/>
        </p:nvSpPr>
        <p:spPr>
          <a:xfrm>
            <a:off x="5434737" y="2749679"/>
            <a:ext cx="1121247" cy="1961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4A6F5-3213-995A-26B7-1955B6688B44}"/>
              </a:ext>
            </a:extLst>
          </p:cNvPr>
          <p:cNvSpPr txBox="1"/>
          <p:nvPr/>
        </p:nvSpPr>
        <p:spPr>
          <a:xfrm>
            <a:off x="2179019" y="498756"/>
            <a:ext cx="367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Pipelined CPU with RV32I compatible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6384E0A-6FFC-926A-5860-C02C3491AB23}"/>
              </a:ext>
            </a:extLst>
          </p:cNvPr>
          <p:cNvSpPr/>
          <p:nvPr/>
        </p:nvSpPr>
        <p:spPr>
          <a:xfrm rot="16200000">
            <a:off x="7088032" y="3558346"/>
            <a:ext cx="843480" cy="552175"/>
          </a:xfrm>
          <a:custGeom>
            <a:avLst/>
            <a:gdLst>
              <a:gd name="connsiteX0" fmla="*/ 772829 w 772829"/>
              <a:gd name="connsiteY0" fmla="*/ 0 h 552175"/>
              <a:gd name="connsiteX1" fmla="*/ 618263 w 772829"/>
              <a:gd name="connsiteY1" fmla="*/ 552175 h 552175"/>
              <a:gd name="connsiteX2" fmla="*/ 154566 w 772829"/>
              <a:gd name="connsiteY2" fmla="*/ 552174 h 552175"/>
              <a:gd name="connsiteX3" fmla="*/ 0 w 772829"/>
              <a:gd name="connsiteY3" fmla="*/ 0 h 552175"/>
              <a:gd name="connsiteX4" fmla="*/ 326212 w 772829"/>
              <a:gd name="connsiteY4" fmla="*/ 0 h 552175"/>
              <a:gd name="connsiteX5" fmla="*/ 386415 w 772829"/>
              <a:gd name="connsiteY5" fmla="*/ 197938 h 552175"/>
              <a:gd name="connsiteX6" fmla="*/ 446619 w 772829"/>
              <a:gd name="connsiteY6" fmla="*/ 0 h 55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2829" h="552175">
                <a:moveTo>
                  <a:pt x="772829" y="0"/>
                </a:moveTo>
                <a:lnTo>
                  <a:pt x="618263" y="552175"/>
                </a:lnTo>
                <a:lnTo>
                  <a:pt x="154566" y="552174"/>
                </a:lnTo>
                <a:lnTo>
                  <a:pt x="0" y="0"/>
                </a:lnTo>
                <a:lnTo>
                  <a:pt x="326212" y="0"/>
                </a:lnTo>
                <a:lnTo>
                  <a:pt x="386415" y="197938"/>
                </a:lnTo>
                <a:lnTo>
                  <a:pt x="446619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 anchor="ctr">
            <a:noAutofit/>
          </a:bodyPr>
          <a:lstStyle/>
          <a:p>
            <a:pPr algn="ctr"/>
            <a:r>
              <a:rPr lang="en-US" sz="1400" dirty="0"/>
              <a:t>   ALU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FD6768-1E39-E384-7252-95A5289E300B}"/>
              </a:ext>
            </a:extLst>
          </p:cNvPr>
          <p:cNvSpPr/>
          <p:nvPr/>
        </p:nvSpPr>
        <p:spPr>
          <a:xfrm>
            <a:off x="2315971" y="3235267"/>
            <a:ext cx="1121246" cy="806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Fetch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6C86FB-5E9C-91D8-BDE6-9458F8C5D915}"/>
              </a:ext>
            </a:extLst>
          </p:cNvPr>
          <p:cNvSpPr/>
          <p:nvPr/>
        </p:nvSpPr>
        <p:spPr>
          <a:xfrm>
            <a:off x="794755" y="2048915"/>
            <a:ext cx="799964" cy="36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PC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EFDDEA8-E6D1-9E9B-EFEF-774B649027C3}"/>
              </a:ext>
            </a:extLst>
          </p:cNvPr>
          <p:cNvCxnSpPr>
            <a:cxnSpLocks/>
            <a:stCxn id="25" idx="1"/>
            <a:endCxn id="5" idx="1"/>
          </p:cNvCxnSpPr>
          <p:nvPr/>
        </p:nvCxnSpPr>
        <p:spPr>
          <a:xfrm rot="10800000" flipH="1" flipV="1">
            <a:off x="794754" y="2233010"/>
            <a:ext cx="1" cy="1500245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75C215-D020-EBA4-137D-050592EF77C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916002" y="3638268"/>
            <a:ext cx="399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B6B3FD3-570F-E1C9-FEB5-9AD44F7D6A8E}"/>
              </a:ext>
            </a:extLst>
          </p:cNvPr>
          <p:cNvSpPr txBox="1"/>
          <p:nvPr/>
        </p:nvSpPr>
        <p:spPr>
          <a:xfrm>
            <a:off x="1916002" y="5861786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N= ID+EX+MA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C92A1C-8432-C261-7FB1-77BA8059E71E}"/>
              </a:ext>
            </a:extLst>
          </p:cNvPr>
          <p:cNvSpPr txBox="1"/>
          <p:nvPr/>
        </p:nvSpPr>
        <p:spPr>
          <a:xfrm>
            <a:off x="5430166" y="3150554"/>
            <a:ext cx="352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rs1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CF0633-EE3C-DA34-FFBC-7CEC0F6C9D29}"/>
              </a:ext>
            </a:extLst>
          </p:cNvPr>
          <p:cNvSpPr txBox="1"/>
          <p:nvPr/>
        </p:nvSpPr>
        <p:spPr>
          <a:xfrm>
            <a:off x="5432744" y="3299102"/>
            <a:ext cx="3526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rs2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12C6CE-DE07-D81A-1ABF-5A3196718E11}"/>
              </a:ext>
            </a:extLst>
          </p:cNvPr>
          <p:cNvSpPr txBox="1"/>
          <p:nvPr/>
        </p:nvSpPr>
        <p:spPr>
          <a:xfrm>
            <a:off x="5430166" y="3879444"/>
            <a:ext cx="580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 </a:t>
            </a:r>
            <a:r>
              <a:rPr lang="en-US" sz="800" dirty="0" err="1"/>
              <a:t>addr</a:t>
            </a:r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3694E2-0EBD-4CC7-8107-F18D7AAE17A6}"/>
              </a:ext>
            </a:extLst>
          </p:cNvPr>
          <p:cNvSpPr txBox="1"/>
          <p:nvPr/>
        </p:nvSpPr>
        <p:spPr>
          <a:xfrm>
            <a:off x="5430166" y="3998076"/>
            <a:ext cx="580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 data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CE6567E-2426-A66B-D5E7-3BF29275F799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5002110" y="3258276"/>
            <a:ext cx="428056" cy="215444"/>
          </a:xfrm>
          <a:prstGeom prst="bentConnector3">
            <a:avLst>
              <a:gd name="adj1" fmla="val 345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C8F5CF6-B5C3-7F23-6D0A-7F5E4A340C02}"/>
              </a:ext>
            </a:extLst>
          </p:cNvPr>
          <p:cNvCxnSpPr>
            <a:endCxn id="50" idx="1"/>
          </p:cNvCxnSpPr>
          <p:nvPr/>
        </p:nvCxnSpPr>
        <p:spPr>
          <a:xfrm flipV="1">
            <a:off x="5002110" y="3406824"/>
            <a:ext cx="430634" cy="153593"/>
          </a:xfrm>
          <a:prstGeom prst="bentConnector3">
            <a:avLst>
              <a:gd name="adj1" fmla="val 592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CA92AE4-D9AE-5FC9-F553-2B0CE66749FB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5002110" y="3956247"/>
            <a:ext cx="428056" cy="149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8B4B4CBE-9671-FAAE-926A-E43D0FF50793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5001884" y="3861217"/>
            <a:ext cx="428282" cy="1259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D255179-7E60-20FA-72C0-31E323E0D0BF}"/>
              </a:ext>
            </a:extLst>
          </p:cNvPr>
          <p:cNvSpPr txBox="1"/>
          <p:nvPr/>
        </p:nvSpPr>
        <p:spPr>
          <a:xfrm>
            <a:off x="6223843" y="3637320"/>
            <a:ext cx="3293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rd1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B214B2-13FD-5329-AD71-DA284DAE4F0A}"/>
              </a:ext>
            </a:extLst>
          </p:cNvPr>
          <p:cNvSpPr txBox="1"/>
          <p:nvPr/>
        </p:nvSpPr>
        <p:spPr>
          <a:xfrm>
            <a:off x="6226207" y="3861217"/>
            <a:ext cx="3293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rd2</a:t>
            </a:r>
          </a:p>
        </p:txBody>
      </p:sp>
      <p:sp>
        <p:nvSpPr>
          <p:cNvPr id="84" name="Flowchart: Manual Operation 83">
            <a:extLst>
              <a:ext uri="{FF2B5EF4-FFF2-40B4-BE49-F238E27FC236}">
                <a16:creationId xmlns:a16="http://schemas.microsoft.com/office/drawing/2014/main" id="{D2718C53-6D42-68F5-2C46-A63B1C27EAB9}"/>
              </a:ext>
            </a:extLst>
          </p:cNvPr>
          <p:cNvSpPr/>
          <p:nvPr/>
        </p:nvSpPr>
        <p:spPr>
          <a:xfrm rot="16200000">
            <a:off x="6697493" y="3978199"/>
            <a:ext cx="450813" cy="215521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sz="800" dirty="0"/>
              <a:t>mu  x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41B50D6-59F5-4384-EA51-EFC89D94FAA2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555984" y="3556648"/>
            <a:ext cx="673130" cy="1736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82830E7-4B49-69AA-B4FF-08A12EFABBE6}"/>
              </a:ext>
            </a:extLst>
          </p:cNvPr>
          <p:cNvCxnSpPr>
            <a:cxnSpLocks/>
          </p:cNvCxnSpPr>
          <p:nvPr/>
        </p:nvCxnSpPr>
        <p:spPr>
          <a:xfrm>
            <a:off x="6559990" y="3975199"/>
            <a:ext cx="255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A4D9351-0D1F-EECB-A9B7-FD8F2CC7FD20}"/>
              </a:ext>
            </a:extLst>
          </p:cNvPr>
          <p:cNvCxnSpPr>
            <a:cxnSpLocks/>
          </p:cNvCxnSpPr>
          <p:nvPr/>
        </p:nvCxnSpPr>
        <p:spPr>
          <a:xfrm>
            <a:off x="4472382" y="4018409"/>
            <a:ext cx="0" cy="84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00C76CB8-9D14-7CE7-7745-559910528E7D}"/>
              </a:ext>
            </a:extLst>
          </p:cNvPr>
          <p:cNvCxnSpPr>
            <a:cxnSpLocks/>
          </p:cNvCxnSpPr>
          <p:nvPr/>
        </p:nvCxnSpPr>
        <p:spPr>
          <a:xfrm flipV="1">
            <a:off x="4476389" y="4233853"/>
            <a:ext cx="2338750" cy="621082"/>
          </a:xfrm>
          <a:prstGeom prst="bentConnector3">
            <a:avLst>
              <a:gd name="adj1" fmla="val 936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9323056-D3AA-61CD-DA1F-8340E10D9BEB}"/>
              </a:ext>
            </a:extLst>
          </p:cNvPr>
          <p:cNvSpPr txBox="1"/>
          <p:nvPr/>
        </p:nvSpPr>
        <p:spPr>
          <a:xfrm>
            <a:off x="4211191" y="3822897"/>
            <a:ext cx="771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Imm&amp;sel</a:t>
            </a:r>
            <a:r>
              <a:rPr lang="en-US" sz="800" dirty="0"/>
              <a:t>.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FD90E3B3-FC8F-63F1-45F6-626A2BD46ACA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6658202" y="4266285"/>
            <a:ext cx="264698" cy="236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03E004A-3FD6-CE9E-AFB1-E83578372AA8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7030660" y="4085959"/>
            <a:ext cx="199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955FB44-EE6F-BFC3-31E2-99721DE48756}"/>
              </a:ext>
            </a:extLst>
          </p:cNvPr>
          <p:cNvCxnSpPr>
            <a:cxnSpLocks/>
          </p:cNvCxnSpPr>
          <p:nvPr/>
        </p:nvCxnSpPr>
        <p:spPr>
          <a:xfrm>
            <a:off x="4093656" y="4018409"/>
            <a:ext cx="0" cy="1008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EDC014BF-BBAD-A6C1-DAB4-68C0374BB5EC}"/>
              </a:ext>
            </a:extLst>
          </p:cNvPr>
          <p:cNvCxnSpPr>
            <a:cxnSpLocks/>
          </p:cNvCxnSpPr>
          <p:nvPr/>
        </p:nvCxnSpPr>
        <p:spPr>
          <a:xfrm flipV="1">
            <a:off x="4093656" y="4175601"/>
            <a:ext cx="3495422" cy="851390"/>
          </a:xfrm>
          <a:prstGeom prst="bentConnector3">
            <a:avLst>
              <a:gd name="adj1" fmla="val 999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66F79FF-5311-1B5E-9721-DA2D762DD57B}"/>
              </a:ext>
            </a:extLst>
          </p:cNvPr>
          <p:cNvSpPr txBox="1"/>
          <p:nvPr/>
        </p:nvSpPr>
        <p:spPr>
          <a:xfrm>
            <a:off x="3836491" y="3822897"/>
            <a:ext cx="5387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Opcode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533C8EA-806F-A2CF-BB61-44471456F59B}"/>
              </a:ext>
            </a:extLst>
          </p:cNvPr>
          <p:cNvSpPr/>
          <p:nvPr/>
        </p:nvSpPr>
        <p:spPr>
          <a:xfrm>
            <a:off x="3585824" y="2288208"/>
            <a:ext cx="172419" cy="30677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BA734D0-4B72-1BB3-4C66-E9669B82F076}"/>
              </a:ext>
            </a:extLst>
          </p:cNvPr>
          <p:cNvSpPr/>
          <p:nvPr/>
        </p:nvSpPr>
        <p:spPr>
          <a:xfrm>
            <a:off x="5105662" y="2288207"/>
            <a:ext cx="172419" cy="30677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B29A896-EBDE-9393-1AFA-AA571E10813C}"/>
              </a:ext>
            </a:extLst>
          </p:cNvPr>
          <p:cNvSpPr/>
          <p:nvPr/>
        </p:nvSpPr>
        <p:spPr>
          <a:xfrm>
            <a:off x="6604932" y="2288207"/>
            <a:ext cx="172419" cy="30677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B423337-3245-66F7-B668-3954C407DA09}"/>
              </a:ext>
            </a:extLst>
          </p:cNvPr>
          <p:cNvSpPr/>
          <p:nvPr/>
        </p:nvSpPr>
        <p:spPr>
          <a:xfrm>
            <a:off x="7882921" y="2288207"/>
            <a:ext cx="172419" cy="30677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1904AAC-2AEC-B4DA-BEA9-16574B88061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785860" y="3787913"/>
            <a:ext cx="337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DE6A784-6528-6234-CAEB-50ADCEAEEC08}"/>
              </a:ext>
            </a:extLst>
          </p:cNvPr>
          <p:cNvSpPr txBox="1"/>
          <p:nvPr/>
        </p:nvSpPr>
        <p:spPr>
          <a:xfrm>
            <a:off x="5434889" y="4456511"/>
            <a:ext cx="557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Wb data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520F576-5459-A4BC-AB05-AB58C5082332}"/>
              </a:ext>
            </a:extLst>
          </p:cNvPr>
          <p:cNvCxnSpPr>
            <a:stCxn id="6" idx="3"/>
          </p:cNvCxnSpPr>
          <p:nvPr/>
        </p:nvCxnSpPr>
        <p:spPr>
          <a:xfrm>
            <a:off x="9244499" y="3787913"/>
            <a:ext cx="3191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1E07BD2-308D-7B6A-0EC8-25790AD381D4}"/>
              </a:ext>
            </a:extLst>
          </p:cNvPr>
          <p:cNvCxnSpPr>
            <a:cxnSpLocks/>
          </p:cNvCxnSpPr>
          <p:nvPr/>
        </p:nvCxnSpPr>
        <p:spPr>
          <a:xfrm>
            <a:off x="9563652" y="3787913"/>
            <a:ext cx="0" cy="1580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F208B42A-59FD-CC0C-CAC6-10001BC4FF50}"/>
              </a:ext>
            </a:extLst>
          </p:cNvPr>
          <p:cNvCxnSpPr>
            <a:cxnSpLocks/>
            <a:endCxn id="137" idx="1"/>
          </p:cNvCxnSpPr>
          <p:nvPr/>
        </p:nvCxnSpPr>
        <p:spPr>
          <a:xfrm rot="10800000">
            <a:off x="5434889" y="4564233"/>
            <a:ext cx="4123076" cy="804174"/>
          </a:xfrm>
          <a:prstGeom prst="bentConnector3">
            <a:avLst>
              <a:gd name="adj1" fmla="val 105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68E18A41-835A-697C-41EF-92EA6AED1A74}"/>
              </a:ext>
            </a:extLst>
          </p:cNvPr>
          <p:cNvSpPr txBox="1"/>
          <p:nvPr/>
        </p:nvSpPr>
        <p:spPr>
          <a:xfrm>
            <a:off x="5433064" y="4328456"/>
            <a:ext cx="609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Wb </a:t>
            </a:r>
            <a:r>
              <a:rPr lang="en-US" sz="800" dirty="0" err="1"/>
              <a:t>addr</a:t>
            </a:r>
            <a:endParaRPr lang="en-US" sz="800" dirty="0"/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D57BD879-AFF7-3A03-5529-D99DC1110AEF}"/>
              </a:ext>
            </a:extLst>
          </p:cNvPr>
          <p:cNvCxnSpPr>
            <a:cxnSpLocks/>
            <a:endCxn id="145" idx="1"/>
          </p:cNvCxnSpPr>
          <p:nvPr/>
        </p:nvCxnSpPr>
        <p:spPr>
          <a:xfrm>
            <a:off x="4846130" y="4023143"/>
            <a:ext cx="586934" cy="413035"/>
          </a:xfrm>
          <a:prstGeom prst="bentConnector3">
            <a:avLst>
              <a:gd name="adj1" fmla="val -71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4B7A8FFA-F3EE-DD39-A28A-05ACD157675C}"/>
              </a:ext>
            </a:extLst>
          </p:cNvPr>
          <p:cNvSpPr txBox="1"/>
          <p:nvPr/>
        </p:nvSpPr>
        <p:spPr>
          <a:xfrm>
            <a:off x="3554316" y="2233666"/>
            <a:ext cx="2581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IF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FC02AC7-A6A1-C1DA-2B50-6FD1B134F952}"/>
              </a:ext>
            </a:extLst>
          </p:cNvPr>
          <p:cNvSpPr txBox="1"/>
          <p:nvPr/>
        </p:nvSpPr>
        <p:spPr>
          <a:xfrm>
            <a:off x="5040152" y="2233010"/>
            <a:ext cx="3087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ID</a:t>
            </a:r>
            <a:endParaRPr lang="en-US" sz="8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C8C6E59-6207-4F8D-1199-DF4D16EAB766}"/>
              </a:ext>
            </a:extLst>
          </p:cNvPr>
          <p:cNvSpPr txBox="1"/>
          <p:nvPr/>
        </p:nvSpPr>
        <p:spPr>
          <a:xfrm>
            <a:off x="7814800" y="2232197"/>
            <a:ext cx="3087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3B07E5E-77AC-4731-87FF-9C56CA069CDB}"/>
              </a:ext>
            </a:extLst>
          </p:cNvPr>
          <p:cNvSpPr/>
          <p:nvPr/>
        </p:nvSpPr>
        <p:spPr>
          <a:xfrm>
            <a:off x="9323369" y="2286147"/>
            <a:ext cx="172419" cy="30677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800E5EB-5F49-3DB6-12AD-C9CC2BF38B6C}"/>
              </a:ext>
            </a:extLst>
          </p:cNvPr>
          <p:cNvSpPr txBox="1"/>
          <p:nvPr/>
        </p:nvSpPr>
        <p:spPr>
          <a:xfrm>
            <a:off x="9244499" y="2242502"/>
            <a:ext cx="414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WB</a:t>
            </a:r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FC575FEE-F225-1EF3-251D-D93D2953862B}"/>
              </a:ext>
            </a:extLst>
          </p:cNvPr>
          <p:cNvSpPr/>
          <p:nvPr/>
        </p:nvSpPr>
        <p:spPr>
          <a:xfrm rot="5400000">
            <a:off x="1825204" y="1586685"/>
            <a:ext cx="512256" cy="552175"/>
          </a:xfrm>
          <a:custGeom>
            <a:avLst/>
            <a:gdLst>
              <a:gd name="connsiteX0" fmla="*/ 772829 w 772829"/>
              <a:gd name="connsiteY0" fmla="*/ 0 h 552175"/>
              <a:gd name="connsiteX1" fmla="*/ 618263 w 772829"/>
              <a:gd name="connsiteY1" fmla="*/ 552175 h 552175"/>
              <a:gd name="connsiteX2" fmla="*/ 154566 w 772829"/>
              <a:gd name="connsiteY2" fmla="*/ 552174 h 552175"/>
              <a:gd name="connsiteX3" fmla="*/ 0 w 772829"/>
              <a:gd name="connsiteY3" fmla="*/ 0 h 552175"/>
              <a:gd name="connsiteX4" fmla="*/ 326212 w 772829"/>
              <a:gd name="connsiteY4" fmla="*/ 0 h 552175"/>
              <a:gd name="connsiteX5" fmla="*/ 386415 w 772829"/>
              <a:gd name="connsiteY5" fmla="*/ 197938 h 552175"/>
              <a:gd name="connsiteX6" fmla="*/ 446619 w 772829"/>
              <a:gd name="connsiteY6" fmla="*/ 0 h 55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2829" h="552175">
                <a:moveTo>
                  <a:pt x="772829" y="0"/>
                </a:moveTo>
                <a:lnTo>
                  <a:pt x="618263" y="552175"/>
                </a:lnTo>
                <a:lnTo>
                  <a:pt x="154566" y="552174"/>
                </a:lnTo>
                <a:lnTo>
                  <a:pt x="0" y="0"/>
                </a:lnTo>
                <a:lnTo>
                  <a:pt x="326212" y="0"/>
                </a:lnTo>
                <a:lnTo>
                  <a:pt x="386415" y="197938"/>
                </a:lnTo>
                <a:lnTo>
                  <a:pt x="446619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sz="1400" dirty="0"/>
              <a:t>add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0294B455-0DBE-5029-0BB3-F505A2DAEE2A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1594719" y="2017103"/>
            <a:ext cx="762701" cy="215908"/>
          </a:xfrm>
          <a:prstGeom prst="bentConnector3">
            <a:avLst>
              <a:gd name="adj1" fmla="val 1513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53EEBDBD-2C37-2AC6-2473-314BF99A4091}"/>
              </a:ext>
            </a:extLst>
          </p:cNvPr>
          <p:cNvSpPr txBox="1"/>
          <p:nvPr/>
        </p:nvSpPr>
        <p:spPr>
          <a:xfrm>
            <a:off x="2499852" y="1629300"/>
            <a:ext cx="3526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184" name="Flowchart: Manual Operation 183">
            <a:extLst>
              <a:ext uri="{FF2B5EF4-FFF2-40B4-BE49-F238E27FC236}">
                <a16:creationId xmlns:a16="http://schemas.microsoft.com/office/drawing/2014/main" id="{850C2929-EB7F-64C8-F138-1DD75CD2ECEA}"/>
              </a:ext>
            </a:extLst>
          </p:cNvPr>
          <p:cNvSpPr/>
          <p:nvPr/>
        </p:nvSpPr>
        <p:spPr>
          <a:xfrm rot="5400000">
            <a:off x="1262943" y="1633874"/>
            <a:ext cx="450813" cy="215521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800" dirty="0"/>
              <a:t>mu  x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093DF5F-6B4D-A31E-FE38-C5CE6BD7C7AF}"/>
              </a:ext>
            </a:extLst>
          </p:cNvPr>
          <p:cNvCxnSpPr>
            <a:cxnSpLocks/>
          </p:cNvCxnSpPr>
          <p:nvPr/>
        </p:nvCxnSpPr>
        <p:spPr>
          <a:xfrm flipH="1">
            <a:off x="1594719" y="1629300"/>
            <a:ext cx="210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BF90257-A14A-C082-E4CD-6219493C68AF}"/>
              </a:ext>
            </a:extLst>
          </p:cNvPr>
          <p:cNvCxnSpPr>
            <a:cxnSpLocks/>
          </p:cNvCxnSpPr>
          <p:nvPr/>
        </p:nvCxnSpPr>
        <p:spPr>
          <a:xfrm flipH="1">
            <a:off x="2357420" y="1730481"/>
            <a:ext cx="180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982BE1FB-CEF2-1B88-451C-695C4D53BDAC}"/>
              </a:ext>
            </a:extLst>
          </p:cNvPr>
          <p:cNvCxnSpPr>
            <a:cxnSpLocks/>
            <a:stCxn id="184" idx="2"/>
          </p:cNvCxnSpPr>
          <p:nvPr/>
        </p:nvCxnSpPr>
        <p:spPr>
          <a:xfrm rot="10800000" flipV="1">
            <a:off x="1128075" y="1741635"/>
            <a:ext cx="252514" cy="3072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3EB5C01-C1AF-DCED-7069-E978F5B3289A}"/>
              </a:ext>
            </a:extLst>
          </p:cNvPr>
          <p:cNvSpPr/>
          <p:nvPr/>
        </p:nvSpPr>
        <p:spPr>
          <a:xfrm>
            <a:off x="2429560" y="1211081"/>
            <a:ext cx="422921" cy="473525"/>
          </a:xfrm>
          <a:custGeom>
            <a:avLst/>
            <a:gdLst>
              <a:gd name="connsiteX0" fmla="*/ 249504 w 249504"/>
              <a:gd name="connsiteY0" fmla="*/ 0 h 367464"/>
              <a:gd name="connsiteX1" fmla="*/ 249504 w 249504"/>
              <a:gd name="connsiteY1" fmla="*/ 367464 h 367464"/>
              <a:gd name="connsiteX2" fmla="*/ 231610 w 249504"/>
              <a:gd name="connsiteY2" fmla="*/ 364589 h 367464"/>
              <a:gd name="connsiteX3" fmla="*/ 0 w 249504"/>
              <a:gd name="connsiteY3" fmla="*/ 183732 h 367464"/>
              <a:gd name="connsiteX4" fmla="*/ 231610 w 249504"/>
              <a:gd name="connsiteY4" fmla="*/ 2875 h 36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504" h="367464">
                <a:moveTo>
                  <a:pt x="249504" y="0"/>
                </a:moveTo>
                <a:lnTo>
                  <a:pt x="249504" y="367464"/>
                </a:lnTo>
                <a:lnTo>
                  <a:pt x="231610" y="364589"/>
                </a:lnTo>
                <a:cubicBezTo>
                  <a:pt x="95503" y="334792"/>
                  <a:pt x="0" y="265035"/>
                  <a:pt x="0" y="183732"/>
                </a:cubicBezTo>
                <a:cubicBezTo>
                  <a:pt x="0" y="102429"/>
                  <a:pt x="95503" y="32672"/>
                  <a:pt x="231610" y="2875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800" dirty="0"/>
              <a:t>AND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99F72DC-2355-2312-409E-36B89315069E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V="1">
            <a:off x="5017581" y="-954018"/>
            <a:ext cx="1501197" cy="5831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F827A4C-1E25-6904-186B-95B9E91EF6F7}"/>
              </a:ext>
            </a:extLst>
          </p:cNvPr>
          <p:cNvCxnSpPr>
            <a:cxnSpLocks/>
          </p:cNvCxnSpPr>
          <p:nvPr/>
        </p:nvCxnSpPr>
        <p:spPr>
          <a:xfrm rot="10800000">
            <a:off x="2878566" y="1348742"/>
            <a:ext cx="4710516" cy="2165805"/>
          </a:xfrm>
          <a:prstGeom prst="bentConnector3">
            <a:avLst>
              <a:gd name="adj1" fmla="val 1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41FA921-1B5E-3AB7-50D8-68FEBA3E180C}"/>
              </a:ext>
            </a:extLst>
          </p:cNvPr>
          <p:cNvCxnSpPr>
            <a:cxnSpLocks/>
          </p:cNvCxnSpPr>
          <p:nvPr/>
        </p:nvCxnSpPr>
        <p:spPr>
          <a:xfrm rot="10800000">
            <a:off x="2857500" y="1463041"/>
            <a:ext cx="3470156" cy="1286647"/>
          </a:xfrm>
          <a:prstGeom prst="bentConnector3">
            <a:avLst>
              <a:gd name="adj1" fmla="val 27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A576132-499C-4C24-B6C3-97110CFC5623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V="1">
            <a:off x="2346363" y="2190725"/>
            <a:ext cx="1527801" cy="515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8CC4721-B074-DA7A-D4B1-6D3DB6BEE428}"/>
              </a:ext>
            </a:extLst>
          </p:cNvPr>
          <p:cNvCxnSpPr>
            <a:cxnSpLocks/>
            <a:stCxn id="7" idx="3"/>
            <a:endCxn id="184" idx="1"/>
          </p:cNvCxnSpPr>
          <p:nvPr/>
        </p:nvCxnSpPr>
        <p:spPr>
          <a:xfrm flipH="1">
            <a:off x="1488349" y="1447844"/>
            <a:ext cx="941211" cy="113465"/>
          </a:xfrm>
          <a:prstGeom prst="bentConnector4">
            <a:avLst>
              <a:gd name="adj1" fmla="val 56265"/>
              <a:gd name="adj2" fmla="val -4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9746BA-0634-CACA-99C6-CE8C777F8170}"/>
              </a:ext>
            </a:extLst>
          </p:cNvPr>
          <p:cNvCxnSpPr>
            <a:cxnSpLocks/>
          </p:cNvCxnSpPr>
          <p:nvPr/>
        </p:nvCxnSpPr>
        <p:spPr>
          <a:xfrm flipH="1">
            <a:off x="1594719" y="1853049"/>
            <a:ext cx="217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D9A2E96-31BD-AE97-66EB-EDF7177DBA0A}"/>
              </a:ext>
            </a:extLst>
          </p:cNvPr>
          <p:cNvCxnSpPr>
            <a:cxnSpLocks/>
          </p:cNvCxnSpPr>
          <p:nvPr/>
        </p:nvCxnSpPr>
        <p:spPr>
          <a:xfrm rot="10800000">
            <a:off x="2854154" y="1561310"/>
            <a:ext cx="1748914" cy="1658863"/>
          </a:xfrm>
          <a:prstGeom prst="bentConnector3">
            <a:avLst>
              <a:gd name="adj1" fmla="val -14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EBF730B-5B2D-0B95-B3E4-1A4E6FD47011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 flipV="1">
            <a:off x="3437217" y="3633340"/>
            <a:ext cx="442922" cy="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3CE8A8D-0BA1-6DF8-6964-D48A7ED9E7F1}"/>
              </a:ext>
            </a:extLst>
          </p:cNvPr>
          <p:cNvSpPr txBox="1"/>
          <p:nvPr/>
        </p:nvSpPr>
        <p:spPr>
          <a:xfrm>
            <a:off x="532916" y="1132432"/>
            <a:ext cx="538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Program Counter</a:t>
            </a:r>
          </a:p>
        </p:txBody>
      </p:sp>
    </p:spTree>
    <p:extLst>
      <p:ext uri="{BB962C8B-B14F-4D97-AF65-F5344CB8AC3E}">
        <p14:creationId xmlns:p14="http://schemas.microsoft.com/office/powerpoint/2010/main" val="355143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0CDD-AD0E-5F36-3575-B1A11504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3DDE-DE46-3747-ED27-E5DDAB085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1808162"/>
            <a:ext cx="2819400" cy="4351338"/>
          </a:xfrm>
        </p:spPr>
        <p:txBody>
          <a:bodyPr/>
          <a:lstStyle/>
          <a:p>
            <a:r>
              <a:rPr lang="en-US" dirty="0"/>
              <a:t>BASIC OPCODE</a:t>
            </a:r>
          </a:p>
          <a:p>
            <a:pPr lvl="1"/>
            <a:r>
              <a:rPr lang="en-US" dirty="0"/>
              <a:t>NOP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FFD41D-72D1-6A53-5E3E-B619FFCED28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819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</a:t>
            </a:r>
          </a:p>
          <a:p>
            <a:pPr lvl="1"/>
            <a:r>
              <a:rPr lang="en-US" dirty="0"/>
              <a:t>R(Register to Register)</a:t>
            </a:r>
          </a:p>
          <a:p>
            <a:pPr lvl="1"/>
            <a:r>
              <a:rPr lang="en-US" dirty="0"/>
              <a:t>I (Immediate)</a:t>
            </a:r>
          </a:p>
          <a:p>
            <a:pPr lvl="1"/>
            <a:r>
              <a:rPr lang="en-US" dirty="0"/>
              <a:t>S (store)</a:t>
            </a:r>
          </a:p>
          <a:p>
            <a:pPr lvl="1"/>
            <a:r>
              <a:rPr lang="en-US" dirty="0"/>
              <a:t>U (Upper immediate)</a:t>
            </a:r>
          </a:p>
        </p:txBody>
      </p:sp>
    </p:spTree>
    <p:extLst>
      <p:ext uri="{BB962C8B-B14F-4D97-AF65-F5344CB8AC3E}">
        <p14:creationId xmlns:p14="http://schemas.microsoft.com/office/powerpoint/2010/main" val="200743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0CDD-AD0E-5F36-3575-B1A11504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3DDE-DE46-3747-ED27-E5DDAB085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1808162"/>
            <a:ext cx="2819400" cy="4351338"/>
          </a:xfrm>
        </p:spPr>
        <p:txBody>
          <a:bodyPr/>
          <a:lstStyle/>
          <a:p>
            <a:r>
              <a:rPr lang="en-US" dirty="0"/>
              <a:t>BASIC OPCODE</a:t>
            </a:r>
          </a:p>
          <a:p>
            <a:pPr lvl="1"/>
            <a:r>
              <a:rPr lang="en-US" dirty="0"/>
              <a:t>NOP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FFD41D-72D1-6A53-5E3E-B619FFCED28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819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</a:t>
            </a:r>
          </a:p>
          <a:p>
            <a:pPr lvl="1"/>
            <a:r>
              <a:rPr lang="en-US" dirty="0"/>
              <a:t>M(2 integers; multiplication and Division)</a:t>
            </a:r>
          </a:p>
          <a:p>
            <a:pPr lvl="1"/>
            <a:r>
              <a:rPr lang="en-US" dirty="0"/>
              <a:t>A(read-modify-write memory)</a:t>
            </a:r>
          </a:p>
        </p:txBody>
      </p:sp>
    </p:spTree>
    <p:extLst>
      <p:ext uri="{BB962C8B-B14F-4D97-AF65-F5344CB8AC3E}">
        <p14:creationId xmlns:p14="http://schemas.microsoft.com/office/powerpoint/2010/main" val="80492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28F7-CEFF-4135-3D55-68FDD2DE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9C18B-1BD8-4620-49FB-E1DB5D508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condition statements, if there are conditions, put a flag, so reorder cannot reorder executed data-&gt; register file. Also, easier to recall back.</a:t>
            </a:r>
          </a:p>
        </p:txBody>
      </p:sp>
    </p:spTree>
    <p:extLst>
      <p:ext uri="{BB962C8B-B14F-4D97-AF65-F5344CB8AC3E}">
        <p14:creationId xmlns:p14="http://schemas.microsoft.com/office/powerpoint/2010/main" val="3968496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5E25-8FC3-7F07-5D58-87B15751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Pipelineing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CE0CA-F5A1-7B9B-8DE4-8A53078D7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Reorder(length= 2N):</a:t>
            </a:r>
          </a:p>
          <a:p>
            <a:pPr lvl="1"/>
            <a:r>
              <a:rPr lang="en-US" dirty="0"/>
              <a:t>check next N(N=instruction decode+ </a:t>
            </a:r>
            <a:r>
              <a:rPr lang="en-US" dirty="0" err="1"/>
              <a:t>executions+memory</a:t>
            </a:r>
            <a:r>
              <a:rPr lang="en-US" dirty="0"/>
              <a:t> </a:t>
            </a:r>
            <a:r>
              <a:rPr lang="en-US" dirty="0" err="1"/>
              <a:t>acess</a:t>
            </a:r>
            <a:r>
              <a:rPr lang="en-US" dirty="0"/>
              <a:t>) instructions, including the current instruction. </a:t>
            </a:r>
          </a:p>
          <a:p>
            <a:pPr lvl="1"/>
            <a:r>
              <a:rPr lang="en-US" dirty="0"/>
              <a:t>If there are no condition flag,</a:t>
            </a:r>
          </a:p>
          <a:p>
            <a:pPr lvl="2"/>
            <a:r>
              <a:rPr lang="en-US" dirty="0"/>
              <a:t>If it is a same opcode and “expected to be used in same ALU(</a:t>
            </a:r>
            <a:r>
              <a:rPr lang="en-US" u="sng" dirty="0"/>
              <a:t>only for </a:t>
            </a:r>
            <a:r>
              <a:rPr lang="en-US" u="sng" dirty="0" err="1"/>
              <a:t>add,sub,addi,subi</a:t>
            </a:r>
            <a:r>
              <a:rPr lang="en-US" dirty="0"/>
              <a:t>)”, rename the register, which can cause stall, as es1 or es2 respectively (execution to source). Delay the instruction with </a:t>
            </a:r>
            <a:r>
              <a:rPr lang="en-US" dirty="0" err="1"/>
              <a:t>Mth</a:t>
            </a:r>
            <a:r>
              <a:rPr lang="en-US" dirty="0"/>
              <a:t> lines(M=executions), also put a flag for occupied.</a:t>
            </a:r>
          </a:p>
          <a:p>
            <a:pPr lvl="2"/>
            <a:r>
              <a:rPr lang="en-US" dirty="0"/>
              <a:t>Otherwise, delay the instruction for Nth(N= ID+EX) lines.</a:t>
            </a:r>
          </a:p>
          <a:p>
            <a:pPr lvl="1"/>
            <a:r>
              <a:rPr lang="en-US" dirty="0"/>
              <a:t>Otherwise, put NOP N lines if a register can cause stall.</a:t>
            </a:r>
          </a:p>
          <a:p>
            <a:r>
              <a:rPr lang="en-US" dirty="0"/>
              <a:t>ALUs: adders, and subtractors can support es1,es2 from itself.</a:t>
            </a:r>
          </a:p>
        </p:txBody>
      </p:sp>
    </p:spTree>
    <p:extLst>
      <p:ext uri="{BB962C8B-B14F-4D97-AF65-F5344CB8AC3E}">
        <p14:creationId xmlns:p14="http://schemas.microsoft.com/office/powerpoint/2010/main" val="379445644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9084-0C68-47B5-8C83-A86639A6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Veriable</a:t>
            </a:r>
            <a:r>
              <a:rPr lang="en-US" dirty="0"/>
              <a:t> ALU?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4C31-2393-1ACB-5AB0-AC090886F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ALU multiplier and divider takes more space and time. If we only need to use add and subtract, should we transform(let’s say we have a module that can read next 10k instructions)</a:t>
            </a:r>
          </a:p>
          <a:p>
            <a:endParaRPr lang="en-US" dirty="0"/>
          </a:p>
          <a:p>
            <a:r>
              <a:rPr lang="en-US" dirty="0" err="1"/>
              <a:t>Superscaler</a:t>
            </a:r>
            <a:r>
              <a:rPr lang="en-US"/>
              <a:t>: A </a:t>
            </a:r>
            <a:r>
              <a:rPr lang="en-US" dirty="0"/>
              <a:t>scheduler for ALUs(holds decoded data and codes). Distribute works to same function ALU</a:t>
            </a:r>
          </a:p>
        </p:txBody>
      </p:sp>
    </p:spTree>
    <p:extLst>
      <p:ext uri="{BB962C8B-B14F-4D97-AF65-F5344CB8AC3E}">
        <p14:creationId xmlns:p14="http://schemas.microsoft.com/office/powerpoint/2010/main" val="344940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554</Words>
  <Application>Microsoft Office PowerPoint</Application>
  <PresentationFormat>Widescreen</PresentationFormat>
  <Paragraphs>115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Implementing</vt:lpstr>
      <vt:lpstr>Implementing</vt:lpstr>
      <vt:lpstr>Pre-condition</vt:lpstr>
      <vt:lpstr>Pipelineing</vt:lpstr>
      <vt:lpstr>Veriable ALU?</vt:lpstr>
      <vt:lpstr>No implementing for this project.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Jisu Park</dc:creator>
  <cp:lastModifiedBy>Jisu Park</cp:lastModifiedBy>
  <cp:revision>4</cp:revision>
  <dcterms:created xsi:type="dcterms:W3CDTF">2023-09-09T21:12:22Z</dcterms:created>
  <dcterms:modified xsi:type="dcterms:W3CDTF">2023-10-03T20:27:12Z</dcterms:modified>
</cp:coreProperties>
</file>