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891F54-8872-42CB-A258-E1249E67199B}">
  <a:tblStyle styleId="{DB891F54-8872-42CB-A258-E1249E6719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-419"/>
              <a:t>As of 2017-12-02 14:14:40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Compared to the presentation last week the total hour count isn’t that high.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This has to do with week 3 having these large tasks: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Environment Configuration [37/40]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Create Project Plan Presentation [21/20]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Admin creates/edits/removes new swimlane [20/20]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Admin creates/edits/removes new category [20/20]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While the largest (looking at hours) task week 4 was: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Research how to handle drop event with internal API [11/14]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The other tasks are 1-3 hours per task. (hours invested, not hours evaluated)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This decrease in presented hours partially has to do with the fact that we worked on the design description document.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We did the work, but there aren't many issues about it.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That’s at least my evaluation.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There’s also tasks that are still open that are big, but also aren’t finished: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Research drag 'n drop functionality [0/20]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Jawid has worked on it, but as it’s not closed it’s not counted. (and the “hours invested” is still at 0)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I also don’t know if I should count issues that are still open, as there’s this one: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Enable logging in for local user [4/7]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4 hours have been invested into it according to the title, but it’s still open.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That’s the only one that has a non-zero value there.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-419"/>
              <a:t>We could show images of the closed tasks here.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Still waiting until tomorrow to see if some more stuff gets closed.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There were some things opened on friday in the week 4 milestone.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Namely: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Create kanban card - GUI [0/6]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Update Category table with ParentCategory. Update migration. [0/1.5]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Not sure if this was done in error, or if it was intentional.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We could show images of the closed tasks here.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Still waiting until tomorrow to see if some more stuff gets closed.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There were some things opened on friday in the week 4 milestone.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Namely: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Create kanban card - GUI [0/6]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Update Category table with ParentCategory. Update migration. [0/1.5]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Not sure if this was done in error, or if it was intentional.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-419"/>
              <a:t>Reason: 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419"/>
              <a:t>Design document,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419"/>
              <a:t>low priority (error partial)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419"/>
              <a:t>unmet dependencies (category table)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419"/>
              <a:t>got access to teamforge, which resulted in reprioritization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s-419"/>
              <a:t>poor planning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312450" y="1578400"/>
            <a:ext cx="52422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-419"/>
              <a:t>Steering Meeting 5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801875" y="4013225"/>
            <a:ext cx="2237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-419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Steering Meeting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-419"/>
              <a:t>This Week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s-419"/>
              <a:t>Frontend - Styling &amp; Markup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7413"/>
            <a:ext cx="8839201" cy="2605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-419"/>
              <a:t>This Week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s-419"/>
              <a:t>Backend - DB interaction &amp; structure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7075"/>
            <a:ext cx="8839200" cy="249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-419"/>
              <a:t>This Week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s-419"/>
              <a:t>Backend - TeamForge &amp; Misc.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0950"/>
            <a:ext cx="8839200" cy="2131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-419"/>
              <a:t>This Week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s-419"/>
              <a:t>Separation of tasks by type</a:t>
            </a:r>
          </a:p>
        </p:txBody>
      </p:sp>
      <p:graphicFrame>
        <p:nvGraphicFramePr>
          <p:cNvPr id="208" name="Shape 208"/>
          <p:cNvGraphicFramePr/>
          <p:nvPr/>
        </p:nvGraphicFramePr>
        <p:xfrm>
          <a:off x="1179850" y="183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{DB891F54-8872-42CB-A258-E1249E67199B}</a:tableStyleId>
              </a:tblPr>
              <a:tblGrid>
                <a:gridCol w="2424725"/>
                <a:gridCol w="2424725"/>
                <a:gridCol w="2424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rgbClr val="6AA84F"/>
                          </a:solidFill>
                          <a:highlight>
                            <a:srgbClr val="6AA84F"/>
                          </a:highlight>
                        </a:rPr>
                        <a:t>_</a:t>
                      </a:r>
                      <a:r>
                        <a:rPr lang="es-419" sz="1800">
                          <a:solidFill>
                            <a:schemeClr val="lt1"/>
                          </a:solidFill>
                          <a:highlight>
                            <a:srgbClr val="6AA84F"/>
                          </a:highlight>
                        </a:rPr>
                        <a:t>Implementation</a:t>
                      </a:r>
                      <a:r>
                        <a:rPr lang="es-419" sz="1800">
                          <a:solidFill>
                            <a:srgbClr val="6AA84F"/>
                          </a:solidFill>
                          <a:highlight>
                            <a:srgbClr val="6AA84F"/>
                          </a:highlight>
                        </a:rPr>
                        <a:t>_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rgbClr val="9900FF"/>
                          </a:solidFill>
                          <a:highlight>
                            <a:srgbClr val="9900FF"/>
                          </a:highlight>
                        </a:rPr>
                        <a:t>_</a:t>
                      </a:r>
                      <a:r>
                        <a:rPr lang="es-419" sz="1800">
                          <a:solidFill>
                            <a:schemeClr val="lt1"/>
                          </a:solidFill>
                          <a:highlight>
                            <a:srgbClr val="9900FF"/>
                          </a:highlight>
                        </a:rPr>
                        <a:t>Design</a:t>
                      </a:r>
                      <a:r>
                        <a:rPr lang="es-419" sz="1800">
                          <a:solidFill>
                            <a:srgbClr val="9900FF"/>
                          </a:solidFill>
                          <a:highlight>
                            <a:srgbClr val="9900FF"/>
                          </a:highlight>
                        </a:rPr>
                        <a:t>_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rgbClr val="6AA84F"/>
                          </a:solidFill>
                          <a:highlight>
                            <a:srgbClr val="6AA84F"/>
                          </a:highlight>
                        </a:rPr>
                        <a:t>_</a:t>
                      </a:r>
                      <a:r>
                        <a:rPr lang="es-419" sz="1800">
                          <a:solidFill>
                            <a:schemeClr val="lt1"/>
                          </a:solidFill>
                          <a:highlight>
                            <a:srgbClr val="6AA84F"/>
                          </a:highlight>
                        </a:rPr>
                        <a:t>Implementation</a:t>
                      </a:r>
                      <a:r>
                        <a:rPr lang="es-419" sz="1800">
                          <a:solidFill>
                            <a:srgbClr val="6AA84F"/>
                          </a:solidFill>
                          <a:highlight>
                            <a:srgbClr val="6AA84F"/>
                          </a:highlight>
                        </a:rPr>
                        <a:t>_</a:t>
                      </a:r>
                      <a:r>
                        <a:rPr lang="es-419" sz="180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&amp; </a:t>
                      </a:r>
                      <a:r>
                        <a:rPr lang="es-419" sz="1800">
                          <a:solidFill>
                            <a:srgbClr val="9900FF"/>
                          </a:solidFill>
                          <a:highlight>
                            <a:srgbClr val="9900FF"/>
                          </a:highlight>
                        </a:rPr>
                        <a:t>_</a:t>
                      </a:r>
                      <a:r>
                        <a:rPr lang="es-419" sz="1800">
                          <a:solidFill>
                            <a:schemeClr val="lt1"/>
                          </a:solidFill>
                          <a:highlight>
                            <a:srgbClr val="9900FF"/>
                          </a:highlight>
                        </a:rPr>
                        <a:t>Design</a:t>
                      </a:r>
                      <a:r>
                        <a:rPr lang="es-419" sz="1800">
                          <a:solidFill>
                            <a:srgbClr val="9900FF"/>
                          </a:solidFill>
                          <a:highlight>
                            <a:srgbClr val="9900FF"/>
                          </a:highlight>
                        </a:rPr>
                        <a:t>_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rgbClr val="FFFFFF"/>
                          </a:solidFill>
                        </a:rPr>
                        <a:t>11 tasks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rgbClr val="FFFFFF"/>
                          </a:solidFill>
                        </a:rPr>
                        <a:t>51,5 hours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1 task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24 hours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2 tasks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63 hours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-419"/>
              <a:t>Questions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rPr lang="es-419"/>
              <a:t>Questions </a:t>
            </a:r>
            <a:r>
              <a:rPr lang="es-419"/>
              <a:t>regarding</a:t>
            </a:r>
            <a:r>
              <a:rPr lang="es-419"/>
              <a:t> feedback of class diagram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s-419"/>
              <a:t>Questions for us?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57150" rotWithShape="0" algn="bl" dir="6300000" dist="28575">
              <a:srgbClr val="F3F3F3">
                <a:alpha val="17000"/>
              </a:srgbClr>
            </a:outerShdw>
          </a:effectLst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s-419"/>
              <a:t>T</a:t>
            </a:r>
            <a:r>
              <a:rPr b="1" lang="es-419"/>
              <a:t>ime tracking for week 48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725" y="962875"/>
            <a:ext cx="5868450" cy="39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-419"/>
              <a:t>Previous Week (W4)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s-419"/>
              <a:t>Closed</a:t>
            </a:r>
          </a:p>
        </p:txBody>
      </p:sp>
      <p:graphicFrame>
        <p:nvGraphicFramePr>
          <p:cNvPr id="147" name="Shape 147"/>
          <p:cNvGraphicFramePr/>
          <p:nvPr/>
        </p:nvGraphicFramePr>
        <p:xfrm>
          <a:off x="1578700" y="197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{DB891F54-8872-42CB-A258-E1249E67199B}</a:tableStyleId>
              </a:tblPr>
              <a:tblGrid>
                <a:gridCol w="2158825"/>
                <a:gridCol w="2158825"/>
                <a:gridCol w="2158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rgbClr val="6AA84F"/>
                          </a:solidFill>
                          <a:highlight>
                            <a:srgbClr val="6AA84F"/>
                          </a:highlight>
                        </a:rPr>
                        <a:t>_</a:t>
                      </a:r>
                      <a:r>
                        <a:rPr lang="es-419" sz="1800">
                          <a:solidFill>
                            <a:schemeClr val="lt1"/>
                          </a:solidFill>
                          <a:highlight>
                            <a:srgbClr val="6AA84F"/>
                          </a:highlight>
                        </a:rPr>
                        <a:t>Implementation</a:t>
                      </a:r>
                      <a:r>
                        <a:rPr lang="es-419" sz="1800">
                          <a:solidFill>
                            <a:srgbClr val="6AA84F"/>
                          </a:solidFill>
                          <a:highlight>
                            <a:srgbClr val="6AA84F"/>
                          </a:highlight>
                        </a:rPr>
                        <a:t>_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rgbClr val="9900FF"/>
                          </a:solidFill>
                          <a:highlight>
                            <a:srgbClr val="9900FF"/>
                          </a:highlight>
                        </a:rPr>
                        <a:t>_</a:t>
                      </a:r>
                      <a:r>
                        <a:rPr lang="es-419" sz="1800">
                          <a:solidFill>
                            <a:schemeClr val="lt1"/>
                          </a:solidFill>
                          <a:highlight>
                            <a:srgbClr val="9900FF"/>
                          </a:highlight>
                        </a:rPr>
                        <a:t>Design</a:t>
                      </a:r>
                      <a:r>
                        <a:rPr lang="es-419" sz="1800">
                          <a:solidFill>
                            <a:srgbClr val="9900FF"/>
                          </a:solidFill>
                          <a:highlight>
                            <a:srgbClr val="9900FF"/>
                          </a:highlight>
                        </a:rPr>
                        <a:t>_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rgbClr val="666666"/>
                          </a:solidFill>
                          <a:highlight>
                            <a:srgbClr val="666666"/>
                          </a:highlight>
                        </a:rPr>
                        <a:t>_</a:t>
                      </a:r>
                      <a:r>
                        <a:rPr lang="es-419" sz="1800">
                          <a:solidFill>
                            <a:schemeClr val="lt1"/>
                          </a:solidFill>
                          <a:highlight>
                            <a:srgbClr val="666666"/>
                          </a:highlight>
                        </a:rPr>
                        <a:t>Unlabeled</a:t>
                      </a:r>
                      <a:r>
                        <a:rPr lang="es-419" sz="1800">
                          <a:solidFill>
                            <a:srgbClr val="666666"/>
                          </a:solidFill>
                          <a:highlight>
                            <a:srgbClr val="666666"/>
                          </a:highlight>
                        </a:rPr>
                        <a:t>_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rgbClr val="FFFFFF"/>
                          </a:solidFill>
                        </a:rPr>
                        <a:t>5</a:t>
                      </a:r>
                      <a:r>
                        <a:rPr lang="es-419" sz="1800">
                          <a:solidFill>
                            <a:srgbClr val="FFFFFF"/>
                          </a:solidFill>
                        </a:rPr>
                        <a:t> issues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32,5 hours</a:t>
                      </a:r>
                      <a:r>
                        <a:rPr lang="es-419" sz="180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7</a:t>
                      </a: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 issues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13,5 hours</a:t>
                      </a: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1 issue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2 hours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-419"/>
              <a:t>Previous Week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Researched how we will implement drag and drop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Researched how we will implement</a:t>
            </a:r>
            <a:r>
              <a:rPr lang="es-419" sz="1800"/>
              <a:t> internal API calls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Got access to TeamForge and set up a TeamForge server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Finished</a:t>
            </a:r>
            <a:r>
              <a:rPr lang="es-419" sz="1800"/>
              <a:t> the Design description document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Implementation</a:t>
            </a:r>
            <a:r>
              <a:rPr lang="es-419" sz="1800"/>
              <a:t> of GUI Design (Mostly CSS styling)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Implementation of login functionality (only local user for now)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s-419" sz="1800"/>
              <a:t>Started preparing the Design Presentation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-419"/>
              <a:t>Previous Week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350" y="916025"/>
            <a:ext cx="5567349" cy="40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-419"/>
              <a:t>Previous Week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13" y="2175225"/>
            <a:ext cx="8032376" cy="4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-419"/>
              <a:t>Tasks still open from previous week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25" y="2168100"/>
            <a:ext cx="8733750" cy="15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-419"/>
              <a:t>Obstacle and Issues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We have different backgrounds, and different ways of doing things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Created a more detailed design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Deadlines coming up and time constraints</a:t>
            </a:r>
          </a:p>
          <a:p>
            <a:pPr indent="-298450" lvl="1" marL="914400">
              <a:spcBef>
                <a:spcPts val="0"/>
              </a:spcBef>
              <a:buSzPts val="1100"/>
              <a:buChar char="○"/>
            </a:pPr>
            <a:r>
              <a:rPr lang="es-419"/>
              <a:t>Helping </a:t>
            </a:r>
            <a:r>
              <a:rPr lang="es-419"/>
              <a:t>each others</a:t>
            </a:r>
            <a:r>
              <a:rPr lang="es-419"/>
              <a:t>, splitting tasks into smaller tasks.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-419"/>
              <a:t>Tasks moved from previous week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-419" sz="1800">
                <a:latin typeface="Montserrat"/>
                <a:ea typeface="Montserrat"/>
                <a:cs typeface="Montserrat"/>
                <a:sym typeface="Montserrat"/>
              </a:rPr>
              <a:t>Create a static HTML board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-419" sz="1800">
                <a:latin typeface="Montserrat"/>
                <a:ea typeface="Montserrat"/>
                <a:cs typeface="Montserrat"/>
                <a:sym typeface="Montserrat"/>
              </a:rPr>
              <a:t>Create an error partial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-419" sz="1800">
                <a:latin typeface="Montserrat"/>
                <a:ea typeface="Montserrat"/>
                <a:cs typeface="Montserrat"/>
                <a:sym typeface="Montserrat"/>
              </a:rPr>
              <a:t>Create model &amp; migration for kanban card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-419" sz="1800">
                <a:latin typeface="Montserrat"/>
                <a:ea typeface="Montserrat"/>
                <a:cs typeface="Montserrat"/>
                <a:sym typeface="Montserrat"/>
              </a:rPr>
              <a:t>Create an admin filter dashboard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-419" sz="1800">
                <a:latin typeface="Montserrat"/>
                <a:ea typeface="Montserrat"/>
                <a:cs typeface="Montserrat"/>
                <a:sym typeface="Montserrat"/>
              </a:rPr>
              <a:t>Update Category table with ParentCategory. Update migration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