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66" d="100"/>
          <a:sy n="66" d="100"/>
        </p:scale>
        <p:origin x="120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ham\Desktop\NSYE_Project\N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ham\Desktop\NSYE_Project\N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ham\Desktop\PROJECT%20NYSE\projectdata-nyse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</a:t>
            </a:r>
            <a:r>
              <a:rPr lang="en-US" dirty="0"/>
              <a:t>Annual Revenue </a:t>
            </a:r>
            <a:br>
              <a:rPr lang="en-US" dirty="0"/>
            </a:br>
            <a:r>
              <a:rPr lang="en-US" dirty="0"/>
              <a:t>Automobile Industry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'Summary Statistics'!$N$9</c:f>
              <c:strCache>
                <c:ptCount val="1"/>
                <c:pt idx="0">
                  <c:v>Automobile Manufacturers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'Summary Statistics'!$G$4:$G$7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'Summary Statistics'!$O$9:$R$9</c:f>
              <c:numCache>
                <c:formatCode>_("$"* #,##0_);_("$"* \(#,##0\);_("$"* "-"??_);_(@_)</c:formatCode>
                <c:ptCount val="4"/>
                <c:pt idx="0">
                  <c:v>302344000000</c:v>
                </c:pt>
                <c:pt idx="1">
                  <c:v>300006000000</c:v>
                </c:pt>
                <c:pt idx="2">
                  <c:v>301914000000</c:v>
                </c:pt>
                <c:pt idx="3">
                  <c:v>318180000000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2B-466D-A0D3-366375B21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0923520"/>
        <c:axId val="1500923936"/>
      </c:lineChart>
      <c:dateAx>
        <c:axId val="1500923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923936"/>
        <c:crosses val="autoZero"/>
        <c:auto val="0"/>
        <c:lblOffset val="100"/>
        <c:baseTimeUnit val="days"/>
      </c:dateAx>
      <c:valAx>
        <c:axId val="15009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total. </a:t>
                </a:r>
                <a:r>
                  <a:rPr lang="en-US" dirty="0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923520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3.2845059962077018E-2"/>
                <c:y val="0.1806666666666666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revenue</a:t>
            </a:r>
            <a:r>
              <a:rPr lang="en-US" baseline="0"/>
              <a:t> in </a:t>
            </a:r>
            <a:br>
              <a:rPr lang="en-US" baseline="0"/>
            </a:br>
            <a:r>
              <a:rPr lang="en-US" baseline="0"/>
              <a:t>Consumer Discretionary industry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'Summary Statistics'!$O$36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'Summary Statistics'!$N$37:$N$41</c:f>
              <c:strCache>
                <c:ptCount val="5"/>
                <c:pt idx="0">
                  <c:v>Automobile Manufacturers</c:v>
                </c:pt>
                <c:pt idx="1">
                  <c:v>Home Improvement Retail</c:v>
                </c:pt>
                <c:pt idx="2">
                  <c:v>General Merchandise Stores</c:v>
                </c:pt>
                <c:pt idx="3">
                  <c:v>Internet &amp; Direct Marketing Retail</c:v>
                </c:pt>
                <c:pt idx="4">
                  <c:v>Specialty Stores</c:v>
                </c:pt>
              </c:strCache>
            </c:strRef>
          </c:cat>
          <c:val>
            <c:numRef>
              <c:f>'Summary Statistics'!$O$37:$O$41</c:f>
              <c:numCache>
                <c:formatCode>_("$"* #,##0_);_("$"* \(#,##0\);_("$"* "-"??_);_(@_)</c:formatCode>
                <c:ptCount val="5"/>
                <c:pt idx="0">
                  <c:v>1222444000000</c:v>
                </c:pt>
                <c:pt idx="1">
                  <c:v>544496000000</c:v>
                </c:pt>
                <c:pt idx="2">
                  <c:v>479659845000</c:v>
                </c:pt>
                <c:pt idx="3">
                  <c:v>466579845000</c:v>
                </c:pt>
                <c:pt idx="4">
                  <c:v>427210880000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6-4A58-86EF-2D89F09BC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100"/>
        <c:axId val="2070973791"/>
        <c:axId val="2075130463"/>
      </c:barChart>
      <c:catAx>
        <c:axId val="2070973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industry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130463"/>
        <c:crosses val="autoZero"/>
        <c:auto val="1"/>
        <c:lblAlgn val="ctr"/>
        <c:lblOffset val="100"/>
        <c:noMultiLvlLbl val="0"/>
      </c:catAx>
      <c:valAx>
        <c:axId val="207513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 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973791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0.77155646904431086"/>
                <c:y val="0.9155054674726542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dirty="0">
                <a:solidFill>
                  <a:schemeClr val="accent1"/>
                </a:solidFill>
                <a:effectLst/>
              </a:rPr>
              <a:t>Average Annual Revenue</a:t>
            </a:r>
            <a:r>
              <a:rPr lang="en-US" sz="1400" b="0" i="0" baseline="0" dirty="0">
                <a:solidFill>
                  <a:schemeClr val="accent1"/>
                </a:solidFill>
                <a:effectLst/>
              </a:rPr>
              <a:t> </a:t>
            </a:r>
            <a:br>
              <a:rPr lang="en-US" sz="1400" b="0" i="0" baseline="0" dirty="0">
                <a:solidFill>
                  <a:schemeClr val="accent1"/>
                </a:solidFill>
                <a:effectLst/>
              </a:rPr>
            </a:br>
            <a:r>
              <a:rPr lang="en-US" sz="1400" b="0" i="0" baseline="0" dirty="0">
                <a:solidFill>
                  <a:schemeClr val="accent1"/>
                </a:solidFill>
                <a:effectLst/>
              </a:rPr>
              <a:t>Automobile Manufacturers Vs. Other </a:t>
            </a:r>
            <a:r>
              <a:rPr lang="en-US" sz="1400" b="0" i="0" baseline="0" dirty="0" smtClean="0">
                <a:solidFill>
                  <a:schemeClr val="accent1"/>
                </a:solidFill>
                <a:effectLst/>
              </a:rPr>
              <a:t>Industries </a:t>
            </a:r>
            <a:endParaRPr lang="en-US" sz="1400" b="0" i="0" dirty="0">
              <a:solidFill>
                <a:schemeClr val="accent1"/>
              </a:solidFill>
              <a:effectLst/>
            </a:endParaRPr>
          </a:p>
        </c:rich>
      </c:tx>
      <c:layout>
        <c:manualLayout>
          <c:xMode val="edge"/>
          <c:yMode val="edge"/>
          <c:x val="0.21010964912280702"/>
          <c:y val="3.7743158695077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69346594833541"/>
          <c:y val="0.24300405291339394"/>
          <c:w val="0.78827939377446732"/>
          <c:h val="0.54806214712886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'[projectdata-nyse 1.xlsx]Summary Statistics'!$F$3</c:f>
              <c:strCache>
                <c:ptCount val="1"/>
                <c:pt idx="0">
                  <c:v>Avg. Revenue Automobile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'[projectdata-nyse 1.xlsx]Summary Statistics'!$G$21:$G$24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'[projectdata-nyse 1.xlsx]Summary Statistics'!$F$4:$F$7</c:f>
              <c:numCache>
                <c:formatCode>"$"#,##0_);[Red]\("$"#,##0\)</c:formatCode>
                <c:ptCount val="4"/>
                <c:pt idx="0">
                  <c:v>151172000000</c:v>
                </c:pt>
                <c:pt idx="1">
                  <c:v>150003000000</c:v>
                </c:pt>
                <c:pt idx="2">
                  <c:v>150957000000</c:v>
                </c:pt>
                <c:pt idx="3">
                  <c:v>159090000000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E-44D8-BD97-0DD2D6AFC682}"/>
            </c:ext>
          </c:extLst>
        </c:ser>
        <c:ser>
          <c:idx val="1"/>
          <c:order val="1"/>
          <c:tx>
            <c:strRef>
              <c:f>'[projectdata-nyse 1.xlsx]Summary Statistics'!$G$3</c:f>
              <c:strCache>
                <c:ptCount val="1"/>
                <c:pt idx="0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'[projectdata-nyse 1.xlsx]Summary Statistics'!$G$21:$G$24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'[projectdata-nyse 1.xlsx]Summary Statistics'!$G$4:$G$7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E-44D8-BD97-0DD2D6AFC682}"/>
            </c:ext>
          </c:extLst>
        </c:ser>
        <c:ser>
          <c:idx val="2"/>
          <c:order val="2"/>
          <c:tx>
            <c:strRef>
              <c:f>'[projectdata-nyse 1.xlsx]Summary Statistics'!$F$20</c:f>
              <c:strCache>
                <c:ptCount val="1"/>
                <c:pt idx="0">
                  <c:v>Avg. Revenue Other companies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numRef>
              <c:f>'[projectdata-nyse 1.xlsx]Summary Statistics'!$G$21:$G$24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'[projectdata-nyse 1.xlsx]Summary Statistics'!$F$21:$F$24</c:f>
              <c:numCache>
                <c:formatCode>"$"#,##0_);[Red]\("$"#,##0\)</c:formatCode>
                <c:ptCount val="4"/>
                <c:pt idx="0">
                  <c:v>18811444214.876034</c:v>
                </c:pt>
                <c:pt idx="1">
                  <c:v>19790225225</c:v>
                </c:pt>
                <c:pt idx="2">
                  <c:v>19553899509.485096</c:v>
                </c:pt>
                <c:pt idx="3">
                  <c:v>23302104251.184834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E-44D8-BD97-0DD2D6AFC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42"/>
        <c:axId val="1500923520"/>
        <c:axId val="1500923936"/>
      </c:barChart>
      <c:dateAx>
        <c:axId val="1500923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1594816272965882"/>
              <c:y val="0.83828913144798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923936"/>
        <c:crosses val="autoZero"/>
        <c:auto val="0"/>
        <c:lblOffset val="100"/>
        <c:baseTimeUnit val="days"/>
      </c:dateAx>
      <c:valAx>
        <c:axId val="15009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Avg.</a:t>
                </a:r>
                <a:r>
                  <a:rPr lang="en-US" baseline="0"/>
                  <a:t> Revenue</a:t>
                </a:r>
              </a:p>
            </c:rich>
          </c:tx>
          <c:layout>
            <c:manualLayout>
              <c:xMode val="edge"/>
              <c:yMode val="edge"/>
              <c:x val="3.4781697544557191E-2"/>
              <c:y val="0.39219773047853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923520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3.2759302143006604E-2"/>
                <c:y val="0.1952690232075061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25159570182056989"/>
          <c:y val="0.89249510516010866"/>
          <c:w val="0.60601778879885959"/>
          <c:h val="5.9229024704613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21040" cy="990600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/>
              <a:t>How has the revenue for the Automobile industry changed over time?</a:t>
            </a:r>
            <a:endParaRPr lang="en-US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914400"/>
            <a:ext cx="3276600" cy="403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 smtClean="0">
                <a:latin typeface="Bahnschrift Light SemiCondensed" panose="020B0502040204020203" pitchFamily="34" charset="0"/>
              </a:rPr>
              <a:t>this line chart shows trend of the total annual revenue for the automobile industry from 2013 to 2016.</a:t>
            </a:r>
            <a:r>
              <a:rPr lang="ar-EG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ar-EG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the trend of the automobile industry not bad compare to other industry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where t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he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largest industry over the four years was automobile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industry</a:t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>with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$ 302 Billions 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 2013,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$ 300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Billions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 2014,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$ 301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Billions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 2015 and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$ 318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Billions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 2016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with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total of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$ 1,222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Billions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over all years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015772"/>
              </p:ext>
            </p:extLst>
          </p:nvPr>
        </p:nvGraphicFramePr>
        <p:xfrm>
          <a:off x="108373" y="1143000"/>
          <a:ext cx="560662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82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29500" cy="1007378"/>
          </a:xfrm>
        </p:spPr>
        <p:txBody>
          <a:bodyPr/>
          <a:lstStyle/>
          <a:p>
            <a:pPr algn="ctr"/>
            <a:r>
              <a:rPr lang="en-US" sz="2400" cap="none" dirty="0" smtClean="0"/>
              <a:t>Does </a:t>
            </a:r>
            <a:r>
              <a:rPr lang="en-US" sz="2400" cap="none" dirty="0"/>
              <a:t>the Automobile industry have variability or </a:t>
            </a:r>
            <a:r>
              <a:rPr lang="en-US" sz="2400" cap="none" dirty="0" smtClean="0"/>
              <a:t>not ?</a:t>
            </a:r>
            <a:br>
              <a:rPr lang="en-US" sz="2400" cap="none" dirty="0" smtClean="0"/>
            </a:br>
            <a:r>
              <a:rPr lang="en-US" sz="2400" cap="none" dirty="0"/>
              <a:t>And what is the variability  Automobile industry compared to Other industries</a:t>
            </a:r>
            <a:r>
              <a:rPr lang="en-US" sz="2400" cap="none" dirty="0" smtClean="0"/>
              <a:t>?</a:t>
            </a:r>
            <a:endParaRPr lang="en-US" sz="2400" cap="none" dirty="0"/>
          </a:p>
        </p:txBody>
      </p:sp>
      <p:sp>
        <p:nvSpPr>
          <p:cNvPr id="4" name="Rectangle 3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5730" y="2895600"/>
            <a:ext cx="89154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 smtClean="0">
                <a:latin typeface="Bahnschrift Light SemiCondensed" panose="020B0502040204020203" pitchFamily="34" charset="0"/>
              </a:rPr>
              <a:t>From the table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above we can see that the </a:t>
            </a:r>
            <a:r>
              <a:rPr lang="en-US" sz="1600" b="1" cap="none" dirty="0">
                <a:latin typeface="Bahnschrift Light SemiCondensed" panose="020B0502040204020203" pitchFamily="34" charset="0"/>
              </a:rPr>
              <a:t>standard deviation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of total revenue for companies categorized under the Automobile industry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($ 4,220,356,265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) was higher than the standard deviation of total revenue for all Other industries ($ $ 2,002,362,409 ) in the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Consumer Discretionary  sector.</a:t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There's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a higher variability of Total Revenues in the Automobile industry compared to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Other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industries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.</a:t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the </a:t>
            </a:r>
            <a:r>
              <a:rPr lang="en-US" sz="1600" b="1" cap="none" dirty="0">
                <a:latin typeface="Bahnschrift Light SemiCondensed" panose="020B0502040204020203" pitchFamily="34" charset="0"/>
              </a:rPr>
              <a:t>Median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total revenue for companies categorized under the Automobile industry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($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151,064,500,000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) was higher compared to median total revenue for all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Other industries ($ 19,672,062,367 ). It looks like that 50% of the companies in the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Automobile industry have a higher total revenue on average than 50% of the companies categorized under the Consumer Discretionary Sector.</a:t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>And The </a:t>
            </a:r>
            <a:r>
              <a:rPr lang="en-US" sz="1600" b="1" cap="none" dirty="0">
                <a:latin typeface="Bahnschrift Light SemiCondensed" panose="020B0502040204020203" pitchFamily="34" charset="0"/>
              </a:rPr>
              <a:t>Range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 for the Automobile industry is $ 9,087,000,000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was higher compared to all Other industries' range It looks like companies in the Automobile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industry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have more significant variability in the total revenues they receive because their range is more spread out.</a:t>
            </a:r>
          </a:p>
          <a:p>
            <a:endParaRPr lang="en-US" sz="1600" cap="none" dirty="0">
              <a:latin typeface="Bahnschrift Light SemiCondensed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83241"/>
              </p:ext>
            </p:extLst>
          </p:nvPr>
        </p:nvGraphicFramePr>
        <p:xfrm>
          <a:off x="228600" y="1438665"/>
          <a:ext cx="4343400" cy="9565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079648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824596844"/>
                    </a:ext>
                  </a:extLst>
                </a:gridCol>
              </a:tblGrid>
              <a:tr h="1455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Statistics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97529"/>
                  </a:ext>
                </a:extLst>
              </a:tr>
              <a:tr h="18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   152,805,500,000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710205"/>
                  </a:ext>
                </a:extLst>
              </a:tr>
              <a:tr h="18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   151,064,500,000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6766965"/>
                  </a:ext>
                </a:extLst>
              </a:tr>
              <a:tr h="18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        9,087,000,000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7423555"/>
                  </a:ext>
                </a:extLst>
              </a:tr>
              <a:tr h="221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$               4,220,356,265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62381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31538"/>
              </p:ext>
            </p:extLst>
          </p:nvPr>
        </p:nvGraphicFramePr>
        <p:xfrm>
          <a:off x="4572000" y="1447800"/>
          <a:ext cx="4298950" cy="94932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61689">
                  <a:extLst>
                    <a:ext uri="{9D8B030D-6E8A-4147-A177-3AD203B41FA5}">
                      <a16:colId xmlns:a16="http://schemas.microsoft.com/office/drawing/2014/main" val="489213253"/>
                    </a:ext>
                  </a:extLst>
                </a:gridCol>
                <a:gridCol w="1837261">
                  <a:extLst>
                    <a:ext uri="{9D8B030D-6E8A-4147-A177-3AD203B41FA5}">
                      <a16:colId xmlns:a16="http://schemas.microsoft.com/office/drawing/2014/main" val="1550280119"/>
                    </a:ext>
                  </a:extLst>
                </a:gridCol>
              </a:tblGrid>
              <a:tr h="193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Statistics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74674"/>
                  </a:ext>
                </a:extLst>
              </a:tr>
              <a:tr h="187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  20,364,418,300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48207"/>
                  </a:ext>
                </a:extLst>
              </a:tr>
              <a:tr h="187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    2,002,362,409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554796"/>
                  </a:ext>
                </a:extLst>
              </a:tr>
              <a:tr h="187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  19,672,062,367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650330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    4,490,660,036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249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933"/>
            <a:ext cx="8321040" cy="990600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/>
              <a:t>How does the automobile industry rank among discretionary </a:t>
            </a:r>
            <a:r>
              <a:rPr lang="en-US" sz="2400" cap="none" dirty="0" smtClean="0"/>
              <a:t>consumers Sector?</a:t>
            </a:r>
            <a:endParaRPr lang="en-US" sz="2400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91200" y="1225617"/>
            <a:ext cx="32766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 smtClean="0">
                <a:latin typeface="Bahnschrift Light SemiCondensed" panose="020B0502040204020203" pitchFamily="34" charset="0"/>
              </a:rPr>
              <a:t>this Bar chart shows the Top 5 rank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industries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in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Consumer Discretionary Sector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.</a:t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We can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see that automobile industry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in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at first place with A significant difference from other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industries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it’s revenue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about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$ 1,222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Billions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>and The other four have almost similar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revenue.</a:t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ar-EG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ar-EG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>We conclude from this that the automobile industry is at the forefront of the consumer discretionary Sector without competition.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193035"/>
              </p:ext>
            </p:extLst>
          </p:nvPr>
        </p:nvGraphicFramePr>
        <p:xfrm>
          <a:off x="609600" y="1193266"/>
          <a:ext cx="5181600" cy="3607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5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21040" cy="990600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 smtClean="0"/>
              <a:t>Is The Automobile Industry's Revenue Growth Keeping Pace With Other Industries?</a:t>
            </a:r>
            <a:endParaRPr lang="en-US" sz="2400" cap="non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085601"/>
              </p:ext>
            </p:extLst>
          </p:nvPr>
        </p:nvGraphicFramePr>
        <p:xfrm>
          <a:off x="0" y="1219200"/>
          <a:ext cx="5791200" cy="3724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5791200" y="1143000"/>
            <a:ext cx="3352800" cy="3800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 smtClean="0">
                <a:latin typeface="Bahnschrift Light SemiCondensed" panose="020B0502040204020203" pitchFamily="34" charset="0"/>
              </a:rPr>
              <a:t>the Bar chart shows the mean total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revenue for companies categorized under automobile industry and all industries. </a:t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>
                <a:latin typeface="Bahnschrift Light SemiCondensed" panose="020B0502040204020203" pitchFamily="34" charset="0"/>
              </a:rPr>
              <a:t>The mean total revenue for companies categorized under automobile industry ($ 152,805,500,000 ) was higher compared to the mean total revenue for all Other industries ($ 20,364,418,300 ). </a:t>
            </a:r>
            <a:br>
              <a:rPr lang="en-US" sz="1600" cap="none" dirty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/>
            </a:r>
            <a:br>
              <a:rPr lang="en-US" sz="1600" cap="none" dirty="0" smtClean="0">
                <a:latin typeface="Bahnschrift Light SemiCondensed" panose="020B0502040204020203" pitchFamily="34" charset="0"/>
              </a:rPr>
            </a:br>
            <a:r>
              <a:rPr lang="en-US" sz="1600" cap="none" dirty="0" smtClean="0">
                <a:latin typeface="Bahnschrift Light SemiCondensed" panose="020B0502040204020203" pitchFamily="34" charset="0"/>
              </a:rPr>
              <a:t>It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looks like companies in the automobile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 </a:t>
            </a:r>
            <a:r>
              <a:rPr lang="en-US" sz="1600" cap="none" dirty="0">
                <a:latin typeface="Bahnschrift Light SemiCondensed" panose="020B0502040204020203" pitchFamily="34" charset="0"/>
              </a:rPr>
              <a:t>industry have a higher total revenue on average than </a:t>
            </a:r>
            <a:r>
              <a:rPr lang="en-US" sz="1600" cap="none" dirty="0" smtClean="0">
                <a:latin typeface="Bahnschrift Light SemiCondensed" panose="020B0502040204020203" pitchFamily="34" charset="0"/>
              </a:rPr>
              <a:t>all other industries.</a:t>
            </a:r>
            <a:endParaRPr lang="en-US" sz="1600" cap="none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1234</TotalTime>
  <Words>528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Bahnschrift Light SemiCondensed</vt:lpstr>
      <vt:lpstr>Calibri</vt:lpstr>
      <vt:lpstr>Franklin Gothic Book</vt:lpstr>
      <vt:lpstr>Franklin Gothic Medium</vt:lpstr>
      <vt:lpstr>Tahoma</vt:lpstr>
      <vt:lpstr>Tunga</vt:lpstr>
      <vt:lpstr>Wingdings</vt:lpstr>
      <vt:lpstr>Angles</vt:lpstr>
      <vt:lpstr>How has the revenue for the Automobile industry changed over time?</vt:lpstr>
      <vt:lpstr>Does the Automobile industry have variability or not ? And what is the variability  Automobile industry compared to Other industries?</vt:lpstr>
      <vt:lpstr>How does the automobile industry rank among discretionary consumers Sector?</vt:lpstr>
      <vt:lpstr>Is The Automobile Industry's Revenue Growth Keeping Pace With Other Industries?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SAMBA</dc:creator>
  <cp:lastModifiedBy>Adham</cp:lastModifiedBy>
  <cp:revision>25</cp:revision>
  <dcterms:created xsi:type="dcterms:W3CDTF">2006-08-16T00:00:00Z</dcterms:created>
  <dcterms:modified xsi:type="dcterms:W3CDTF">2023-12-16T20:04:14Z</dcterms:modified>
</cp:coreProperties>
</file>