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87" r:id="rId2"/>
    <p:sldId id="271" r:id="rId3"/>
    <p:sldId id="272" r:id="rId4"/>
    <p:sldId id="329" r:id="rId5"/>
    <p:sldId id="297" r:id="rId6"/>
    <p:sldId id="327" r:id="rId7"/>
    <p:sldId id="330" r:id="rId8"/>
    <p:sldId id="328" r:id="rId9"/>
    <p:sldId id="331" r:id="rId10"/>
    <p:sldId id="334" r:id="rId11"/>
    <p:sldId id="333" r:id="rId12"/>
    <p:sldId id="335" r:id="rId13"/>
    <p:sldId id="336" r:id="rId14"/>
    <p:sldId id="338" r:id="rId15"/>
    <p:sldId id="33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96667" autoAdjust="0"/>
  </p:normalViewPr>
  <p:slideViewPr>
    <p:cSldViewPr>
      <p:cViewPr varScale="1">
        <p:scale>
          <a:sx n="70" d="100"/>
          <a:sy n="70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4EC4-D7D5-45AC-917E-B97EA8D299A8}" type="datetimeFigureOut">
              <a:rPr lang="en-US" smtClean="0"/>
              <a:pPr/>
              <a:t>10-Nov-16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8687-DE4E-4A4A-8CD5-31F486A83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C905-4125-4877-893B-0E638CA58E2B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FC8B-F5E8-43C2-AFA5-363C06CE9569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Documents and Settings\Administrator\Desktop\ZentechFinal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487" y="0"/>
            <a:ext cx="1027113" cy="58578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C0FD-B075-4988-A858-2AB11CD4174A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Documents and Settings\Administrator\Desktop\ZentechFinal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487" y="0"/>
            <a:ext cx="1027113" cy="58578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6524-EA6A-4C64-99B9-F35629718E93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Documents and Settings\Administrator\Desktop\ZentechFinal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487" y="0"/>
            <a:ext cx="1027113" cy="58578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FA57-A736-41BD-A79B-C70171356B05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8BEF-079C-4EF5-A7B2-AAD3C7420705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Administrator\Desktop\ZentechFinal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487" y="0"/>
            <a:ext cx="1027113" cy="58578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95E8-0FA0-4826-B476-4B75E918374E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C:\Documents and Settings\Administrator\Desktop\ZentechFinal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487" y="0"/>
            <a:ext cx="1027113" cy="58578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E311-02DD-4379-8CA1-A3FA6C35B883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B3BA-572F-4ACB-B374-E13038DDC6D0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Documents and Settings\Administrator\Desktop\ZentechFinal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487" y="0"/>
            <a:ext cx="1027113" cy="58578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4EEC-398D-4DA7-A507-4D157B2F2D05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Administrator\Desktop\ZentechFinal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487" y="0"/>
            <a:ext cx="1027113" cy="58578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B3F7-3262-4DF3-B93B-3775BA6EA47B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C:\Documents and Settings\Administrator\Desktop\ZentechFinal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487" y="0"/>
            <a:ext cx="1027113" cy="585787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106889-883B-4824-BD1D-9EF1D3FD9833}" type="datetime1">
              <a:rPr lang="en-US" smtClean="0"/>
              <a:pPr/>
              <a:t>10-Nov-16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404B54-9795-4058-B967-30F117768E3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pull dir="r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895600"/>
            <a:ext cx="6400800" cy="1066800"/>
          </a:xfrm>
        </p:spPr>
        <p:txBody>
          <a:bodyPr>
            <a:noAutofit/>
          </a:bodyPr>
          <a:lstStyle/>
          <a:p>
            <a:pPr algn="ctr"/>
            <a:endParaRPr lang="en-US" sz="4400" b="1" i="1" dirty="0" smtClean="0">
              <a:solidFill>
                <a:schemeClr val="tx1"/>
              </a:solidFill>
            </a:endParaRPr>
          </a:p>
          <a:p>
            <a:endParaRPr lang="en-US" sz="4400" b="1" i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52400" y="1371600"/>
            <a:ext cx="9296400" cy="5078313"/>
          </a:xfrm>
          <a:prstGeom prst="rect">
            <a:avLst/>
          </a:prstGeom>
          <a:noFill/>
          <a:effectLst>
            <a:outerShdw dist="25400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lIns="91440" tIns="45720" rIns="91440" bIns="45720">
            <a:spAutoFit/>
            <a:flatTx/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Light" pitchFamily="34" charset="0"/>
              </a:rPr>
              <a:t>MOBILE APPLICATION FOR PROJECT -  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pperplate Gothic Light" pitchFamily="34" charset="0"/>
              </a:rPr>
              <a:t>REGISTRATION MODULE ON Clean DELHI STREET FOOD VENDORS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pperplate Gothic Light" pitchFamily="34" charset="0"/>
            </a:endParaRPr>
          </a:p>
        </p:txBody>
      </p:sp>
      <p:pic>
        <p:nvPicPr>
          <p:cNvPr id="6" name="Picture 5" descr="logo.gif"/>
          <p:cNvPicPr>
            <a:picLocks noChangeAspect="1"/>
          </p:cNvPicPr>
          <p:nvPr/>
        </p:nvPicPr>
        <p:blipFill>
          <a:blip r:embed="rId2" cstate="print"/>
          <a:srcRect r="28000"/>
          <a:stretch>
            <a:fillRect/>
          </a:stretch>
        </p:blipFill>
        <p:spPr>
          <a:xfrm>
            <a:off x="7162800" y="6019800"/>
            <a:ext cx="1828800" cy="68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slope"/>
            <a:contourClr>
              <a:srgbClr val="969696"/>
            </a:contourClr>
          </a:sp3d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16" y="5652101"/>
            <a:ext cx="6858000" cy="347701"/>
          </a:xfrm>
          <a:prstGeom prst="rect">
            <a:avLst/>
          </a:prstGeom>
          <a:solidFill>
            <a:srgbClr val="004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0" y="5713200"/>
            <a:ext cx="388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prstClr val="white">
                    <a:lumMod val="95000"/>
                  </a:prstClr>
                </a:solidFill>
              </a:rPr>
              <a:t>Presentation </a:t>
            </a:r>
            <a:r>
              <a:rPr lang="en-US" sz="1350" b="1" dirty="0">
                <a:solidFill>
                  <a:prstClr val="white">
                    <a:lumMod val="95000"/>
                  </a:prstClr>
                </a:solidFill>
              </a:rPr>
              <a:t>by Zentech </a:t>
            </a:r>
            <a:r>
              <a:rPr lang="en-US" sz="1350" b="1" dirty="0">
                <a:solidFill>
                  <a:prstClr val="white">
                    <a:lumMod val="95000"/>
                  </a:prstClr>
                </a:solidFill>
              </a:rPr>
              <a:t>Info Solutions </a:t>
            </a:r>
            <a:r>
              <a:rPr lang="en-US" sz="1350" b="1" dirty="0">
                <a:solidFill>
                  <a:prstClr val="white">
                    <a:lumMod val="95000"/>
                  </a:prstClr>
                </a:solidFill>
              </a:rPr>
              <a:t>Pvt. </a:t>
            </a:r>
            <a:r>
              <a:rPr lang="en-US" sz="1350" b="1" dirty="0">
                <a:solidFill>
                  <a:prstClr val="white">
                    <a:lumMod val="95000"/>
                  </a:prstClr>
                </a:solidFill>
              </a:rPr>
              <a:t>Ltd.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2" y="857251"/>
            <a:ext cx="6858000" cy="347701"/>
          </a:xfrm>
          <a:prstGeom prst="rect">
            <a:avLst/>
          </a:prstGeom>
          <a:solidFill>
            <a:srgbClr val="004C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68" y="896299"/>
            <a:ext cx="3886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prstClr val="white">
                    <a:lumMod val="95000"/>
                  </a:prstClr>
                </a:solidFill>
              </a:rPr>
              <a:t>Wire Frames</a:t>
            </a:r>
            <a:endParaRPr lang="en-US" sz="135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9395" y="2850803"/>
            <a:ext cx="6440156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50" b="1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Screen Designs</a:t>
            </a:r>
            <a:endParaRPr lang="en-US" sz="405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78" y="5009545"/>
            <a:ext cx="1025841" cy="8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1621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95" y="440142"/>
            <a:ext cx="3108806" cy="6417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63942"/>
            <a:ext cx="4096743" cy="70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7498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89" y="0"/>
            <a:ext cx="332201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70050"/>
            <a:ext cx="3886200" cy="61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1801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89" y="0"/>
            <a:ext cx="332201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1"/>
            <a:ext cx="3886200" cy="611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1946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89" y="0"/>
            <a:ext cx="332201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63" y="1143000"/>
            <a:ext cx="3999337" cy="61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1568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 idx="4294967295"/>
          </p:nvPr>
        </p:nvSpPr>
        <p:spPr>
          <a:xfrm>
            <a:off x="457200" y="704088"/>
            <a:ext cx="83058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9189420" cy="716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1" y="5867611"/>
            <a:ext cx="1483041" cy="12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3796" y="685800"/>
            <a:ext cx="3392404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none" spc="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Topics Covered</a:t>
            </a:r>
            <a:endParaRPr lang="en-US" sz="3600" b="1" i="1" cap="none" spc="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828800"/>
            <a:ext cx="369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en-US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838200"/>
            <a:ext cx="8534400" cy="6494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200" b="1" spc="1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3200" spc="150" dirty="0" smtClean="0">
                <a:ln w="11430"/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Introduction</a:t>
            </a:r>
            <a:br>
              <a:rPr lang="en-US" sz="3200" spc="150" dirty="0" smtClean="0">
                <a:ln w="11430"/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</a:br>
            <a:endParaRPr lang="en-US" sz="3200" spc="150" dirty="0" smtClean="0">
              <a:ln w="11430"/>
              <a:solidFill>
                <a:schemeClr val="accent3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spc="150" dirty="0" smtClean="0">
                <a:ln w="11430"/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Project Overview</a:t>
            </a:r>
            <a:r>
              <a:rPr lang="en-US" sz="3200" cap="none" spc="150" dirty="0" smtClean="0">
                <a:ln w="11430"/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   </a:t>
            </a:r>
            <a:br>
              <a:rPr lang="en-US" sz="3200" cap="none" spc="150" dirty="0" smtClean="0">
                <a:ln w="11430"/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3200" spc="150" dirty="0" smtClean="0">
                <a:ln w="11430"/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	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Process Flow</a:t>
            </a: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Architecture </a:t>
            </a: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endParaRPr lang="en-US" sz="3200" spc="150" dirty="0" smtClean="0">
              <a:ln w="11430"/>
              <a:solidFill>
                <a:schemeClr val="accent3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spc="1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Technology</a:t>
            </a:r>
            <a:br>
              <a:rPr lang="en-US" sz="3200" spc="1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</a:br>
            <a:endParaRPr lang="en-US" sz="3200" spc="150" dirty="0" smtClean="0">
              <a:ln w="11430"/>
              <a:solidFill>
                <a:schemeClr val="accent3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200" spc="1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Wireframes</a:t>
            </a:r>
          </a:p>
          <a:p>
            <a:pPr>
              <a:buFont typeface="Wingdings" pitchFamily="2" charset="2"/>
              <a:buChar char="ü"/>
            </a:pPr>
            <a:endParaRPr lang="en-US" sz="3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  <a:endParaRPr lang="en-US" sz="4800" b="1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676400"/>
            <a:ext cx="86868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Segoe Condensed" pitchFamily="34" charset="0"/>
              </a:rPr>
              <a:t>Zentech Info Solutions Pvt. Ltd. is an apex IT organisation build  with a mission to provide leading technology services.  It was founded in 2007 and is an ISO 9001-2008 and ISO 27001-2005 certified company. </a:t>
            </a:r>
          </a:p>
          <a:p>
            <a:pPr algn="just"/>
            <a:endParaRPr lang="en-GB" sz="2400" dirty="0" smtClean="0">
              <a:solidFill>
                <a:schemeClr val="accent3">
                  <a:lumMod val="50000"/>
                </a:schemeClr>
              </a:solidFill>
              <a:latin typeface="Segoe Condensed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Segoe Condensed" pitchFamily="34" charset="0"/>
              </a:rPr>
              <a:t>Zentech pioneers in providing end-to-end IT support, development and deployment services in ERP, Microsoft, Mobile Technologies, SAP, and IT Infrastructure.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Segoe Condensed" pitchFamily="34" charset="0"/>
              <a:cs typeface="Segoe U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Segoe Condensed" pitchFamily="34" charset="0"/>
                <a:cs typeface="Segoe UI" pitchFamily="34" charset="0"/>
              </a:rPr>
              <a:t> </a:t>
            </a: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Segoe Condensed" pitchFamily="34" charset="0"/>
              </a:rPr>
              <a:t>Zentech Proposes to Bid </a:t>
            </a:r>
            <a:r>
              <a:rPr lang="en-GB" sz="2400" b="1" dirty="0" smtClean="0">
                <a:solidFill>
                  <a:schemeClr val="accent3">
                    <a:lumMod val="50000"/>
                  </a:schemeClr>
                </a:solidFill>
                <a:latin typeface="Segoe Condensed" pitchFamily="34" charset="0"/>
              </a:rPr>
              <a:t>for Registration &amp; KYC compliance on Mobile Application of Delhi Street Food Vendors</a:t>
            </a: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Segoe Condensed" pitchFamily="34" charset="0"/>
              </a:rPr>
              <a:t>.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Segoe Condensed" pitchFamily="34" charset="0"/>
              </a:rPr>
              <a:t> 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Segoe Condensed" pitchFamily="34" charset="0"/>
              <a:cs typeface="Segoe UI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Overview</a:t>
            </a:r>
            <a:endParaRPr lang="en-US" sz="4800" b="1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806476"/>
            <a:ext cx="86868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en-US" sz="2400" dirty="0" smtClean="0"/>
              <a:t>“</a:t>
            </a:r>
            <a:r>
              <a:rPr lang="en-US" altLang="en-US" sz="2400" dirty="0"/>
              <a:t>Project Clean Street Food” mobile application with backend solution is to be designed, developed and operationalized to facilitate for data collection and correction of street food vendors.</a:t>
            </a:r>
          </a:p>
          <a:p>
            <a:pPr algn="ctr"/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922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533400"/>
            <a:ext cx="8229600" cy="1143000"/>
          </a:xfrm>
        </p:spPr>
        <p:txBody>
          <a:bodyPr/>
          <a:lstStyle/>
          <a:p>
            <a:r>
              <a:rPr lang="en-US" sz="4800" b="1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Process Flow</a:t>
            </a:r>
            <a:endParaRPr lang="en-US" dirty="0">
              <a:latin typeface="+mn-lt"/>
            </a:endParaRPr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3735387" y="1143000"/>
            <a:ext cx="16764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Enter username</a:t>
            </a: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3354387" y="609600"/>
            <a:ext cx="2590800" cy="304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Registration via </a:t>
            </a:r>
            <a:r>
              <a:rPr lang="en-US" altLang="en-US" sz="1600" dirty="0" err="1"/>
              <a:t>Aadhar</a:t>
            </a:r>
            <a:r>
              <a:rPr lang="en-US" altLang="en-US" sz="1600" dirty="0"/>
              <a:t> Card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3201987" y="2743200"/>
            <a:ext cx="29718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Transaction as per user request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040187" y="1752600"/>
            <a:ext cx="1219200" cy="762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If user </a:t>
            </a:r>
          </a:p>
          <a:p>
            <a:pPr algn="ctr" eaLnBrk="1" hangingPunct="1"/>
            <a:r>
              <a:rPr lang="en-US" altLang="en-US" sz="1600" dirty="0"/>
              <a:t>exists</a:t>
            </a: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4192587" y="4419600"/>
            <a:ext cx="12192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Option </a:t>
            </a:r>
          </a:p>
          <a:p>
            <a:pPr algn="ctr" eaLnBrk="1" hangingPunct="1"/>
            <a:r>
              <a:rPr lang="en-US" altLang="en-US" sz="1600" dirty="0"/>
              <a:t>selected</a:t>
            </a: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534987" y="3733800"/>
            <a:ext cx="2362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HTTP Request to server </a:t>
            </a:r>
          </a:p>
          <a:p>
            <a:pPr algn="ctr" eaLnBrk="1" hangingPunct="1"/>
            <a:r>
              <a:rPr lang="en-US" altLang="en-US" sz="1600"/>
              <a:t>via Wi-Fi</a:t>
            </a:r>
          </a:p>
        </p:txBody>
      </p:sp>
      <p:sp>
        <p:nvSpPr>
          <p:cNvPr id="54" name="AutoShape 12"/>
          <p:cNvSpPr>
            <a:spLocks noChangeArrowheads="1"/>
          </p:cNvSpPr>
          <p:nvPr/>
        </p:nvSpPr>
        <p:spPr bwMode="auto">
          <a:xfrm>
            <a:off x="687387" y="4495800"/>
            <a:ext cx="20574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Server queries DB</a:t>
            </a:r>
          </a:p>
        </p:txBody>
      </p:sp>
      <p:sp>
        <p:nvSpPr>
          <p:cNvPr id="57" name="AutoShape 13"/>
          <p:cNvSpPr>
            <a:spLocks noChangeArrowheads="1"/>
          </p:cNvSpPr>
          <p:nvPr/>
        </p:nvSpPr>
        <p:spPr bwMode="auto">
          <a:xfrm>
            <a:off x="838200" y="5029200"/>
            <a:ext cx="1677987" cy="11001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 dirty="0" smtClean="0"/>
          </a:p>
          <a:p>
            <a:pPr algn="ctr" eaLnBrk="1" hangingPunct="1"/>
            <a:r>
              <a:rPr lang="en-US" altLang="en-US" sz="1400" dirty="0" smtClean="0"/>
              <a:t>Present </a:t>
            </a:r>
            <a:r>
              <a:rPr lang="en-US" altLang="en-US" sz="1400" dirty="0"/>
              <a:t>in users/</a:t>
            </a:r>
          </a:p>
          <a:p>
            <a:pPr algn="ctr" eaLnBrk="1" hangingPunct="1"/>
            <a:r>
              <a:rPr lang="en-US" altLang="en-US" sz="1400" dirty="0"/>
              <a:t>list?</a:t>
            </a: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4573587" y="91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>
            <a:off x="4649787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4649787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AutoShape 20"/>
          <p:cNvSpPr>
            <a:spLocks noChangeArrowheads="1"/>
          </p:cNvSpPr>
          <p:nvPr/>
        </p:nvSpPr>
        <p:spPr bwMode="auto">
          <a:xfrm>
            <a:off x="3659187" y="3429000"/>
            <a:ext cx="22860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Option/ Results </a:t>
            </a:r>
          </a:p>
          <a:p>
            <a:pPr algn="ctr" eaLnBrk="1" hangingPunct="1"/>
            <a:r>
              <a:rPr lang="en-US" altLang="en-US" sz="1600"/>
              <a:t>Display Window</a:t>
            </a:r>
          </a:p>
        </p:txBody>
      </p:sp>
      <p:sp>
        <p:nvSpPr>
          <p:cNvPr id="73" name="AutoShape 28"/>
          <p:cNvSpPr>
            <a:spLocks noChangeArrowheads="1"/>
          </p:cNvSpPr>
          <p:nvPr/>
        </p:nvSpPr>
        <p:spPr bwMode="auto">
          <a:xfrm>
            <a:off x="6553200" y="3581400"/>
            <a:ext cx="2362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HTTP Request to server </a:t>
            </a:r>
          </a:p>
          <a:p>
            <a:pPr algn="ctr" eaLnBrk="1" hangingPunct="1"/>
            <a:r>
              <a:rPr lang="en-US" altLang="en-US" sz="1600"/>
              <a:t>via Wi-Fi</a:t>
            </a:r>
          </a:p>
        </p:txBody>
      </p:sp>
      <p:sp>
        <p:nvSpPr>
          <p:cNvPr id="78" name="AutoShape 29"/>
          <p:cNvSpPr>
            <a:spLocks noChangeArrowheads="1"/>
          </p:cNvSpPr>
          <p:nvPr/>
        </p:nvSpPr>
        <p:spPr bwMode="auto">
          <a:xfrm>
            <a:off x="6629400" y="4267200"/>
            <a:ext cx="20574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Server queries DB</a:t>
            </a:r>
          </a:p>
        </p:txBody>
      </p:sp>
      <p:sp>
        <p:nvSpPr>
          <p:cNvPr id="79" name="AutoShape 30"/>
          <p:cNvSpPr>
            <a:spLocks noChangeArrowheads="1"/>
          </p:cNvSpPr>
          <p:nvPr/>
        </p:nvSpPr>
        <p:spPr bwMode="auto">
          <a:xfrm>
            <a:off x="6707187" y="6172200"/>
            <a:ext cx="2133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Insert ISBN into DB</a:t>
            </a:r>
          </a:p>
        </p:txBody>
      </p:sp>
      <p:sp>
        <p:nvSpPr>
          <p:cNvPr id="80" name="AutoShape 31"/>
          <p:cNvSpPr>
            <a:spLocks noChangeArrowheads="1"/>
          </p:cNvSpPr>
          <p:nvPr/>
        </p:nvSpPr>
        <p:spPr bwMode="auto">
          <a:xfrm>
            <a:off x="6858000" y="5105400"/>
            <a:ext cx="1600200" cy="609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Present in DB?</a:t>
            </a:r>
          </a:p>
        </p:txBody>
      </p:sp>
      <p:sp>
        <p:nvSpPr>
          <p:cNvPr id="81" name="Line 40"/>
          <p:cNvSpPr>
            <a:spLocks noChangeShapeType="1"/>
          </p:cNvSpPr>
          <p:nvPr/>
        </p:nvSpPr>
        <p:spPr bwMode="auto">
          <a:xfrm>
            <a:off x="5259387" y="213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41"/>
          <p:cNvSpPr>
            <a:spLocks noChangeShapeType="1"/>
          </p:cNvSpPr>
          <p:nvPr/>
        </p:nvSpPr>
        <p:spPr bwMode="auto">
          <a:xfrm flipV="1">
            <a:off x="6783387" y="1295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42"/>
          <p:cNvSpPr>
            <a:spLocks noChangeShapeType="1"/>
          </p:cNvSpPr>
          <p:nvPr/>
        </p:nvSpPr>
        <p:spPr bwMode="auto">
          <a:xfrm flipH="1">
            <a:off x="5411787" y="129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6783387" y="1574516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Try Again</a:t>
            </a:r>
          </a:p>
        </p:txBody>
      </p:sp>
      <p:sp>
        <p:nvSpPr>
          <p:cNvPr id="85" name="Line 44"/>
          <p:cNvSpPr>
            <a:spLocks noChangeShapeType="1"/>
          </p:cNvSpPr>
          <p:nvPr/>
        </p:nvSpPr>
        <p:spPr bwMode="auto">
          <a:xfrm>
            <a:off x="7620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76200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46"/>
          <p:cNvSpPr>
            <a:spLocks noChangeShapeType="1"/>
          </p:cNvSpPr>
          <p:nvPr/>
        </p:nvSpPr>
        <p:spPr bwMode="auto">
          <a:xfrm>
            <a:off x="76200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8" name="Straight Arrow Connector 87"/>
          <p:cNvCxnSpPr>
            <a:stCxn id="42" idx="2"/>
          </p:cNvCxnSpPr>
          <p:nvPr/>
        </p:nvCxnSpPr>
        <p:spPr>
          <a:xfrm rot="5400000">
            <a:off x="4554537" y="3295650"/>
            <a:ext cx="2286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34"/>
          <p:cNvSpPr txBox="1">
            <a:spLocks noChangeArrowheads="1"/>
          </p:cNvSpPr>
          <p:nvPr/>
        </p:nvSpPr>
        <p:spPr bwMode="auto">
          <a:xfrm>
            <a:off x="6858000" y="5715000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YES</a:t>
            </a:r>
          </a:p>
        </p:txBody>
      </p:sp>
      <p:cxnSp>
        <p:nvCxnSpPr>
          <p:cNvPr id="90" name="Shape 36"/>
          <p:cNvCxnSpPr>
            <a:stCxn id="80" idx="3"/>
          </p:cNvCxnSpPr>
          <p:nvPr/>
        </p:nvCxnSpPr>
        <p:spPr>
          <a:xfrm flipV="1">
            <a:off x="8458200" y="3429000"/>
            <a:ext cx="533400" cy="1981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>
            <a:off x="5943600" y="3579812"/>
            <a:ext cx="2971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2" idx="2"/>
            <a:endCxn id="47" idx="0"/>
          </p:cNvCxnSpPr>
          <p:nvPr/>
        </p:nvCxnSpPr>
        <p:spPr>
          <a:xfrm>
            <a:off x="4802187" y="38862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0" idx="2"/>
            <a:endCxn id="54" idx="0"/>
          </p:cNvCxnSpPr>
          <p:nvPr/>
        </p:nvCxnSpPr>
        <p:spPr>
          <a:xfrm rot="5400000">
            <a:off x="1563688" y="4343400"/>
            <a:ext cx="3048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4" idx="2"/>
            <a:endCxn id="57" idx="0"/>
          </p:cNvCxnSpPr>
          <p:nvPr/>
        </p:nvCxnSpPr>
        <p:spPr>
          <a:xfrm flipH="1">
            <a:off x="1677194" y="4876800"/>
            <a:ext cx="38893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7" idx="3"/>
          </p:cNvCxnSpPr>
          <p:nvPr/>
        </p:nvCxnSpPr>
        <p:spPr>
          <a:xfrm flipV="1">
            <a:off x="5411787" y="3962400"/>
            <a:ext cx="1143000" cy="914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47" idx="1"/>
          </p:cNvCxnSpPr>
          <p:nvPr/>
        </p:nvCxnSpPr>
        <p:spPr>
          <a:xfrm rot="10800000">
            <a:off x="2897187" y="4114800"/>
            <a:ext cx="12954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59"/>
          <p:cNvCxnSpPr>
            <a:stCxn id="57" idx="2"/>
          </p:cNvCxnSpPr>
          <p:nvPr/>
        </p:nvCxnSpPr>
        <p:spPr>
          <a:xfrm rot="5400000">
            <a:off x="1008465" y="5579671"/>
            <a:ext cx="119063" cy="12183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 flipH="1" flipV="1">
            <a:off x="-914400" y="4953000"/>
            <a:ext cx="2744788" cy="15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58787" y="3581400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67"/>
          <p:cNvSpPr txBox="1">
            <a:spLocks noChangeArrowheads="1"/>
          </p:cNvSpPr>
          <p:nvPr/>
        </p:nvSpPr>
        <p:spPr bwMode="auto">
          <a:xfrm>
            <a:off x="534987" y="5943600"/>
            <a:ext cx="83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YES</a:t>
            </a:r>
          </a:p>
        </p:txBody>
      </p:sp>
      <p:cxnSp>
        <p:nvCxnSpPr>
          <p:cNvPr id="101" name="Elbow Connector 100"/>
          <p:cNvCxnSpPr>
            <a:stCxn id="57" idx="3"/>
          </p:cNvCxnSpPr>
          <p:nvPr/>
        </p:nvCxnSpPr>
        <p:spPr>
          <a:xfrm flipV="1">
            <a:off x="2516187" y="3886201"/>
            <a:ext cx="1295400" cy="16930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72"/>
          <p:cNvSpPr txBox="1">
            <a:spLocks noChangeArrowheads="1"/>
          </p:cNvSpPr>
          <p:nvPr/>
        </p:nvSpPr>
        <p:spPr bwMode="auto">
          <a:xfrm>
            <a:off x="2516187" y="57150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Return Not Found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Architecture Overview</a:t>
            </a:r>
            <a:endParaRPr lang="en-US" sz="4800" b="1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29200" y="5410200"/>
            <a:ext cx="13716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" name="Picture 7" descr="android_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990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200400" y="1371600"/>
            <a:ext cx="1905000" cy="1447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810000" y="18288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Wi-Fi 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5029200" y="1982454"/>
            <a:ext cx="1676400" cy="5829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2057400" y="2319754"/>
            <a:ext cx="1447800" cy="11854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5949287" y="4495800"/>
            <a:ext cx="1145292" cy="8902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90800"/>
            <a:ext cx="1219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52400" y="1676400"/>
            <a:ext cx="2743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HTTP Request/ Response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181600" y="6019800"/>
            <a:ext cx="121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POSTGRE DB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 rot="-3735383">
            <a:off x="6321020" y="5006157"/>
            <a:ext cx="15152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Hibernate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6248400" y="15240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Restfull or Soap WebServcies(Spring)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524000" y="53340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Architectural Overview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Architecture Overview</a:t>
            </a:r>
            <a:endParaRPr lang="en-US" sz="4800" b="1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Technology that needs to be followed for source code and database development.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713672"/>
            <a:ext cx="701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Server Side </a:t>
            </a:r>
            <a:r>
              <a:rPr lang="en-US" altLang="en-US" b="1" dirty="0" smtClean="0"/>
              <a:t>:</a:t>
            </a:r>
          </a:p>
          <a:p>
            <a:endParaRPr lang="en-US" altLang="en-US" dirty="0"/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Java/J2EE – Spring with Hibernate</a:t>
            </a: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IDE- Eclipse</a:t>
            </a: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Database- PostgreSQL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334470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Technology that needs to be followed for source code and database development.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00" y="5105400"/>
            <a:ext cx="678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/>
              <a:t>Mobile Side:</a:t>
            </a:r>
          </a:p>
          <a:p>
            <a:endParaRPr lang="en-US" altLang="en-US" b="1" dirty="0"/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Android </a:t>
            </a: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IDE- Android Studio</a:t>
            </a: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Database- </a:t>
            </a:r>
            <a:r>
              <a:rPr lang="en-US" altLang="en-US" sz="2000" dirty="0" err="1">
                <a:solidFill>
                  <a:schemeClr val="accent3">
                    <a:lumMod val="50000"/>
                  </a:schemeClr>
                </a:solidFill>
              </a:rPr>
              <a:t>Sqlite</a:t>
            </a:r>
            <a:endParaRPr lang="en-US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8446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Technology</a:t>
            </a:r>
            <a:endParaRPr lang="en-US" sz="4800" b="1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625054"/>
            <a:ext cx="8686800" cy="53091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Android SDK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IDE used – Eclipse</a:t>
            </a:r>
            <a:r>
              <a:rPr lang="en-US" altLang="en-US" sz="2000" dirty="0" smtClean="0">
                <a:solidFill>
                  <a:schemeClr val="accent3">
                    <a:lumMod val="50000"/>
                  </a:schemeClr>
                </a:solidFill>
              </a:rPr>
              <a:t>, Android 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Studio</a:t>
            </a:r>
            <a:r>
              <a:rPr lang="en-US" altLang="en-US" sz="2000" dirty="0" smtClean="0">
                <a:solidFill>
                  <a:schemeClr val="accent3">
                    <a:lumMod val="50000"/>
                  </a:schemeClr>
                </a:solidFill>
              </a:rPr>
              <a:t>, SQL 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Developer 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Database – Android </a:t>
            </a:r>
            <a:r>
              <a:rPr lang="en-US" altLang="en-US" sz="2000" dirty="0" smtClean="0">
                <a:solidFill>
                  <a:schemeClr val="accent3">
                    <a:lumMod val="50000"/>
                  </a:schemeClr>
                </a:solidFill>
              </a:rPr>
              <a:t>(SQLite) 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&amp; Server Side(</a:t>
            </a:r>
            <a:r>
              <a:rPr lang="en-US" altLang="en-US" sz="2000" dirty="0" err="1">
                <a:solidFill>
                  <a:schemeClr val="accent3">
                    <a:lumMod val="50000"/>
                  </a:schemeClr>
                </a:solidFill>
              </a:rPr>
              <a:t>Postgre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Connection to the server is done using the Rest &amp; Soap </a:t>
            </a:r>
            <a:r>
              <a:rPr lang="en-US" altLang="en-US" sz="2000" dirty="0" smtClean="0">
                <a:solidFill>
                  <a:schemeClr val="accent3">
                    <a:lumMod val="50000"/>
                  </a:schemeClr>
                </a:solidFill>
              </a:rPr>
              <a:t>Web Services</a:t>
            </a:r>
            <a:endParaRPr lang="en-US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Server Used – </a:t>
            </a:r>
            <a:r>
              <a:rPr lang="en-US" altLang="en-US" sz="2000" dirty="0" smtClean="0">
                <a:solidFill>
                  <a:schemeClr val="accent3">
                    <a:lumMod val="50000"/>
                  </a:schemeClr>
                </a:solidFill>
              </a:rPr>
              <a:t>JBoss 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or Apache Tomcat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ORM – Hibernate </a:t>
            </a:r>
          </a:p>
          <a:p>
            <a:pPr algn="just"/>
            <a:endParaRPr lang="en-US" sz="1900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Technology</a:t>
            </a:r>
            <a:endParaRPr lang="en-US" sz="4800" b="1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8392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Central server used – Apache Tomcat or </a:t>
            </a:r>
            <a:r>
              <a:rPr lang="en-US" alt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Sqlite</a:t>
            </a:r>
            <a:endParaRPr lang="en-US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A new HTTP client object is created (</a:t>
            </a:r>
            <a:r>
              <a:rPr lang="en-US" altLang="en-US" sz="2000" dirty="0" err="1">
                <a:solidFill>
                  <a:schemeClr val="accent3">
                    <a:lumMod val="50000"/>
                  </a:schemeClr>
                </a:solidFill>
              </a:rPr>
              <a:t>HttpClient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 client = new </a:t>
            </a:r>
            <a:r>
              <a:rPr lang="en-US" altLang="en-US" sz="2000" dirty="0" err="1">
                <a:solidFill>
                  <a:schemeClr val="accent3">
                    <a:lumMod val="50000"/>
                  </a:schemeClr>
                </a:solidFill>
              </a:rPr>
              <a:t>DefaultHttpClient</a:t>
            </a:r>
            <a:r>
              <a:rPr lang="en-US" altLang="en-US" sz="2000" dirty="0" smtClean="0">
                <a:solidFill>
                  <a:schemeClr val="accent3">
                    <a:lumMod val="50000"/>
                  </a:schemeClr>
                </a:solidFill>
              </a:rPr>
              <a:t>();)</a:t>
            </a:r>
          </a:p>
          <a:p>
            <a:pPr>
              <a:spcBef>
                <a:spcPct val="20000"/>
              </a:spcBef>
            </a:pPr>
            <a:endParaRPr lang="en-US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Followed by HTTP GET Request ( </a:t>
            </a:r>
            <a:r>
              <a:rPr lang="en-US" altLang="en-US" sz="2000" dirty="0" err="1">
                <a:solidFill>
                  <a:schemeClr val="accent3">
                    <a:lumMod val="50000"/>
                  </a:schemeClr>
                </a:solidFill>
              </a:rPr>
              <a:t>HttpGet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 request = new </a:t>
            </a:r>
            <a:r>
              <a:rPr lang="en-US" altLang="en-US" sz="2000" dirty="0" err="1">
                <a:solidFill>
                  <a:schemeClr val="accent3">
                    <a:lumMod val="50000"/>
                  </a:schemeClr>
                </a:solidFill>
              </a:rPr>
              <a:t>HttpGet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altLang="en-US" sz="2000" dirty="0" err="1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); </a:t>
            </a:r>
            <a:r>
              <a:rPr lang="en-US" alt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20000"/>
              </a:spcBef>
            </a:pPr>
            <a:endParaRPr lang="en-US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On connection establishment, request is processed by the server</a:t>
            </a:r>
            <a:r>
              <a:rPr lang="en-US" altLang="en-US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</a:rPr>
              <a:t>Server returns the appropriate output depending on whether the record is present or not in the DB.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2890264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1801</TotalTime>
  <Words>389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Constantia</vt:lpstr>
      <vt:lpstr>Copperplate Gothic Light</vt:lpstr>
      <vt:lpstr>Segoe Condensed</vt:lpstr>
      <vt:lpstr>Segoe UI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 Process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SERVICES</dc:title>
  <dc:creator>Admin</dc:creator>
  <cp:lastModifiedBy>Zensys_01</cp:lastModifiedBy>
  <cp:revision>285</cp:revision>
  <dcterms:created xsi:type="dcterms:W3CDTF">2013-10-04T09:45:56Z</dcterms:created>
  <dcterms:modified xsi:type="dcterms:W3CDTF">2016-11-10T13:17:01Z</dcterms:modified>
</cp:coreProperties>
</file>