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4"/>
  </p:sldMasterIdLst>
  <p:notesMasterIdLst>
    <p:notesMasterId r:id="rId14"/>
  </p:notesMasterIdLst>
  <p:handoutMasterIdLst>
    <p:handoutMasterId r:id="rId15"/>
  </p:handoutMasterIdLst>
  <p:sldIdLst>
    <p:sldId id="287" r:id="rId5"/>
    <p:sldId id="289" r:id="rId6"/>
    <p:sldId id="288" r:id="rId7"/>
    <p:sldId id="290" r:id="rId8"/>
    <p:sldId id="291" r:id="rId9"/>
    <p:sldId id="292" r:id="rId10"/>
    <p:sldId id="293" r:id="rId11"/>
    <p:sldId id="294" r:id="rId12"/>
    <p:sldId id="295" r:id="rId13"/>
  </p:sldIdLst>
  <p:sldSz cx="13442950" cy="7561263"/>
  <p:notesSz cx="6858000" cy="9144000"/>
  <p:defaultTextStyle>
    <a:defPPr>
      <a:defRPr lang="es-E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5DF"/>
    <a:srgbClr val="FFFFFF"/>
    <a:srgbClr val="76D1F6"/>
    <a:srgbClr val="2EAEB7"/>
    <a:srgbClr val="ED810C"/>
    <a:srgbClr val="EBEBEB"/>
    <a:srgbClr val="C28202"/>
    <a:srgbClr val="5FA504"/>
    <a:srgbClr val="4AAC33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38" autoAdjust="0"/>
  </p:normalViewPr>
  <p:slideViewPr>
    <p:cSldViewPr>
      <p:cViewPr>
        <p:scale>
          <a:sx n="78" d="100"/>
          <a:sy n="78" d="100"/>
        </p:scale>
        <p:origin x="27" y="327"/>
      </p:cViewPr>
      <p:guideLst>
        <p:guide orient="horz" pos="2382"/>
        <p:guide pos="4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707-6469-4BDB-90CE-F9370BC600B5}" type="datetimeFigureOut">
              <a:rPr lang="es-ES" smtClean="0"/>
              <a:pPr/>
              <a:t>10/10/2017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6F335-D133-427E-879C-FABFFA6F143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94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6E3C-6678-4FF9-AB93-B470EA33FD64}" type="datetimeFigureOut">
              <a:rPr lang="es-ES" smtClean="0"/>
              <a:pPr/>
              <a:t>10/10/2017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BFDDF-F250-43EA-8D14-CBBE515FAD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3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info@encamina.com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565904" y="6012879"/>
            <a:ext cx="9776497" cy="576064"/>
          </a:xfrm>
        </p:spPr>
        <p:txBody>
          <a:bodyPr>
            <a:noAutofit/>
          </a:bodyPr>
          <a:lstStyle>
            <a:lvl1pPr>
              <a:defRPr sz="3600" baseline="0"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565903" y="6660951"/>
            <a:ext cx="9683804" cy="432048"/>
          </a:xfrm>
        </p:spPr>
        <p:txBody>
          <a:bodyPr anchor="ctr">
            <a:normAutofit/>
          </a:bodyPr>
          <a:lstStyle>
            <a:lvl1pPr marL="0" marR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9">
                <a:solidFill>
                  <a:schemeClr val="tx1"/>
                </a:solidFill>
              </a:defRPr>
            </a:lvl1pPr>
            <a:lvl2pPr marL="49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99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Haga clic para editar el estilo de subtítulo del patrón</a:t>
            </a:r>
            <a:endParaRPr kumimoji="0" lang="es-ES" sz="1499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99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06" y="2222948"/>
            <a:ext cx="3674402" cy="338761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00051" y="2599241"/>
            <a:ext cx="5141304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199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199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199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199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199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199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03955" y="3732188"/>
            <a:ext cx="63367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9" y="1044329"/>
            <a:ext cx="3567668" cy="108011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8" y="-26096"/>
            <a:ext cx="3936047" cy="215545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906051" y="7020991"/>
            <a:ext cx="122413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2" name="Rectángulo 11"/>
          <p:cNvSpPr/>
          <p:nvPr userDrawn="1"/>
        </p:nvSpPr>
        <p:spPr>
          <a:xfrm>
            <a:off x="1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1406" y="2222947"/>
            <a:ext cx="3674402" cy="3387619"/>
          </a:xfrm>
          <a:prstGeom prst="rect">
            <a:avLst/>
          </a:prstGeom>
        </p:spPr>
      </p:pic>
      <p:sp>
        <p:nvSpPr>
          <p:cNvPr id="21" name="CuadroTexto 20"/>
          <p:cNvSpPr txBox="1"/>
          <p:nvPr userDrawn="1"/>
        </p:nvSpPr>
        <p:spPr>
          <a:xfrm>
            <a:off x="500051" y="2599241"/>
            <a:ext cx="514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200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200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200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200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200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2" name="CuadroTexto 21"/>
          <p:cNvSpPr txBox="1"/>
          <p:nvPr userDrawn="1"/>
        </p:nvSpPr>
        <p:spPr>
          <a:xfrm>
            <a:off x="503955" y="373218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909" y="1044328"/>
            <a:ext cx="3567668" cy="108012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55456" y="-26096"/>
            <a:ext cx="3936047" cy="21554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26" name="Rectángulo 25"/>
          <p:cNvSpPr/>
          <p:nvPr userDrawn="1"/>
        </p:nvSpPr>
        <p:spPr>
          <a:xfrm>
            <a:off x="11906051" y="7020991"/>
            <a:ext cx="122413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8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0" y="-13759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rojo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67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6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8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8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2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96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5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79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5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6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77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73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37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11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24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42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92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85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64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74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92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052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-26992" y="1"/>
            <a:ext cx="6783511" cy="7624570"/>
          </a:xfrm>
          <a:prstGeom prst="rect">
            <a:avLst/>
          </a:prstGeom>
        </p:spPr>
      </p:pic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-26993" y="0"/>
            <a:ext cx="6783511" cy="7624570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76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6721477" y="-27513"/>
            <a:ext cx="6783511" cy="76245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6721475" y="-27514"/>
            <a:ext cx="6783511" cy="76245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7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085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5903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9222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1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5090"/>
            <a:ext cx="5939637" cy="705367"/>
          </a:xfr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5904" y="2160458"/>
            <a:ext cx="5939637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844553" y="1455090"/>
            <a:ext cx="5941971" cy="705367"/>
          </a:xfrm>
        </p:spPr>
        <p:txBody>
          <a:bodyPr anchor="t"/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844553" y="2160458"/>
            <a:ext cx="5941971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56474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16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5903" y="423645"/>
            <a:ext cx="4422638" cy="105273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73106" y="396256"/>
            <a:ext cx="7514982" cy="62646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5903" y="1476377"/>
            <a:ext cx="4422638" cy="5184575"/>
          </a:xfrm>
        </p:spPr>
        <p:txBody>
          <a:bodyPr/>
          <a:lstStyle>
            <a:lvl1pPr marL="0" indent="0">
              <a:buNone/>
              <a:defRPr sz="1499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045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8357" y="5076775"/>
            <a:ext cx="7746238" cy="72008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48357" y="900057"/>
            <a:ext cx="7746238" cy="41047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97774" indent="0">
              <a:buNone/>
              <a:defRPr sz="3000"/>
            </a:lvl2pPr>
            <a:lvl3pPr marL="995548" indent="0">
              <a:buNone/>
              <a:defRPr sz="2600"/>
            </a:lvl3pPr>
            <a:lvl4pPr marL="1493322" indent="0">
              <a:buNone/>
              <a:defRPr sz="2199"/>
            </a:lvl4pPr>
            <a:lvl5pPr marL="1991096" indent="0">
              <a:buNone/>
              <a:defRPr sz="2199"/>
            </a:lvl5pPr>
            <a:lvl6pPr marL="2488869" indent="0">
              <a:buNone/>
              <a:defRPr sz="2199"/>
            </a:lvl6pPr>
            <a:lvl7pPr marL="2986644" indent="0">
              <a:buNone/>
              <a:defRPr sz="2199"/>
            </a:lvl7pPr>
            <a:lvl8pPr marL="3484418" indent="0">
              <a:buNone/>
              <a:defRPr sz="2199"/>
            </a:lvl8pPr>
            <a:lvl9pPr marL="3982193" indent="0">
              <a:buNone/>
              <a:defRPr sz="2199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48357" y="5796855"/>
            <a:ext cx="7746238" cy="864096"/>
          </a:xfrm>
        </p:spPr>
        <p:txBody>
          <a:bodyPr>
            <a:normAutofit/>
          </a:bodyPr>
          <a:lstStyle>
            <a:lvl1pPr marL="0" indent="0">
              <a:buNone/>
              <a:defRPr lang="es-ES" sz="1499" dirty="0" smtClean="0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87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1260352"/>
            <a:ext cx="11949051" cy="54006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02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795016" y="497406"/>
            <a:ext cx="1991509" cy="6163546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497406"/>
            <a:ext cx="10138590" cy="616354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620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1" name="50 Rectángulo"/>
          <p:cNvSpPr/>
          <p:nvPr userDrawn="1"/>
        </p:nvSpPr>
        <p:spPr>
          <a:xfrm>
            <a:off x="7500461" y="4723552"/>
            <a:ext cx="3069439" cy="8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50 Rectángulo"/>
          <p:cNvSpPr/>
          <p:nvPr userDrawn="1"/>
        </p:nvSpPr>
        <p:spPr>
          <a:xfrm>
            <a:off x="7470773" y="3524115"/>
            <a:ext cx="3069439" cy="795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3" name="48 Rectángulo"/>
          <p:cNvSpPr/>
          <p:nvPr userDrawn="1"/>
        </p:nvSpPr>
        <p:spPr>
          <a:xfrm>
            <a:off x="7470773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" name="47 Rectángulo"/>
          <p:cNvSpPr/>
          <p:nvPr userDrawn="1"/>
        </p:nvSpPr>
        <p:spPr>
          <a:xfrm>
            <a:off x="2623401" y="3524114"/>
            <a:ext cx="3069439" cy="20505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46 Rectángulo"/>
          <p:cNvSpPr/>
          <p:nvPr userDrawn="1"/>
        </p:nvSpPr>
        <p:spPr>
          <a:xfrm>
            <a:off x="2604912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2 Título"/>
          <p:cNvSpPr>
            <a:spLocks noGrp="1"/>
          </p:cNvSpPr>
          <p:nvPr>
            <p:ph type="title"/>
          </p:nvPr>
        </p:nvSpPr>
        <p:spPr>
          <a:xfrm>
            <a:off x="513244" y="274638"/>
            <a:ext cx="11083416" cy="6725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7" name="1 Marcador de contenido"/>
          <p:cNvSpPr>
            <a:spLocks noGrp="1"/>
          </p:cNvSpPr>
          <p:nvPr>
            <p:ph sz="quarter" idx="11"/>
          </p:nvPr>
        </p:nvSpPr>
        <p:spPr>
          <a:xfrm>
            <a:off x="512561" y="1143362"/>
            <a:ext cx="11084815" cy="388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Editar el estilo de texto del patrón</a:t>
            </a:r>
          </a:p>
          <a:p>
            <a:pPr marL="0" lvl="1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Segundo nivel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2760859" y="2376996"/>
            <a:ext cx="2721191" cy="57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00" tIns="41450" rIns="82900" bIns="41450">
            <a:spAutoFit/>
          </a:bodyPr>
          <a:lstStyle/>
          <a:p>
            <a:pPr defTabSz="9455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mail a:</a:t>
            </a:r>
          </a:p>
          <a:p>
            <a:pPr defTabSz="94556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  <a:hlinkClick r:id="rId3"/>
              </a:rPr>
              <a:t>info@encamina.com</a:t>
            </a: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>
            <a:off x="7572782" y="2409951"/>
            <a:ext cx="3433883" cy="52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Llamar al </a:t>
            </a:r>
          </a:p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962 698 064 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917 893 823 </a:t>
            </a:r>
          </a:p>
        </p:txBody>
      </p:sp>
      <p:sp>
        <p:nvSpPr>
          <p:cNvPr id="20" name="Rectangle 15"/>
          <p:cNvSpPr>
            <a:spLocks noChangeArrowheads="1"/>
          </p:cNvSpPr>
          <p:nvPr userDrawn="1"/>
        </p:nvSpPr>
        <p:spPr bwMode="auto">
          <a:xfrm>
            <a:off x="7610691" y="3665648"/>
            <a:ext cx="2244222" cy="29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fax al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962 698 063</a:t>
            </a:r>
          </a:p>
        </p:txBody>
      </p:sp>
      <p:sp>
        <p:nvSpPr>
          <p:cNvPr id="21" name="Rectangle 30"/>
          <p:cNvSpPr>
            <a:spLocks noChangeArrowheads="1"/>
          </p:cNvSpPr>
          <p:nvPr userDrawn="1"/>
        </p:nvSpPr>
        <p:spPr bwMode="auto">
          <a:xfrm>
            <a:off x="2760859" y="3652030"/>
            <a:ext cx="3174722" cy="18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16" tIns="41458" rIns="82916" bIns="41458">
            <a:spAutoFit/>
          </a:bodyPr>
          <a:lstStyle/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Visitarnos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Jerónimo </a:t>
            </a:r>
            <a:r>
              <a:rPr lang="es-ES" sz="1270" b="1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Roure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49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46520 Puerto de Sagunto, Valencia.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Paseo de las Delicias, 30, 7ª planta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28045 , Madrid, Madrid</a:t>
            </a:r>
          </a:p>
        </p:txBody>
      </p:sp>
      <p:sp>
        <p:nvSpPr>
          <p:cNvPr id="22" name="Rectangle 15"/>
          <p:cNvSpPr>
            <a:spLocks noChangeArrowheads="1"/>
          </p:cNvSpPr>
          <p:nvPr userDrawn="1"/>
        </p:nvSpPr>
        <p:spPr bwMode="auto">
          <a:xfrm>
            <a:off x="7702562" y="4854709"/>
            <a:ext cx="2580426" cy="4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hablar personalmente con tu </a:t>
            </a:r>
            <a:r>
              <a:rPr lang="es-ES" sz="1270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account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manager: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74" y="2037854"/>
            <a:ext cx="1029233" cy="102923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26" y="3221852"/>
            <a:ext cx="1137875" cy="11378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86" y="2085794"/>
            <a:ext cx="1074991" cy="107499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51" y="3316948"/>
            <a:ext cx="1045932" cy="104593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01" y="4468095"/>
            <a:ext cx="1069606" cy="10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on azul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4844"/>
            <a:ext cx="12220621" cy="520610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2050067" y="7131542"/>
            <a:ext cx="964794" cy="183489"/>
          </a:xfrm>
          <a:prstGeom prst="rect">
            <a:avLst/>
          </a:prstGeom>
        </p:spPr>
      </p:pic>
      <p:sp>
        <p:nvSpPr>
          <p:cNvPr id="7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12050067" y="7131541"/>
            <a:ext cx="964794" cy="18348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 flipH="1">
            <a:off x="13696091" y="6822774"/>
            <a:ext cx="617533" cy="617533"/>
          </a:xfrm>
          <a:prstGeom prst="rect">
            <a:avLst/>
          </a:prstGeom>
          <a:solidFill>
            <a:srgbClr val="4A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 flipH="1">
            <a:off x="13696091" y="6138951"/>
            <a:ext cx="617533" cy="61753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 userDrawn="1"/>
        </p:nvSpPr>
        <p:spPr>
          <a:xfrm flipH="1">
            <a:off x="13696091" y="5455126"/>
            <a:ext cx="617533" cy="61753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 flipH="1">
            <a:off x="13696091" y="4771301"/>
            <a:ext cx="617533" cy="617533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 userDrawn="1"/>
        </p:nvSpPr>
        <p:spPr>
          <a:xfrm flipH="1">
            <a:off x="13696091" y="4087476"/>
            <a:ext cx="617533" cy="61753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/>
          <p:cNvSpPr/>
          <p:nvPr userDrawn="1"/>
        </p:nvSpPr>
        <p:spPr>
          <a:xfrm flipH="1">
            <a:off x="13696091" y="3403651"/>
            <a:ext cx="617533" cy="617533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/>
          <p:cNvSpPr/>
          <p:nvPr userDrawn="1"/>
        </p:nvSpPr>
        <p:spPr>
          <a:xfrm flipH="1">
            <a:off x="13696091" y="2719826"/>
            <a:ext cx="617533" cy="61753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5"/>
          <p:cNvSpPr/>
          <p:nvPr userDrawn="1"/>
        </p:nvSpPr>
        <p:spPr>
          <a:xfrm flipH="1">
            <a:off x="13696091" y="2036001"/>
            <a:ext cx="617533" cy="61753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 userDrawn="1"/>
        </p:nvSpPr>
        <p:spPr>
          <a:xfrm flipH="1">
            <a:off x="13696091" y="1352176"/>
            <a:ext cx="617533" cy="61753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/>
          <p:cNvSpPr/>
          <p:nvPr userDrawn="1"/>
        </p:nvSpPr>
        <p:spPr>
          <a:xfrm flipH="1">
            <a:off x="13696091" y="668351"/>
            <a:ext cx="617533" cy="617533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/>
          <p:cNvSpPr/>
          <p:nvPr userDrawn="1"/>
        </p:nvSpPr>
        <p:spPr>
          <a:xfrm flipH="1">
            <a:off x="13696091" y="-15474"/>
            <a:ext cx="617533" cy="617533"/>
          </a:xfrm>
          <a:prstGeom prst="rect">
            <a:avLst/>
          </a:prstGeom>
          <a:solidFill>
            <a:srgbClr val="0EA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28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  <p:sldLayoutId id="2147483887" r:id="rId26"/>
    <p:sldLayoutId id="2147483888" r:id="rId27"/>
    <p:sldLayoutId id="2147483889" r:id="rId28"/>
    <p:sldLayoutId id="2147483890" r:id="rId29"/>
    <p:sldLayoutId id="2147483891" r:id="rId30"/>
    <p:sldLayoutId id="2147483892" r:id="rId31"/>
    <p:sldLayoutId id="2147483893" r:id="rId32"/>
    <p:sldLayoutId id="2147483894" r:id="rId33"/>
    <p:sldLayoutId id="2147483895" r:id="rId34"/>
    <p:sldLayoutId id="2147483896" r:id="rId35"/>
    <p:sldLayoutId id="2147483897" r:id="rId36"/>
    <p:sldLayoutId id="2147483898" r:id="rId37"/>
    <p:sldLayoutId id="2147483899" r:id="rId38"/>
    <p:sldLayoutId id="2147483900" r:id="rId39"/>
    <p:sldLayoutId id="2147483901" r:id="rId40"/>
    <p:sldLayoutId id="2147483902" r:id="rId41"/>
    <p:sldLayoutId id="2147483903" r:id="rId42"/>
    <p:sldLayoutId id="2147483904" r:id="rId43"/>
    <p:sldLayoutId id="2147483905" r:id="rId44"/>
    <p:sldLayoutId id="2147483906" r:id="rId45"/>
    <p:sldLayoutId id="2147483907" r:id="rId46"/>
  </p:sldLayoutIdLst>
  <p:hf hdr="0" ftr="0" dt="0"/>
  <p:txStyles>
    <p:titleStyle>
      <a:lvl1pPr algn="l" defTabSz="995548" rtl="0" eaLnBrk="1" latinLnBrk="0" hangingPunct="1">
        <a:spcBef>
          <a:spcPct val="0"/>
        </a:spcBef>
        <a:buNone/>
        <a:defRPr lang="es-ES" sz="3499" kern="1200" dirty="0" smtClean="0">
          <a:solidFill>
            <a:srgbClr val="13A4D9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73331" indent="-373331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808882" indent="-311109" algn="l" defTabSz="995548" rtl="0" eaLnBrk="1" latinLnBrk="0" hangingPunct="1">
        <a:spcBef>
          <a:spcPct val="20000"/>
        </a:spcBef>
        <a:buFont typeface="Arial" pitchFamily="34" charset="0"/>
        <a:buChar char="–"/>
        <a:defRPr lang="es-ES" sz="160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244436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742209" indent="-248887" algn="l" defTabSz="99554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239983" indent="-248887" algn="l" defTabSz="99554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737757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35531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733305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231079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22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6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9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4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1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93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76" y="-1412287"/>
            <a:ext cx="3919934" cy="11781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Como montar una </a:t>
            </a:r>
            <a:r>
              <a:rPr lang="es-ES" dirty="0" err="1"/>
              <a:t>WebAPI</a:t>
            </a:r>
            <a:r>
              <a:rPr lang="es-ES" dirty="0"/>
              <a:t> en ASP.NET Core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Díaz Cervera – Sergio </a:t>
            </a:r>
            <a:r>
              <a:rPr lang="es-ES" dirty="0" err="1"/>
              <a:t>Hernandez</a:t>
            </a:r>
            <a:r>
              <a:rPr lang="es-ES" dirty="0"/>
              <a:t> Mancebo</a:t>
            </a:r>
          </a:p>
        </p:txBody>
      </p:sp>
      <p:pic>
        <p:nvPicPr>
          <p:cNvPr id="5" name="Marcador de posición de imagen 2">
            <a:extLst>
              <a:ext uri="{FF2B5EF4-FFF2-40B4-BE49-F238E27FC236}">
                <a16:creationId xmlns:a16="http://schemas.microsoft.com/office/drawing/2014/main" id="{D7FACED7-D0B3-4287-B12E-A1E002A95557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955" y="6143786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3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EDE5CC3-53C9-4CF8-9DD7-6A480F22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4000" dirty="0"/>
              <a:t>Introducción</a:t>
            </a:r>
          </a:p>
          <a:p>
            <a:r>
              <a:rPr lang="es-ES" sz="4000" dirty="0" err="1"/>
              <a:t>Routing</a:t>
            </a:r>
            <a:endParaRPr lang="es-ES" sz="4000" dirty="0"/>
          </a:p>
          <a:p>
            <a:r>
              <a:rPr lang="es-ES" sz="4000" dirty="0" err="1"/>
              <a:t>Versioning</a:t>
            </a:r>
            <a:endParaRPr lang="es-ES" sz="4000" dirty="0"/>
          </a:p>
          <a:p>
            <a:r>
              <a:rPr lang="es-ES" sz="4000" dirty="0"/>
              <a:t>Autenticación</a:t>
            </a:r>
          </a:p>
          <a:p>
            <a:r>
              <a:rPr lang="es-ES" sz="4000" dirty="0"/>
              <a:t>Inyección de Dependencias</a:t>
            </a:r>
          </a:p>
          <a:p>
            <a:r>
              <a:rPr lang="es-ES" sz="4000" dirty="0"/>
              <a:t>Documentación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6AB6BA-1047-421E-AD3F-3C872723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pic>
        <p:nvPicPr>
          <p:cNvPr id="4" name="Marcador de contenido 8">
            <a:extLst>
              <a:ext uri="{FF2B5EF4-FFF2-40B4-BE49-F238E27FC236}">
                <a16:creationId xmlns:a16="http://schemas.microsoft.com/office/drawing/2014/main" id="{041B200E-A746-4F7F-846A-10D69CD3A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867" y="2196455"/>
            <a:ext cx="2712345" cy="27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AD0525E-AF50-47E3-BF48-49514E70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Toda ha cambiado …  Nada ha cambiado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7A8FEFD-47EC-42E7-9805-78A8A9C7FD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Resultado de imagen de zidane jugador entrenador">
            <a:extLst>
              <a:ext uri="{FF2B5EF4-FFF2-40B4-BE49-F238E27FC236}">
                <a16:creationId xmlns:a16="http://schemas.microsoft.com/office/drawing/2014/main" id="{32674CD8-605F-494A-88CA-A9D0E755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75" y="998290"/>
            <a:ext cx="10873208" cy="611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9D5D53-9A56-44EA-B44E-6CA0B576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ha cambiado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003E684-D100-41F8-B963-DE065966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68" y="1116335"/>
            <a:ext cx="9941892" cy="55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44ED0C0-4C43-488C-AA68-D3E2F99D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.NET cada vez más grande y más pesado</a:t>
            </a:r>
          </a:p>
          <a:p>
            <a:r>
              <a:rPr lang="es-ES" dirty="0"/>
              <a:t>Todas las versiones dependen del Framework</a:t>
            </a:r>
          </a:p>
          <a:p>
            <a:r>
              <a:rPr lang="es-ES" dirty="0" err="1"/>
              <a:t>Difcultad</a:t>
            </a:r>
            <a:r>
              <a:rPr lang="es-ES" dirty="0"/>
              <a:t> para mantener el ciclo de </a:t>
            </a:r>
            <a:r>
              <a:rPr lang="es-ES" dirty="0" err="1"/>
              <a:t>Release</a:t>
            </a:r>
            <a:r>
              <a:rPr lang="es-ES" dirty="0"/>
              <a:t> actual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3A47FDB-2C05-451B-86AA-A4102EF9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Historia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F34BF9-7DF8-4201-BEE2-EAC9D7AC1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5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555E60-2AF2-4483-B08B-5EA601458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3" y="1548383"/>
            <a:ext cx="11590401" cy="30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9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83CD139-66FA-419E-86FB-A221D59D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Implementación flexible</a:t>
            </a:r>
          </a:p>
          <a:p>
            <a:r>
              <a:rPr lang="es-ES" sz="3200" dirty="0"/>
              <a:t>Multiplataforma</a:t>
            </a:r>
          </a:p>
          <a:p>
            <a:r>
              <a:rPr lang="es-ES" sz="3200" dirty="0"/>
              <a:t>Herramientas de línea de comandos</a:t>
            </a:r>
          </a:p>
          <a:p>
            <a:r>
              <a:rPr lang="es-ES" sz="3200" dirty="0"/>
              <a:t>Compatible con .NET </a:t>
            </a:r>
            <a:r>
              <a:rPr lang="es-ES" sz="3200" dirty="0" err="1"/>
              <a:t>Frameworks</a:t>
            </a:r>
            <a:r>
              <a:rPr lang="es-ES" sz="3200" dirty="0"/>
              <a:t>, </a:t>
            </a:r>
            <a:r>
              <a:rPr lang="es-ES" sz="3200" dirty="0" err="1"/>
              <a:t>Xamarin</a:t>
            </a:r>
            <a:r>
              <a:rPr lang="es-ES" sz="3200" dirty="0"/>
              <a:t> y Mono</a:t>
            </a:r>
          </a:p>
          <a:p>
            <a:r>
              <a:rPr lang="es-ES" sz="3200" dirty="0"/>
              <a:t>Código Abierto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938C32-AFF4-45FF-AC3E-1CB212D3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.NET Core?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82B47C-602E-4B07-8C2B-98CB6370D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6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9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0C4E79-2616-4799-8215-08FA49CF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Donde se nota la mejora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000F8-DE13-4F32-8B5C-F61209A06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7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1026" name="Picture 2" descr="Resultado de imagen de request per second .net core">
            <a:extLst>
              <a:ext uri="{FF2B5EF4-FFF2-40B4-BE49-F238E27FC236}">
                <a16:creationId xmlns:a16="http://schemas.microsoft.com/office/drawing/2014/main" id="{C27F5319-41B7-4B3D-BFE4-EF9BD986A4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027" y="1188343"/>
            <a:ext cx="7920880" cy="54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CC19B3E-EAE7-4272-BB3A-1EFDBF3B68E6}"/>
              </a:ext>
            </a:extLst>
          </p:cNvPr>
          <p:cNvSpPr/>
          <p:nvPr/>
        </p:nvSpPr>
        <p:spPr>
          <a:xfrm>
            <a:off x="569118" y="6897277"/>
            <a:ext cx="4389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https://github.com/aspnet/benchmarks</a:t>
            </a:r>
          </a:p>
        </p:txBody>
      </p:sp>
    </p:spTree>
    <p:extLst>
      <p:ext uri="{BB962C8B-B14F-4D97-AF65-F5344CB8AC3E}">
        <p14:creationId xmlns:p14="http://schemas.microsoft.com/office/powerpoint/2010/main" val="228638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CFA104-C9D7-401B-B0EC-863318252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907" y="1260351"/>
            <a:ext cx="9073008" cy="568410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576B19C-8248-44C4-81C4-E5BC104F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Comparativas .NET Core, </a:t>
            </a:r>
            <a:r>
              <a:rPr lang="es-ES" dirty="0" err="1"/>
              <a:t>NodeJS</a:t>
            </a:r>
            <a:r>
              <a:rPr lang="es-ES" dirty="0"/>
              <a:t>, etc..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BB5F3E-6999-45A8-B47A-394946BF1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8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3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D5E5206-0159-43E8-B6B7-10667BF6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Manos a la obra </a:t>
            </a:r>
            <a:br>
              <a:rPr lang="es-ES"/>
            </a:br>
            <a:br>
              <a:rPr lang="es-ES"/>
            </a:br>
            <a:r>
              <a:rPr lang="es-ES"/>
              <a:t>https://github.com/Encamina/APIDays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40EC89-FAD1-40C2-8C07-868E1FA4968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5A3359-56F6-4BAC-9E7F-2F1F4A8D83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9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26387"/>
      </p:ext>
    </p:extLst>
  </p:cSld>
  <p:clrMapOvr>
    <a:masterClrMapping/>
  </p:clrMapOvr>
</p:sld>
</file>

<file path=ppt/theme/theme1.xml><?xml version="1.0" encoding="utf-8"?>
<a:theme xmlns:a="http://schemas.openxmlformats.org/drawingml/2006/main" name="ENCAMINA">
  <a:themeElements>
    <a:clrScheme name="ENCAMINA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00B0F0"/>
      </a:accent1>
      <a:accent2>
        <a:srgbClr val="00B050"/>
      </a:accent2>
      <a:accent3>
        <a:srgbClr val="7030A0"/>
      </a:accent3>
      <a:accent4>
        <a:srgbClr val="C00000"/>
      </a:accent4>
      <a:accent5>
        <a:srgbClr val="FFC000"/>
      </a:accent5>
      <a:accent6>
        <a:srgbClr val="0070C0"/>
      </a:accent6>
      <a:hlink>
        <a:srgbClr val="00B0F0"/>
      </a:hlink>
      <a:folHlink>
        <a:srgbClr val="00B0F0"/>
      </a:folHlink>
    </a:clrScheme>
    <a:fontScheme name="ENAMINA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CAMINA- Plantilla base para ppt.potx" id="{6A5AC483-3710-41A3-973B-DAFFA8813CE9}" vid="{889A7838-C5C0-4868-A8D6-A048CD73F0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E0CF886673FA469809CB134AEE7295" ma:contentTypeVersion="9" ma:contentTypeDescription="Crear nuevo documento." ma:contentTypeScope="" ma:versionID="634bc9bce23b57a9385b29d756ae0c04">
  <xsd:schema xmlns:xsd="http://www.w3.org/2001/XMLSchema" xmlns:xs="http://www.w3.org/2001/XMLSchema" xmlns:p="http://schemas.microsoft.com/office/2006/metadata/properties" xmlns:ns2="3fc376a6-7dd6-488b-97d3-185ba1a312b8" xmlns:ns3="e1478163-bf3c-43ca-9f3f-1606a2a1b2bb" targetNamespace="http://schemas.microsoft.com/office/2006/metadata/properties" ma:root="true" ma:fieldsID="5c88b5c1d50b2dc5a5925ff2671eaedc" ns2:_="" ns3:_="">
    <xsd:import namespace="3fc376a6-7dd6-488b-97d3-185ba1a312b8"/>
    <xsd:import namespace="e1478163-bf3c-43ca-9f3f-1606a2a1b2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376a6-7dd6-488b-97d3-185ba1a312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78163-bf3c-43ca-9f3f-1606a2a1b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E17DE3-9FEF-4763-A4CA-466E9F9451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132315-85E7-4715-9264-D006C1C7D479}">
  <ds:schemaRefs>
    <ds:schemaRef ds:uri="http://purl.org/dc/dcmitype/"/>
    <ds:schemaRef ds:uri="http://purl.org/dc/elements/1.1/"/>
    <ds:schemaRef ds:uri="3fc376a6-7dd6-488b-97d3-185ba1a312b8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801A0D6-1BC1-4244-A0ED-98D7A3527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376a6-7dd6-488b-97d3-185ba1a312b8"/>
    <ds:schemaRef ds:uri="e1478163-bf3c-43ca-9f3f-1606a2a1b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Presentacion</Template>
  <TotalTime>32</TotalTime>
  <Words>120</Words>
  <Application>Microsoft Office PowerPoint</Application>
  <PresentationFormat>Personalizado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Symbol</vt:lpstr>
      <vt:lpstr>ENCAMINA</vt:lpstr>
      <vt:lpstr>Como montar una WebAPI en ASP.NET Core </vt:lpstr>
      <vt:lpstr>Agenda</vt:lpstr>
      <vt:lpstr>Toda ha cambiado …  Nada ha cambiado</vt:lpstr>
      <vt:lpstr>Que ha cambiado</vt:lpstr>
      <vt:lpstr>Un poco de Historia</vt:lpstr>
      <vt:lpstr>¿Qué es .NET Core?</vt:lpstr>
      <vt:lpstr>Donde se nota la mejora</vt:lpstr>
      <vt:lpstr>Comparativas .NET Core, NodeJS, etc..</vt:lpstr>
      <vt:lpstr>Manos a la obra   https://github.com/Encamina/APIDays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montar una WebAPI en ASP.NET Core</dc:title>
  <dc:creator>Adrián Díaz Cervera</dc:creator>
  <cp:lastModifiedBy>Adrián Díaz Cervera</cp:lastModifiedBy>
  <cp:revision>4</cp:revision>
  <dcterms:created xsi:type="dcterms:W3CDTF">2017-10-10T10:22:42Z</dcterms:created>
  <dcterms:modified xsi:type="dcterms:W3CDTF">2017-10-10T20:49:19Z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0x0101004EE0CF886673FA469809CB134AEE7295</vt:lpwstr>
  </property>
</Properties>
</file>