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10178" r:id="rId7"/>
    <p:sldId id="10193" r:id="rId8"/>
    <p:sldId id="10194" r:id="rId9"/>
    <p:sldId id="10196" r:id="rId10"/>
    <p:sldId id="10197" r:id="rId11"/>
    <p:sldId id="10198" r:id="rId12"/>
    <p:sldId id="10199" r:id="rId13"/>
    <p:sldId id="10200" r:id="rId14"/>
    <p:sldId id="10201" r:id="rId15"/>
    <p:sldId id="10202" r:id="rId16"/>
    <p:sldId id="10203" r:id="rId17"/>
    <p:sldId id="10204" r:id="rId18"/>
    <p:sldId id="10205" r:id="rId19"/>
    <p:sldId id="10206" r:id="rId20"/>
    <p:sldId id="10207" r:id="rId21"/>
    <p:sldId id="10208" r:id="rId22"/>
    <p:sldId id="10209" r:id="rId23"/>
    <p:sldId id="10181" r:id="rId24"/>
    <p:sldId id="10211" r:id="rId25"/>
    <p:sldId id="10251" r:id="rId26"/>
    <p:sldId id="10182" r:id="rId27"/>
    <p:sldId id="10213" r:id="rId28"/>
    <p:sldId id="10214" r:id="rId29"/>
    <p:sldId id="10215" r:id="rId30"/>
    <p:sldId id="10216" r:id="rId31"/>
    <p:sldId id="10217" r:id="rId32"/>
    <p:sldId id="10224" r:id="rId33"/>
    <p:sldId id="10225" r:id="rId34"/>
    <p:sldId id="25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>
          <p15:clr>
            <a:srgbClr val="A4A3A4"/>
          </p15:clr>
        </p15:guide>
        <p15:guide id="2" orient="horz" pos="2835">
          <p15:clr>
            <a:srgbClr val="A4A3A4"/>
          </p15:clr>
        </p15:guide>
        <p15:guide id="3" pos="2880">
          <p15:clr>
            <a:srgbClr val="A4A3A4"/>
          </p15:clr>
        </p15:guide>
        <p15:guide id="4" pos="1644">
          <p15:clr>
            <a:srgbClr val="A4A3A4"/>
          </p15:clr>
        </p15:guide>
        <p15:guide id="5" orient="horz" pos="1663">
          <p15:clr>
            <a:srgbClr val="A4A3A4"/>
          </p15:clr>
        </p15:guide>
        <p15:guide id="6" pos="3200">
          <p15:clr>
            <a:srgbClr val="A4A3A4"/>
          </p15:clr>
        </p15:guide>
        <p15:guide id="7" orient="horz" pos="2742">
          <p15:clr>
            <a:srgbClr val="A4A3A4"/>
          </p15:clr>
        </p15:guide>
        <p15:guide id="8" orient="horz" pos="2379">
          <p15:clr>
            <a:srgbClr val="A4A3A4"/>
          </p15:clr>
        </p15:guide>
        <p15:guide id="9" pos="3902">
          <p15:clr>
            <a:srgbClr val="A4A3A4"/>
          </p15:clr>
        </p15:guide>
        <p15:guide id="10" pos="2382">
          <p15:clr>
            <a:srgbClr val="A4A3A4"/>
          </p15:clr>
        </p15:guide>
        <p15:guide id="11" orient="horz" pos="20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0C7"/>
    <a:srgbClr val="785CB4"/>
    <a:srgbClr val="5D2C91"/>
    <a:srgbClr val="362E88"/>
    <a:srgbClr val="5642A3"/>
    <a:srgbClr val="4D43A3"/>
    <a:srgbClr val="D5309A"/>
    <a:srgbClr val="F14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E4C8B-FE6B-DC9F-5CE0-44F5E09F12A4}" v="9" dt="2019-05-28T09:05:50.355"/>
    <p1510:client id="{AEC83838-A065-446B-9D0A-9375D217229C}" v="1" dt="2019-05-28T11:00:32.750"/>
    <p1510:client id="{E677555C-B317-4FCD-BF09-98949A147528}" v="445" dt="2019-05-28T10:00:01.182"/>
  </p1510:revLst>
</p1510:revInfo>
</file>

<file path=ppt/tableStyles.xml><?xml version="1.0" encoding="utf-8"?>
<a:tblStyleLst xmlns:a="http://schemas.openxmlformats.org/drawingml/2006/main" def="{D701D38D-5184-47A6-8E1E-579052DE0D4B}">
  <a:tblStyle styleId="{D701D38D-5184-47A6-8E1E-579052DE0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60" y="114"/>
      </p:cViewPr>
      <p:guideLst>
        <p:guide pos="340"/>
        <p:guide orient="horz" pos="2835"/>
        <p:guide pos="2880"/>
        <p:guide pos="1644"/>
        <p:guide orient="horz" pos="1663"/>
        <p:guide pos="3200"/>
        <p:guide orient="horz" pos="2742"/>
        <p:guide orient="horz" pos="2379"/>
        <p:guide pos="3902"/>
        <p:guide pos="238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Community PRs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Data.Cummulative!$K$1</c:f>
              <c:strCache>
                <c:ptCount val="1"/>
                <c:pt idx="0">
                  <c:v>CoreCLR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Data.Cummulative!$N$4:$N$25</c:f>
              <c:numCache>
                <c:formatCode>General</c:formatCode>
                <c:ptCount val="22"/>
                <c:pt idx="0">
                  <c:v>0</c:v>
                </c:pt>
                <c:pt idx="1">
                  <c:v>50</c:v>
                </c:pt>
                <c:pt idx="2">
                  <c:v>82</c:v>
                </c:pt>
                <c:pt idx="3">
                  <c:v>90</c:v>
                </c:pt>
                <c:pt idx="4">
                  <c:v>101</c:v>
                </c:pt>
                <c:pt idx="5">
                  <c:v>108</c:v>
                </c:pt>
                <c:pt idx="6">
                  <c:v>116</c:v>
                </c:pt>
                <c:pt idx="7">
                  <c:v>127</c:v>
                </c:pt>
                <c:pt idx="8">
                  <c:v>137</c:v>
                </c:pt>
                <c:pt idx="9">
                  <c:v>148</c:v>
                </c:pt>
                <c:pt idx="10">
                  <c:v>156</c:v>
                </c:pt>
                <c:pt idx="11">
                  <c:v>164</c:v>
                </c:pt>
                <c:pt idx="12">
                  <c:v>192</c:v>
                </c:pt>
                <c:pt idx="13">
                  <c:v>211</c:v>
                </c:pt>
                <c:pt idx="14">
                  <c:v>220</c:v>
                </c:pt>
                <c:pt idx="15">
                  <c:v>223</c:v>
                </c:pt>
                <c:pt idx="16">
                  <c:v>228</c:v>
                </c:pt>
                <c:pt idx="17">
                  <c:v>230</c:v>
                </c:pt>
                <c:pt idx="18">
                  <c:v>238</c:v>
                </c:pt>
                <c:pt idx="19">
                  <c:v>244</c:v>
                </c:pt>
                <c:pt idx="20">
                  <c:v>247</c:v>
                </c:pt>
                <c:pt idx="21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57-4DCC-8B3F-A430ADF29ADA}"/>
            </c:ext>
          </c:extLst>
        </c:ser>
        <c:ser>
          <c:idx val="0"/>
          <c:order val="1"/>
          <c:tx>
            <c:strRef>
              <c:f>Data.Cummulative!$D$1</c:f>
              <c:strCache>
                <c:ptCount val="1"/>
                <c:pt idx="0">
                  <c:v>CoreFX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Data.Cummulative!$G$4:$G$25</c:f>
              <c:numCache>
                <c:formatCode>General</c:formatCode>
                <c:ptCount val="22"/>
                <c:pt idx="0">
                  <c:v>0</c:v>
                </c:pt>
                <c:pt idx="1">
                  <c:v>39</c:v>
                </c:pt>
                <c:pt idx="2">
                  <c:v>48</c:v>
                </c:pt>
                <c:pt idx="3">
                  <c:v>53</c:v>
                </c:pt>
                <c:pt idx="4">
                  <c:v>62</c:v>
                </c:pt>
                <c:pt idx="5">
                  <c:v>80</c:v>
                </c:pt>
                <c:pt idx="6">
                  <c:v>97</c:v>
                </c:pt>
                <c:pt idx="7">
                  <c:v>99</c:v>
                </c:pt>
                <c:pt idx="8">
                  <c:v>105</c:v>
                </c:pt>
                <c:pt idx="9">
                  <c:v>114</c:v>
                </c:pt>
                <c:pt idx="10">
                  <c:v>125</c:v>
                </c:pt>
                <c:pt idx="11">
                  <c:v>129</c:v>
                </c:pt>
                <c:pt idx="12">
                  <c:v>140</c:v>
                </c:pt>
                <c:pt idx="13">
                  <c:v>148</c:v>
                </c:pt>
                <c:pt idx="14">
                  <c:v>161</c:v>
                </c:pt>
                <c:pt idx="15">
                  <c:v>176</c:v>
                </c:pt>
                <c:pt idx="16">
                  <c:v>187</c:v>
                </c:pt>
                <c:pt idx="17">
                  <c:v>190</c:v>
                </c:pt>
                <c:pt idx="18">
                  <c:v>194</c:v>
                </c:pt>
                <c:pt idx="19">
                  <c:v>213</c:v>
                </c:pt>
                <c:pt idx="20">
                  <c:v>225</c:v>
                </c:pt>
                <c:pt idx="21">
                  <c:v>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57-4DCC-8B3F-A430ADF29ADA}"/>
            </c:ext>
          </c:extLst>
        </c:ser>
        <c:ser>
          <c:idx val="3"/>
          <c:order val="2"/>
          <c:tx>
            <c:strRef>
              <c:f>Data.Cummulative!$Y$1</c:f>
              <c:strCache>
                <c:ptCount val="1"/>
                <c:pt idx="0">
                  <c:v>WinForms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Data.Cummulative!$AB$4:$AB$25</c:f>
              <c:numCache>
                <c:formatCode>General</c:formatCode>
                <c:ptCount val="22"/>
                <c:pt idx="0">
                  <c:v>0</c:v>
                </c:pt>
                <c:pt idx="1">
                  <c:v>17</c:v>
                </c:pt>
                <c:pt idx="2">
                  <c:v>19</c:v>
                </c:pt>
                <c:pt idx="3">
                  <c:v>22</c:v>
                </c:pt>
                <c:pt idx="4">
                  <c:v>27</c:v>
                </c:pt>
                <c:pt idx="5">
                  <c:v>37</c:v>
                </c:pt>
                <c:pt idx="6">
                  <c:v>41</c:v>
                </c:pt>
                <c:pt idx="7">
                  <c:v>43</c:v>
                </c:pt>
                <c:pt idx="8">
                  <c:v>58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  <c:pt idx="14">
                  <c:v>93</c:v>
                </c:pt>
                <c:pt idx="15">
                  <c:v>99</c:v>
                </c:pt>
                <c:pt idx="16">
                  <c:v>101</c:v>
                </c:pt>
                <c:pt idx="17">
                  <c:v>109</c:v>
                </c:pt>
                <c:pt idx="18">
                  <c:v>120</c:v>
                </c:pt>
                <c:pt idx="19">
                  <c:v>141</c:v>
                </c:pt>
                <c:pt idx="20">
                  <c:v>157</c:v>
                </c:pt>
                <c:pt idx="21">
                  <c:v>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57-4DCC-8B3F-A430ADF29ADA}"/>
            </c:ext>
          </c:extLst>
        </c:ser>
        <c:ser>
          <c:idx val="4"/>
          <c:order val="3"/>
          <c:tx>
            <c:strRef>
              <c:f>Data.Cummulative!$AF$1</c:f>
              <c:strCache>
                <c:ptCount val="1"/>
                <c:pt idx="0">
                  <c:v>WPF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Data.Cummulative!$AI$4:$AI$25</c:f>
              <c:numCache>
                <c:formatCode>General</c:formatCode>
                <c:ptCount val="22"/>
                <c:pt idx="0">
                  <c:v>0</c:v>
                </c:pt>
                <c:pt idx="1">
                  <c:v>32</c:v>
                </c:pt>
                <c:pt idx="2">
                  <c:v>33</c:v>
                </c:pt>
                <c:pt idx="3">
                  <c:v>40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46</c:v>
                </c:pt>
                <c:pt idx="8">
                  <c:v>46</c:v>
                </c:pt>
                <c:pt idx="9">
                  <c:v>48</c:v>
                </c:pt>
                <c:pt idx="10">
                  <c:v>48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50</c:v>
                </c:pt>
                <c:pt idx="15">
                  <c:v>50</c:v>
                </c:pt>
                <c:pt idx="16">
                  <c:v>51</c:v>
                </c:pt>
                <c:pt idx="17">
                  <c:v>51</c:v>
                </c:pt>
                <c:pt idx="18">
                  <c:v>54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57-4DCC-8B3F-A430ADF29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002752"/>
        <c:axId val="758004064"/>
      </c:lineChart>
      <c:catAx>
        <c:axId val="7580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 since open sourcing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8004064"/>
        <c:crosses val="autoZero"/>
        <c:auto val="1"/>
        <c:lblAlgn val="ctr"/>
        <c:lblOffset val="100"/>
        <c:noMultiLvlLbl val="0"/>
      </c:catAx>
      <c:valAx>
        <c:axId val="7580040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80027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Community issues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Data.Cummulative!$K$1</c:f>
              <c:strCache>
                <c:ptCount val="1"/>
                <c:pt idx="0">
                  <c:v>CoreCLR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Data.Cummulative!$M$4:$M$25</c:f>
              <c:numCache>
                <c:formatCode>General</c:formatCode>
                <c:ptCount val="22"/>
                <c:pt idx="0">
                  <c:v>0</c:v>
                </c:pt>
                <c:pt idx="1">
                  <c:v>80</c:v>
                </c:pt>
                <c:pt idx="2">
                  <c:v>99</c:v>
                </c:pt>
                <c:pt idx="3">
                  <c:v>110</c:v>
                </c:pt>
                <c:pt idx="4">
                  <c:v>120</c:v>
                </c:pt>
                <c:pt idx="5">
                  <c:v>127</c:v>
                </c:pt>
                <c:pt idx="6">
                  <c:v>139</c:v>
                </c:pt>
                <c:pt idx="7">
                  <c:v>154</c:v>
                </c:pt>
                <c:pt idx="8">
                  <c:v>163</c:v>
                </c:pt>
                <c:pt idx="9">
                  <c:v>178</c:v>
                </c:pt>
                <c:pt idx="10">
                  <c:v>190</c:v>
                </c:pt>
                <c:pt idx="11">
                  <c:v>198</c:v>
                </c:pt>
                <c:pt idx="12">
                  <c:v>219</c:v>
                </c:pt>
                <c:pt idx="13">
                  <c:v>240</c:v>
                </c:pt>
                <c:pt idx="14">
                  <c:v>256</c:v>
                </c:pt>
                <c:pt idx="15">
                  <c:v>272</c:v>
                </c:pt>
                <c:pt idx="16">
                  <c:v>280</c:v>
                </c:pt>
                <c:pt idx="17">
                  <c:v>288</c:v>
                </c:pt>
                <c:pt idx="18">
                  <c:v>300</c:v>
                </c:pt>
                <c:pt idx="19">
                  <c:v>307</c:v>
                </c:pt>
                <c:pt idx="20">
                  <c:v>321</c:v>
                </c:pt>
                <c:pt idx="2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30-4B79-BDC0-681FB75192A7}"/>
            </c:ext>
          </c:extLst>
        </c:ser>
        <c:ser>
          <c:idx val="0"/>
          <c:order val="1"/>
          <c:tx>
            <c:strRef>
              <c:f>Data.Cummulative!$D$1</c:f>
              <c:strCache>
                <c:ptCount val="1"/>
                <c:pt idx="0">
                  <c:v>CoreFX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Data.Cummulative!$F$4:$F$25</c:f>
              <c:numCache>
                <c:formatCode>General</c:formatCode>
                <c:ptCount val="22"/>
                <c:pt idx="0">
                  <c:v>0</c:v>
                </c:pt>
                <c:pt idx="1">
                  <c:v>33</c:v>
                </c:pt>
                <c:pt idx="2">
                  <c:v>40</c:v>
                </c:pt>
                <c:pt idx="3">
                  <c:v>44</c:v>
                </c:pt>
                <c:pt idx="4">
                  <c:v>49</c:v>
                </c:pt>
                <c:pt idx="5">
                  <c:v>55</c:v>
                </c:pt>
                <c:pt idx="6">
                  <c:v>64</c:v>
                </c:pt>
                <c:pt idx="7">
                  <c:v>66</c:v>
                </c:pt>
                <c:pt idx="8">
                  <c:v>71</c:v>
                </c:pt>
                <c:pt idx="9">
                  <c:v>84</c:v>
                </c:pt>
                <c:pt idx="10">
                  <c:v>95</c:v>
                </c:pt>
                <c:pt idx="11">
                  <c:v>112</c:v>
                </c:pt>
                <c:pt idx="12">
                  <c:v>125</c:v>
                </c:pt>
                <c:pt idx="13">
                  <c:v>150</c:v>
                </c:pt>
                <c:pt idx="14">
                  <c:v>157</c:v>
                </c:pt>
                <c:pt idx="15">
                  <c:v>174</c:v>
                </c:pt>
                <c:pt idx="16">
                  <c:v>186</c:v>
                </c:pt>
                <c:pt idx="17">
                  <c:v>193</c:v>
                </c:pt>
                <c:pt idx="18">
                  <c:v>204</c:v>
                </c:pt>
                <c:pt idx="19">
                  <c:v>216</c:v>
                </c:pt>
                <c:pt idx="20">
                  <c:v>230</c:v>
                </c:pt>
                <c:pt idx="2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30-4B79-BDC0-681FB75192A7}"/>
            </c:ext>
          </c:extLst>
        </c:ser>
        <c:ser>
          <c:idx val="4"/>
          <c:order val="2"/>
          <c:tx>
            <c:strRef>
              <c:f>Data.Cummulative!$AF$1</c:f>
              <c:strCache>
                <c:ptCount val="1"/>
                <c:pt idx="0">
                  <c:v>WPF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Data.Cummulative!$AH$4:$AH$25</c:f>
              <c:numCache>
                <c:formatCode>General</c:formatCode>
                <c:ptCount val="22"/>
                <c:pt idx="0">
                  <c:v>0</c:v>
                </c:pt>
                <c:pt idx="1">
                  <c:v>63</c:v>
                </c:pt>
                <c:pt idx="2">
                  <c:v>84</c:v>
                </c:pt>
                <c:pt idx="3">
                  <c:v>92</c:v>
                </c:pt>
                <c:pt idx="4">
                  <c:v>104</c:v>
                </c:pt>
                <c:pt idx="5">
                  <c:v>109</c:v>
                </c:pt>
                <c:pt idx="6">
                  <c:v>113</c:v>
                </c:pt>
                <c:pt idx="7">
                  <c:v>118</c:v>
                </c:pt>
                <c:pt idx="8">
                  <c:v>126</c:v>
                </c:pt>
                <c:pt idx="9">
                  <c:v>137</c:v>
                </c:pt>
                <c:pt idx="10">
                  <c:v>139</c:v>
                </c:pt>
                <c:pt idx="11">
                  <c:v>141</c:v>
                </c:pt>
                <c:pt idx="12">
                  <c:v>149</c:v>
                </c:pt>
                <c:pt idx="13">
                  <c:v>155</c:v>
                </c:pt>
                <c:pt idx="14">
                  <c:v>163</c:v>
                </c:pt>
                <c:pt idx="15">
                  <c:v>175</c:v>
                </c:pt>
                <c:pt idx="16">
                  <c:v>179</c:v>
                </c:pt>
                <c:pt idx="17">
                  <c:v>185</c:v>
                </c:pt>
                <c:pt idx="18">
                  <c:v>196</c:v>
                </c:pt>
                <c:pt idx="19">
                  <c:v>203</c:v>
                </c:pt>
                <c:pt idx="20">
                  <c:v>208</c:v>
                </c:pt>
                <c:pt idx="2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30-4B79-BDC0-681FB75192A7}"/>
            </c:ext>
          </c:extLst>
        </c:ser>
        <c:ser>
          <c:idx val="3"/>
          <c:order val="3"/>
          <c:tx>
            <c:strRef>
              <c:f>Data.Cummulative!$Y$1</c:f>
              <c:strCache>
                <c:ptCount val="1"/>
                <c:pt idx="0">
                  <c:v>WinForms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Data.Cummulative!$A$4:$A$25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Data.Cummulative!$AA$4:$AA$25</c:f>
              <c:numCache>
                <c:formatCode>General</c:formatCode>
                <c:ptCount val="22"/>
                <c:pt idx="0">
                  <c:v>0</c:v>
                </c:pt>
                <c:pt idx="1">
                  <c:v>21</c:v>
                </c:pt>
                <c:pt idx="2">
                  <c:v>28</c:v>
                </c:pt>
                <c:pt idx="3">
                  <c:v>36</c:v>
                </c:pt>
                <c:pt idx="4">
                  <c:v>39</c:v>
                </c:pt>
                <c:pt idx="5">
                  <c:v>45</c:v>
                </c:pt>
                <c:pt idx="6">
                  <c:v>50</c:v>
                </c:pt>
                <c:pt idx="7">
                  <c:v>54</c:v>
                </c:pt>
                <c:pt idx="8">
                  <c:v>84</c:v>
                </c:pt>
                <c:pt idx="9">
                  <c:v>84</c:v>
                </c:pt>
                <c:pt idx="10">
                  <c:v>86</c:v>
                </c:pt>
                <c:pt idx="11">
                  <c:v>88</c:v>
                </c:pt>
                <c:pt idx="12">
                  <c:v>92</c:v>
                </c:pt>
                <c:pt idx="13">
                  <c:v>98</c:v>
                </c:pt>
                <c:pt idx="14">
                  <c:v>106</c:v>
                </c:pt>
                <c:pt idx="15">
                  <c:v>109</c:v>
                </c:pt>
                <c:pt idx="16">
                  <c:v>113</c:v>
                </c:pt>
                <c:pt idx="17">
                  <c:v>117</c:v>
                </c:pt>
                <c:pt idx="18">
                  <c:v>128</c:v>
                </c:pt>
                <c:pt idx="19">
                  <c:v>149</c:v>
                </c:pt>
                <c:pt idx="20">
                  <c:v>163</c:v>
                </c:pt>
                <c:pt idx="21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30-4B79-BDC0-681FB7519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002752"/>
        <c:axId val="758004064"/>
      </c:lineChart>
      <c:catAx>
        <c:axId val="7580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 since open sourcing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8004064"/>
        <c:crosses val="autoZero"/>
        <c:auto val="1"/>
        <c:lblAlgn val="ctr"/>
        <c:lblOffset val="100"/>
        <c:noMultiLvlLbl val="0"/>
      </c:catAx>
      <c:valAx>
        <c:axId val="7580040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80027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351C8-DD81-4411-AD2F-27D6A62B61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coloredoutline_accent1_2" csCatId="accent1" phldr="1"/>
      <dgm:spPr/>
      <dgm:t>
        <a:bodyPr/>
        <a:lstStyle/>
        <a:p>
          <a:endParaRPr lang="en-US"/>
        </a:p>
      </dgm:t>
    </dgm:pt>
    <dgm:pt modelId="{19BB3F95-D56C-4C8F-9038-DCC33C707F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gRPC</a:t>
          </a:r>
          <a:endParaRPr lang="en-US"/>
        </a:p>
      </dgm:t>
    </dgm:pt>
    <dgm:pt modelId="{AFBC259B-CBBC-43AD-BB0F-922648996669}" type="parTrans" cxnId="{94A57F4B-98F3-4BBB-AFD7-DFBD6E7D46EC}">
      <dgm:prSet/>
      <dgm:spPr/>
      <dgm:t>
        <a:bodyPr/>
        <a:lstStyle/>
        <a:p>
          <a:endParaRPr lang="en-US"/>
        </a:p>
      </dgm:t>
    </dgm:pt>
    <dgm:pt modelId="{40A6F2F3-5FAE-4D71-BBFA-EDDEFC9A922D}" type="sibTrans" cxnId="{94A57F4B-98F3-4BBB-AFD7-DFBD6E7D46EC}">
      <dgm:prSet/>
      <dgm:spPr/>
      <dgm:t>
        <a:bodyPr/>
        <a:lstStyle/>
        <a:p>
          <a:endParaRPr lang="en-US"/>
        </a:p>
      </dgm:t>
    </dgm:pt>
    <dgm:pt modelId="{94CF32B8-E844-4510-88F9-D2558AE90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performance contract-based RPC services with .NET</a:t>
          </a:r>
        </a:p>
      </dgm:t>
    </dgm:pt>
    <dgm:pt modelId="{99C1599A-433E-4D45-B141-C299E1D30B2A}" type="parTrans" cxnId="{02C2D0DD-3B8D-4303-9219-820FEF5A0F4F}">
      <dgm:prSet/>
      <dgm:spPr/>
      <dgm:t>
        <a:bodyPr/>
        <a:lstStyle/>
        <a:p>
          <a:endParaRPr lang="en-US"/>
        </a:p>
      </dgm:t>
    </dgm:pt>
    <dgm:pt modelId="{06999F3B-16C7-4589-A8C1-A08274E03DBD}" type="sibTrans" cxnId="{02C2D0DD-3B8D-4303-9219-820FEF5A0F4F}">
      <dgm:prSet/>
      <dgm:spPr/>
      <dgm:t>
        <a:bodyPr/>
        <a:lstStyle/>
        <a:p>
          <a:endParaRPr lang="en-US"/>
        </a:p>
      </dgm:t>
    </dgm:pt>
    <dgm:pt modelId="{CF5E25AE-A5BB-430F-82AC-2B0012ACF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across many languages and platforms</a:t>
          </a:r>
        </a:p>
      </dgm:t>
    </dgm:pt>
    <dgm:pt modelId="{28A15A23-9E36-4FFC-BC52-6A7B03ED1A91}" type="parTrans" cxnId="{179C2961-C279-4A00-82DA-1B0EC49ED1E4}">
      <dgm:prSet/>
      <dgm:spPr/>
      <dgm:t>
        <a:bodyPr/>
        <a:lstStyle/>
        <a:p>
          <a:endParaRPr lang="en-US"/>
        </a:p>
      </dgm:t>
    </dgm:pt>
    <dgm:pt modelId="{0ED87883-5CF3-44AE-A568-FDFE6E590E26}" type="sibTrans" cxnId="{179C2961-C279-4A00-82DA-1B0EC49ED1E4}">
      <dgm:prSet/>
      <dgm:spPr/>
      <dgm:t>
        <a:bodyPr/>
        <a:lstStyle/>
        <a:p>
          <a:endParaRPr lang="en-US"/>
        </a:p>
      </dgm:t>
    </dgm:pt>
    <dgm:pt modelId="{67F137F0-0861-4730-A18A-4A28AA614C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Worker service </a:t>
          </a:r>
          <a:endParaRPr lang="en-US" dirty="0"/>
        </a:p>
      </dgm:t>
    </dgm:pt>
    <dgm:pt modelId="{010DE67E-772C-49BF-9B71-98C59A2286C1}" type="parTrans" cxnId="{B17EF5CF-BB78-46CB-8063-19BC38E1913C}">
      <dgm:prSet/>
      <dgm:spPr/>
      <dgm:t>
        <a:bodyPr/>
        <a:lstStyle/>
        <a:p>
          <a:endParaRPr lang="en-US"/>
        </a:p>
      </dgm:t>
    </dgm:pt>
    <dgm:pt modelId="{B6E9E971-2988-413A-9D4B-EE84D43435D6}" type="sibTrans" cxnId="{B17EF5CF-BB78-46CB-8063-19BC38E1913C}">
      <dgm:prSet/>
      <dgm:spPr/>
      <dgm:t>
        <a:bodyPr/>
        <a:lstStyle/>
        <a:p>
          <a:endParaRPr lang="en-US"/>
        </a:p>
      </dgm:t>
    </dgm:pt>
    <dgm:pt modelId="{F2BB9BEF-5CAF-4074-AD59-EAD4D50D2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Starting point for long running back processes like Windows Server or Linux daemon</a:t>
          </a:r>
        </a:p>
      </dgm:t>
    </dgm:pt>
    <dgm:pt modelId="{13CA512B-E42C-4384-8EBC-84C732231BFA}" type="parTrans" cxnId="{7668521E-41E3-4CAF-9FCA-350655A9D35F}">
      <dgm:prSet/>
      <dgm:spPr/>
      <dgm:t>
        <a:bodyPr/>
        <a:lstStyle/>
        <a:p>
          <a:endParaRPr lang="en-US"/>
        </a:p>
      </dgm:t>
    </dgm:pt>
    <dgm:pt modelId="{D8600B38-7DE1-4960-995E-B8960EB1CDCC}" type="sibTrans" cxnId="{7668521E-41E3-4CAF-9FCA-350655A9D35F}">
      <dgm:prSet/>
      <dgm:spPr/>
      <dgm:t>
        <a:bodyPr/>
        <a:lstStyle/>
        <a:p>
          <a:endParaRPr lang="en-US"/>
        </a:p>
      </dgm:t>
    </dgm:pt>
    <dgm:pt modelId="{E559C5B8-D71A-4FF5-A9C5-871F268EB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Producing or consuming messages from a message queue</a:t>
          </a:r>
        </a:p>
      </dgm:t>
    </dgm:pt>
    <dgm:pt modelId="{FD846F35-4B8E-4794-90D0-B4D0AC4694B2}" type="parTrans" cxnId="{25634592-6852-4661-A08E-448CD3AF7CB2}">
      <dgm:prSet/>
      <dgm:spPr/>
      <dgm:t>
        <a:bodyPr/>
        <a:lstStyle/>
        <a:p>
          <a:endParaRPr lang="en-US"/>
        </a:p>
      </dgm:t>
    </dgm:pt>
    <dgm:pt modelId="{2586A799-F5EB-46D6-9120-4BE236E6CD02}" type="sibTrans" cxnId="{25634592-6852-4661-A08E-448CD3AF7CB2}">
      <dgm:prSet/>
      <dgm:spPr/>
      <dgm:t>
        <a:bodyPr/>
        <a:lstStyle/>
        <a:p>
          <a:endParaRPr lang="en-US"/>
        </a:p>
      </dgm:t>
    </dgm:pt>
    <dgm:pt modelId="{EA203C3A-5990-44D0-9611-1E5677D06D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Web API’s + identity</a:t>
          </a:r>
          <a:endParaRPr lang="en-US" dirty="0"/>
        </a:p>
      </dgm:t>
    </dgm:pt>
    <dgm:pt modelId="{BCD2B74A-689D-44FF-9828-AB5D96884580}" type="parTrans" cxnId="{37330245-8832-4086-ABBC-F3F2DC7AD0C6}">
      <dgm:prSet/>
      <dgm:spPr/>
      <dgm:t>
        <a:bodyPr/>
        <a:lstStyle/>
        <a:p>
          <a:endParaRPr lang="en-US"/>
        </a:p>
      </dgm:t>
    </dgm:pt>
    <dgm:pt modelId="{D9EF451F-4410-4CCE-ACAC-C0BD6F3E140E}" type="sibTrans" cxnId="{37330245-8832-4086-ABBC-F3F2DC7AD0C6}">
      <dgm:prSet/>
      <dgm:spPr/>
      <dgm:t>
        <a:bodyPr/>
        <a:lstStyle/>
        <a:p>
          <a:endParaRPr lang="en-US"/>
        </a:p>
      </dgm:t>
    </dgm:pt>
    <dgm:pt modelId="{3D096697-1075-4A12-9A0D-86D1845FF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security and authentication to Web API’s</a:t>
          </a:r>
        </a:p>
      </dgm:t>
    </dgm:pt>
    <dgm:pt modelId="{DA81091C-BE4B-4115-AC12-853CE82D5B52}" type="parTrans" cxnId="{8B4FFE30-9DCB-4728-AEA8-6F3520D8591E}">
      <dgm:prSet/>
      <dgm:spPr/>
      <dgm:t>
        <a:bodyPr/>
        <a:lstStyle/>
        <a:p>
          <a:endParaRPr lang="en-US"/>
        </a:p>
      </dgm:t>
    </dgm:pt>
    <dgm:pt modelId="{15ECF9F8-D107-4C4C-B795-B680BDA18C0A}" type="sibTrans" cxnId="{8B4FFE30-9DCB-4728-AEA8-6F3520D8591E}">
      <dgm:prSet/>
      <dgm:spPr/>
      <dgm:t>
        <a:bodyPr/>
        <a:lstStyle/>
        <a:p>
          <a:endParaRPr lang="en-US"/>
        </a:p>
      </dgm:t>
    </dgm:pt>
    <dgm:pt modelId="{D7F6449F-4745-498B-B5A8-032A1DB0D812}" type="pres">
      <dgm:prSet presAssocID="{41F351C8-DD81-4411-AD2F-27D6A62B61B4}" presName="root" presStyleCnt="0">
        <dgm:presLayoutVars>
          <dgm:dir/>
          <dgm:resizeHandles val="exact"/>
        </dgm:presLayoutVars>
      </dgm:prSet>
      <dgm:spPr/>
    </dgm:pt>
    <dgm:pt modelId="{A44D9267-50DC-4F6A-A0C2-6D0F623553A9}" type="pres">
      <dgm:prSet presAssocID="{19BB3F95-D56C-4C8F-9038-DCC33C707FA8}" presName="compNode" presStyleCnt="0"/>
      <dgm:spPr/>
    </dgm:pt>
    <dgm:pt modelId="{B5AE4981-635C-4F9C-ADCD-D5894E27B57D}" type="pres">
      <dgm:prSet presAssocID="{19BB3F95-D56C-4C8F-9038-DCC33C707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52A03F8-0EF6-4A37-8D81-B5372ED7A902}" type="pres">
      <dgm:prSet presAssocID="{19BB3F95-D56C-4C8F-9038-DCC33C707FA8}" presName="iconSpace" presStyleCnt="0"/>
      <dgm:spPr/>
    </dgm:pt>
    <dgm:pt modelId="{CE8BBC9A-2DE0-42CF-AA3C-BA9A1A83921B}" type="pres">
      <dgm:prSet presAssocID="{19BB3F95-D56C-4C8F-9038-DCC33C707FA8}" presName="parTx" presStyleLbl="revTx" presStyleIdx="0" presStyleCnt="6">
        <dgm:presLayoutVars>
          <dgm:chMax val="0"/>
          <dgm:chPref val="0"/>
        </dgm:presLayoutVars>
      </dgm:prSet>
      <dgm:spPr/>
    </dgm:pt>
    <dgm:pt modelId="{A1458742-2DCA-4A59-9DA9-018B17709905}" type="pres">
      <dgm:prSet presAssocID="{19BB3F95-D56C-4C8F-9038-DCC33C707FA8}" presName="txSpace" presStyleCnt="0"/>
      <dgm:spPr/>
    </dgm:pt>
    <dgm:pt modelId="{AD202792-16B7-448B-ABA7-ADB9343E4B9C}" type="pres">
      <dgm:prSet presAssocID="{19BB3F95-D56C-4C8F-9038-DCC33C707FA8}" presName="desTx" presStyleLbl="revTx" presStyleIdx="1" presStyleCnt="6">
        <dgm:presLayoutVars/>
      </dgm:prSet>
      <dgm:spPr/>
    </dgm:pt>
    <dgm:pt modelId="{745C60C5-609A-4DE5-8429-E10B48EE024F}" type="pres">
      <dgm:prSet presAssocID="{40A6F2F3-5FAE-4D71-BBFA-EDDEFC9A922D}" presName="sibTrans" presStyleCnt="0"/>
      <dgm:spPr/>
    </dgm:pt>
    <dgm:pt modelId="{14BFD299-8A6A-4747-B55C-30785C36D064}" type="pres">
      <dgm:prSet presAssocID="{67F137F0-0861-4730-A18A-4A28AA614CF0}" presName="compNode" presStyleCnt="0"/>
      <dgm:spPr/>
    </dgm:pt>
    <dgm:pt modelId="{0CDF11CB-23FE-4AF6-90C0-A4F39B25DD2F}" type="pres">
      <dgm:prSet presAssocID="{67F137F0-0861-4730-A18A-4A28AA614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19CA36-2609-4B19-A3F1-B4FD3930C24F}" type="pres">
      <dgm:prSet presAssocID="{67F137F0-0861-4730-A18A-4A28AA614CF0}" presName="iconSpace" presStyleCnt="0"/>
      <dgm:spPr/>
    </dgm:pt>
    <dgm:pt modelId="{841EA248-54F2-49A4-AA63-4F829E21A73A}" type="pres">
      <dgm:prSet presAssocID="{67F137F0-0861-4730-A18A-4A28AA614CF0}" presName="parTx" presStyleLbl="revTx" presStyleIdx="2" presStyleCnt="6">
        <dgm:presLayoutVars>
          <dgm:chMax val="0"/>
          <dgm:chPref val="0"/>
        </dgm:presLayoutVars>
      </dgm:prSet>
      <dgm:spPr/>
    </dgm:pt>
    <dgm:pt modelId="{44BF9354-97AD-4320-93E9-565FFD94DA74}" type="pres">
      <dgm:prSet presAssocID="{67F137F0-0861-4730-A18A-4A28AA614CF0}" presName="txSpace" presStyleCnt="0"/>
      <dgm:spPr/>
    </dgm:pt>
    <dgm:pt modelId="{C4314E91-502A-49BB-A666-DB71DA15901A}" type="pres">
      <dgm:prSet presAssocID="{67F137F0-0861-4730-A18A-4A28AA614CF0}" presName="desTx" presStyleLbl="revTx" presStyleIdx="3" presStyleCnt="6">
        <dgm:presLayoutVars/>
      </dgm:prSet>
      <dgm:spPr/>
    </dgm:pt>
    <dgm:pt modelId="{2301A700-991F-4AC6-81F4-2A016BCB80D1}" type="pres">
      <dgm:prSet presAssocID="{B6E9E971-2988-413A-9D4B-EE84D43435D6}" presName="sibTrans" presStyleCnt="0"/>
      <dgm:spPr/>
    </dgm:pt>
    <dgm:pt modelId="{16C7D8AE-FECB-4178-B1C3-135CD6035797}" type="pres">
      <dgm:prSet presAssocID="{EA203C3A-5990-44D0-9611-1E5677D06D91}" presName="compNode" presStyleCnt="0"/>
      <dgm:spPr/>
    </dgm:pt>
    <dgm:pt modelId="{7E85110C-8150-4D35-A74F-599976EDDF22}" type="pres">
      <dgm:prSet presAssocID="{EA203C3A-5990-44D0-9611-1E5677D06D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95D70-CC88-4725-99F9-426E0DF230D9}" type="pres">
      <dgm:prSet presAssocID="{EA203C3A-5990-44D0-9611-1E5677D06D91}" presName="iconSpace" presStyleCnt="0"/>
      <dgm:spPr/>
    </dgm:pt>
    <dgm:pt modelId="{99EB4711-9DC8-4A42-8DC1-572883D1E5D4}" type="pres">
      <dgm:prSet presAssocID="{EA203C3A-5990-44D0-9611-1E5677D06D91}" presName="parTx" presStyleLbl="revTx" presStyleIdx="4" presStyleCnt="6">
        <dgm:presLayoutVars>
          <dgm:chMax val="0"/>
          <dgm:chPref val="0"/>
        </dgm:presLayoutVars>
      </dgm:prSet>
      <dgm:spPr/>
    </dgm:pt>
    <dgm:pt modelId="{747B32C1-A07A-4CE2-9A5D-CCFB755153BB}" type="pres">
      <dgm:prSet presAssocID="{EA203C3A-5990-44D0-9611-1E5677D06D91}" presName="txSpace" presStyleCnt="0"/>
      <dgm:spPr/>
    </dgm:pt>
    <dgm:pt modelId="{3D81694F-76DD-49A0-91C1-DB4789E7C715}" type="pres">
      <dgm:prSet presAssocID="{EA203C3A-5990-44D0-9611-1E5677D06D91}" presName="desTx" presStyleLbl="revTx" presStyleIdx="5" presStyleCnt="6">
        <dgm:presLayoutVars/>
      </dgm:prSet>
      <dgm:spPr/>
    </dgm:pt>
  </dgm:ptLst>
  <dgm:cxnLst>
    <dgm:cxn modelId="{7668521E-41E3-4CAF-9FCA-350655A9D35F}" srcId="{67F137F0-0861-4730-A18A-4A28AA614CF0}" destId="{F2BB9BEF-5CAF-4074-AD59-EAD4D50D23A9}" srcOrd="0" destOrd="0" parTransId="{13CA512B-E42C-4384-8EBC-84C732231BFA}" sibTransId="{D8600B38-7DE1-4960-995E-B8960EB1CDCC}"/>
    <dgm:cxn modelId="{8B4FFE30-9DCB-4728-AEA8-6F3520D8591E}" srcId="{EA203C3A-5990-44D0-9611-1E5677D06D91}" destId="{3D096697-1075-4A12-9A0D-86D1845FFBC2}" srcOrd="0" destOrd="0" parTransId="{DA81091C-BE4B-4115-AC12-853CE82D5B52}" sibTransId="{15ECF9F8-D107-4C4C-B795-B680BDA18C0A}"/>
    <dgm:cxn modelId="{D0EC8E3E-D9BA-47B3-91B0-147183E5E4C3}" type="presOf" srcId="{67F137F0-0861-4730-A18A-4A28AA614CF0}" destId="{841EA248-54F2-49A4-AA63-4F829E21A73A}" srcOrd="0" destOrd="0" presId="urn:microsoft.com/office/officeart/2018/5/layout/CenteredIconLabelDescriptionList"/>
    <dgm:cxn modelId="{179C2961-C279-4A00-82DA-1B0EC49ED1E4}" srcId="{19BB3F95-D56C-4C8F-9038-DCC33C707FA8}" destId="{CF5E25AE-A5BB-430F-82AC-2B0012ACF3FA}" srcOrd="1" destOrd="0" parTransId="{28A15A23-9E36-4FFC-BC52-6A7B03ED1A91}" sibTransId="{0ED87883-5CF3-44AE-A568-FDFE6E590E26}"/>
    <dgm:cxn modelId="{37330245-8832-4086-ABBC-F3F2DC7AD0C6}" srcId="{41F351C8-DD81-4411-AD2F-27D6A62B61B4}" destId="{EA203C3A-5990-44D0-9611-1E5677D06D91}" srcOrd="2" destOrd="0" parTransId="{BCD2B74A-689D-44FF-9828-AB5D96884580}" sibTransId="{D9EF451F-4410-4CCE-ACAC-C0BD6F3E140E}"/>
    <dgm:cxn modelId="{61FE0C48-C8D7-4616-A2B7-05E904CF4493}" type="presOf" srcId="{3D096697-1075-4A12-9A0D-86D1845FFBC2}" destId="{3D81694F-76DD-49A0-91C1-DB4789E7C715}" srcOrd="0" destOrd="0" presId="urn:microsoft.com/office/officeart/2018/5/layout/CenteredIconLabelDescriptionList"/>
    <dgm:cxn modelId="{94A57F4B-98F3-4BBB-AFD7-DFBD6E7D46EC}" srcId="{41F351C8-DD81-4411-AD2F-27D6A62B61B4}" destId="{19BB3F95-D56C-4C8F-9038-DCC33C707FA8}" srcOrd="0" destOrd="0" parTransId="{AFBC259B-CBBC-43AD-BB0F-922648996669}" sibTransId="{40A6F2F3-5FAE-4D71-BBFA-EDDEFC9A922D}"/>
    <dgm:cxn modelId="{6C2E9D6D-D64B-42F7-81A4-C9786ADAAAB4}" type="presOf" srcId="{E559C5B8-D71A-4FF5-A9C5-871F268EB9C9}" destId="{C4314E91-502A-49BB-A666-DB71DA15901A}" srcOrd="0" destOrd="1" presId="urn:microsoft.com/office/officeart/2018/5/layout/CenteredIconLabelDescriptionList"/>
    <dgm:cxn modelId="{6F094C57-FB7B-4184-8D07-32BCA5EF5999}" type="presOf" srcId="{41F351C8-DD81-4411-AD2F-27D6A62B61B4}" destId="{D7F6449F-4745-498B-B5A8-032A1DB0D812}" srcOrd="0" destOrd="0" presId="urn:microsoft.com/office/officeart/2018/5/layout/CenteredIconLabelDescriptionList"/>
    <dgm:cxn modelId="{A2E8DE86-7320-47F1-A8E7-E22DE015B99E}" type="presOf" srcId="{EA203C3A-5990-44D0-9611-1E5677D06D91}" destId="{99EB4711-9DC8-4A42-8DC1-572883D1E5D4}" srcOrd="0" destOrd="0" presId="urn:microsoft.com/office/officeart/2018/5/layout/CenteredIconLabelDescriptionList"/>
    <dgm:cxn modelId="{B19F8F8C-6C59-47F8-8593-401337B7B40E}" type="presOf" srcId="{94CF32B8-E844-4510-88F9-D2558AE906EF}" destId="{AD202792-16B7-448B-ABA7-ADB9343E4B9C}" srcOrd="0" destOrd="0" presId="urn:microsoft.com/office/officeart/2018/5/layout/CenteredIconLabelDescriptionList"/>
    <dgm:cxn modelId="{25634592-6852-4661-A08E-448CD3AF7CB2}" srcId="{67F137F0-0861-4730-A18A-4A28AA614CF0}" destId="{E559C5B8-D71A-4FF5-A9C5-871F268EB9C9}" srcOrd="1" destOrd="0" parTransId="{FD846F35-4B8E-4794-90D0-B4D0AC4694B2}" sibTransId="{2586A799-F5EB-46D6-9120-4BE236E6CD02}"/>
    <dgm:cxn modelId="{6143D4B1-2660-4792-A96D-5232CCAE27F6}" type="presOf" srcId="{CF5E25AE-A5BB-430F-82AC-2B0012ACF3FA}" destId="{AD202792-16B7-448B-ABA7-ADB9343E4B9C}" srcOrd="0" destOrd="1" presId="urn:microsoft.com/office/officeart/2018/5/layout/CenteredIconLabelDescriptionList"/>
    <dgm:cxn modelId="{CB8606B9-4D12-4F6F-894D-26CA46E03F29}" type="presOf" srcId="{19BB3F95-D56C-4C8F-9038-DCC33C707FA8}" destId="{CE8BBC9A-2DE0-42CF-AA3C-BA9A1A83921B}" srcOrd="0" destOrd="0" presId="urn:microsoft.com/office/officeart/2018/5/layout/CenteredIconLabelDescriptionList"/>
    <dgm:cxn modelId="{B17EF5CF-BB78-46CB-8063-19BC38E1913C}" srcId="{41F351C8-DD81-4411-AD2F-27D6A62B61B4}" destId="{67F137F0-0861-4730-A18A-4A28AA614CF0}" srcOrd="1" destOrd="0" parTransId="{010DE67E-772C-49BF-9B71-98C59A2286C1}" sibTransId="{B6E9E971-2988-413A-9D4B-EE84D43435D6}"/>
    <dgm:cxn modelId="{02C2D0DD-3B8D-4303-9219-820FEF5A0F4F}" srcId="{19BB3F95-D56C-4C8F-9038-DCC33C707FA8}" destId="{94CF32B8-E844-4510-88F9-D2558AE906EF}" srcOrd="0" destOrd="0" parTransId="{99C1599A-433E-4D45-B141-C299E1D30B2A}" sibTransId="{06999F3B-16C7-4589-A8C1-A08274E03DBD}"/>
    <dgm:cxn modelId="{8B5DE1F9-C1EA-46F4-A2C8-27BAC1E9D720}" type="presOf" srcId="{F2BB9BEF-5CAF-4074-AD59-EAD4D50D23A9}" destId="{C4314E91-502A-49BB-A666-DB71DA15901A}" srcOrd="0" destOrd="0" presId="urn:microsoft.com/office/officeart/2018/5/layout/CenteredIconLabelDescriptionList"/>
    <dgm:cxn modelId="{2EDEA910-4F7A-4FDA-AD10-1F9D1A453420}" type="presParOf" srcId="{D7F6449F-4745-498B-B5A8-032A1DB0D812}" destId="{A44D9267-50DC-4F6A-A0C2-6D0F623553A9}" srcOrd="0" destOrd="0" presId="urn:microsoft.com/office/officeart/2018/5/layout/CenteredIconLabelDescriptionList"/>
    <dgm:cxn modelId="{5933D81F-68E5-490D-9E55-36829C0C48DF}" type="presParOf" srcId="{A44D9267-50DC-4F6A-A0C2-6D0F623553A9}" destId="{B5AE4981-635C-4F9C-ADCD-D5894E27B57D}" srcOrd="0" destOrd="0" presId="urn:microsoft.com/office/officeart/2018/5/layout/CenteredIconLabelDescriptionList"/>
    <dgm:cxn modelId="{1389C222-DA35-4E6F-9293-A47595C32BA0}" type="presParOf" srcId="{A44D9267-50DC-4F6A-A0C2-6D0F623553A9}" destId="{E52A03F8-0EF6-4A37-8D81-B5372ED7A902}" srcOrd="1" destOrd="0" presId="urn:microsoft.com/office/officeart/2018/5/layout/CenteredIconLabelDescriptionList"/>
    <dgm:cxn modelId="{DE169038-B338-41EC-9B6D-534DBE4A2BA0}" type="presParOf" srcId="{A44D9267-50DC-4F6A-A0C2-6D0F623553A9}" destId="{CE8BBC9A-2DE0-42CF-AA3C-BA9A1A83921B}" srcOrd="2" destOrd="0" presId="urn:microsoft.com/office/officeart/2018/5/layout/CenteredIconLabelDescriptionList"/>
    <dgm:cxn modelId="{DBCD1C06-A744-4A11-803E-FBC0F2F00FFC}" type="presParOf" srcId="{A44D9267-50DC-4F6A-A0C2-6D0F623553A9}" destId="{A1458742-2DCA-4A59-9DA9-018B17709905}" srcOrd="3" destOrd="0" presId="urn:microsoft.com/office/officeart/2018/5/layout/CenteredIconLabelDescriptionList"/>
    <dgm:cxn modelId="{99019C96-6942-40EC-8FA6-9E6BF0D2FAB1}" type="presParOf" srcId="{A44D9267-50DC-4F6A-A0C2-6D0F623553A9}" destId="{AD202792-16B7-448B-ABA7-ADB9343E4B9C}" srcOrd="4" destOrd="0" presId="urn:microsoft.com/office/officeart/2018/5/layout/CenteredIconLabelDescriptionList"/>
    <dgm:cxn modelId="{5346E52D-96D3-4EEC-A8DB-F2B0F0BB5568}" type="presParOf" srcId="{D7F6449F-4745-498B-B5A8-032A1DB0D812}" destId="{745C60C5-609A-4DE5-8429-E10B48EE024F}" srcOrd="1" destOrd="0" presId="urn:microsoft.com/office/officeart/2018/5/layout/CenteredIconLabelDescriptionList"/>
    <dgm:cxn modelId="{F628F300-F74C-44D9-9693-C986CE3175DC}" type="presParOf" srcId="{D7F6449F-4745-498B-B5A8-032A1DB0D812}" destId="{14BFD299-8A6A-4747-B55C-30785C36D064}" srcOrd="2" destOrd="0" presId="urn:microsoft.com/office/officeart/2018/5/layout/CenteredIconLabelDescriptionList"/>
    <dgm:cxn modelId="{5F374EFB-5C02-4B1F-B6EE-24D9A79DBDEE}" type="presParOf" srcId="{14BFD299-8A6A-4747-B55C-30785C36D064}" destId="{0CDF11CB-23FE-4AF6-90C0-A4F39B25DD2F}" srcOrd="0" destOrd="0" presId="urn:microsoft.com/office/officeart/2018/5/layout/CenteredIconLabelDescriptionList"/>
    <dgm:cxn modelId="{C5920DDD-1D9E-44D9-B3FD-FCCAA98B6590}" type="presParOf" srcId="{14BFD299-8A6A-4747-B55C-30785C36D064}" destId="{FF19CA36-2609-4B19-A3F1-B4FD3930C24F}" srcOrd="1" destOrd="0" presId="urn:microsoft.com/office/officeart/2018/5/layout/CenteredIconLabelDescriptionList"/>
    <dgm:cxn modelId="{E441D7BF-1B89-40AD-BE25-EC6AA26C4303}" type="presParOf" srcId="{14BFD299-8A6A-4747-B55C-30785C36D064}" destId="{841EA248-54F2-49A4-AA63-4F829E21A73A}" srcOrd="2" destOrd="0" presId="urn:microsoft.com/office/officeart/2018/5/layout/CenteredIconLabelDescriptionList"/>
    <dgm:cxn modelId="{43F51BD5-C12D-46A6-BF32-95C4BA1EEC5E}" type="presParOf" srcId="{14BFD299-8A6A-4747-B55C-30785C36D064}" destId="{44BF9354-97AD-4320-93E9-565FFD94DA74}" srcOrd="3" destOrd="0" presId="urn:microsoft.com/office/officeart/2018/5/layout/CenteredIconLabelDescriptionList"/>
    <dgm:cxn modelId="{81B8795C-15B5-4731-B62A-7E72E8360703}" type="presParOf" srcId="{14BFD299-8A6A-4747-B55C-30785C36D064}" destId="{C4314E91-502A-49BB-A666-DB71DA15901A}" srcOrd="4" destOrd="0" presId="urn:microsoft.com/office/officeart/2018/5/layout/CenteredIconLabelDescriptionList"/>
    <dgm:cxn modelId="{30E1C6EB-7F0E-4639-9A97-88C759B38069}" type="presParOf" srcId="{D7F6449F-4745-498B-B5A8-032A1DB0D812}" destId="{2301A700-991F-4AC6-81F4-2A016BCB80D1}" srcOrd="3" destOrd="0" presId="urn:microsoft.com/office/officeart/2018/5/layout/CenteredIconLabelDescriptionList"/>
    <dgm:cxn modelId="{34769F62-EFFD-4CC9-9E20-0520C819076E}" type="presParOf" srcId="{D7F6449F-4745-498B-B5A8-032A1DB0D812}" destId="{16C7D8AE-FECB-4178-B1C3-135CD6035797}" srcOrd="4" destOrd="0" presId="urn:microsoft.com/office/officeart/2018/5/layout/CenteredIconLabelDescriptionList"/>
    <dgm:cxn modelId="{027B7412-0585-48CE-9CF4-DBFE8A843991}" type="presParOf" srcId="{16C7D8AE-FECB-4178-B1C3-135CD6035797}" destId="{7E85110C-8150-4D35-A74F-599976EDDF22}" srcOrd="0" destOrd="0" presId="urn:microsoft.com/office/officeart/2018/5/layout/CenteredIconLabelDescriptionList"/>
    <dgm:cxn modelId="{81E3964B-8156-4AC2-95A9-4CC2A8640E10}" type="presParOf" srcId="{16C7D8AE-FECB-4178-B1C3-135CD6035797}" destId="{A9695D70-CC88-4725-99F9-426E0DF230D9}" srcOrd="1" destOrd="0" presId="urn:microsoft.com/office/officeart/2018/5/layout/CenteredIconLabelDescriptionList"/>
    <dgm:cxn modelId="{BCD352C8-9F4A-4044-B825-28284544DF7C}" type="presParOf" srcId="{16C7D8AE-FECB-4178-B1C3-135CD6035797}" destId="{99EB4711-9DC8-4A42-8DC1-572883D1E5D4}" srcOrd="2" destOrd="0" presId="urn:microsoft.com/office/officeart/2018/5/layout/CenteredIconLabelDescriptionList"/>
    <dgm:cxn modelId="{663909AE-23F8-49B5-8FBD-D2512FB75AE3}" type="presParOf" srcId="{16C7D8AE-FECB-4178-B1C3-135CD6035797}" destId="{747B32C1-A07A-4CE2-9A5D-CCFB755153BB}" srcOrd="3" destOrd="0" presId="urn:microsoft.com/office/officeart/2018/5/layout/CenteredIconLabelDescriptionList"/>
    <dgm:cxn modelId="{9642AD9A-CE80-47A0-8131-B1502B151A08}" type="presParOf" srcId="{16C7D8AE-FECB-4178-B1C3-135CD6035797}" destId="{3D81694F-76DD-49A0-91C1-DB4789E7C7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4378-96C6-4A3C-9B4B-1CD76259A2F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coloredoutline_accent1_2" csCatId="accent1" phldr="1"/>
      <dgm:spPr/>
      <dgm:t>
        <a:bodyPr/>
        <a:lstStyle/>
        <a:p>
          <a:endParaRPr lang="en-US"/>
        </a:p>
      </dgm:t>
    </dgm:pt>
    <dgm:pt modelId="{91007B47-0562-46E3-918B-1E9420094CB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aseline="0"/>
            <a:t>Full stack web development with C#</a:t>
          </a:r>
          <a:endParaRPr lang="en-US" sz="2400"/>
        </a:p>
      </dgm:t>
    </dgm:pt>
    <dgm:pt modelId="{BC6A26D7-8175-4125-AD10-2FFF639CD003}" type="parTrans" cxnId="{E752F67E-6D91-4884-A0A7-F86EB8C27CEB}">
      <dgm:prSet/>
      <dgm:spPr/>
      <dgm:t>
        <a:bodyPr/>
        <a:lstStyle/>
        <a:p>
          <a:endParaRPr lang="en-US" sz="3200"/>
        </a:p>
      </dgm:t>
    </dgm:pt>
    <dgm:pt modelId="{F01D3F7B-F4A9-411D-85CD-F881F0CF138E}" type="sibTrans" cxnId="{E752F67E-6D91-4884-A0A7-F86EB8C27CEB}">
      <dgm:prSet/>
      <dgm:spPr/>
      <dgm:t>
        <a:bodyPr/>
        <a:lstStyle/>
        <a:p>
          <a:endParaRPr lang="en-US" sz="3200"/>
        </a:p>
      </dgm:t>
    </dgm:pt>
    <dgm:pt modelId="{44611BEF-1E62-4ADB-A595-9590A4094B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aseline="0"/>
            <a:t>You don’t need to know AngularJS, React, Vue, etc.</a:t>
          </a:r>
          <a:endParaRPr lang="en-US" sz="1700"/>
        </a:p>
      </dgm:t>
    </dgm:pt>
    <dgm:pt modelId="{8B7BB1AD-0AF5-4889-95B2-1B98B1823CA4}" type="parTrans" cxnId="{2916409E-2305-4602-B0F3-F731F8FC68A7}">
      <dgm:prSet/>
      <dgm:spPr/>
      <dgm:t>
        <a:bodyPr/>
        <a:lstStyle/>
        <a:p>
          <a:endParaRPr lang="en-US" sz="3200"/>
        </a:p>
      </dgm:t>
    </dgm:pt>
    <dgm:pt modelId="{1E932DB5-9621-4ADC-A553-5329B4ED96AD}" type="sibTrans" cxnId="{2916409E-2305-4602-B0F3-F731F8FC68A7}">
      <dgm:prSet/>
      <dgm:spPr/>
      <dgm:t>
        <a:bodyPr/>
        <a:lstStyle/>
        <a:p>
          <a:endParaRPr lang="en-US" sz="3200"/>
        </a:p>
      </dgm:t>
    </dgm:pt>
    <dgm:pt modelId="{F7C931EB-8F31-41EE-B6F2-9559B34B9B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aseline="0"/>
            <a:t>Take advantage of stability and consistency of .NET</a:t>
          </a:r>
          <a:endParaRPr lang="en-US" sz="1700"/>
        </a:p>
      </dgm:t>
    </dgm:pt>
    <dgm:pt modelId="{13E1D7B8-693D-486C-813D-38F1DA820BE7}" type="parTrans" cxnId="{F8C3AC01-8627-4075-BA5B-2EC3353A78E6}">
      <dgm:prSet/>
      <dgm:spPr/>
      <dgm:t>
        <a:bodyPr/>
        <a:lstStyle/>
        <a:p>
          <a:endParaRPr lang="en-US" sz="3200"/>
        </a:p>
      </dgm:t>
    </dgm:pt>
    <dgm:pt modelId="{76655CAE-8C62-411D-AB78-EE75DC6AF791}" type="sibTrans" cxnId="{F8C3AC01-8627-4075-BA5B-2EC3353A78E6}">
      <dgm:prSet/>
      <dgm:spPr/>
      <dgm:t>
        <a:bodyPr/>
        <a:lstStyle/>
        <a:p>
          <a:endParaRPr lang="en-US" sz="3200"/>
        </a:p>
      </dgm:t>
    </dgm:pt>
    <dgm:pt modelId="{183E2C66-9353-4B86-8A6C-AA8BA820C6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aseline="0"/>
            <a:t>Runs in all browsers</a:t>
          </a:r>
          <a:endParaRPr lang="en-US" sz="2400"/>
        </a:p>
      </dgm:t>
    </dgm:pt>
    <dgm:pt modelId="{95CF6056-45ED-48AB-A833-1E3EAA09BB6F}" type="parTrans" cxnId="{898914F7-40C4-4D23-A409-44707614C539}">
      <dgm:prSet/>
      <dgm:spPr/>
      <dgm:t>
        <a:bodyPr/>
        <a:lstStyle/>
        <a:p>
          <a:endParaRPr lang="en-US" sz="3200"/>
        </a:p>
      </dgm:t>
    </dgm:pt>
    <dgm:pt modelId="{2C5AD976-A851-4483-B611-D4A32011D319}" type="sibTrans" cxnId="{898914F7-40C4-4D23-A409-44707614C539}">
      <dgm:prSet/>
      <dgm:spPr/>
      <dgm:t>
        <a:bodyPr/>
        <a:lstStyle/>
        <a:p>
          <a:endParaRPr lang="en-US" sz="3200"/>
        </a:p>
      </dgm:t>
    </dgm:pt>
    <dgm:pt modelId="{DF389ABF-FD0B-4A9C-BFD7-61690049C3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/>
            <a:t>Strongly </a:t>
          </a:r>
          <a:r>
            <a:rPr lang="en-US" sz="1700" baseline="0"/>
            <a:t>typed</a:t>
          </a:r>
          <a:r>
            <a:rPr lang="en-US" sz="1800" baseline="0"/>
            <a:t> on the client and server</a:t>
          </a:r>
          <a:endParaRPr lang="en-US" sz="1800"/>
        </a:p>
      </dgm:t>
    </dgm:pt>
    <dgm:pt modelId="{FD5F8DA9-C51A-4C53-9CE6-73991B04F750}" type="parTrans" cxnId="{EC0AFCB3-BD8D-4761-B863-4525A8BC37B6}">
      <dgm:prSet/>
      <dgm:spPr/>
      <dgm:t>
        <a:bodyPr/>
        <a:lstStyle/>
        <a:p>
          <a:endParaRPr lang="en-US" sz="3200"/>
        </a:p>
      </dgm:t>
    </dgm:pt>
    <dgm:pt modelId="{E1F442D0-1FC0-4C10-A9FE-B9F1A557DC13}" type="sibTrans" cxnId="{EC0AFCB3-BD8D-4761-B863-4525A8BC37B6}">
      <dgm:prSet/>
      <dgm:spPr/>
      <dgm:t>
        <a:bodyPr/>
        <a:lstStyle/>
        <a:p>
          <a:endParaRPr lang="en-US" sz="3200"/>
        </a:p>
      </dgm:t>
    </dgm:pt>
    <dgm:pt modelId="{9BFADE76-AD64-4958-9F2B-650052A76A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/>
            <a:t>Share C# code with the client and server</a:t>
          </a:r>
          <a:endParaRPr lang="en-US" sz="1800"/>
        </a:p>
      </dgm:t>
    </dgm:pt>
    <dgm:pt modelId="{5F8417EB-272D-4A79-BA1E-6436E99BB3BF}" type="parTrans" cxnId="{339AACE0-4673-4CA9-9B4F-9F454FF82175}">
      <dgm:prSet/>
      <dgm:spPr/>
      <dgm:t>
        <a:bodyPr/>
        <a:lstStyle/>
        <a:p>
          <a:endParaRPr lang="en-US" sz="3200"/>
        </a:p>
      </dgm:t>
    </dgm:pt>
    <dgm:pt modelId="{C52D1211-D781-446E-8F60-6FDB9C326224}" type="sibTrans" cxnId="{339AACE0-4673-4CA9-9B4F-9F454FF82175}">
      <dgm:prSet/>
      <dgm:spPr/>
      <dgm:t>
        <a:bodyPr/>
        <a:lstStyle/>
        <a:p>
          <a:endParaRPr lang="en-US" sz="3200"/>
        </a:p>
      </dgm:t>
    </dgm:pt>
    <dgm:pt modelId="{3BDE8466-B798-4BBD-89F5-84392136FF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aseline="0" dirty="0"/>
            <a:t>Web assembly </a:t>
          </a:r>
          <a:br>
            <a:rPr lang="en-US" sz="2400" baseline="0" dirty="0"/>
          </a:br>
          <a:r>
            <a:rPr lang="en-US" sz="2000" baseline="0" dirty="0"/>
            <a:t>(optional and in preview)</a:t>
          </a:r>
          <a:endParaRPr lang="en-US" sz="2000" dirty="0"/>
        </a:p>
      </dgm:t>
    </dgm:pt>
    <dgm:pt modelId="{C33CE2DA-01F1-4D09-A8F6-44433BE45FC3}" type="parTrans" cxnId="{F8C2762F-B95B-48B7-9576-067AF37F56FC}">
      <dgm:prSet/>
      <dgm:spPr/>
      <dgm:t>
        <a:bodyPr/>
        <a:lstStyle/>
        <a:p>
          <a:endParaRPr lang="en-US" sz="3200"/>
        </a:p>
      </dgm:t>
    </dgm:pt>
    <dgm:pt modelId="{492F0584-4B44-4630-A4C6-AC501DD45663}" type="sibTrans" cxnId="{F8C2762F-B95B-48B7-9576-067AF37F56FC}">
      <dgm:prSet/>
      <dgm:spPr/>
      <dgm:t>
        <a:bodyPr/>
        <a:lstStyle/>
        <a:p>
          <a:endParaRPr lang="en-US" sz="3200"/>
        </a:p>
      </dgm:t>
    </dgm:pt>
    <dgm:pt modelId="{7378AD91-D7B5-4143-8161-04E25A41BC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aseline="0"/>
            <a:t>Native</a:t>
          </a:r>
          <a:r>
            <a:rPr lang="en-US" sz="1800" baseline="0"/>
            <a:t> performance</a:t>
          </a:r>
          <a:endParaRPr lang="en-US" sz="1800"/>
        </a:p>
      </dgm:t>
    </dgm:pt>
    <dgm:pt modelId="{65167570-2BC1-44ED-82CE-3BECF6090C08}" type="parTrans" cxnId="{745F7070-A778-4069-88F0-57C3563966F3}">
      <dgm:prSet/>
      <dgm:spPr/>
      <dgm:t>
        <a:bodyPr/>
        <a:lstStyle/>
        <a:p>
          <a:endParaRPr lang="en-US" sz="3200"/>
        </a:p>
      </dgm:t>
    </dgm:pt>
    <dgm:pt modelId="{1F35A0CC-4884-4491-8B68-B825DE2D2D9E}" type="sibTrans" cxnId="{745F7070-A778-4069-88F0-57C3563966F3}">
      <dgm:prSet/>
      <dgm:spPr/>
      <dgm:t>
        <a:bodyPr/>
        <a:lstStyle/>
        <a:p>
          <a:endParaRPr lang="en-US" sz="3200"/>
        </a:p>
      </dgm:t>
    </dgm:pt>
    <dgm:pt modelId="{13379124-46DA-41DF-9B46-AF67A17DDA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/>
            <a:t>Requires no plugin or code transpilation</a:t>
          </a:r>
          <a:endParaRPr lang="en-US" sz="1800"/>
        </a:p>
      </dgm:t>
    </dgm:pt>
    <dgm:pt modelId="{19EF66C4-8788-465A-AF78-7C08CB4E5299}" type="parTrans" cxnId="{9C152868-607D-43D6-9317-4A0BEDA41DED}">
      <dgm:prSet/>
      <dgm:spPr/>
      <dgm:t>
        <a:bodyPr/>
        <a:lstStyle/>
        <a:p>
          <a:endParaRPr lang="en-US" sz="3200"/>
        </a:p>
      </dgm:t>
    </dgm:pt>
    <dgm:pt modelId="{7CA485AD-14A9-4E0C-B579-FB671AC8225C}" type="sibTrans" cxnId="{9C152868-607D-43D6-9317-4A0BEDA41DED}">
      <dgm:prSet/>
      <dgm:spPr/>
      <dgm:t>
        <a:bodyPr/>
        <a:lstStyle/>
        <a:p>
          <a:endParaRPr lang="en-US" sz="3200"/>
        </a:p>
      </dgm:t>
    </dgm:pt>
    <dgm:pt modelId="{FC0585F0-40FF-49F7-9973-50D4934A73AE}" type="pres">
      <dgm:prSet presAssocID="{AB064378-96C6-4A3C-9B4B-1CD76259A2FE}" presName="root" presStyleCnt="0">
        <dgm:presLayoutVars>
          <dgm:dir/>
          <dgm:resizeHandles val="exact"/>
        </dgm:presLayoutVars>
      </dgm:prSet>
      <dgm:spPr/>
    </dgm:pt>
    <dgm:pt modelId="{BD91AF78-9434-4B8A-AAD8-75F27FF618D6}" type="pres">
      <dgm:prSet presAssocID="{91007B47-0562-46E3-918B-1E9420094CB8}" presName="compNode" presStyleCnt="0"/>
      <dgm:spPr/>
    </dgm:pt>
    <dgm:pt modelId="{F7A57963-8CD7-4079-BE1F-547C747B84F6}" type="pres">
      <dgm:prSet presAssocID="{91007B47-0562-46E3-918B-1E9420094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8600D7D-0DE4-4B8A-A273-22193ADAECBC}" type="pres">
      <dgm:prSet presAssocID="{91007B47-0562-46E3-918B-1E9420094CB8}" presName="iconSpace" presStyleCnt="0"/>
      <dgm:spPr/>
    </dgm:pt>
    <dgm:pt modelId="{2C1389F6-F371-4D2C-8371-25785AC3DA46}" type="pres">
      <dgm:prSet presAssocID="{91007B47-0562-46E3-918B-1E9420094CB8}" presName="parTx" presStyleLbl="revTx" presStyleIdx="0" presStyleCnt="6" custScaleX="107242">
        <dgm:presLayoutVars>
          <dgm:chMax val="0"/>
          <dgm:chPref val="0"/>
        </dgm:presLayoutVars>
      </dgm:prSet>
      <dgm:spPr/>
    </dgm:pt>
    <dgm:pt modelId="{BB2B3F26-9E38-4258-90F0-049031FC922C}" type="pres">
      <dgm:prSet presAssocID="{91007B47-0562-46E3-918B-1E9420094CB8}" presName="txSpace" presStyleCnt="0"/>
      <dgm:spPr/>
    </dgm:pt>
    <dgm:pt modelId="{9247A9F3-3C44-4118-94A0-90A6015918F1}" type="pres">
      <dgm:prSet presAssocID="{91007B47-0562-46E3-918B-1E9420094CB8}" presName="desTx" presStyleLbl="revTx" presStyleIdx="1" presStyleCnt="6" custScaleX="113740">
        <dgm:presLayoutVars/>
      </dgm:prSet>
      <dgm:spPr/>
    </dgm:pt>
    <dgm:pt modelId="{7E05D9C8-AF1A-41C8-9C0A-77F6F8F9DE67}" type="pres">
      <dgm:prSet presAssocID="{F01D3F7B-F4A9-411D-85CD-F881F0CF138E}" presName="sibTrans" presStyleCnt="0"/>
      <dgm:spPr/>
    </dgm:pt>
    <dgm:pt modelId="{1B6B8297-8C96-4388-A545-4FAA8884E8AA}" type="pres">
      <dgm:prSet presAssocID="{183E2C66-9353-4B86-8A6C-AA8BA820C6EF}" presName="compNode" presStyleCnt="0"/>
      <dgm:spPr/>
    </dgm:pt>
    <dgm:pt modelId="{AA30765A-80B4-4B96-ADE6-7DC14350B0DC}" type="pres">
      <dgm:prSet presAssocID="{183E2C66-9353-4B86-8A6C-AA8BA820C6EF}" presName="iconRect" presStyleLbl="node1" presStyleIdx="1" presStyleCnt="3" custScaleX="130944" custScaleY="1394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6618153-FC25-456B-A277-F88CFD0B66FE}" type="pres">
      <dgm:prSet presAssocID="{183E2C66-9353-4B86-8A6C-AA8BA820C6EF}" presName="iconSpace" presStyleCnt="0"/>
      <dgm:spPr/>
    </dgm:pt>
    <dgm:pt modelId="{E1459333-ECA5-4A95-8110-FD48516F2919}" type="pres">
      <dgm:prSet presAssocID="{183E2C66-9353-4B86-8A6C-AA8BA820C6EF}" presName="parTx" presStyleLbl="revTx" presStyleIdx="2" presStyleCnt="6">
        <dgm:presLayoutVars>
          <dgm:chMax val="0"/>
          <dgm:chPref val="0"/>
        </dgm:presLayoutVars>
      </dgm:prSet>
      <dgm:spPr/>
    </dgm:pt>
    <dgm:pt modelId="{EE051EA1-FCB9-437D-8AC0-4528C781A915}" type="pres">
      <dgm:prSet presAssocID="{183E2C66-9353-4B86-8A6C-AA8BA820C6EF}" presName="txSpace" presStyleCnt="0"/>
      <dgm:spPr/>
    </dgm:pt>
    <dgm:pt modelId="{3F1F6005-FCFE-4A2B-BE68-A1F6E1439CDC}" type="pres">
      <dgm:prSet presAssocID="{183E2C66-9353-4B86-8A6C-AA8BA820C6EF}" presName="desTx" presStyleLbl="revTx" presStyleIdx="3" presStyleCnt="6">
        <dgm:presLayoutVars/>
      </dgm:prSet>
      <dgm:spPr/>
    </dgm:pt>
    <dgm:pt modelId="{4E1C067D-C6F9-4757-BD4F-C90E8CB0332B}" type="pres">
      <dgm:prSet presAssocID="{2C5AD976-A851-4483-B611-D4A32011D319}" presName="sibTrans" presStyleCnt="0"/>
      <dgm:spPr/>
    </dgm:pt>
    <dgm:pt modelId="{D0781C12-C0E0-4640-AE30-113B184CEAE2}" type="pres">
      <dgm:prSet presAssocID="{3BDE8466-B798-4BBD-89F5-84392136FF7E}" presName="compNode" presStyleCnt="0"/>
      <dgm:spPr/>
    </dgm:pt>
    <dgm:pt modelId="{887A2411-E56E-4B51-8FD1-B1B16073166D}" type="pres">
      <dgm:prSet presAssocID="{3BDE8466-B798-4BBD-89F5-84392136FF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4103C4-B016-4479-B4CD-F5C4B7537A71}" type="pres">
      <dgm:prSet presAssocID="{3BDE8466-B798-4BBD-89F5-84392136FF7E}" presName="iconSpace" presStyleCnt="0"/>
      <dgm:spPr/>
    </dgm:pt>
    <dgm:pt modelId="{530E6DB4-70E0-4A5E-8700-84C76DE0BCB5}" type="pres">
      <dgm:prSet presAssocID="{3BDE8466-B798-4BBD-89F5-84392136FF7E}" presName="parTx" presStyleLbl="revTx" presStyleIdx="4" presStyleCnt="6">
        <dgm:presLayoutVars>
          <dgm:chMax val="0"/>
          <dgm:chPref val="0"/>
        </dgm:presLayoutVars>
      </dgm:prSet>
      <dgm:spPr/>
    </dgm:pt>
    <dgm:pt modelId="{BB7F5F43-2243-40C7-BC61-3B79F8491028}" type="pres">
      <dgm:prSet presAssocID="{3BDE8466-B798-4BBD-89F5-84392136FF7E}" presName="txSpace" presStyleCnt="0"/>
      <dgm:spPr/>
    </dgm:pt>
    <dgm:pt modelId="{7F7F6124-89A7-483E-9F78-684E5A198A9B}" type="pres">
      <dgm:prSet presAssocID="{3BDE8466-B798-4BBD-89F5-84392136FF7E}" presName="desTx" presStyleLbl="revTx" presStyleIdx="5" presStyleCnt="6">
        <dgm:presLayoutVars/>
      </dgm:prSet>
      <dgm:spPr/>
    </dgm:pt>
  </dgm:ptLst>
  <dgm:cxnLst>
    <dgm:cxn modelId="{F8C3AC01-8627-4075-BA5B-2EC3353A78E6}" srcId="{91007B47-0562-46E3-918B-1E9420094CB8}" destId="{F7C931EB-8F31-41EE-B6F2-9559B34B9B35}" srcOrd="1" destOrd="0" parTransId="{13E1D7B8-693D-486C-813D-38F1DA820BE7}" sibTransId="{76655CAE-8C62-411D-AB78-EE75DC6AF791}"/>
    <dgm:cxn modelId="{423F0224-B57E-4C15-B49F-EABADB80BAEE}" type="presOf" srcId="{7378AD91-D7B5-4143-8161-04E25A41BC52}" destId="{7F7F6124-89A7-483E-9F78-684E5A198A9B}" srcOrd="0" destOrd="0" presId="urn:microsoft.com/office/officeart/2018/5/layout/CenteredIconLabelDescriptionList"/>
    <dgm:cxn modelId="{F8C2762F-B95B-48B7-9576-067AF37F56FC}" srcId="{AB064378-96C6-4A3C-9B4B-1CD76259A2FE}" destId="{3BDE8466-B798-4BBD-89F5-84392136FF7E}" srcOrd="2" destOrd="0" parTransId="{C33CE2DA-01F1-4D09-A8F6-44433BE45FC3}" sibTransId="{492F0584-4B44-4630-A4C6-AC501DD45663}"/>
    <dgm:cxn modelId="{F2A04E37-A01A-4DD4-940A-FF11E7B188EC}" type="presOf" srcId="{3BDE8466-B798-4BBD-89F5-84392136FF7E}" destId="{530E6DB4-70E0-4A5E-8700-84C76DE0BCB5}" srcOrd="0" destOrd="0" presId="urn:microsoft.com/office/officeart/2018/5/layout/CenteredIconLabelDescriptionList"/>
    <dgm:cxn modelId="{9C152868-607D-43D6-9317-4A0BEDA41DED}" srcId="{3BDE8466-B798-4BBD-89F5-84392136FF7E}" destId="{13379124-46DA-41DF-9B46-AF67A17DDA56}" srcOrd="1" destOrd="0" parTransId="{19EF66C4-8788-465A-AF78-7C08CB4E5299}" sibTransId="{7CA485AD-14A9-4E0C-B579-FB671AC8225C}"/>
    <dgm:cxn modelId="{745F7070-A778-4069-88F0-57C3563966F3}" srcId="{3BDE8466-B798-4BBD-89F5-84392136FF7E}" destId="{7378AD91-D7B5-4143-8161-04E25A41BC52}" srcOrd="0" destOrd="0" parTransId="{65167570-2BC1-44ED-82CE-3BECF6090C08}" sibTransId="{1F35A0CC-4884-4491-8B68-B825DE2D2D9E}"/>
    <dgm:cxn modelId="{E752F67E-6D91-4884-A0A7-F86EB8C27CEB}" srcId="{AB064378-96C6-4A3C-9B4B-1CD76259A2FE}" destId="{91007B47-0562-46E3-918B-1E9420094CB8}" srcOrd="0" destOrd="0" parTransId="{BC6A26D7-8175-4125-AD10-2FFF639CD003}" sibTransId="{F01D3F7B-F4A9-411D-85CD-F881F0CF138E}"/>
    <dgm:cxn modelId="{5BBCED8E-F19A-48CB-BA74-ACE298D0ED3D}" type="presOf" srcId="{9BFADE76-AD64-4958-9F2B-650052A76A07}" destId="{3F1F6005-FCFE-4A2B-BE68-A1F6E1439CDC}" srcOrd="0" destOrd="1" presId="urn:microsoft.com/office/officeart/2018/5/layout/CenteredIconLabelDescriptionList"/>
    <dgm:cxn modelId="{2916409E-2305-4602-B0F3-F731F8FC68A7}" srcId="{91007B47-0562-46E3-918B-1E9420094CB8}" destId="{44611BEF-1E62-4ADB-A595-9590A4094B50}" srcOrd="0" destOrd="0" parTransId="{8B7BB1AD-0AF5-4889-95B2-1B98B1823CA4}" sibTransId="{1E932DB5-9621-4ADC-A553-5329B4ED96AD}"/>
    <dgm:cxn modelId="{98CA4BA0-93DE-4D2B-9178-6D09B731197D}" type="presOf" srcId="{44611BEF-1E62-4ADB-A595-9590A4094B50}" destId="{9247A9F3-3C44-4118-94A0-90A6015918F1}" srcOrd="0" destOrd="0" presId="urn:microsoft.com/office/officeart/2018/5/layout/CenteredIconLabelDescriptionList"/>
    <dgm:cxn modelId="{BCFD9BA0-4603-444F-B122-F0FD7569EB13}" type="presOf" srcId="{91007B47-0562-46E3-918B-1E9420094CB8}" destId="{2C1389F6-F371-4D2C-8371-25785AC3DA46}" srcOrd="0" destOrd="0" presId="urn:microsoft.com/office/officeart/2018/5/layout/CenteredIconLabelDescriptionList"/>
    <dgm:cxn modelId="{F0244EA1-9418-4337-A690-A11A43ABED21}" type="presOf" srcId="{183E2C66-9353-4B86-8A6C-AA8BA820C6EF}" destId="{E1459333-ECA5-4A95-8110-FD48516F2919}" srcOrd="0" destOrd="0" presId="urn:microsoft.com/office/officeart/2018/5/layout/CenteredIconLabelDescriptionList"/>
    <dgm:cxn modelId="{0407C7A7-85E5-43B9-A955-595C0A335701}" type="presOf" srcId="{F7C931EB-8F31-41EE-B6F2-9559B34B9B35}" destId="{9247A9F3-3C44-4118-94A0-90A6015918F1}" srcOrd="0" destOrd="1" presId="urn:microsoft.com/office/officeart/2018/5/layout/CenteredIconLabelDescriptionList"/>
    <dgm:cxn modelId="{EC0AFCB3-BD8D-4761-B863-4525A8BC37B6}" srcId="{183E2C66-9353-4B86-8A6C-AA8BA820C6EF}" destId="{DF389ABF-FD0B-4A9C-BFD7-61690049C351}" srcOrd="0" destOrd="0" parTransId="{FD5F8DA9-C51A-4C53-9CE6-73991B04F750}" sibTransId="{E1F442D0-1FC0-4C10-A9FE-B9F1A557DC13}"/>
    <dgm:cxn modelId="{E3D6ABBA-F044-4184-BD6E-B17D2481D9A9}" type="presOf" srcId="{AB064378-96C6-4A3C-9B4B-1CD76259A2FE}" destId="{FC0585F0-40FF-49F7-9973-50D4934A73AE}" srcOrd="0" destOrd="0" presId="urn:microsoft.com/office/officeart/2018/5/layout/CenteredIconLabelDescriptionList"/>
    <dgm:cxn modelId="{FD44FDCC-593C-43D5-8064-9D39C01BA209}" type="presOf" srcId="{13379124-46DA-41DF-9B46-AF67A17DDA56}" destId="{7F7F6124-89A7-483E-9F78-684E5A198A9B}" srcOrd="0" destOrd="1" presId="urn:microsoft.com/office/officeart/2018/5/layout/CenteredIconLabelDescriptionList"/>
    <dgm:cxn modelId="{339AACE0-4673-4CA9-9B4F-9F454FF82175}" srcId="{183E2C66-9353-4B86-8A6C-AA8BA820C6EF}" destId="{9BFADE76-AD64-4958-9F2B-650052A76A07}" srcOrd="1" destOrd="0" parTransId="{5F8417EB-272D-4A79-BA1E-6436E99BB3BF}" sibTransId="{C52D1211-D781-446E-8F60-6FDB9C326224}"/>
    <dgm:cxn modelId="{6EF34DE2-74FE-49EC-B082-AFAD5AEE2949}" type="presOf" srcId="{DF389ABF-FD0B-4A9C-BFD7-61690049C351}" destId="{3F1F6005-FCFE-4A2B-BE68-A1F6E1439CDC}" srcOrd="0" destOrd="0" presId="urn:microsoft.com/office/officeart/2018/5/layout/CenteredIconLabelDescriptionList"/>
    <dgm:cxn modelId="{898914F7-40C4-4D23-A409-44707614C539}" srcId="{AB064378-96C6-4A3C-9B4B-1CD76259A2FE}" destId="{183E2C66-9353-4B86-8A6C-AA8BA820C6EF}" srcOrd="1" destOrd="0" parTransId="{95CF6056-45ED-48AB-A833-1E3EAA09BB6F}" sibTransId="{2C5AD976-A851-4483-B611-D4A32011D319}"/>
    <dgm:cxn modelId="{048C4B01-63FB-4898-A77D-FE06583A3489}" type="presParOf" srcId="{FC0585F0-40FF-49F7-9973-50D4934A73AE}" destId="{BD91AF78-9434-4B8A-AAD8-75F27FF618D6}" srcOrd="0" destOrd="0" presId="urn:microsoft.com/office/officeart/2018/5/layout/CenteredIconLabelDescriptionList"/>
    <dgm:cxn modelId="{664DADDE-BA7E-4FDB-B346-CE4AAA2B0C27}" type="presParOf" srcId="{BD91AF78-9434-4B8A-AAD8-75F27FF618D6}" destId="{F7A57963-8CD7-4079-BE1F-547C747B84F6}" srcOrd="0" destOrd="0" presId="urn:microsoft.com/office/officeart/2018/5/layout/CenteredIconLabelDescriptionList"/>
    <dgm:cxn modelId="{D8C1262A-D430-4886-91A0-718AA8C5E275}" type="presParOf" srcId="{BD91AF78-9434-4B8A-AAD8-75F27FF618D6}" destId="{68600D7D-0DE4-4B8A-A273-22193ADAECBC}" srcOrd="1" destOrd="0" presId="urn:microsoft.com/office/officeart/2018/5/layout/CenteredIconLabelDescriptionList"/>
    <dgm:cxn modelId="{5B1545C4-3A3E-4650-86E7-7B6A3B8D2411}" type="presParOf" srcId="{BD91AF78-9434-4B8A-AAD8-75F27FF618D6}" destId="{2C1389F6-F371-4D2C-8371-25785AC3DA46}" srcOrd="2" destOrd="0" presId="urn:microsoft.com/office/officeart/2018/5/layout/CenteredIconLabelDescriptionList"/>
    <dgm:cxn modelId="{9439BE99-0CAA-4528-AE1B-D04D1D7A9573}" type="presParOf" srcId="{BD91AF78-9434-4B8A-AAD8-75F27FF618D6}" destId="{BB2B3F26-9E38-4258-90F0-049031FC922C}" srcOrd="3" destOrd="0" presId="urn:microsoft.com/office/officeart/2018/5/layout/CenteredIconLabelDescriptionList"/>
    <dgm:cxn modelId="{2F12E97F-9622-4BBF-87F3-B86C602B6C08}" type="presParOf" srcId="{BD91AF78-9434-4B8A-AAD8-75F27FF618D6}" destId="{9247A9F3-3C44-4118-94A0-90A6015918F1}" srcOrd="4" destOrd="0" presId="urn:microsoft.com/office/officeart/2018/5/layout/CenteredIconLabelDescriptionList"/>
    <dgm:cxn modelId="{E01B58C2-6429-4439-AD96-B03F9635664D}" type="presParOf" srcId="{FC0585F0-40FF-49F7-9973-50D4934A73AE}" destId="{7E05D9C8-AF1A-41C8-9C0A-77F6F8F9DE67}" srcOrd="1" destOrd="0" presId="urn:microsoft.com/office/officeart/2018/5/layout/CenteredIconLabelDescriptionList"/>
    <dgm:cxn modelId="{43081420-E255-4EF3-81ED-77161E6AE5A8}" type="presParOf" srcId="{FC0585F0-40FF-49F7-9973-50D4934A73AE}" destId="{1B6B8297-8C96-4388-A545-4FAA8884E8AA}" srcOrd="2" destOrd="0" presId="urn:microsoft.com/office/officeart/2018/5/layout/CenteredIconLabelDescriptionList"/>
    <dgm:cxn modelId="{08D1BF9B-4946-4F66-9F5D-4CDF5B841412}" type="presParOf" srcId="{1B6B8297-8C96-4388-A545-4FAA8884E8AA}" destId="{AA30765A-80B4-4B96-ADE6-7DC14350B0DC}" srcOrd="0" destOrd="0" presId="urn:microsoft.com/office/officeart/2018/5/layout/CenteredIconLabelDescriptionList"/>
    <dgm:cxn modelId="{5A924D87-1562-4F77-9317-717C1AA69A84}" type="presParOf" srcId="{1B6B8297-8C96-4388-A545-4FAA8884E8AA}" destId="{06618153-FC25-456B-A277-F88CFD0B66FE}" srcOrd="1" destOrd="0" presId="urn:microsoft.com/office/officeart/2018/5/layout/CenteredIconLabelDescriptionList"/>
    <dgm:cxn modelId="{1B41E4B4-95F4-41EA-8667-AFC9DA62FE34}" type="presParOf" srcId="{1B6B8297-8C96-4388-A545-4FAA8884E8AA}" destId="{E1459333-ECA5-4A95-8110-FD48516F2919}" srcOrd="2" destOrd="0" presId="urn:microsoft.com/office/officeart/2018/5/layout/CenteredIconLabelDescriptionList"/>
    <dgm:cxn modelId="{70B33373-C237-4F57-BE57-3EC15CC76211}" type="presParOf" srcId="{1B6B8297-8C96-4388-A545-4FAA8884E8AA}" destId="{EE051EA1-FCB9-437D-8AC0-4528C781A915}" srcOrd="3" destOrd="0" presId="urn:microsoft.com/office/officeart/2018/5/layout/CenteredIconLabelDescriptionList"/>
    <dgm:cxn modelId="{D141608C-7531-4E49-A38C-5EB054AD34C4}" type="presParOf" srcId="{1B6B8297-8C96-4388-A545-4FAA8884E8AA}" destId="{3F1F6005-FCFE-4A2B-BE68-A1F6E1439CDC}" srcOrd="4" destOrd="0" presId="urn:microsoft.com/office/officeart/2018/5/layout/CenteredIconLabelDescriptionList"/>
    <dgm:cxn modelId="{62D9ADC0-263B-43A2-AD29-CD1E7500DBDA}" type="presParOf" srcId="{FC0585F0-40FF-49F7-9973-50D4934A73AE}" destId="{4E1C067D-C6F9-4757-BD4F-C90E8CB0332B}" srcOrd="3" destOrd="0" presId="urn:microsoft.com/office/officeart/2018/5/layout/CenteredIconLabelDescriptionList"/>
    <dgm:cxn modelId="{CD425E46-F4B6-45F0-B95C-0742EE920725}" type="presParOf" srcId="{FC0585F0-40FF-49F7-9973-50D4934A73AE}" destId="{D0781C12-C0E0-4640-AE30-113B184CEAE2}" srcOrd="4" destOrd="0" presId="urn:microsoft.com/office/officeart/2018/5/layout/CenteredIconLabelDescriptionList"/>
    <dgm:cxn modelId="{ED4F2141-A0EA-46FD-A97D-0007F46D606F}" type="presParOf" srcId="{D0781C12-C0E0-4640-AE30-113B184CEAE2}" destId="{887A2411-E56E-4B51-8FD1-B1B16073166D}" srcOrd="0" destOrd="0" presId="urn:microsoft.com/office/officeart/2018/5/layout/CenteredIconLabelDescriptionList"/>
    <dgm:cxn modelId="{36BBEA9A-3C3D-4C9A-9EF5-FD5DAF0BF5AB}" type="presParOf" srcId="{D0781C12-C0E0-4640-AE30-113B184CEAE2}" destId="{784103C4-B016-4479-B4CD-F5C4B7537A71}" srcOrd="1" destOrd="0" presId="urn:microsoft.com/office/officeart/2018/5/layout/CenteredIconLabelDescriptionList"/>
    <dgm:cxn modelId="{10C3862D-809A-491F-8A72-9E89040E9B6F}" type="presParOf" srcId="{D0781C12-C0E0-4640-AE30-113B184CEAE2}" destId="{530E6DB4-70E0-4A5E-8700-84C76DE0BCB5}" srcOrd="2" destOrd="0" presId="urn:microsoft.com/office/officeart/2018/5/layout/CenteredIconLabelDescriptionList"/>
    <dgm:cxn modelId="{5C3C1ABF-70D5-4372-A8D6-23ADC61C61D5}" type="presParOf" srcId="{D0781C12-C0E0-4640-AE30-113B184CEAE2}" destId="{BB7F5F43-2243-40C7-BC61-3B79F8491028}" srcOrd="3" destOrd="0" presId="urn:microsoft.com/office/officeart/2018/5/layout/CenteredIconLabelDescriptionList"/>
    <dgm:cxn modelId="{FFB84E1B-3CA4-49BE-90F4-C1240161A69E}" type="presParOf" srcId="{D0781C12-C0E0-4640-AE30-113B184CEAE2}" destId="{7F7F6124-89A7-483E-9F78-684E5A198A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E4981-635C-4F9C-ADCD-D5894E27B57D}">
      <dsp:nvSpPr>
        <dsp:cNvPr id="0" name=""/>
        <dsp:cNvSpPr/>
      </dsp:nvSpPr>
      <dsp:spPr>
        <a:xfrm>
          <a:off x="595751" y="934778"/>
          <a:ext cx="640089" cy="640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BBC9A-2DE0-42CF-AA3C-BA9A1A83921B}">
      <dsp:nvSpPr>
        <dsp:cNvPr id="0" name=""/>
        <dsp:cNvSpPr/>
      </dsp:nvSpPr>
      <dsp:spPr>
        <a:xfrm>
          <a:off x="1381" y="1671823"/>
          <a:ext cx="1828828" cy="27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gRPC</a:t>
          </a:r>
          <a:endParaRPr lang="en-US" sz="1500" kern="1200"/>
        </a:p>
      </dsp:txBody>
      <dsp:txXfrm>
        <a:off x="1381" y="1671823"/>
        <a:ext cx="1828828" cy="274324"/>
      </dsp:txXfrm>
    </dsp:sp>
    <dsp:sp modelId="{AD202792-16B7-448B-ABA7-ADB9343E4B9C}">
      <dsp:nvSpPr>
        <dsp:cNvPr id="0" name=""/>
        <dsp:cNvSpPr/>
      </dsp:nvSpPr>
      <dsp:spPr>
        <a:xfrm>
          <a:off x="1381" y="1991243"/>
          <a:ext cx="1828828" cy="1198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performance contract-based RPC services with .NET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across many languages and platforms</a:t>
          </a:r>
        </a:p>
      </dsp:txBody>
      <dsp:txXfrm>
        <a:off x="1381" y="1991243"/>
        <a:ext cx="1828828" cy="1198302"/>
      </dsp:txXfrm>
    </dsp:sp>
    <dsp:sp modelId="{0CDF11CB-23FE-4AF6-90C0-A4F39B25DD2F}">
      <dsp:nvSpPr>
        <dsp:cNvPr id="0" name=""/>
        <dsp:cNvSpPr/>
      </dsp:nvSpPr>
      <dsp:spPr>
        <a:xfrm>
          <a:off x="2744624" y="934778"/>
          <a:ext cx="640089" cy="640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A248-54F2-49A4-AA63-4F829E21A73A}">
      <dsp:nvSpPr>
        <dsp:cNvPr id="0" name=""/>
        <dsp:cNvSpPr/>
      </dsp:nvSpPr>
      <dsp:spPr>
        <a:xfrm>
          <a:off x="2150254" y="1671823"/>
          <a:ext cx="1828828" cy="27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Worker service </a:t>
          </a:r>
          <a:endParaRPr lang="en-US" sz="1500" kern="1200" dirty="0"/>
        </a:p>
      </dsp:txBody>
      <dsp:txXfrm>
        <a:off x="2150254" y="1671823"/>
        <a:ext cx="1828828" cy="274324"/>
      </dsp:txXfrm>
    </dsp:sp>
    <dsp:sp modelId="{C4314E91-502A-49BB-A666-DB71DA15901A}">
      <dsp:nvSpPr>
        <dsp:cNvPr id="0" name=""/>
        <dsp:cNvSpPr/>
      </dsp:nvSpPr>
      <dsp:spPr>
        <a:xfrm>
          <a:off x="2150254" y="1991243"/>
          <a:ext cx="1828828" cy="1198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Starting point for long running back processes like Windows Server or Linux daemon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Producing or consuming messages from a message queue</a:t>
          </a:r>
        </a:p>
      </dsp:txBody>
      <dsp:txXfrm>
        <a:off x="2150254" y="1991243"/>
        <a:ext cx="1828828" cy="1198302"/>
      </dsp:txXfrm>
    </dsp:sp>
    <dsp:sp modelId="{7E85110C-8150-4D35-A74F-599976EDDF22}">
      <dsp:nvSpPr>
        <dsp:cNvPr id="0" name=""/>
        <dsp:cNvSpPr/>
      </dsp:nvSpPr>
      <dsp:spPr>
        <a:xfrm>
          <a:off x="4893497" y="934778"/>
          <a:ext cx="640089" cy="640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4711-9DC8-4A42-8DC1-572883D1E5D4}">
      <dsp:nvSpPr>
        <dsp:cNvPr id="0" name=""/>
        <dsp:cNvSpPr/>
      </dsp:nvSpPr>
      <dsp:spPr>
        <a:xfrm>
          <a:off x="4299127" y="1671823"/>
          <a:ext cx="1828828" cy="27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Web API’s + identity</a:t>
          </a:r>
          <a:endParaRPr lang="en-US" sz="1500" kern="1200" dirty="0"/>
        </a:p>
      </dsp:txBody>
      <dsp:txXfrm>
        <a:off x="4299127" y="1671823"/>
        <a:ext cx="1828828" cy="274324"/>
      </dsp:txXfrm>
    </dsp:sp>
    <dsp:sp modelId="{3D81694F-76DD-49A0-91C1-DB4789E7C715}">
      <dsp:nvSpPr>
        <dsp:cNvPr id="0" name=""/>
        <dsp:cNvSpPr/>
      </dsp:nvSpPr>
      <dsp:spPr>
        <a:xfrm>
          <a:off x="4299127" y="1991243"/>
          <a:ext cx="1828828" cy="1198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security and authentication to Web API’s</a:t>
          </a:r>
        </a:p>
      </dsp:txBody>
      <dsp:txXfrm>
        <a:off x="4299127" y="1991243"/>
        <a:ext cx="1828828" cy="1198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57963-8CD7-4079-BE1F-547C747B84F6}">
      <dsp:nvSpPr>
        <dsp:cNvPr id="0" name=""/>
        <dsp:cNvSpPr/>
      </dsp:nvSpPr>
      <dsp:spPr>
        <a:xfrm>
          <a:off x="940114" y="311601"/>
          <a:ext cx="827542" cy="827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89F6-F371-4D2C-8371-25785AC3DA46}">
      <dsp:nvSpPr>
        <dsp:cNvPr id="0" name=""/>
        <dsp:cNvSpPr/>
      </dsp:nvSpPr>
      <dsp:spPr>
        <a:xfrm>
          <a:off x="86066" y="1266412"/>
          <a:ext cx="2535637" cy="106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baseline="0"/>
            <a:t>Full stack web development with C#</a:t>
          </a:r>
          <a:endParaRPr lang="en-US" sz="2400" kern="1200"/>
        </a:p>
      </dsp:txBody>
      <dsp:txXfrm>
        <a:off x="86066" y="1266412"/>
        <a:ext cx="2535637" cy="1063125"/>
      </dsp:txXfrm>
    </dsp:sp>
    <dsp:sp modelId="{9247A9F3-3C44-4118-94A0-90A6015918F1}">
      <dsp:nvSpPr>
        <dsp:cNvPr id="0" name=""/>
        <dsp:cNvSpPr/>
      </dsp:nvSpPr>
      <dsp:spPr>
        <a:xfrm>
          <a:off x="9247" y="2346204"/>
          <a:ext cx="2689277" cy="967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You don’t need to know AngularJS, React, Vue, etc.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Take advantage of stability and consistency of .NET</a:t>
          </a:r>
          <a:endParaRPr lang="en-US" sz="1700" kern="1200"/>
        </a:p>
      </dsp:txBody>
      <dsp:txXfrm>
        <a:off x="9247" y="2346204"/>
        <a:ext cx="2689277" cy="967647"/>
      </dsp:txXfrm>
    </dsp:sp>
    <dsp:sp modelId="{AA30765A-80B4-4B96-ADE6-7DC14350B0DC}">
      <dsp:nvSpPr>
        <dsp:cNvPr id="0" name=""/>
        <dsp:cNvSpPr/>
      </dsp:nvSpPr>
      <dsp:spPr>
        <a:xfrm>
          <a:off x="3752690" y="208825"/>
          <a:ext cx="1083617" cy="1153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59333-ECA5-4A95-8110-FD48516F2919}">
      <dsp:nvSpPr>
        <dsp:cNvPr id="0" name=""/>
        <dsp:cNvSpPr/>
      </dsp:nvSpPr>
      <dsp:spPr>
        <a:xfrm>
          <a:off x="3112295" y="1326662"/>
          <a:ext cx="2364407" cy="106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baseline="0"/>
            <a:t>Runs in all browsers</a:t>
          </a:r>
          <a:endParaRPr lang="en-US" sz="2400" kern="1200"/>
        </a:p>
      </dsp:txBody>
      <dsp:txXfrm>
        <a:off x="3112295" y="1326662"/>
        <a:ext cx="2364407" cy="1063125"/>
      </dsp:txXfrm>
    </dsp:sp>
    <dsp:sp modelId="{3F1F6005-FCFE-4A2B-BE68-A1F6E1439CDC}">
      <dsp:nvSpPr>
        <dsp:cNvPr id="0" name=""/>
        <dsp:cNvSpPr/>
      </dsp:nvSpPr>
      <dsp:spPr>
        <a:xfrm>
          <a:off x="3112295" y="2448981"/>
          <a:ext cx="2364407" cy="967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Strongly </a:t>
          </a:r>
          <a:r>
            <a:rPr lang="en-US" sz="1700" kern="1200" baseline="0"/>
            <a:t>typed</a:t>
          </a:r>
          <a:r>
            <a:rPr lang="en-US" sz="1800" kern="1200" baseline="0"/>
            <a:t> on the client and server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Share C# code with the client and server</a:t>
          </a:r>
          <a:endParaRPr lang="en-US" sz="1800" kern="1200"/>
        </a:p>
      </dsp:txBody>
      <dsp:txXfrm>
        <a:off x="3112295" y="2448981"/>
        <a:ext cx="2364407" cy="967647"/>
      </dsp:txXfrm>
    </dsp:sp>
    <dsp:sp modelId="{887A2411-E56E-4B51-8FD1-B1B16073166D}">
      <dsp:nvSpPr>
        <dsp:cNvPr id="0" name=""/>
        <dsp:cNvSpPr/>
      </dsp:nvSpPr>
      <dsp:spPr>
        <a:xfrm>
          <a:off x="6658906" y="332865"/>
          <a:ext cx="827542" cy="827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6DB4-70E0-4A5E-8700-84C76DE0BCB5}">
      <dsp:nvSpPr>
        <dsp:cNvPr id="0" name=""/>
        <dsp:cNvSpPr/>
      </dsp:nvSpPr>
      <dsp:spPr>
        <a:xfrm>
          <a:off x="5890474" y="1287676"/>
          <a:ext cx="2364407" cy="106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baseline="0" dirty="0"/>
            <a:t>Web assembly </a:t>
          </a:r>
          <a:br>
            <a:rPr lang="en-US" sz="2400" kern="1200" baseline="0" dirty="0"/>
          </a:br>
          <a:r>
            <a:rPr lang="en-US" sz="2000" kern="1200" baseline="0" dirty="0"/>
            <a:t>(optional and in preview)</a:t>
          </a:r>
          <a:endParaRPr lang="en-US" sz="2000" kern="1200" dirty="0"/>
        </a:p>
      </dsp:txBody>
      <dsp:txXfrm>
        <a:off x="5890474" y="1287676"/>
        <a:ext cx="2364407" cy="1063125"/>
      </dsp:txXfrm>
    </dsp:sp>
    <dsp:sp modelId="{7F7F6124-89A7-483E-9F78-684E5A198A9B}">
      <dsp:nvSpPr>
        <dsp:cNvPr id="0" name=""/>
        <dsp:cNvSpPr/>
      </dsp:nvSpPr>
      <dsp:spPr>
        <a:xfrm>
          <a:off x="5890474" y="2409995"/>
          <a:ext cx="2364407" cy="8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Native</a:t>
          </a:r>
          <a:r>
            <a:rPr lang="en-US" sz="1800" kern="1200" baseline="0"/>
            <a:t> performance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Requires no plugin or code transpilation</a:t>
          </a:r>
          <a:endParaRPr lang="en-US" sz="1800" kern="1200"/>
        </a:p>
      </dsp:txBody>
      <dsp:txXfrm>
        <a:off x="5890474" y="2409995"/>
        <a:ext cx="2364407" cy="88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7B63B1-9579-45F7-A7C0-A35DEA3F8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DDFF10-9278-481A-92F8-60D526404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698F-760E-47F2-B3A4-01F754680CA6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373899-2C3E-4C66-80CF-558B5CC599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E4F408-7A72-4AE5-B4FB-990A776144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C2A8-AAE1-4C39-AD2C-1B88CFD89E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5/29/2019 9:28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1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5/29/2019 9:28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6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5/29/2019 9:28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71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5/29/2019 9:28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102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AC7CE-2342-439D-99E9-F1094D4D7F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05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AC7CE-2342-439D-99E9-F1094D4D7F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386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5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65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AB5F594E-8458-4AE9-887A-9FBCC1B4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https://github.com/dotnet-presentations/home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92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3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5/29/2019 9:28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93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99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1954-42E9-4D15-8745-9DC569064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17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1954-42E9-4D15-8745-9DC569064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2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1954-42E9-4D15-8745-9DC569064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92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1954-42E9-4D15-8745-9DC569064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52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 1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>
            <a:extLst>
              <a:ext uri="{FF2B5EF4-FFF2-40B4-BE49-F238E27FC236}">
                <a16:creationId xmlns:a16="http://schemas.microsoft.com/office/drawing/2014/main" id="{A7A10DDD-658E-411E-B681-9E7C72703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841888" y="83043"/>
            <a:ext cx="7293609" cy="4977395"/>
          </a:xfrm>
          <a:prstGeom prst="rect">
            <a:avLst/>
          </a:prstGeom>
        </p:spPr>
      </p:pic>
      <p:sp>
        <p:nvSpPr>
          <p:cNvPr id="10" name="Google Shape;10;p2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000625" y="9419"/>
            <a:ext cx="5891796" cy="514348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79610" y="1146343"/>
            <a:ext cx="3512818" cy="4006565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12317" y="3881448"/>
            <a:ext cx="1980117" cy="1271467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9015762" y="1099323"/>
            <a:ext cx="197123" cy="197294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061637" y="4772862"/>
            <a:ext cx="196610" cy="196439"/>
          </a:xfrm>
          <a:custGeom>
            <a:avLst/>
            <a:gdLst/>
            <a:ahLst/>
            <a:cxnLst/>
            <a:rect l="l" t="t" r="r" b="b"/>
            <a:pathLst>
              <a:path w="1150" h="1149" extrusionOk="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340083" y="880317"/>
            <a:ext cx="359881" cy="327569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500210" y="4124203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48651" y="4133622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540000" y="978949"/>
            <a:ext cx="3512700" cy="10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 b="1">
                <a:solidFill>
                  <a:srgbClr val="43434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666750" y="2456774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666750" y="446999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9AD4C"/>
          </p15:clr>
        </p15:guide>
        <p15:guide id="2" pos="5760" userDrawn="1">
          <p15:clr>
            <a:srgbClr val="F9AD4C"/>
          </p15:clr>
        </p15:guide>
        <p15:guide id="3" orient="horz" pos="340">
          <p15:clr>
            <a:srgbClr val="F9AD4C"/>
          </p15:clr>
        </p15:guide>
        <p15:guide id="4" orient="horz" pos="290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6"/>
            <a:ext cx="3406959" cy="6439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268819"/>
            <a:ext cx="3459900" cy="367886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D3CDC817-533C-461F-AB8A-BC754330E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5402" y="1268819"/>
            <a:ext cx="3459900" cy="367886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9DC0A-87BB-45F2-89EB-23CD602AC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00575" y="404813"/>
            <a:ext cx="3416300" cy="714375"/>
          </a:xfrm>
        </p:spPr>
        <p:txBody>
          <a:bodyPr/>
          <a:lstStyle>
            <a:lvl1pPr marL="139700" indent="0">
              <a:buNone/>
              <a:defRPr lang="es-ES" sz="2400" b="0" i="0" u="none" strike="noStrike" cap="none" dirty="0" smtClean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</a:lstStyle>
          <a:p>
            <a:pPr lvl="0"/>
            <a:r>
              <a:rPr lang="es-ES"/>
              <a:t>Haga clic agregar título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35546ACC-D172-4022-B58E-8E77A920EE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 userDrawn="1"/>
        </p:nvSpPr>
        <p:spPr>
          <a:xfrm>
            <a:off x="7591360" y="3365069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8418341" y="3760280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722538" y="4711044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8094621" y="4559557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8234343" y="3686705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8377690" y="3705366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836912" y="3620737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8094624" y="4897732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8475751" y="3930012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961177" y="4720064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-19043" y="-571510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-85718" y="-523885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546071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559035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D53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4569096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F145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"/>
          </p:nvPr>
        </p:nvSpPr>
        <p:spPr>
          <a:xfrm>
            <a:off x="2757378" y="1916510"/>
            <a:ext cx="1468932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D5309A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2"/>
          </p:nvPr>
        </p:nvSpPr>
        <p:spPr>
          <a:xfrm>
            <a:off x="2711886" y="2664825"/>
            <a:ext cx="1514424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3"/>
          </p:nvPr>
        </p:nvSpPr>
        <p:spPr>
          <a:xfrm>
            <a:off x="4784652" y="1916510"/>
            <a:ext cx="1443170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145AB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4"/>
          </p:nvPr>
        </p:nvSpPr>
        <p:spPr>
          <a:xfrm>
            <a:off x="4943417" y="2654819"/>
            <a:ext cx="128953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5"/>
          </p:nvPr>
        </p:nvSpPr>
        <p:spPr>
          <a:xfrm>
            <a:off x="694660" y="1916510"/>
            <a:ext cx="1532583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D43A3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6"/>
          </p:nvPr>
        </p:nvSpPr>
        <p:spPr>
          <a:xfrm>
            <a:off x="688932" y="2664825"/>
            <a:ext cx="1538311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264;p13">
            <a:extLst>
              <a:ext uri="{FF2B5EF4-FFF2-40B4-BE49-F238E27FC236}">
                <a16:creationId xmlns:a16="http://schemas.microsoft.com/office/drawing/2014/main" id="{86DD8266-4E67-4D0D-ACB5-B46CDB5E5DA6}"/>
              </a:ext>
            </a:extLst>
          </p:cNvPr>
          <p:cNvSpPr/>
          <p:nvPr userDrawn="1"/>
        </p:nvSpPr>
        <p:spPr>
          <a:xfrm>
            <a:off x="6700047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735D8-19F8-41DD-B269-FB9E84E20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4074" y="1878761"/>
            <a:ext cx="1468401" cy="446087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lang="es-ES" sz="1400" b="1" i="0" u="none" strike="noStrike" cap="none" dirty="0">
                <a:solidFill>
                  <a:srgbClr val="4D43A3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PT Sans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6AAF60-BD9C-462F-BC82-B74C6ADCF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950" y="2665413"/>
            <a:ext cx="1533525" cy="57785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1788818" y="419280"/>
            <a:ext cx="6684300" cy="5730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55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5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3625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4972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79646">
                      <a:srgbClr val="30E5D0"/>
                    </a:gs>
                    <a:gs pos="53846">
                      <a:srgbClr val="30E5D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9200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8883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5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24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3623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3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presentation photo 1">
  <p:cSld name="TITLE_1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5947527" y="4628749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635352" y="3171830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663261" y="2443456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59" name="Google Shape;59;p4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362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>
            <a:off x="4183043" y="0"/>
            <a:ext cx="4960991" cy="4745296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860290" y="0"/>
            <a:ext cx="628372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3331178" y="1020064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3120328" y="77117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4742311" y="3258282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793365" y="2969656"/>
            <a:ext cx="150099" cy="149418"/>
          </a:xfrm>
          <a:custGeom>
            <a:avLst/>
            <a:gdLst/>
            <a:ahLst/>
            <a:cxnLst/>
            <a:rect l="l" t="t" r="r" b="b"/>
            <a:pathLst>
              <a:path w="882" h="878" extrusionOk="0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066313" y="3816305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 rot="10800000" flipH="1">
            <a:off x="6630406" y="4"/>
            <a:ext cx="2513867" cy="1753885"/>
            <a:chOff x="5527403" y="4013725"/>
            <a:chExt cx="971580" cy="677856"/>
          </a:xfrm>
          <a:solidFill>
            <a:srgbClr val="5D2C91"/>
          </a:solidFill>
        </p:grpSpPr>
        <p:sp>
          <p:nvSpPr>
            <p:cNvPr id="72" name="Google Shape;72;p4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rgbClr val="926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4"/>
          <p:cNvSpPr txBox="1">
            <a:spLocks noGrp="1"/>
          </p:cNvSpPr>
          <p:nvPr>
            <p:ph type="ctrTitle"/>
          </p:nvPr>
        </p:nvSpPr>
        <p:spPr>
          <a:xfrm>
            <a:off x="5132438" y="412955"/>
            <a:ext cx="3617681" cy="144920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BCCE8"/>
              </a:buClr>
              <a:buSzPts val="4800"/>
              <a:buNone/>
              <a:defRPr sz="4000" b="1">
                <a:solidFill>
                  <a:srgbClr val="FBCCE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subTitle" idx="1"/>
          </p:nvPr>
        </p:nvSpPr>
        <p:spPr>
          <a:xfrm>
            <a:off x="4406682" y="2371181"/>
            <a:ext cx="4378694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7CCAE6F1-DDA4-4EA1-9EA0-D35595781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illustration" preserve="1" userDrawn="1">
  <p:cSld name="1_Title slide &amp; illustra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4658124" y="0"/>
            <a:ext cx="4485910" cy="5143500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 userDrawn="1"/>
        </p:nvSpPr>
        <p:spPr>
          <a:xfrm>
            <a:off x="5228804" y="-29"/>
            <a:ext cx="391519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5947527" y="4651267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5114127" y="148277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635352" y="3194348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663261" y="2465974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903277" y="125640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6066313" y="3838823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10800000" flipH="1">
            <a:off x="7061201" y="-38"/>
            <a:ext cx="2082800" cy="1835188"/>
            <a:chOff x="5527403" y="4013725"/>
            <a:chExt cx="971580" cy="677856"/>
          </a:xfrm>
          <a:solidFill>
            <a:srgbClr val="5D2C91"/>
          </a:solidFill>
        </p:grpSpPr>
        <p:sp>
          <p:nvSpPr>
            <p:cNvPr id="94" name="Google Shape;94;p5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ctrTitle"/>
          </p:nvPr>
        </p:nvSpPr>
        <p:spPr>
          <a:xfrm>
            <a:off x="5498542" y="986244"/>
            <a:ext cx="3131936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6971555" y="2571741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6645458" y="2677115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D3B52-D35A-46B8-9806-E1141383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819150"/>
            <a:ext cx="3838575" cy="3783013"/>
          </a:xfrm>
        </p:spPr>
        <p:txBody>
          <a:bodyPr/>
          <a:lstStyle>
            <a:lvl1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987AA-E4B2-4266-A6CC-43946DDBC3E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513" y="276225"/>
            <a:ext cx="3849687" cy="460375"/>
          </a:xfrm>
        </p:spPr>
        <p:txBody>
          <a:bodyPr/>
          <a:lstStyle>
            <a:lvl1pPr marL="0" indent="0" algn="l">
              <a:buNone/>
              <a:defRPr lang="es-ES" sz="1800" b="1" i="0" u="none" strike="noStrike" cap="none" dirty="0" smtClean="0">
                <a:solidFill>
                  <a:srgbClr val="5D2C9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  <a:sym typeface="PT Sans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agregar </a:t>
            </a:r>
            <a:r>
              <a:rPr lang="es-ES" err="1"/>
              <a:t>sub-título</a:t>
            </a:r>
            <a:endParaRPr lang="es-ES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7CD7CEA-ED5F-4EEC-BE8E-ABF585BA2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7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illustration" preserve="1" userDrawn="1">
  <p:cSld name="textos enfrentad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3914908" y="-173"/>
            <a:ext cx="5229128" cy="5143673"/>
          </a:xfrm>
          <a:custGeom>
            <a:avLst/>
            <a:gdLst>
              <a:gd name="connsiteX0" fmla="*/ 9646 w 29460"/>
              <a:gd name="connsiteY0" fmla="*/ 0 h 29876"/>
              <a:gd name="connsiteX1" fmla="*/ 135 w 29460"/>
              <a:gd name="connsiteY1" fmla="*/ 5668 h 29876"/>
              <a:gd name="connsiteX2" fmla="*/ 3735 w 29460"/>
              <a:gd name="connsiteY2" fmla="*/ 10979 h 29876"/>
              <a:gd name="connsiteX3" fmla="*/ 3442 w 29460"/>
              <a:gd name="connsiteY3" fmla="*/ 12883 h 29876"/>
              <a:gd name="connsiteX4" fmla="*/ 5714 w 29460"/>
              <a:gd name="connsiteY4" fmla="*/ 15438 h 29876"/>
              <a:gd name="connsiteX5" fmla="*/ 8638 w 29460"/>
              <a:gd name="connsiteY5" fmla="*/ 17425 h 29876"/>
              <a:gd name="connsiteX6" fmla="*/ 8695 w 29460"/>
              <a:gd name="connsiteY6" fmla="*/ 22310 h 29876"/>
              <a:gd name="connsiteX7" fmla="*/ 11143 w 29460"/>
              <a:gd name="connsiteY7" fmla="*/ 29876 h 29876"/>
              <a:gd name="connsiteX8" fmla="*/ 29460 w 29460"/>
              <a:gd name="connsiteY8" fmla="*/ 29876 h 29876"/>
              <a:gd name="connsiteX9" fmla="*/ 29460 w 29460"/>
              <a:gd name="connsiteY9" fmla="*/ 10621 h 29876"/>
              <a:gd name="connsiteX10" fmla="*/ 29442 w 29460"/>
              <a:gd name="connsiteY10" fmla="*/ 10614 h 29876"/>
              <a:gd name="connsiteX11" fmla="*/ 25620 w 29460"/>
              <a:gd name="connsiteY11" fmla="*/ 6681 h 29876"/>
              <a:gd name="connsiteX12" fmla="*/ 24725 w 29460"/>
              <a:gd name="connsiteY12" fmla="*/ 5325 h 29876"/>
              <a:gd name="connsiteX13" fmla="*/ 22152 w 29460"/>
              <a:gd name="connsiteY13" fmla="*/ 3607 h 29876"/>
              <a:gd name="connsiteX14" fmla="*/ 20939 w 29460"/>
              <a:gd name="connsiteY14" fmla="*/ 1227 h 29876"/>
              <a:gd name="connsiteX15" fmla="*/ 20910 w 29460"/>
              <a:gd name="connsiteY15" fmla="*/ 110 h 29876"/>
              <a:gd name="connsiteX16" fmla="*/ 9646 w 29460"/>
              <a:gd name="connsiteY16" fmla="*/ 0 h 29876"/>
              <a:gd name="connsiteX0" fmla="*/ 6208 w 26022"/>
              <a:gd name="connsiteY0" fmla="*/ 0 h 29876"/>
              <a:gd name="connsiteX1" fmla="*/ 5903 w 26022"/>
              <a:gd name="connsiteY1" fmla="*/ 9012 h 29876"/>
              <a:gd name="connsiteX2" fmla="*/ 297 w 26022"/>
              <a:gd name="connsiteY2" fmla="*/ 10979 h 29876"/>
              <a:gd name="connsiteX3" fmla="*/ 4 w 26022"/>
              <a:gd name="connsiteY3" fmla="*/ 12883 h 29876"/>
              <a:gd name="connsiteX4" fmla="*/ 2276 w 26022"/>
              <a:gd name="connsiteY4" fmla="*/ 15438 h 29876"/>
              <a:gd name="connsiteX5" fmla="*/ 5200 w 26022"/>
              <a:gd name="connsiteY5" fmla="*/ 17425 h 29876"/>
              <a:gd name="connsiteX6" fmla="*/ 5257 w 26022"/>
              <a:gd name="connsiteY6" fmla="*/ 22310 h 29876"/>
              <a:gd name="connsiteX7" fmla="*/ 7705 w 26022"/>
              <a:gd name="connsiteY7" fmla="*/ 29876 h 29876"/>
              <a:gd name="connsiteX8" fmla="*/ 26022 w 26022"/>
              <a:gd name="connsiteY8" fmla="*/ 29876 h 29876"/>
              <a:gd name="connsiteX9" fmla="*/ 26022 w 26022"/>
              <a:gd name="connsiteY9" fmla="*/ 10621 h 29876"/>
              <a:gd name="connsiteX10" fmla="*/ 26004 w 26022"/>
              <a:gd name="connsiteY10" fmla="*/ 10614 h 29876"/>
              <a:gd name="connsiteX11" fmla="*/ 22182 w 26022"/>
              <a:gd name="connsiteY11" fmla="*/ 6681 h 29876"/>
              <a:gd name="connsiteX12" fmla="*/ 21287 w 26022"/>
              <a:gd name="connsiteY12" fmla="*/ 5325 h 29876"/>
              <a:gd name="connsiteX13" fmla="*/ 18714 w 26022"/>
              <a:gd name="connsiteY13" fmla="*/ 3607 h 29876"/>
              <a:gd name="connsiteX14" fmla="*/ 17501 w 26022"/>
              <a:gd name="connsiteY14" fmla="*/ 1227 h 29876"/>
              <a:gd name="connsiteX15" fmla="*/ 17472 w 26022"/>
              <a:gd name="connsiteY15" fmla="*/ 110 h 29876"/>
              <a:gd name="connsiteX16" fmla="*/ 6208 w 26022"/>
              <a:gd name="connsiteY16" fmla="*/ 0 h 29876"/>
              <a:gd name="connsiteX0" fmla="*/ 6205 w 26019"/>
              <a:gd name="connsiteY0" fmla="*/ 0 h 29876"/>
              <a:gd name="connsiteX1" fmla="*/ 5900 w 26019"/>
              <a:gd name="connsiteY1" fmla="*/ 9012 h 29876"/>
              <a:gd name="connsiteX2" fmla="*/ 6990 w 26019"/>
              <a:gd name="connsiteY2" fmla="*/ 12486 h 29876"/>
              <a:gd name="connsiteX3" fmla="*/ 1 w 26019"/>
              <a:gd name="connsiteY3" fmla="*/ 12883 h 29876"/>
              <a:gd name="connsiteX4" fmla="*/ 2273 w 26019"/>
              <a:gd name="connsiteY4" fmla="*/ 15438 h 29876"/>
              <a:gd name="connsiteX5" fmla="*/ 5197 w 26019"/>
              <a:gd name="connsiteY5" fmla="*/ 17425 h 29876"/>
              <a:gd name="connsiteX6" fmla="*/ 5254 w 26019"/>
              <a:gd name="connsiteY6" fmla="*/ 22310 h 29876"/>
              <a:gd name="connsiteX7" fmla="*/ 7702 w 26019"/>
              <a:gd name="connsiteY7" fmla="*/ 29876 h 29876"/>
              <a:gd name="connsiteX8" fmla="*/ 26019 w 26019"/>
              <a:gd name="connsiteY8" fmla="*/ 29876 h 29876"/>
              <a:gd name="connsiteX9" fmla="*/ 26019 w 26019"/>
              <a:gd name="connsiteY9" fmla="*/ 10621 h 29876"/>
              <a:gd name="connsiteX10" fmla="*/ 26001 w 26019"/>
              <a:gd name="connsiteY10" fmla="*/ 10614 h 29876"/>
              <a:gd name="connsiteX11" fmla="*/ 22179 w 26019"/>
              <a:gd name="connsiteY11" fmla="*/ 6681 h 29876"/>
              <a:gd name="connsiteX12" fmla="*/ 21284 w 26019"/>
              <a:gd name="connsiteY12" fmla="*/ 5325 h 29876"/>
              <a:gd name="connsiteX13" fmla="*/ 18711 w 26019"/>
              <a:gd name="connsiteY13" fmla="*/ 3607 h 29876"/>
              <a:gd name="connsiteX14" fmla="*/ 17498 w 26019"/>
              <a:gd name="connsiteY14" fmla="*/ 1227 h 29876"/>
              <a:gd name="connsiteX15" fmla="*/ 17469 w 26019"/>
              <a:gd name="connsiteY15" fmla="*/ 110 h 29876"/>
              <a:gd name="connsiteX16" fmla="*/ 6205 w 26019"/>
              <a:gd name="connsiteY16" fmla="*/ 0 h 29876"/>
              <a:gd name="connsiteX0" fmla="*/ 6205 w 26019"/>
              <a:gd name="connsiteY0" fmla="*/ 0 h 29876"/>
              <a:gd name="connsiteX1" fmla="*/ 5900 w 26019"/>
              <a:gd name="connsiteY1" fmla="*/ 9012 h 29876"/>
              <a:gd name="connsiteX2" fmla="*/ 6990 w 26019"/>
              <a:gd name="connsiteY2" fmla="*/ 12486 h 29876"/>
              <a:gd name="connsiteX3" fmla="*/ 1 w 26019"/>
              <a:gd name="connsiteY3" fmla="*/ 12883 h 29876"/>
              <a:gd name="connsiteX4" fmla="*/ 2273 w 26019"/>
              <a:gd name="connsiteY4" fmla="*/ 15438 h 29876"/>
              <a:gd name="connsiteX5" fmla="*/ 5197 w 26019"/>
              <a:gd name="connsiteY5" fmla="*/ 17425 h 29876"/>
              <a:gd name="connsiteX6" fmla="*/ 5254 w 26019"/>
              <a:gd name="connsiteY6" fmla="*/ 22310 h 29876"/>
              <a:gd name="connsiteX7" fmla="*/ 7702 w 26019"/>
              <a:gd name="connsiteY7" fmla="*/ 29876 h 29876"/>
              <a:gd name="connsiteX8" fmla="*/ 26019 w 26019"/>
              <a:gd name="connsiteY8" fmla="*/ 29876 h 29876"/>
              <a:gd name="connsiteX9" fmla="*/ 26019 w 26019"/>
              <a:gd name="connsiteY9" fmla="*/ 10621 h 29876"/>
              <a:gd name="connsiteX10" fmla="*/ 26001 w 26019"/>
              <a:gd name="connsiteY10" fmla="*/ 10614 h 29876"/>
              <a:gd name="connsiteX11" fmla="*/ 22179 w 26019"/>
              <a:gd name="connsiteY11" fmla="*/ 6681 h 29876"/>
              <a:gd name="connsiteX12" fmla="*/ 21284 w 26019"/>
              <a:gd name="connsiteY12" fmla="*/ 5325 h 29876"/>
              <a:gd name="connsiteX13" fmla="*/ 18711 w 26019"/>
              <a:gd name="connsiteY13" fmla="*/ 3607 h 29876"/>
              <a:gd name="connsiteX14" fmla="*/ 17498 w 26019"/>
              <a:gd name="connsiteY14" fmla="*/ 1227 h 29876"/>
              <a:gd name="connsiteX15" fmla="*/ 17469 w 26019"/>
              <a:gd name="connsiteY15" fmla="*/ 110 h 29876"/>
              <a:gd name="connsiteX16" fmla="*/ 6205 w 26019"/>
              <a:gd name="connsiteY16" fmla="*/ 0 h 29876"/>
              <a:gd name="connsiteX0" fmla="*/ 4203 w 24017"/>
              <a:gd name="connsiteY0" fmla="*/ 0 h 29876"/>
              <a:gd name="connsiteX1" fmla="*/ 3898 w 24017"/>
              <a:gd name="connsiteY1" fmla="*/ 9012 h 29876"/>
              <a:gd name="connsiteX2" fmla="*/ 4988 w 24017"/>
              <a:gd name="connsiteY2" fmla="*/ 12486 h 29876"/>
              <a:gd name="connsiteX3" fmla="*/ 79 w 24017"/>
              <a:gd name="connsiteY3" fmla="*/ 13912 h 29876"/>
              <a:gd name="connsiteX4" fmla="*/ 271 w 24017"/>
              <a:gd name="connsiteY4" fmla="*/ 15438 h 29876"/>
              <a:gd name="connsiteX5" fmla="*/ 3195 w 24017"/>
              <a:gd name="connsiteY5" fmla="*/ 17425 h 29876"/>
              <a:gd name="connsiteX6" fmla="*/ 3252 w 24017"/>
              <a:gd name="connsiteY6" fmla="*/ 22310 h 29876"/>
              <a:gd name="connsiteX7" fmla="*/ 5700 w 24017"/>
              <a:gd name="connsiteY7" fmla="*/ 29876 h 29876"/>
              <a:gd name="connsiteX8" fmla="*/ 24017 w 24017"/>
              <a:gd name="connsiteY8" fmla="*/ 29876 h 29876"/>
              <a:gd name="connsiteX9" fmla="*/ 24017 w 24017"/>
              <a:gd name="connsiteY9" fmla="*/ 10621 h 29876"/>
              <a:gd name="connsiteX10" fmla="*/ 23999 w 24017"/>
              <a:gd name="connsiteY10" fmla="*/ 10614 h 29876"/>
              <a:gd name="connsiteX11" fmla="*/ 20177 w 24017"/>
              <a:gd name="connsiteY11" fmla="*/ 6681 h 29876"/>
              <a:gd name="connsiteX12" fmla="*/ 19282 w 24017"/>
              <a:gd name="connsiteY12" fmla="*/ 5325 h 29876"/>
              <a:gd name="connsiteX13" fmla="*/ 16709 w 24017"/>
              <a:gd name="connsiteY13" fmla="*/ 3607 h 29876"/>
              <a:gd name="connsiteX14" fmla="*/ 15496 w 24017"/>
              <a:gd name="connsiteY14" fmla="*/ 1227 h 29876"/>
              <a:gd name="connsiteX15" fmla="*/ 15467 w 24017"/>
              <a:gd name="connsiteY15" fmla="*/ 110 h 29876"/>
              <a:gd name="connsiteX16" fmla="*/ 4203 w 24017"/>
              <a:gd name="connsiteY16" fmla="*/ 0 h 29876"/>
              <a:gd name="connsiteX0" fmla="*/ 4125 w 23939"/>
              <a:gd name="connsiteY0" fmla="*/ 0 h 29876"/>
              <a:gd name="connsiteX1" fmla="*/ 3820 w 23939"/>
              <a:gd name="connsiteY1" fmla="*/ 9012 h 29876"/>
              <a:gd name="connsiteX2" fmla="*/ 4910 w 23939"/>
              <a:gd name="connsiteY2" fmla="*/ 12486 h 29876"/>
              <a:gd name="connsiteX3" fmla="*/ 1 w 23939"/>
              <a:gd name="connsiteY3" fmla="*/ 13912 h 29876"/>
              <a:gd name="connsiteX4" fmla="*/ 1030 w 23939"/>
              <a:gd name="connsiteY4" fmla="*/ 17018 h 29876"/>
              <a:gd name="connsiteX5" fmla="*/ 3117 w 23939"/>
              <a:gd name="connsiteY5" fmla="*/ 17425 h 29876"/>
              <a:gd name="connsiteX6" fmla="*/ 3174 w 23939"/>
              <a:gd name="connsiteY6" fmla="*/ 22310 h 29876"/>
              <a:gd name="connsiteX7" fmla="*/ 5622 w 23939"/>
              <a:gd name="connsiteY7" fmla="*/ 29876 h 29876"/>
              <a:gd name="connsiteX8" fmla="*/ 23939 w 23939"/>
              <a:gd name="connsiteY8" fmla="*/ 29876 h 29876"/>
              <a:gd name="connsiteX9" fmla="*/ 23939 w 23939"/>
              <a:gd name="connsiteY9" fmla="*/ 10621 h 29876"/>
              <a:gd name="connsiteX10" fmla="*/ 23921 w 23939"/>
              <a:gd name="connsiteY10" fmla="*/ 10614 h 29876"/>
              <a:gd name="connsiteX11" fmla="*/ 20099 w 23939"/>
              <a:gd name="connsiteY11" fmla="*/ 6681 h 29876"/>
              <a:gd name="connsiteX12" fmla="*/ 19204 w 23939"/>
              <a:gd name="connsiteY12" fmla="*/ 5325 h 29876"/>
              <a:gd name="connsiteX13" fmla="*/ 16631 w 23939"/>
              <a:gd name="connsiteY13" fmla="*/ 3607 h 29876"/>
              <a:gd name="connsiteX14" fmla="*/ 15418 w 23939"/>
              <a:gd name="connsiteY14" fmla="*/ 1227 h 29876"/>
              <a:gd name="connsiteX15" fmla="*/ 15389 w 23939"/>
              <a:gd name="connsiteY15" fmla="*/ 110 h 29876"/>
              <a:gd name="connsiteX16" fmla="*/ 4125 w 23939"/>
              <a:gd name="connsiteY16" fmla="*/ 0 h 29876"/>
              <a:gd name="connsiteX0" fmla="*/ 3255 w 23069"/>
              <a:gd name="connsiteY0" fmla="*/ 0 h 29876"/>
              <a:gd name="connsiteX1" fmla="*/ 2950 w 23069"/>
              <a:gd name="connsiteY1" fmla="*/ 9012 h 29876"/>
              <a:gd name="connsiteX2" fmla="*/ 4040 w 23069"/>
              <a:gd name="connsiteY2" fmla="*/ 12486 h 29876"/>
              <a:gd name="connsiteX3" fmla="*/ 95 w 23069"/>
              <a:gd name="connsiteY3" fmla="*/ 14867 h 29876"/>
              <a:gd name="connsiteX4" fmla="*/ 160 w 23069"/>
              <a:gd name="connsiteY4" fmla="*/ 17018 h 29876"/>
              <a:gd name="connsiteX5" fmla="*/ 2247 w 23069"/>
              <a:gd name="connsiteY5" fmla="*/ 17425 h 29876"/>
              <a:gd name="connsiteX6" fmla="*/ 2304 w 23069"/>
              <a:gd name="connsiteY6" fmla="*/ 22310 h 29876"/>
              <a:gd name="connsiteX7" fmla="*/ 4752 w 23069"/>
              <a:gd name="connsiteY7" fmla="*/ 29876 h 29876"/>
              <a:gd name="connsiteX8" fmla="*/ 23069 w 23069"/>
              <a:gd name="connsiteY8" fmla="*/ 29876 h 29876"/>
              <a:gd name="connsiteX9" fmla="*/ 23069 w 23069"/>
              <a:gd name="connsiteY9" fmla="*/ 10621 h 29876"/>
              <a:gd name="connsiteX10" fmla="*/ 23051 w 23069"/>
              <a:gd name="connsiteY10" fmla="*/ 10614 h 29876"/>
              <a:gd name="connsiteX11" fmla="*/ 19229 w 23069"/>
              <a:gd name="connsiteY11" fmla="*/ 6681 h 29876"/>
              <a:gd name="connsiteX12" fmla="*/ 18334 w 23069"/>
              <a:gd name="connsiteY12" fmla="*/ 5325 h 29876"/>
              <a:gd name="connsiteX13" fmla="*/ 15761 w 23069"/>
              <a:gd name="connsiteY13" fmla="*/ 3607 h 29876"/>
              <a:gd name="connsiteX14" fmla="*/ 14548 w 23069"/>
              <a:gd name="connsiteY14" fmla="*/ 1227 h 29876"/>
              <a:gd name="connsiteX15" fmla="*/ 14519 w 23069"/>
              <a:gd name="connsiteY15" fmla="*/ 110 h 29876"/>
              <a:gd name="connsiteX16" fmla="*/ 3255 w 23069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520 w 23285"/>
              <a:gd name="connsiteY6" fmla="*/ 22310 h 29876"/>
              <a:gd name="connsiteX7" fmla="*/ 4968 w 23285"/>
              <a:gd name="connsiteY7" fmla="*/ 29876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968 w 23285"/>
              <a:gd name="connsiteY7" fmla="*/ 29876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385 w 23285"/>
              <a:gd name="connsiteY7" fmla="*/ 29839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385 w 23285"/>
              <a:gd name="connsiteY7" fmla="*/ 29839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99 w 23513"/>
              <a:gd name="connsiteY0" fmla="*/ 0 h 29876"/>
              <a:gd name="connsiteX1" fmla="*/ 3394 w 23513"/>
              <a:gd name="connsiteY1" fmla="*/ 9012 h 29876"/>
              <a:gd name="connsiteX2" fmla="*/ 4484 w 23513"/>
              <a:gd name="connsiteY2" fmla="*/ 12486 h 29876"/>
              <a:gd name="connsiteX3" fmla="*/ 539 w 23513"/>
              <a:gd name="connsiteY3" fmla="*/ 14867 h 29876"/>
              <a:gd name="connsiteX4" fmla="*/ 604 w 23513"/>
              <a:gd name="connsiteY4" fmla="*/ 17018 h 29876"/>
              <a:gd name="connsiteX5" fmla="*/ 2691 w 23513"/>
              <a:gd name="connsiteY5" fmla="*/ 17425 h 29876"/>
              <a:gd name="connsiteX6" fmla="*/ 2444 w 23513"/>
              <a:gd name="connsiteY6" fmla="*/ 22494 h 29876"/>
              <a:gd name="connsiteX7" fmla="*/ 4613 w 23513"/>
              <a:gd name="connsiteY7" fmla="*/ 29839 h 29876"/>
              <a:gd name="connsiteX8" fmla="*/ 23513 w 23513"/>
              <a:gd name="connsiteY8" fmla="*/ 29876 h 29876"/>
              <a:gd name="connsiteX9" fmla="*/ 23513 w 23513"/>
              <a:gd name="connsiteY9" fmla="*/ 10621 h 29876"/>
              <a:gd name="connsiteX10" fmla="*/ 23495 w 23513"/>
              <a:gd name="connsiteY10" fmla="*/ 10614 h 29876"/>
              <a:gd name="connsiteX11" fmla="*/ 19673 w 23513"/>
              <a:gd name="connsiteY11" fmla="*/ 6681 h 29876"/>
              <a:gd name="connsiteX12" fmla="*/ 18778 w 23513"/>
              <a:gd name="connsiteY12" fmla="*/ 5325 h 29876"/>
              <a:gd name="connsiteX13" fmla="*/ 16205 w 23513"/>
              <a:gd name="connsiteY13" fmla="*/ 3607 h 29876"/>
              <a:gd name="connsiteX14" fmla="*/ 14992 w 23513"/>
              <a:gd name="connsiteY14" fmla="*/ 1227 h 29876"/>
              <a:gd name="connsiteX15" fmla="*/ 14963 w 23513"/>
              <a:gd name="connsiteY15" fmla="*/ 110 h 29876"/>
              <a:gd name="connsiteX16" fmla="*/ 3699 w 23513"/>
              <a:gd name="connsiteY16" fmla="*/ 0 h 29876"/>
              <a:gd name="connsiteX0" fmla="*/ 3899 w 23713"/>
              <a:gd name="connsiteY0" fmla="*/ 0 h 29876"/>
              <a:gd name="connsiteX1" fmla="*/ 3594 w 23713"/>
              <a:gd name="connsiteY1" fmla="*/ 9012 h 29876"/>
              <a:gd name="connsiteX2" fmla="*/ 4684 w 23713"/>
              <a:gd name="connsiteY2" fmla="*/ 12486 h 29876"/>
              <a:gd name="connsiteX3" fmla="*/ 739 w 23713"/>
              <a:gd name="connsiteY3" fmla="*/ 14867 h 29876"/>
              <a:gd name="connsiteX4" fmla="*/ 329 w 23713"/>
              <a:gd name="connsiteY4" fmla="*/ 17163 h 29876"/>
              <a:gd name="connsiteX5" fmla="*/ 2891 w 23713"/>
              <a:gd name="connsiteY5" fmla="*/ 17425 h 29876"/>
              <a:gd name="connsiteX6" fmla="*/ 2644 w 23713"/>
              <a:gd name="connsiteY6" fmla="*/ 22494 h 29876"/>
              <a:gd name="connsiteX7" fmla="*/ 4813 w 23713"/>
              <a:gd name="connsiteY7" fmla="*/ 29839 h 29876"/>
              <a:gd name="connsiteX8" fmla="*/ 23713 w 23713"/>
              <a:gd name="connsiteY8" fmla="*/ 29876 h 29876"/>
              <a:gd name="connsiteX9" fmla="*/ 23713 w 23713"/>
              <a:gd name="connsiteY9" fmla="*/ 10621 h 29876"/>
              <a:gd name="connsiteX10" fmla="*/ 23695 w 23713"/>
              <a:gd name="connsiteY10" fmla="*/ 10614 h 29876"/>
              <a:gd name="connsiteX11" fmla="*/ 19873 w 23713"/>
              <a:gd name="connsiteY11" fmla="*/ 6681 h 29876"/>
              <a:gd name="connsiteX12" fmla="*/ 18978 w 23713"/>
              <a:gd name="connsiteY12" fmla="*/ 5325 h 29876"/>
              <a:gd name="connsiteX13" fmla="*/ 16405 w 23713"/>
              <a:gd name="connsiteY13" fmla="*/ 3607 h 29876"/>
              <a:gd name="connsiteX14" fmla="*/ 15192 w 23713"/>
              <a:gd name="connsiteY14" fmla="*/ 1227 h 29876"/>
              <a:gd name="connsiteX15" fmla="*/ 15163 w 23713"/>
              <a:gd name="connsiteY15" fmla="*/ 110 h 29876"/>
              <a:gd name="connsiteX16" fmla="*/ 3899 w 23713"/>
              <a:gd name="connsiteY16" fmla="*/ 0 h 29876"/>
              <a:gd name="connsiteX0" fmla="*/ 3790 w 23604"/>
              <a:gd name="connsiteY0" fmla="*/ 0 h 29876"/>
              <a:gd name="connsiteX1" fmla="*/ 3485 w 23604"/>
              <a:gd name="connsiteY1" fmla="*/ 9012 h 29876"/>
              <a:gd name="connsiteX2" fmla="*/ 4575 w 23604"/>
              <a:gd name="connsiteY2" fmla="*/ 12486 h 29876"/>
              <a:gd name="connsiteX3" fmla="*/ 630 w 23604"/>
              <a:gd name="connsiteY3" fmla="*/ 14867 h 29876"/>
              <a:gd name="connsiteX4" fmla="*/ 220 w 23604"/>
              <a:gd name="connsiteY4" fmla="*/ 17163 h 29876"/>
              <a:gd name="connsiteX5" fmla="*/ 2782 w 23604"/>
              <a:gd name="connsiteY5" fmla="*/ 17425 h 29876"/>
              <a:gd name="connsiteX6" fmla="*/ 2535 w 23604"/>
              <a:gd name="connsiteY6" fmla="*/ 22494 h 29876"/>
              <a:gd name="connsiteX7" fmla="*/ 4704 w 23604"/>
              <a:gd name="connsiteY7" fmla="*/ 29839 h 29876"/>
              <a:gd name="connsiteX8" fmla="*/ 23604 w 23604"/>
              <a:gd name="connsiteY8" fmla="*/ 29876 h 29876"/>
              <a:gd name="connsiteX9" fmla="*/ 23604 w 23604"/>
              <a:gd name="connsiteY9" fmla="*/ 10621 h 29876"/>
              <a:gd name="connsiteX10" fmla="*/ 23586 w 23604"/>
              <a:gd name="connsiteY10" fmla="*/ 10614 h 29876"/>
              <a:gd name="connsiteX11" fmla="*/ 19764 w 23604"/>
              <a:gd name="connsiteY11" fmla="*/ 6681 h 29876"/>
              <a:gd name="connsiteX12" fmla="*/ 18869 w 23604"/>
              <a:gd name="connsiteY12" fmla="*/ 5325 h 29876"/>
              <a:gd name="connsiteX13" fmla="*/ 16296 w 23604"/>
              <a:gd name="connsiteY13" fmla="*/ 3607 h 29876"/>
              <a:gd name="connsiteX14" fmla="*/ 15083 w 23604"/>
              <a:gd name="connsiteY14" fmla="*/ 1227 h 29876"/>
              <a:gd name="connsiteX15" fmla="*/ 15054 w 23604"/>
              <a:gd name="connsiteY15" fmla="*/ 110 h 29876"/>
              <a:gd name="connsiteX16" fmla="*/ 3790 w 23604"/>
              <a:gd name="connsiteY16" fmla="*/ 0 h 29876"/>
              <a:gd name="connsiteX0" fmla="*/ 3843 w 23657"/>
              <a:gd name="connsiteY0" fmla="*/ 0 h 29876"/>
              <a:gd name="connsiteX1" fmla="*/ 3538 w 23657"/>
              <a:gd name="connsiteY1" fmla="*/ 9012 h 29876"/>
              <a:gd name="connsiteX2" fmla="*/ 4628 w 23657"/>
              <a:gd name="connsiteY2" fmla="*/ 12486 h 29876"/>
              <a:gd name="connsiteX3" fmla="*/ 683 w 23657"/>
              <a:gd name="connsiteY3" fmla="*/ 14867 h 29876"/>
              <a:gd name="connsiteX4" fmla="*/ 273 w 23657"/>
              <a:gd name="connsiteY4" fmla="*/ 17163 h 29876"/>
              <a:gd name="connsiteX5" fmla="*/ 2835 w 23657"/>
              <a:gd name="connsiteY5" fmla="*/ 17425 h 29876"/>
              <a:gd name="connsiteX6" fmla="*/ 2588 w 23657"/>
              <a:gd name="connsiteY6" fmla="*/ 22494 h 29876"/>
              <a:gd name="connsiteX7" fmla="*/ 4757 w 23657"/>
              <a:gd name="connsiteY7" fmla="*/ 29839 h 29876"/>
              <a:gd name="connsiteX8" fmla="*/ 23657 w 23657"/>
              <a:gd name="connsiteY8" fmla="*/ 29876 h 29876"/>
              <a:gd name="connsiteX9" fmla="*/ 23657 w 23657"/>
              <a:gd name="connsiteY9" fmla="*/ 10621 h 29876"/>
              <a:gd name="connsiteX10" fmla="*/ 23639 w 23657"/>
              <a:gd name="connsiteY10" fmla="*/ 10614 h 29876"/>
              <a:gd name="connsiteX11" fmla="*/ 19817 w 23657"/>
              <a:gd name="connsiteY11" fmla="*/ 6681 h 29876"/>
              <a:gd name="connsiteX12" fmla="*/ 18922 w 23657"/>
              <a:gd name="connsiteY12" fmla="*/ 5325 h 29876"/>
              <a:gd name="connsiteX13" fmla="*/ 16349 w 23657"/>
              <a:gd name="connsiteY13" fmla="*/ 3607 h 29876"/>
              <a:gd name="connsiteX14" fmla="*/ 15136 w 23657"/>
              <a:gd name="connsiteY14" fmla="*/ 1227 h 29876"/>
              <a:gd name="connsiteX15" fmla="*/ 15107 w 23657"/>
              <a:gd name="connsiteY15" fmla="*/ 110 h 29876"/>
              <a:gd name="connsiteX16" fmla="*/ 3843 w 23657"/>
              <a:gd name="connsiteY16" fmla="*/ 0 h 29876"/>
              <a:gd name="connsiteX0" fmla="*/ 3628 w 23442"/>
              <a:gd name="connsiteY0" fmla="*/ 0 h 29876"/>
              <a:gd name="connsiteX1" fmla="*/ 3323 w 23442"/>
              <a:gd name="connsiteY1" fmla="*/ 9012 h 29876"/>
              <a:gd name="connsiteX2" fmla="*/ 4413 w 23442"/>
              <a:gd name="connsiteY2" fmla="*/ 12486 h 29876"/>
              <a:gd name="connsiteX3" fmla="*/ 1218 w 23442"/>
              <a:gd name="connsiteY3" fmla="*/ 14468 h 29876"/>
              <a:gd name="connsiteX4" fmla="*/ 58 w 23442"/>
              <a:gd name="connsiteY4" fmla="*/ 17163 h 29876"/>
              <a:gd name="connsiteX5" fmla="*/ 2620 w 23442"/>
              <a:gd name="connsiteY5" fmla="*/ 17425 h 29876"/>
              <a:gd name="connsiteX6" fmla="*/ 2373 w 23442"/>
              <a:gd name="connsiteY6" fmla="*/ 22494 h 29876"/>
              <a:gd name="connsiteX7" fmla="*/ 4542 w 23442"/>
              <a:gd name="connsiteY7" fmla="*/ 29839 h 29876"/>
              <a:gd name="connsiteX8" fmla="*/ 23442 w 23442"/>
              <a:gd name="connsiteY8" fmla="*/ 29876 h 29876"/>
              <a:gd name="connsiteX9" fmla="*/ 23442 w 23442"/>
              <a:gd name="connsiteY9" fmla="*/ 10621 h 29876"/>
              <a:gd name="connsiteX10" fmla="*/ 23424 w 23442"/>
              <a:gd name="connsiteY10" fmla="*/ 10614 h 29876"/>
              <a:gd name="connsiteX11" fmla="*/ 19602 w 23442"/>
              <a:gd name="connsiteY11" fmla="*/ 6681 h 29876"/>
              <a:gd name="connsiteX12" fmla="*/ 18707 w 23442"/>
              <a:gd name="connsiteY12" fmla="*/ 5325 h 29876"/>
              <a:gd name="connsiteX13" fmla="*/ 16134 w 23442"/>
              <a:gd name="connsiteY13" fmla="*/ 3607 h 29876"/>
              <a:gd name="connsiteX14" fmla="*/ 14921 w 23442"/>
              <a:gd name="connsiteY14" fmla="*/ 1227 h 29876"/>
              <a:gd name="connsiteX15" fmla="*/ 14892 w 23442"/>
              <a:gd name="connsiteY15" fmla="*/ 110 h 29876"/>
              <a:gd name="connsiteX16" fmla="*/ 3628 w 23442"/>
              <a:gd name="connsiteY16" fmla="*/ 0 h 29876"/>
              <a:gd name="connsiteX0" fmla="*/ 3010 w 22824"/>
              <a:gd name="connsiteY0" fmla="*/ 0 h 29876"/>
              <a:gd name="connsiteX1" fmla="*/ 2705 w 22824"/>
              <a:gd name="connsiteY1" fmla="*/ 901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3010 w 22824"/>
              <a:gd name="connsiteY0" fmla="*/ 0 h 29876"/>
              <a:gd name="connsiteX1" fmla="*/ 2705 w 22824"/>
              <a:gd name="connsiteY1" fmla="*/ 901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3010 w 22824"/>
              <a:gd name="connsiteY0" fmla="*/ 0 h 29876"/>
              <a:gd name="connsiteX1" fmla="*/ 579 w 22824"/>
              <a:gd name="connsiteY1" fmla="*/ 814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55 w 22824"/>
              <a:gd name="connsiteY6" fmla="*/ 22385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55 w 22824"/>
              <a:gd name="connsiteY6" fmla="*/ 22385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9 w 22824"/>
              <a:gd name="connsiteY6" fmla="*/ 22276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623 w 23138"/>
              <a:gd name="connsiteY0" fmla="*/ 0 h 29767"/>
              <a:gd name="connsiteX1" fmla="*/ 893 w 23138"/>
              <a:gd name="connsiteY1" fmla="*/ 8033 h 29767"/>
              <a:gd name="connsiteX2" fmla="*/ 4109 w 23138"/>
              <a:gd name="connsiteY2" fmla="*/ 12377 h 29767"/>
              <a:gd name="connsiteX3" fmla="*/ 914 w 23138"/>
              <a:gd name="connsiteY3" fmla="*/ 14359 h 29767"/>
              <a:gd name="connsiteX4" fmla="*/ 429 w 23138"/>
              <a:gd name="connsiteY4" fmla="*/ 16365 h 29767"/>
              <a:gd name="connsiteX5" fmla="*/ 2316 w 23138"/>
              <a:gd name="connsiteY5" fmla="*/ 17316 h 29767"/>
              <a:gd name="connsiteX6" fmla="*/ 493 w 23138"/>
              <a:gd name="connsiteY6" fmla="*/ 22276 h 29767"/>
              <a:gd name="connsiteX7" fmla="*/ 4238 w 23138"/>
              <a:gd name="connsiteY7" fmla="*/ 29730 h 29767"/>
              <a:gd name="connsiteX8" fmla="*/ 23138 w 23138"/>
              <a:gd name="connsiteY8" fmla="*/ 29767 h 29767"/>
              <a:gd name="connsiteX9" fmla="*/ 23138 w 23138"/>
              <a:gd name="connsiteY9" fmla="*/ 10512 h 29767"/>
              <a:gd name="connsiteX10" fmla="*/ 23120 w 23138"/>
              <a:gd name="connsiteY10" fmla="*/ 10505 h 29767"/>
              <a:gd name="connsiteX11" fmla="*/ 19298 w 23138"/>
              <a:gd name="connsiteY11" fmla="*/ 6572 h 29767"/>
              <a:gd name="connsiteX12" fmla="*/ 18403 w 23138"/>
              <a:gd name="connsiteY12" fmla="*/ 5216 h 29767"/>
              <a:gd name="connsiteX13" fmla="*/ 15830 w 23138"/>
              <a:gd name="connsiteY13" fmla="*/ 3498 h 29767"/>
              <a:gd name="connsiteX14" fmla="*/ 14617 w 23138"/>
              <a:gd name="connsiteY14" fmla="*/ 1118 h 29767"/>
              <a:gd name="connsiteX15" fmla="*/ 14588 w 23138"/>
              <a:gd name="connsiteY15" fmla="*/ 1 h 29767"/>
              <a:gd name="connsiteX16" fmla="*/ 1623 w 23138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9 w 22824"/>
              <a:gd name="connsiteY6" fmla="*/ 22276 h 29767"/>
              <a:gd name="connsiteX7" fmla="*/ 2498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24" h="29767" extrusionOk="0">
                <a:moveTo>
                  <a:pt x="1309" y="0"/>
                </a:moveTo>
                <a:cubicBezTo>
                  <a:pt x="1012" y="1951"/>
                  <a:pt x="165" y="5970"/>
                  <a:pt x="579" y="8033"/>
                </a:cubicBezTo>
                <a:cubicBezTo>
                  <a:pt x="993" y="10096"/>
                  <a:pt x="3792" y="9148"/>
                  <a:pt x="3795" y="12377"/>
                </a:cubicBezTo>
                <a:cubicBezTo>
                  <a:pt x="3798" y="15606"/>
                  <a:pt x="1213" y="13694"/>
                  <a:pt x="600" y="14359"/>
                </a:cubicBezTo>
                <a:cubicBezTo>
                  <a:pt x="-13" y="15024"/>
                  <a:pt x="-119" y="15872"/>
                  <a:pt x="115" y="16365"/>
                </a:cubicBezTo>
                <a:cubicBezTo>
                  <a:pt x="349" y="16858"/>
                  <a:pt x="1991" y="16331"/>
                  <a:pt x="2002" y="17316"/>
                </a:cubicBezTo>
                <a:cubicBezTo>
                  <a:pt x="2013" y="18301"/>
                  <a:pt x="96" y="20207"/>
                  <a:pt x="179" y="22276"/>
                </a:cubicBezTo>
                <a:cubicBezTo>
                  <a:pt x="262" y="24345"/>
                  <a:pt x="691" y="27675"/>
                  <a:pt x="2498" y="29730"/>
                </a:cubicBezTo>
                <a:lnTo>
                  <a:pt x="22824" y="29767"/>
                </a:lnTo>
                <a:lnTo>
                  <a:pt x="22824" y="10512"/>
                </a:lnTo>
                <a:cubicBezTo>
                  <a:pt x="22817" y="10512"/>
                  <a:pt x="22810" y="10509"/>
                  <a:pt x="22806" y="10505"/>
                </a:cubicBezTo>
                <a:cubicBezTo>
                  <a:pt x="21117" y="9732"/>
                  <a:pt x="19893" y="8193"/>
                  <a:pt x="18984" y="6572"/>
                </a:cubicBezTo>
                <a:cubicBezTo>
                  <a:pt x="18715" y="6100"/>
                  <a:pt x="18465" y="5606"/>
                  <a:pt x="18089" y="5216"/>
                </a:cubicBezTo>
                <a:cubicBezTo>
                  <a:pt x="17373" y="4471"/>
                  <a:pt x="16293" y="4181"/>
                  <a:pt x="15516" y="3498"/>
                </a:cubicBezTo>
                <a:cubicBezTo>
                  <a:pt x="14836" y="2897"/>
                  <a:pt x="14439" y="2016"/>
                  <a:pt x="14303" y="1118"/>
                </a:cubicBezTo>
                <a:cubicBezTo>
                  <a:pt x="14245" y="742"/>
                  <a:pt x="14253" y="370"/>
                  <a:pt x="14274" y="1"/>
                </a:cubicBezTo>
                <a:lnTo>
                  <a:pt x="1309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 userDrawn="1"/>
        </p:nvSpPr>
        <p:spPr>
          <a:xfrm>
            <a:off x="5228804" y="0"/>
            <a:ext cx="391519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5947527" y="4651267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5114127" y="148277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635352" y="3194348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663261" y="2465974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903277" y="125640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6066313" y="3838823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10800000" flipH="1">
            <a:off x="6457950" y="-38"/>
            <a:ext cx="2686051" cy="1835188"/>
            <a:chOff x="5527403" y="4013725"/>
            <a:chExt cx="971580" cy="677856"/>
          </a:xfrm>
          <a:solidFill>
            <a:srgbClr val="5D2C91"/>
          </a:solidFill>
        </p:grpSpPr>
        <p:sp>
          <p:nvSpPr>
            <p:cNvPr id="94" name="Google Shape;94;p5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5"/>
          <p:cNvCxnSpPr/>
          <p:nvPr/>
        </p:nvCxnSpPr>
        <p:spPr>
          <a:xfrm>
            <a:off x="6990452" y="1740965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6664355" y="1846339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96;p5">
            <a:extLst>
              <a:ext uri="{FF2B5EF4-FFF2-40B4-BE49-F238E27FC236}">
                <a16:creationId xmlns:a16="http://schemas.microsoft.com/office/drawing/2014/main" id="{230EB7C9-B3C0-4C45-90FC-6A17372A3B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3416" y="646024"/>
            <a:ext cx="3131936" cy="98530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97;p5">
            <a:extLst>
              <a:ext uri="{FF2B5EF4-FFF2-40B4-BE49-F238E27FC236}">
                <a16:creationId xmlns:a16="http://schemas.microsoft.com/office/drawing/2014/main" id="{6CD03A6C-04AA-461E-829C-DA336C72BAEC}"/>
              </a:ext>
            </a:extLst>
          </p:cNvPr>
          <p:cNvCxnSpPr>
            <a:cxnSpLocks/>
          </p:cNvCxnSpPr>
          <p:nvPr userDrawn="1"/>
        </p:nvCxnSpPr>
        <p:spPr>
          <a:xfrm>
            <a:off x="467699" y="3289192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5D2C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89CFE-1C5A-4AD2-A00F-20F272FAE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521" y="2121280"/>
            <a:ext cx="2378075" cy="1061399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5D2C9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83665A2-4781-4509-B70A-DB603103A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136" y="3412275"/>
            <a:ext cx="2378075" cy="684804"/>
          </a:xfrm>
        </p:spPr>
        <p:txBody>
          <a:bodyPr/>
          <a:lstStyle>
            <a:lvl1pPr marL="139700" indent="0">
              <a:buNone/>
              <a:defRPr/>
            </a:lvl1pPr>
            <a:lvl5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4"/>
            <a:endParaRPr lang="es-ES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D1BA1BF-9BA4-4BEB-8022-459FBB2A7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2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preserve="1">
  <p:cSld name="1_Quot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-2" y="0"/>
            <a:ext cx="9144057" cy="5181678"/>
          </a:xfrm>
          <a:custGeom>
            <a:avLst/>
            <a:gdLst/>
            <a:ahLst/>
            <a:cxnLst/>
            <a:rect l="l" t="t" r="r" b="b"/>
            <a:pathLst>
              <a:path w="53336" h="30224" extrusionOk="0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193087" y="0"/>
            <a:ext cx="4950917" cy="5181678"/>
          </a:xfrm>
          <a:custGeom>
            <a:avLst/>
            <a:gdLst/>
            <a:ahLst/>
            <a:cxnLst/>
            <a:rect l="l" t="t" r="r" b="b"/>
            <a:pathLst>
              <a:path w="28878" h="30224" extrusionOk="0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529477" y="3963031"/>
            <a:ext cx="2614498" cy="1218613"/>
          </a:xfrm>
          <a:custGeom>
            <a:avLst/>
            <a:gdLst/>
            <a:ahLst/>
            <a:cxnLst/>
            <a:rect l="l" t="t" r="r" b="b"/>
            <a:pathLst>
              <a:path w="15250" h="7108" extrusionOk="0">
                <a:moveTo>
                  <a:pt x="15250" y="0"/>
                </a:moveTo>
                <a:cubicBezTo>
                  <a:pt x="15107" y="0"/>
                  <a:pt x="14964" y="0"/>
                  <a:pt x="14820" y="4"/>
                </a:cubicBezTo>
                <a:cubicBezTo>
                  <a:pt x="11582" y="61"/>
                  <a:pt x="8285" y="555"/>
                  <a:pt x="5394" y="2019"/>
                </a:cubicBezTo>
                <a:cubicBezTo>
                  <a:pt x="3153" y="3146"/>
                  <a:pt x="1174" y="4917"/>
                  <a:pt x="0" y="7108"/>
                </a:cubicBezTo>
                <a:lnTo>
                  <a:pt x="15250" y="7108"/>
                </a:lnTo>
                <a:lnTo>
                  <a:pt x="15250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7673156" y="352140"/>
            <a:ext cx="1181925" cy="1181925"/>
          </a:xfrm>
          <a:custGeom>
            <a:avLst/>
            <a:gdLst/>
            <a:ahLst/>
            <a:cxnLst/>
            <a:rect l="l" t="t" r="r" b="b"/>
            <a:pathLst>
              <a:path w="6894" h="6894" extrusionOk="0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1293750" y="1598275"/>
            <a:ext cx="64905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2"/>
          </p:nvPr>
        </p:nvSpPr>
        <p:spPr>
          <a:xfrm>
            <a:off x="2835349" y="3710668"/>
            <a:ext cx="3585414" cy="47855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EB40B8E-3135-472A-AB8C-BF67368B1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itle &amp; Summary" preserve="1" userDrawn="1">
  <p:cSld name="1_Content Title &amp; Summar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-1" y="-25"/>
            <a:ext cx="3374065" cy="5143533"/>
          </a:xfrm>
          <a:custGeom>
            <a:avLst/>
            <a:gdLst/>
            <a:ahLst/>
            <a:cxnLst/>
            <a:rect l="l" t="t" r="r" b="b"/>
            <a:pathLst>
              <a:path w="29007" h="30361" extrusionOk="0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 userDrawn="1"/>
        </p:nvSpPr>
        <p:spPr>
          <a:xfrm>
            <a:off x="0" y="-25"/>
            <a:ext cx="2895600" cy="2059462"/>
          </a:xfrm>
          <a:custGeom>
            <a:avLst/>
            <a:gdLst/>
            <a:ahLst/>
            <a:cxnLst/>
            <a:rect l="l" t="t" r="r" b="b"/>
            <a:pathLst>
              <a:path w="15322" h="7141" extrusionOk="0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87322" y="3620297"/>
            <a:ext cx="1173351" cy="1173351"/>
          </a:xfrm>
          <a:custGeom>
            <a:avLst/>
            <a:gdLst/>
            <a:ahLst/>
            <a:cxnLst/>
            <a:rect l="l" t="t" r="r" b="b"/>
            <a:pathLst>
              <a:path w="6926" h="6926" extrusionOk="0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03135" y="494005"/>
            <a:ext cx="2559803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ExtraBold"/>
              <a:buNone/>
              <a:defRPr sz="3200" b="0">
                <a:solidFill>
                  <a:srgbClr val="FFFF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cxnSp>
        <p:nvCxnSpPr>
          <p:cNvPr id="138" name="Google Shape;138;p8"/>
          <p:cNvCxnSpPr/>
          <p:nvPr/>
        </p:nvCxnSpPr>
        <p:spPr>
          <a:xfrm>
            <a:off x="532912" y="362922"/>
            <a:ext cx="1644900" cy="0"/>
          </a:xfrm>
          <a:prstGeom prst="straightConnector1">
            <a:avLst/>
          </a:prstGeom>
          <a:noFill/>
          <a:ln w="28575" cap="rnd" cmpd="sng">
            <a:solidFill>
              <a:srgbClr val="FBCCE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DC80A-7A0D-4DCF-B8FC-0D3066D8F4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87480" y="510363"/>
            <a:ext cx="5472224" cy="432390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2AF9A8-F008-42C5-8905-BF66AF0B5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683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8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340">
          <p15:clr>
            <a:srgbClr val="F9AD4C"/>
          </p15:clr>
        </p15:guide>
        <p15:guide id="4" pos="5420">
          <p15:clr>
            <a:srgbClr val="F9AD4C"/>
          </p15:clr>
        </p15:guide>
        <p15:guide id="5" orient="horz" pos="340">
          <p15:clr>
            <a:srgbClr val="F9AD4C"/>
          </p15:clr>
        </p15:guide>
        <p15:guide id="6" orient="horz" pos="2900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with infographic" preserve="1" userDrawn="1">
  <p:cSld name="imagen izquierda texto derecha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85" name="Google Shape;185;p11"/>
          <p:cNvSpPr/>
          <p:nvPr/>
        </p:nvSpPr>
        <p:spPr>
          <a:xfrm rot="10800000">
            <a:off x="6902554" y="3456503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 rot="10800000">
            <a:off x="7044171" y="3675541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10800000">
            <a:off x="7534275" y="4019338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7534273" y="3993444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862541" y="339389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7413747" y="4355183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816923" y="3518420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7665396" y="3974183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8408537" y="4260951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070563" y="4883065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8556273" y="4252299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 rot="10800000">
            <a:off x="-504890" y="-25826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 rot="10800000">
            <a:off x="-504867" y="-25828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 rot="10800000">
            <a:off x="-504852" y="-25831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 rot="10800000">
            <a:off x="971487" y="499114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 rot="10800000">
            <a:off x="831765" y="1372204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10800000">
            <a:off x="709873" y="1374759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250889" y="1459388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 rot="10800000">
            <a:off x="971483" y="160880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 rot="10800000">
            <a:off x="590357" y="1128837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"/>
          <p:cNvSpPr/>
          <p:nvPr/>
        </p:nvSpPr>
        <p:spPr>
          <a:xfrm rot="10800000">
            <a:off x="1048351" y="293262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6670158" y="751368"/>
            <a:ext cx="1992221" cy="90022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subTitle" idx="2"/>
          </p:nvPr>
        </p:nvSpPr>
        <p:spPr>
          <a:xfrm>
            <a:off x="6699514" y="1783089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9F1CA-2FD7-4777-9AEA-1DA9BE361AC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9310" y="744279"/>
            <a:ext cx="6129461" cy="4123919"/>
          </a:xfrm>
        </p:spPr>
        <p:txBody>
          <a:bodyPr/>
          <a:lstStyle>
            <a:lvl1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"/>
              <a:t>Añadir objeto o </a:t>
            </a:r>
            <a:r>
              <a:rPr lang="es-ES" err="1"/>
              <a:t>imagensdfgdsf</a:t>
            </a:r>
            <a:r>
              <a:rPr lang="es-ES"/>
              <a:t> </a:t>
            </a:r>
            <a:r>
              <a:rPr lang="es-ES" err="1"/>
              <a:t>aquíf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C3B7EB4F-BF50-4910-A847-CA5D5F60C3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7"/>
            <a:ext cx="6684300" cy="5730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084263"/>
            <a:ext cx="6705600" cy="3750007"/>
          </a:xfrm>
        </p:spPr>
        <p:txBody>
          <a:bodyPr/>
          <a:lstStyle>
            <a:lvl1pPr marL="1397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969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0541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5113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9685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F87831C4-1824-4DA7-BE68-897A6C562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6"/>
            <a:ext cx="3406959" cy="6439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268819"/>
            <a:ext cx="3459900" cy="3678865"/>
          </a:xfrm>
        </p:spPr>
        <p:txBody>
          <a:bodyPr/>
          <a:lstStyle>
            <a:lvl1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5EA00-198C-4FE7-9457-C460D37519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361950"/>
            <a:ext cx="3968750" cy="4621213"/>
          </a:xfrm>
        </p:spPr>
        <p:txBody>
          <a:bodyPr/>
          <a:lstStyle>
            <a:lvl1pPr indent="0">
              <a:defRPr/>
            </a:lvl1pPr>
            <a:lvl2pPr indent="0">
              <a:defRPr/>
            </a:lvl2pPr>
            <a:lvl3pPr indent="0">
              <a:defRPr/>
            </a:lvl3pPr>
            <a:lvl4pPr indent="0">
              <a:defRPr/>
            </a:lvl4pPr>
            <a:lvl5pPr indent="0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6B11CC9-5DF6-4C42-A176-A0B9BFB3D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"/>
              <a:buNone/>
              <a:defRPr sz="2400" b="1">
                <a:solidFill>
                  <a:srgbClr val="3142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13575" y="4749900"/>
            <a:ext cx="33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81" r:id="rId3"/>
    <p:sldLayoutId id="2147483678" r:id="rId4"/>
    <p:sldLayoutId id="2147483676" r:id="rId5"/>
    <p:sldLayoutId id="2147483682" r:id="rId6"/>
    <p:sldLayoutId id="2147483680" r:id="rId7"/>
    <p:sldLayoutId id="2147483684" r:id="rId8"/>
    <p:sldLayoutId id="2147483685" r:id="rId9"/>
    <p:sldLayoutId id="2147483686" r:id="rId10"/>
    <p:sldLayoutId id="2147483683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encamina.com/desarrollandosobresharepoi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mailto:adiaz@encamina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Path/corew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encamina_piensa_en_colores/" TargetMode="External"/><Relationship Id="rId13" Type="http://schemas.openxmlformats.org/officeDocument/2006/relationships/image" Target="../media/image55.tiff"/><Relationship Id="rId3" Type="http://schemas.openxmlformats.org/officeDocument/2006/relationships/image" Target="../media/image50.tiff"/><Relationship Id="rId7" Type="http://schemas.openxmlformats.org/officeDocument/2006/relationships/image" Target="../media/image52.tiff"/><Relationship Id="rId12" Type="http://schemas.openxmlformats.org/officeDocument/2006/relationships/hyperlink" Target="http://www.encamina.com/myencamina/" TargetMode="External"/><Relationship Id="rId2" Type="http://schemas.openxmlformats.org/officeDocument/2006/relationships/hyperlink" Target="https://www.linkedin.com/company/encamin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user/ENCAMINA" TargetMode="External"/><Relationship Id="rId11" Type="http://schemas.openxmlformats.org/officeDocument/2006/relationships/image" Target="../media/image54.tiff"/><Relationship Id="rId5" Type="http://schemas.openxmlformats.org/officeDocument/2006/relationships/image" Target="../media/image51.tiff"/><Relationship Id="rId10" Type="http://schemas.openxmlformats.org/officeDocument/2006/relationships/hyperlink" Target="https://www.facebook.com/ENCAMINA-84575716581/" TargetMode="External"/><Relationship Id="rId4" Type="http://schemas.openxmlformats.org/officeDocument/2006/relationships/hyperlink" Target="https://twitter.com/encamina" TargetMode="External"/><Relationship Id="rId9" Type="http://schemas.openxmlformats.org/officeDocument/2006/relationships/image" Target="../media/image5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s%3A%2F%2Fgithub.com%2Fdotnet%2Fwinforms%2Fpulls%3Futf8%3D%25E2%259C%2593%26q%3Dis%253Apr%2Bis%253Aclosed%2Bauthor%253Ahughbe&amp;data=01%7C01%7Cbethma%40microsoft.com%7C7fe00f14398a4a928b3d08d6cf2b0d8b%7C72f988bf86f141af91ab2d7cd011db47%7C1&amp;sdata=c9nob1vGzl5777ZvGt6S9Q4RP1FacWLNHWX8wBCZQx8%3D&amp;reserved=0" TargetMode="Externa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hyperlink" Target="https://nam06.safelinks.protection.outlook.com/?url=https%3A%2F%2Fgithub.com%2Fdotnet%2Fwinforms%2Fpull%2F419&amp;data=01%7C01%7Cbethma%40microsoft.com%7C7fe00f14398a4a928b3d08d6cf2b0d8b%7C72f988bf86f141af91ab2d7cd011db47%7C1&amp;sdata=7hbmNX6XEEDKzGR6H8rHKDwNCxBK4Omg55UayVrYoLA%3D&amp;reserved=0" TargetMode="External"/><Relationship Id="rId4" Type="http://schemas.openxmlformats.org/officeDocument/2006/relationships/hyperlink" Target="https://nam06.safelinks.protection.outlook.com/?url=https%3A%2F%2Fgithub.com%2Fdotnet%2Fwinforms%2Fpull%2F288&amp;data=01%7C01%7Cbethma%40microsoft.com%7C7fe00f14398a4a928b3d08d6cf2b0d8b%7C72f988bf86f141af91ab2d7cd011db47%7C1&amp;sdata=4QqLnSC6o%2Fps9uZwSBTPNJurU5MEUXpmRjEV2ivb7hU%3D&amp;reserved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ctrTitle"/>
          </p:nvPr>
        </p:nvSpPr>
        <p:spPr>
          <a:xfrm>
            <a:off x="539999" y="915856"/>
            <a:ext cx="3790369" cy="11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b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Visual Studio </a:t>
            </a:r>
            <a:r>
              <a:rPr lang="es-ES" b="1" err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Launch</a:t>
            </a:r>
            <a:r>
              <a:rPr lang="es-ES" b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2019</a:t>
            </a:r>
            <a:br>
              <a:rPr lang="es-ES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</a:br>
            <a:r>
              <a:rPr lang="es-ES" sz="1200" i="1" err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by</a:t>
            </a:r>
            <a:r>
              <a:rPr lang="es-ES" sz="1200" i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endParaRPr sz="3000" b="0" i="1">
              <a:solidFill>
                <a:srgbClr val="785CB4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6C8A6FF3-5920-434A-B9F4-FC5EF03276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60C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330" y="1927982"/>
            <a:ext cx="753930" cy="141938"/>
          </a:xfrm>
          <a:prstGeom prst="rect">
            <a:avLst/>
          </a:prstGeom>
        </p:spPr>
      </p:pic>
      <p:grpSp>
        <p:nvGrpSpPr>
          <p:cNvPr id="58" name="Google Shape;467;p29">
            <a:extLst>
              <a:ext uri="{FF2B5EF4-FFF2-40B4-BE49-F238E27FC236}">
                <a16:creationId xmlns:a16="http://schemas.microsoft.com/office/drawing/2014/main" id="{647C4DCC-CB5E-4E67-BD23-45CA9E3EF4B0}"/>
              </a:ext>
            </a:extLst>
          </p:cNvPr>
          <p:cNvGrpSpPr/>
          <p:nvPr/>
        </p:nvGrpSpPr>
        <p:grpSpPr>
          <a:xfrm>
            <a:off x="6396727" y="3846108"/>
            <a:ext cx="3133611" cy="1297392"/>
            <a:chOff x="6283700" y="4257366"/>
            <a:chExt cx="2140298" cy="886136"/>
          </a:xfrm>
        </p:grpSpPr>
        <p:sp>
          <p:nvSpPr>
            <p:cNvPr id="59" name="Google Shape;468;p29">
              <a:extLst>
                <a:ext uri="{FF2B5EF4-FFF2-40B4-BE49-F238E27FC236}">
                  <a16:creationId xmlns:a16="http://schemas.microsoft.com/office/drawing/2014/main" id="{6C1B4298-B2F6-4AFD-9339-EECBFD9875F9}"/>
                </a:ext>
              </a:extLst>
            </p:cNvPr>
            <p:cNvSpPr/>
            <p:nvPr/>
          </p:nvSpPr>
          <p:spPr>
            <a:xfrm>
              <a:off x="6283700" y="4257366"/>
              <a:ext cx="2140298" cy="886136"/>
            </a:xfrm>
            <a:custGeom>
              <a:avLst/>
              <a:gdLst/>
              <a:ahLst/>
              <a:cxnLst/>
              <a:rect l="l" t="t" r="r" b="b"/>
              <a:pathLst>
                <a:path w="10125" h="4192" extrusionOk="0">
                  <a:moveTo>
                    <a:pt x="4470" y="0"/>
                  </a:moveTo>
                  <a:lnTo>
                    <a:pt x="4331" y="1550"/>
                  </a:lnTo>
                  <a:cubicBezTo>
                    <a:pt x="4227" y="1511"/>
                    <a:pt x="4116" y="1489"/>
                    <a:pt x="3998" y="1489"/>
                  </a:cubicBezTo>
                  <a:cubicBezTo>
                    <a:pt x="3472" y="1489"/>
                    <a:pt x="3042" y="1915"/>
                    <a:pt x="3042" y="2441"/>
                  </a:cubicBezTo>
                  <a:cubicBezTo>
                    <a:pt x="3042" y="2509"/>
                    <a:pt x="3049" y="2570"/>
                    <a:pt x="3064" y="2634"/>
                  </a:cubicBezTo>
                  <a:cubicBezTo>
                    <a:pt x="2466" y="2710"/>
                    <a:pt x="1954" y="3053"/>
                    <a:pt x="1646" y="3540"/>
                  </a:cubicBezTo>
                  <a:cubicBezTo>
                    <a:pt x="1475" y="3354"/>
                    <a:pt x="1228" y="3239"/>
                    <a:pt x="952" y="3239"/>
                  </a:cubicBezTo>
                  <a:cubicBezTo>
                    <a:pt x="426" y="3239"/>
                    <a:pt x="0" y="3665"/>
                    <a:pt x="0" y="4191"/>
                  </a:cubicBezTo>
                  <a:lnTo>
                    <a:pt x="10125" y="4191"/>
                  </a:lnTo>
                  <a:cubicBezTo>
                    <a:pt x="10125" y="3665"/>
                    <a:pt x="9699" y="3239"/>
                    <a:pt x="9169" y="3239"/>
                  </a:cubicBezTo>
                  <a:cubicBezTo>
                    <a:pt x="9055" y="3239"/>
                    <a:pt x="8944" y="3261"/>
                    <a:pt x="8840" y="3296"/>
                  </a:cubicBezTo>
                  <a:cubicBezTo>
                    <a:pt x="8761" y="2291"/>
                    <a:pt x="7917" y="1500"/>
                    <a:pt x="6889" y="1500"/>
                  </a:cubicBezTo>
                  <a:cubicBezTo>
                    <a:pt x="6557" y="1500"/>
                    <a:pt x="6242" y="1582"/>
                    <a:pt x="5966" y="1729"/>
                  </a:cubicBez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9;p29">
              <a:extLst>
                <a:ext uri="{FF2B5EF4-FFF2-40B4-BE49-F238E27FC236}">
                  <a16:creationId xmlns:a16="http://schemas.microsoft.com/office/drawing/2014/main" id="{AE75F5FF-7217-4910-91ED-D7D737F4AB90}"/>
                </a:ext>
              </a:extLst>
            </p:cNvPr>
            <p:cNvSpPr/>
            <p:nvPr/>
          </p:nvSpPr>
          <p:spPr>
            <a:xfrm>
              <a:off x="6320693" y="4257366"/>
              <a:ext cx="2063988" cy="886136"/>
            </a:xfrm>
            <a:custGeom>
              <a:avLst/>
              <a:gdLst/>
              <a:ahLst/>
              <a:cxnLst/>
              <a:rect l="l" t="t" r="r" b="b"/>
              <a:pathLst>
                <a:path w="9764" h="4192" extrusionOk="0">
                  <a:moveTo>
                    <a:pt x="4463" y="0"/>
                  </a:moveTo>
                  <a:lnTo>
                    <a:pt x="4306" y="1786"/>
                  </a:lnTo>
                  <a:lnTo>
                    <a:pt x="4098" y="1707"/>
                  </a:lnTo>
                  <a:cubicBezTo>
                    <a:pt x="4009" y="1675"/>
                    <a:pt x="3916" y="1657"/>
                    <a:pt x="3823" y="1657"/>
                  </a:cubicBezTo>
                  <a:cubicBezTo>
                    <a:pt x="3390" y="1657"/>
                    <a:pt x="3035" y="2008"/>
                    <a:pt x="3035" y="2441"/>
                  </a:cubicBezTo>
                  <a:cubicBezTo>
                    <a:pt x="3035" y="2495"/>
                    <a:pt x="3043" y="2548"/>
                    <a:pt x="3053" y="2602"/>
                  </a:cubicBezTo>
                  <a:lnTo>
                    <a:pt x="3089" y="2778"/>
                  </a:lnTo>
                  <a:lnTo>
                    <a:pt x="2910" y="2799"/>
                  </a:lnTo>
                  <a:cubicBezTo>
                    <a:pt x="2373" y="2867"/>
                    <a:pt x="1901" y="3168"/>
                    <a:pt x="1615" y="3629"/>
                  </a:cubicBezTo>
                  <a:lnTo>
                    <a:pt x="1500" y="3812"/>
                  </a:lnTo>
                  <a:lnTo>
                    <a:pt x="1350" y="3654"/>
                  </a:lnTo>
                  <a:cubicBezTo>
                    <a:pt x="1199" y="3493"/>
                    <a:pt x="995" y="3407"/>
                    <a:pt x="777" y="3407"/>
                  </a:cubicBezTo>
                  <a:cubicBezTo>
                    <a:pt x="401" y="3407"/>
                    <a:pt x="79" y="3840"/>
                    <a:pt x="0" y="4191"/>
                  </a:cubicBezTo>
                  <a:lnTo>
                    <a:pt x="9764" y="4191"/>
                  </a:lnTo>
                  <a:cubicBezTo>
                    <a:pt x="9685" y="3840"/>
                    <a:pt x="9370" y="3407"/>
                    <a:pt x="8994" y="3407"/>
                  </a:cubicBezTo>
                  <a:cubicBezTo>
                    <a:pt x="8901" y="3407"/>
                    <a:pt x="8812" y="3422"/>
                    <a:pt x="8722" y="3454"/>
                  </a:cubicBezTo>
                  <a:lnTo>
                    <a:pt x="8515" y="3533"/>
                  </a:lnTo>
                  <a:lnTo>
                    <a:pt x="8497" y="3311"/>
                  </a:lnTo>
                  <a:cubicBezTo>
                    <a:pt x="8461" y="2863"/>
                    <a:pt x="8260" y="2448"/>
                    <a:pt x="7931" y="2144"/>
                  </a:cubicBezTo>
                  <a:cubicBezTo>
                    <a:pt x="7598" y="1836"/>
                    <a:pt x="7169" y="1664"/>
                    <a:pt x="6714" y="1664"/>
                  </a:cubicBezTo>
                  <a:cubicBezTo>
                    <a:pt x="6421" y="1664"/>
                    <a:pt x="6127" y="1740"/>
                    <a:pt x="5870" y="1879"/>
                  </a:cubicBezTo>
                  <a:lnTo>
                    <a:pt x="5648" y="199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70;p29">
              <a:extLst>
                <a:ext uri="{FF2B5EF4-FFF2-40B4-BE49-F238E27FC236}">
                  <a16:creationId xmlns:a16="http://schemas.microsoft.com/office/drawing/2014/main" id="{0D5E11A2-F367-4C31-BF88-F6FC7B6D7DB4}"/>
                </a:ext>
              </a:extLst>
            </p:cNvPr>
            <p:cNvSpPr/>
            <p:nvPr/>
          </p:nvSpPr>
          <p:spPr>
            <a:xfrm>
              <a:off x="6727613" y="4257366"/>
              <a:ext cx="1480135" cy="886136"/>
            </a:xfrm>
            <a:custGeom>
              <a:avLst/>
              <a:gdLst/>
              <a:ahLst/>
              <a:cxnLst/>
              <a:rect l="l" t="t" r="r" b="b"/>
              <a:pathLst>
                <a:path w="7002" h="4192" extrusionOk="0">
                  <a:moveTo>
                    <a:pt x="2685" y="0"/>
                  </a:moveTo>
                  <a:lnTo>
                    <a:pt x="2503" y="2373"/>
                  </a:lnTo>
                  <a:lnTo>
                    <a:pt x="2456" y="2373"/>
                  </a:lnTo>
                  <a:cubicBezTo>
                    <a:pt x="2034" y="2373"/>
                    <a:pt x="1694" y="2713"/>
                    <a:pt x="1694" y="3135"/>
                  </a:cubicBezTo>
                  <a:cubicBezTo>
                    <a:pt x="1694" y="3268"/>
                    <a:pt x="1729" y="3397"/>
                    <a:pt x="1790" y="3504"/>
                  </a:cubicBezTo>
                  <a:cubicBezTo>
                    <a:pt x="1619" y="3407"/>
                    <a:pt x="1422" y="3350"/>
                    <a:pt x="1207" y="3350"/>
                  </a:cubicBezTo>
                  <a:cubicBezTo>
                    <a:pt x="999" y="3350"/>
                    <a:pt x="806" y="3404"/>
                    <a:pt x="638" y="3500"/>
                  </a:cubicBezTo>
                  <a:cubicBezTo>
                    <a:pt x="574" y="3418"/>
                    <a:pt x="473" y="3364"/>
                    <a:pt x="359" y="3364"/>
                  </a:cubicBezTo>
                  <a:cubicBezTo>
                    <a:pt x="162" y="3364"/>
                    <a:pt x="1" y="3525"/>
                    <a:pt x="1" y="3722"/>
                  </a:cubicBezTo>
                  <a:cubicBezTo>
                    <a:pt x="1" y="3844"/>
                    <a:pt x="62" y="3951"/>
                    <a:pt x="155" y="4016"/>
                  </a:cubicBezTo>
                  <a:cubicBezTo>
                    <a:pt x="130" y="4073"/>
                    <a:pt x="108" y="4130"/>
                    <a:pt x="90" y="4191"/>
                  </a:cubicBezTo>
                  <a:lnTo>
                    <a:pt x="7001" y="4191"/>
                  </a:lnTo>
                  <a:cubicBezTo>
                    <a:pt x="6790" y="3858"/>
                    <a:pt x="6421" y="3636"/>
                    <a:pt x="5999" y="3636"/>
                  </a:cubicBezTo>
                  <a:lnTo>
                    <a:pt x="5963" y="3636"/>
                  </a:lnTo>
                  <a:cubicBezTo>
                    <a:pt x="5985" y="3543"/>
                    <a:pt x="5999" y="3447"/>
                    <a:pt x="5999" y="3350"/>
                  </a:cubicBezTo>
                  <a:cubicBezTo>
                    <a:pt x="5999" y="2695"/>
                    <a:pt x="5466" y="2166"/>
                    <a:pt x="4814" y="2166"/>
                  </a:cubicBezTo>
                  <a:cubicBezTo>
                    <a:pt x="4167" y="2166"/>
                    <a:pt x="3641" y="2684"/>
                    <a:pt x="3630" y="3325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71;p29">
              <a:extLst>
                <a:ext uri="{FF2B5EF4-FFF2-40B4-BE49-F238E27FC236}">
                  <a16:creationId xmlns:a16="http://schemas.microsoft.com/office/drawing/2014/main" id="{B0D4D98B-14D3-4EDD-A362-27DC310A2D50}"/>
                </a:ext>
              </a:extLst>
            </p:cNvPr>
            <p:cNvSpPr/>
            <p:nvPr/>
          </p:nvSpPr>
          <p:spPr>
            <a:xfrm>
              <a:off x="7601486" y="4917105"/>
              <a:ext cx="258104" cy="226396"/>
            </a:xfrm>
            <a:custGeom>
              <a:avLst/>
              <a:gdLst/>
              <a:ahLst/>
              <a:cxnLst/>
              <a:rect l="l" t="t" r="r" b="b"/>
              <a:pathLst>
                <a:path w="1221" h="1071" extrusionOk="0">
                  <a:moveTo>
                    <a:pt x="61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795"/>
                    <a:pt x="83" y="959"/>
                    <a:pt x="212" y="1070"/>
                  </a:cubicBezTo>
                  <a:lnTo>
                    <a:pt x="1013" y="1070"/>
                  </a:lnTo>
                  <a:cubicBezTo>
                    <a:pt x="1142" y="959"/>
                    <a:pt x="1221" y="795"/>
                    <a:pt x="1221" y="612"/>
                  </a:cubicBezTo>
                  <a:cubicBezTo>
                    <a:pt x="1221" y="276"/>
                    <a:pt x="949" y="0"/>
                    <a:pt x="612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2;p29">
              <a:extLst>
                <a:ext uri="{FF2B5EF4-FFF2-40B4-BE49-F238E27FC236}">
                  <a16:creationId xmlns:a16="http://schemas.microsoft.com/office/drawing/2014/main" id="{52AC86EE-3EA8-4624-9BC0-DCC81D9E1E80}"/>
                </a:ext>
              </a:extLst>
            </p:cNvPr>
            <p:cNvSpPr/>
            <p:nvPr/>
          </p:nvSpPr>
          <p:spPr>
            <a:xfrm>
              <a:off x="7213380" y="4957057"/>
              <a:ext cx="111401" cy="112247"/>
            </a:xfrm>
            <a:custGeom>
              <a:avLst/>
              <a:gdLst/>
              <a:ahLst/>
              <a:cxnLst/>
              <a:rect l="l" t="t" r="r" b="b"/>
              <a:pathLst>
                <a:path w="527" h="531" extrusionOk="0">
                  <a:moveTo>
                    <a:pt x="262" y="1"/>
                  </a:moveTo>
                  <a:cubicBezTo>
                    <a:pt x="119" y="1"/>
                    <a:pt x="1" y="119"/>
                    <a:pt x="1" y="266"/>
                  </a:cubicBezTo>
                  <a:cubicBezTo>
                    <a:pt x="1" y="412"/>
                    <a:pt x="119" y="530"/>
                    <a:pt x="262" y="530"/>
                  </a:cubicBezTo>
                  <a:cubicBezTo>
                    <a:pt x="409" y="530"/>
                    <a:pt x="527" y="412"/>
                    <a:pt x="527" y="266"/>
                  </a:cubicBezTo>
                  <a:cubicBezTo>
                    <a:pt x="527" y="119"/>
                    <a:pt x="409" y="1"/>
                    <a:pt x="262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73;p29">
              <a:extLst>
                <a:ext uri="{FF2B5EF4-FFF2-40B4-BE49-F238E27FC236}">
                  <a16:creationId xmlns:a16="http://schemas.microsoft.com/office/drawing/2014/main" id="{C39CC433-8666-4640-BCDF-CF9CEF7C4262}"/>
                </a:ext>
              </a:extLst>
            </p:cNvPr>
            <p:cNvSpPr/>
            <p:nvPr/>
          </p:nvSpPr>
          <p:spPr>
            <a:xfrm>
              <a:off x="7213380" y="4839948"/>
              <a:ext cx="55384" cy="55384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3" y="0"/>
                  </a:moveTo>
                  <a:cubicBezTo>
                    <a:pt x="58" y="0"/>
                    <a:pt x="1" y="57"/>
                    <a:pt x="1" y="132"/>
                  </a:cubicBezTo>
                  <a:cubicBezTo>
                    <a:pt x="1" y="204"/>
                    <a:pt x="58" y="261"/>
                    <a:pt x="133" y="261"/>
                  </a:cubicBezTo>
                  <a:cubicBezTo>
                    <a:pt x="205" y="261"/>
                    <a:pt x="262" y="204"/>
                    <a:pt x="262" y="132"/>
                  </a:cubicBezTo>
                  <a:cubicBezTo>
                    <a:pt x="262" y="57"/>
                    <a:pt x="205" y="0"/>
                    <a:pt x="133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74;p29">
              <a:extLst>
                <a:ext uri="{FF2B5EF4-FFF2-40B4-BE49-F238E27FC236}">
                  <a16:creationId xmlns:a16="http://schemas.microsoft.com/office/drawing/2014/main" id="{3542AD83-2B0C-4BBB-B077-CA88F9E94C48}"/>
                </a:ext>
              </a:extLst>
            </p:cNvPr>
            <p:cNvSpPr/>
            <p:nvPr/>
          </p:nvSpPr>
          <p:spPr>
            <a:xfrm>
              <a:off x="7711196" y="4795134"/>
              <a:ext cx="56229" cy="56229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33" y="1"/>
                  </a:moveTo>
                  <a:cubicBezTo>
                    <a:pt x="61" y="1"/>
                    <a:pt x="0" y="62"/>
                    <a:pt x="0" y="133"/>
                  </a:cubicBezTo>
                  <a:cubicBezTo>
                    <a:pt x="0" y="205"/>
                    <a:pt x="61" y="266"/>
                    <a:pt x="133" y="266"/>
                  </a:cubicBezTo>
                  <a:cubicBezTo>
                    <a:pt x="208" y="266"/>
                    <a:pt x="265" y="205"/>
                    <a:pt x="265" y="133"/>
                  </a:cubicBezTo>
                  <a:cubicBezTo>
                    <a:pt x="265" y="62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75;p29">
              <a:extLst>
                <a:ext uri="{FF2B5EF4-FFF2-40B4-BE49-F238E27FC236}">
                  <a16:creationId xmlns:a16="http://schemas.microsoft.com/office/drawing/2014/main" id="{B4DDF268-A2A0-4577-8097-BD6B91BCB002}"/>
                </a:ext>
              </a:extLst>
            </p:cNvPr>
            <p:cNvSpPr/>
            <p:nvPr/>
          </p:nvSpPr>
          <p:spPr>
            <a:xfrm>
              <a:off x="6928853" y="5052392"/>
              <a:ext cx="56229" cy="55384"/>
            </a:xfrm>
            <a:custGeom>
              <a:avLst/>
              <a:gdLst/>
              <a:ahLst/>
              <a:cxnLst/>
              <a:rect l="l" t="t" r="r" b="b"/>
              <a:pathLst>
                <a:path w="266" h="262" extrusionOk="0">
                  <a:moveTo>
                    <a:pt x="133" y="1"/>
                  </a:moveTo>
                  <a:cubicBezTo>
                    <a:pt x="62" y="1"/>
                    <a:pt x="1" y="58"/>
                    <a:pt x="1" y="130"/>
                  </a:cubicBezTo>
                  <a:cubicBezTo>
                    <a:pt x="1" y="205"/>
                    <a:pt x="62" y="262"/>
                    <a:pt x="133" y="262"/>
                  </a:cubicBezTo>
                  <a:cubicBezTo>
                    <a:pt x="208" y="262"/>
                    <a:pt x="266" y="205"/>
                    <a:pt x="266" y="130"/>
                  </a:cubicBezTo>
                  <a:cubicBezTo>
                    <a:pt x="266" y="58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76;p29">
              <a:extLst>
                <a:ext uri="{FF2B5EF4-FFF2-40B4-BE49-F238E27FC236}">
                  <a16:creationId xmlns:a16="http://schemas.microsoft.com/office/drawing/2014/main" id="{A84322FE-2201-47E1-AD47-16C79D765322}"/>
                </a:ext>
              </a:extLst>
            </p:cNvPr>
            <p:cNvSpPr/>
            <p:nvPr/>
          </p:nvSpPr>
          <p:spPr>
            <a:xfrm>
              <a:off x="7049132" y="4674221"/>
              <a:ext cx="97238" cy="96181"/>
            </a:xfrm>
            <a:custGeom>
              <a:avLst/>
              <a:gdLst/>
              <a:ahLst/>
              <a:cxnLst/>
              <a:rect l="l" t="t" r="r" b="b"/>
              <a:pathLst>
                <a:path w="460" h="455" extrusionOk="0">
                  <a:moveTo>
                    <a:pt x="230" y="0"/>
                  </a:moveTo>
                  <a:cubicBezTo>
                    <a:pt x="105" y="0"/>
                    <a:pt x="1" y="100"/>
                    <a:pt x="1" y="226"/>
                  </a:cubicBezTo>
                  <a:cubicBezTo>
                    <a:pt x="1" y="351"/>
                    <a:pt x="105" y="455"/>
                    <a:pt x="230" y="455"/>
                  </a:cubicBezTo>
                  <a:cubicBezTo>
                    <a:pt x="355" y="455"/>
                    <a:pt x="459" y="351"/>
                    <a:pt x="459" y="226"/>
                  </a:cubicBezTo>
                  <a:cubicBezTo>
                    <a:pt x="459" y="100"/>
                    <a:pt x="355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77;p29">
              <a:extLst>
                <a:ext uri="{FF2B5EF4-FFF2-40B4-BE49-F238E27FC236}">
                  <a16:creationId xmlns:a16="http://schemas.microsoft.com/office/drawing/2014/main" id="{E610CBE2-B4B5-4AA8-8911-3B311C09BD4F}"/>
                </a:ext>
              </a:extLst>
            </p:cNvPr>
            <p:cNvSpPr/>
            <p:nvPr/>
          </p:nvSpPr>
          <p:spPr>
            <a:xfrm>
              <a:off x="6429557" y="5062962"/>
              <a:ext cx="108442" cy="80539"/>
            </a:xfrm>
            <a:custGeom>
              <a:avLst/>
              <a:gdLst/>
              <a:ahLst/>
              <a:cxnLst/>
              <a:rect l="l" t="t" r="r" b="b"/>
              <a:pathLst>
                <a:path w="513" h="381" extrusionOk="0">
                  <a:moveTo>
                    <a:pt x="259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01"/>
                    <a:pt x="15" y="344"/>
                    <a:pt x="33" y="380"/>
                  </a:cubicBezTo>
                  <a:lnTo>
                    <a:pt x="480" y="380"/>
                  </a:lnTo>
                  <a:cubicBezTo>
                    <a:pt x="502" y="344"/>
                    <a:pt x="513" y="301"/>
                    <a:pt x="513" y="255"/>
                  </a:cubicBezTo>
                  <a:cubicBezTo>
                    <a:pt x="513" y="115"/>
                    <a:pt x="398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BD264FAD-9E63-4290-8BF9-2BF1CA208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410" y="795132"/>
            <a:ext cx="1666655" cy="360889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56D35ED4-AE25-47F1-BDD9-3290ECB7CF19}"/>
              </a:ext>
            </a:extLst>
          </p:cNvPr>
          <p:cNvGrpSpPr/>
          <p:nvPr/>
        </p:nvGrpSpPr>
        <p:grpSpPr>
          <a:xfrm>
            <a:off x="504136" y="2870421"/>
            <a:ext cx="1462524" cy="2042490"/>
            <a:chOff x="758577" y="2790908"/>
            <a:chExt cx="1462524" cy="2042490"/>
          </a:xfrm>
        </p:grpSpPr>
        <p:pic>
          <p:nvPicPr>
            <p:cNvPr id="1026" name="Picture 2" descr="https://ckm.sharepoint.com/sites/marketingencamina/Documentos%20compartidos/Eventos%20ENCAMINA/Pegatina%20Visual%20Studio%202019/pegatina%20visual%20studio_.png">
              <a:extLst>
                <a:ext uri="{FF2B5EF4-FFF2-40B4-BE49-F238E27FC236}">
                  <a16:creationId xmlns:a16="http://schemas.microsoft.com/office/drawing/2014/main" id="{1B6558AA-F427-4EF9-86A1-454BD9812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577" y="2790908"/>
              <a:ext cx="1462524" cy="204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B6331EA-AEF2-4ABF-BA81-AB2E87A2E42E}"/>
                </a:ext>
              </a:extLst>
            </p:cNvPr>
            <p:cNvSpPr/>
            <p:nvPr/>
          </p:nvSpPr>
          <p:spPr>
            <a:xfrm rot="1291462">
              <a:off x="852925" y="4500280"/>
              <a:ext cx="710356" cy="19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</a:t>
              </a: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6E4FEA1E-0637-4BB5-970B-F97084E1632E}"/>
                </a:ext>
              </a:extLst>
            </p:cNvPr>
            <p:cNvSpPr/>
            <p:nvPr/>
          </p:nvSpPr>
          <p:spPr>
            <a:xfrm rot="18741702">
              <a:off x="1619437" y="4528275"/>
              <a:ext cx="252084" cy="1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88" y="390927"/>
            <a:ext cx="6684300" cy="573092"/>
          </a:xfrm>
        </p:spPr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2187849" y="815419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customer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=&gt;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=&gt;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4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highlight>
                  <a:srgbClr val="30E5D0"/>
                </a:highlight>
              </a:rPr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2..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05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>
            <a:solidFill>
              <a:schemeClr val="accent1"/>
            </a:solidFill>
          </a:ln>
        </p:spPr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highlight>
                  <a:srgbClr val="30E5D0"/>
                </a:highlight>
              </a:rPr>
              <a:t>Nullable reference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 b="1">
                <a:solidFill>
                  <a:srgbClr val="2B91A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 b="1">
                <a:solidFill>
                  <a:srgbClr val="2B91A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=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216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>
            <a:solidFill>
              <a:schemeClr val="accent1"/>
            </a:solidFill>
          </a:ln>
        </p:spPr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Nullable 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highlight>
                  <a:srgbClr val="30E5D0"/>
                </a:highlight>
              </a:rPr>
              <a:t>Async streams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b="1" err="1">
                <a:solidFill>
                  <a:srgbClr val="2B91A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16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>
            <a:solidFill>
              <a:schemeClr val="accent1"/>
            </a:solidFill>
          </a:ln>
        </p:spPr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Nullable 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Async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highlight>
                  <a:srgbClr val="30E5D0"/>
                </a:highlight>
              </a:rPr>
              <a:t>Switch expressions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 b="1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highlight>
                <a:srgbClr val="30E5D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 b="1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highlight>
                <a:srgbClr val="30E5D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4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>
            <a:solidFill>
              <a:schemeClr val="accent1"/>
            </a:solidFill>
          </a:ln>
        </p:spPr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Nullable 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Async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Switch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highlight>
                  <a:srgbClr val="30E5D0"/>
                </a:highlight>
              </a:rPr>
              <a:t>Recursive patterns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</a:t>
            </a:r>
            <a:r>
              <a:rPr lang="en-US" sz="1500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highlight>
                  <a:srgbClr val="30E5D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316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51A85-11A1-45AD-9343-E05C574B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524418"/>
            <a:ext cx="2929580" cy="2340641"/>
          </a:xfrm>
          <a:ln>
            <a:solidFill>
              <a:schemeClr val="accent1"/>
            </a:solidFill>
          </a:ln>
        </p:spPr>
        <p:txBody>
          <a:bodyPr spcFirstLastPara="1" wrap="square" lIns="68580" tIns="68580" rIns="91425" bIns="91425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Nullable 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Async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Switch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Recursive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Default implementations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And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6DB4-EEA0-4EBB-8A02-B3F1B4E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8.0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87208-939B-45DE-8B35-B0358C691016}"/>
              </a:ext>
            </a:extLst>
          </p:cNvPr>
          <p:cNvSpPr txBox="1">
            <a:spLocks/>
          </p:cNvSpPr>
          <p:nvPr/>
        </p:nvSpPr>
        <p:spPr>
          <a:xfrm>
            <a:off x="3131510" y="910517"/>
            <a:ext cx="6033633" cy="3832139"/>
          </a:xfrm>
          <a:prstGeom prst="rect">
            <a:avLst/>
          </a:prstGeom>
        </p:spPr>
        <p:txBody>
          <a:bodyPr vert="horz" wrap="square" lIns="109728" tIns="68580" rIns="109728" bIns="6858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IAsyncEnumerable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 customers</a:t>
            </a: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=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GetCustomersAsync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[2..]);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5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customers)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name = customer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=&gt;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    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50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ln) =&gt;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{ln}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 !=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50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50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(name);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6857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50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965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9C36-ADBA-450B-A573-4C24BC57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978949"/>
            <a:ext cx="3512700" cy="10008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/>
              <a:t>Demo: C# 8.0</a:t>
            </a:r>
          </a:p>
        </p:txBody>
      </p:sp>
    </p:spTree>
    <p:extLst>
      <p:ext uri="{BB962C8B-B14F-4D97-AF65-F5344CB8AC3E}">
        <p14:creationId xmlns:p14="http://schemas.microsoft.com/office/powerpoint/2010/main" val="250251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734A33-FAB9-47C3-AC91-4A11D564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DF898BD-D686-4315-85B6-0920E719B6A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7" name="Text Placeholder 1">
            <a:extLst>
              <a:ext uri="{FF2B5EF4-FFF2-40B4-BE49-F238E27FC236}">
                <a16:creationId xmlns:a16="http://schemas.microsoft.com/office/drawing/2014/main" id="{55AAD774-F3AB-4C06-BAD7-A436CF8EE7C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49250" y="744538"/>
          <a:ext cx="6129338" cy="41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9F46E80-8A3A-4BEC-9584-11F945CD7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9475" y="342900"/>
            <a:ext cx="8264525" cy="415925"/>
          </a:xfrm>
          <a:prstGeom prst="rect">
            <a:avLst/>
          </a:prstGeom>
        </p:spPr>
        <p:txBody>
          <a:bodyPr wrap="square" anchor="t">
            <a:normAutofit fontScale="90000"/>
          </a:bodyPr>
          <a:lstStyle/>
          <a:p>
            <a:r>
              <a:rPr lang="en-US"/>
              <a:t>ASP.NET Core 3.0</a:t>
            </a:r>
          </a:p>
        </p:txBody>
      </p:sp>
    </p:spTree>
    <p:extLst>
      <p:ext uri="{BB962C8B-B14F-4D97-AF65-F5344CB8AC3E}">
        <p14:creationId xmlns:p14="http://schemas.microsoft.com/office/powerpoint/2010/main" val="328668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6E80-8A3A-4BEC-9584-11F945CD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 fontScale="90000"/>
          </a:bodyPr>
          <a:lstStyle/>
          <a:p>
            <a:r>
              <a:rPr lang="en-US"/>
              <a:t>ASP.NET Core 3.0 </a:t>
            </a:r>
            <a:r>
              <a:rPr lang="en-US" err="1"/>
              <a:t>Blazor</a:t>
            </a:r>
            <a:endParaRPr lang="en-US"/>
          </a:p>
        </p:txBody>
      </p:sp>
      <p:graphicFrame>
        <p:nvGraphicFramePr>
          <p:cNvPr id="5" name="Text Placeholder 1">
            <a:extLst>
              <a:ext uri="{FF2B5EF4-FFF2-40B4-BE49-F238E27FC236}">
                <a16:creationId xmlns:a16="http://schemas.microsoft.com/office/drawing/2014/main" id="{5524B5FA-396D-4D86-B4E0-D2BBB9E1073C}"/>
              </a:ext>
            </a:extLst>
          </p:cNvPr>
          <p:cNvGraphicFramePr/>
          <p:nvPr/>
        </p:nvGraphicFramePr>
        <p:xfrm>
          <a:off x="438150" y="1076325"/>
          <a:ext cx="8264129" cy="362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9177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011BD-9EED-4EFB-8497-FACA03A1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Novedades de .NET Core 3.0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43377-7E66-48FF-B2A5-9B73C6479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  <a:p>
            <a:r>
              <a:rPr lang="es-ES" dirty="0"/>
              <a:t>@AdrianDiaz81</a:t>
            </a:r>
          </a:p>
        </p:txBody>
      </p:sp>
      <p:pic>
        <p:nvPicPr>
          <p:cNvPr id="5" name="Marcador de posición de imagen 5">
            <a:extLst>
              <a:ext uri="{FF2B5EF4-FFF2-40B4-BE49-F238E27FC236}">
                <a16:creationId xmlns:a16="http://schemas.microsoft.com/office/drawing/2014/main" id="{91AF94D5-2496-40F3-AE36-2C329600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r="815"/>
          <a:stretch>
            <a:fillRect/>
          </a:stretch>
        </p:blipFill>
        <p:spPr>
          <a:xfrm rot="240000">
            <a:off x="409072" y="197085"/>
            <a:ext cx="1509023" cy="1508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EC8ABE-20AA-4658-BCE2-B67305F875AD}"/>
              </a:ext>
            </a:extLst>
          </p:cNvPr>
          <p:cNvSpPr txBox="1">
            <a:spLocks/>
          </p:cNvSpPr>
          <p:nvPr/>
        </p:nvSpPr>
        <p:spPr>
          <a:xfrm>
            <a:off x="216117" y="2191401"/>
            <a:ext cx="4190565" cy="2805809"/>
          </a:xfrm>
          <a:prstGeom prst="rect">
            <a:avLst/>
          </a:prstGeom>
        </p:spPr>
        <p:txBody>
          <a:bodyPr vert="horz" wrap="square" lIns="165839" tIns="165839" rIns="0" bIns="0" rtlCol="0" anchor="t" anchorCtr="0">
            <a:spAutoFit/>
          </a:bodyPr>
          <a:lstStyle>
            <a:lvl1pPr marL="373331" indent="-373331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528" b="0" kern="1200" spc="-11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808882" indent="-311109" algn="l" defTabSz="9955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s-E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44436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742209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39983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37757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531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305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079" indent="-248887" algn="l" defTabSz="9955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38" dirty="0"/>
              <a:t>Software Architect Lead at </a:t>
            </a:r>
            <a:r>
              <a:rPr lang="en-US" sz="2538" dirty="0" err="1"/>
              <a:t>Encamina</a:t>
            </a:r>
            <a:endParaRPr lang="en-US" sz="2538" dirty="0"/>
          </a:p>
          <a:p>
            <a:pPr marL="0" indent="0">
              <a:buNone/>
            </a:pPr>
            <a:r>
              <a:rPr lang="en-US" sz="2538" dirty="0"/>
              <a:t>MVP Office Development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3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http://blogs.encamina.com/desarrollandosobresharepoint</a:t>
            </a:r>
            <a:endParaRPr lang="en-US" sz="163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1631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adiaz@encamina.com</a:t>
            </a:r>
            <a:r>
              <a:rPr lang="en-US" sz="1631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3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endParaRPr lang="en-US" sz="145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http://4.bp.blogspot.com/-OUfCsUCY3B4/VGgJCYMcsGI/AAAAAAAAIuQ/dyBpOE8ZilM/s230/mvp_logo.png">
            <a:extLst>
              <a:ext uri="{FF2B5EF4-FFF2-40B4-BE49-F238E27FC236}">
                <a16:creationId xmlns:a16="http://schemas.microsoft.com/office/drawing/2014/main" id="{94BC3ED8-D224-4CFA-B2ED-D0715EF5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78" y="3458298"/>
            <a:ext cx="1986605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E74D1D88-630F-4E99-A16D-C2DBF2B02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Blazor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39CC6CA-9B33-4034-9E1F-71324324662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9C36-ADBA-450B-A573-4C24BC575C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74888"/>
            <a:ext cx="6858000" cy="3746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>
            <a:extLst>
              <a:ext uri="{FF2B5EF4-FFF2-40B4-BE49-F238E27FC236}">
                <a16:creationId xmlns:a16="http://schemas.microsoft.com/office/drawing/2014/main" id="{A831F126-6B54-4762-8E67-1BE16302EDF2}"/>
              </a:ext>
            </a:extLst>
          </p:cNvPr>
          <p:cNvSpPr txBox="1">
            <a:spLocks/>
          </p:cNvSpPr>
          <p:nvPr/>
        </p:nvSpPr>
        <p:spPr>
          <a:xfrm>
            <a:off x="439469" y="1864140"/>
            <a:ext cx="5674996" cy="3739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defRPr/>
            </a:pPr>
            <a:r>
              <a:rPr lang="en-US" sz="2700" spc="-38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/>
              </a:rPr>
              <a:t>.NET Framework 4.8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331577-B740-49C0-BFC6-D94BF8D86576}"/>
              </a:ext>
            </a:extLst>
          </p:cNvPr>
          <p:cNvSpPr/>
          <p:nvPr/>
        </p:nvSpPr>
        <p:spPr bwMode="auto">
          <a:xfrm>
            <a:off x="439469" y="1364904"/>
            <a:ext cx="1384569" cy="288036"/>
          </a:xfrm>
          <a:prstGeom prst="roundRect">
            <a:avLst>
              <a:gd name="adj" fmla="val 2632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125" b="1" kern="1200" spc="150"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RELEASED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3A417-EA38-469C-87D7-899DF53B4C46}"/>
              </a:ext>
            </a:extLst>
          </p:cNvPr>
          <p:cNvSpPr txBox="1"/>
          <p:nvPr/>
        </p:nvSpPr>
        <p:spPr>
          <a:xfrm>
            <a:off x="272629" y="4365595"/>
            <a:ext cx="5841836" cy="86741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defTabSz="685775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1800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dot.net/get-framework</a:t>
            </a:r>
          </a:p>
          <a:p>
            <a:pPr defTabSz="685775">
              <a:lnSpc>
                <a:spcPct val="90000"/>
              </a:lnSpc>
              <a:spcAft>
                <a:spcPts val="450"/>
              </a:spcAft>
              <a:buClrTx/>
              <a:defRPr/>
            </a:pPr>
            <a:endParaRPr lang="en-US" sz="2400" kern="1200" dirty="0">
              <a:solidFill>
                <a:srgbClr val="FFC000"/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A1B584-6D75-447B-BE71-AC4E999EE650}"/>
              </a:ext>
            </a:extLst>
          </p:cNvPr>
          <p:cNvSpPr txBox="1">
            <a:spLocks/>
          </p:cNvSpPr>
          <p:nvPr/>
        </p:nvSpPr>
        <p:spPr>
          <a:xfrm>
            <a:off x="439468" y="2504330"/>
            <a:ext cx="6244796" cy="15004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Released on April 18th, available on Windows Update later in summer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Accessibility improvements in Windows forms &amp; WPF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Improved High DPI support for multi-monitor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JIT: parity with .NET Core 2.1 release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General security, performance, and reliability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512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2.59259E-6 L -3.33333E-6 0.03843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2.59259E-6 L -3.33333E-6 0.0384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animBg="1"/>
      <p:bldP spid="5" grpId="1" animBg="1"/>
      <p:bldP spid="2" grpId="0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0148F7-2192-47B0-81CF-54B184D8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.NET Framework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B91F89-36D0-4244-8768-3596A79A6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spcFirstLastPara="1" vert="horz" wrap="square" lIns="109728" tIns="68580" rIns="109728" bIns="68580" rtlCol="0" anchor="t" anchorCtr="0">
            <a:spAutoFit/>
          </a:bodyPr>
          <a:lstStyle/>
          <a:p>
            <a:pPr marL="251936" indent="-251936"/>
            <a:r>
              <a:rPr lang="en-US" sz="2400" dirty="0">
                <a:latin typeface="+mn-lt"/>
              </a:rPr>
              <a:t>.NET Framework 4.8 is the last major version of .NET Framework on Windows</a:t>
            </a:r>
          </a:p>
          <a:p>
            <a:pPr marL="251936" indent="-251936"/>
            <a:r>
              <a:rPr lang="en-US" sz="2400" dirty="0"/>
              <a:t>Support policy remains the same:</a:t>
            </a:r>
            <a:endParaRPr lang="en-US" sz="2400" dirty="0">
              <a:latin typeface="+mn-lt"/>
            </a:endParaRPr>
          </a:p>
          <a:p>
            <a:pPr marL="423386" lvl="1" indent="-251936"/>
            <a:r>
              <a:rPr lang="en-US" sz="1800" dirty="0">
                <a:latin typeface="+mn-lt"/>
              </a:rPr>
              <a:t>Will always be in Windows</a:t>
            </a:r>
          </a:p>
          <a:p>
            <a:pPr marL="423386" lvl="1" indent="-251936"/>
            <a:r>
              <a:rPr lang="en-US" sz="1800" dirty="0">
                <a:latin typeface="+mn-lt"/>
              </a:rPr>
              <a:t>Will be patched with Windows</a:t>
            </a:r>
          </a:p>
          <a:p>
            <a:pPr marL="423386" lvl="1" indent="-251936"/>
            <a:r>
              <a:rPr lang="en-US" sz="1800" dirty="0"/>
              <a:t>Will be supported with Windows</a:t>
            </a:r>
          </a:p>
          <a:p>
            <a:r>
              <a:rPr lang="en-US" sz="2400" dirty="0"/>
              <a:t>Keep existing applications on .NET Framework</a:t>
            </a:r>
          </a:p>
          <a:p>
            <a:r>
              <a:rPr lang="en-US" sz="2400" dirty="0">
                <a:latin typeface="+mn-lt"/>
              </a:rPr>
              <a:t>Recommend .NET Core for new applications</a:t>
            </a:r>
          </a:p>
          <a:p>
            <a:pPr marL="251936" indent="-251936"/>
            <a:endParaRPr lang="en-US" sz="1800" dirty="0"/>
          </a:p>
          <a:p>
            <a:pPr marL="429101" lvl="1" indent="-177165"/>
            <a:endParaRPr lang="en-US" sz="135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200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5BBB816-CB0E-4748-9903-43647D430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comes next for .NET?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D4D326A-EAE4-46FB-984C-E33DE68ADA5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29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01B72-465B-44F0-8D16-C069E4D1114C}"/>
              </a:ext>
            </a:extLst>
          </p:cNvPr>
          <p:cNvCxnSpPr>
            <a:cxnSpLocks/>
          </p:cNvCxnSpPr>
          <p:nvPr/>
        </p:nvCxnSpPr>
        <p:spPr>
          <a:xfrm flipV="1">
            <a:off x="366823" y="1626088"/>
            <a:ext cx="8548577" cy="69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318BE7-9FBC-4299-86E5-3ECF68990869}"/>
              </a:ext>
            </a:extLst>
          </p:cNvPr>
          <p:cNvSpPr txBox="1"/>
          <p:nvPr/>
        </p:nvSpPr>
        <p:spPr>
          <a:xfrm>
            <a:off x="339184" y="2286541"/>
            <a:ext cx="1526987" cy="600790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2014</a:t>
            </a:r>
          </a:p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endParaRPr lang="en-US" sz="1200" b="1" kern="1200">
              <a:solidFill>
                <a:srgbClr val="1A1A1A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FE36BB-B495-4A6E-BB39-E671D744B0C4}"/>
              </a:ext>
            </a:extLst>
          </p:cNvPr>
          <p:cNvCxnSpPr>
            <a:cxnSpLocks/>
            <a:stCxn id="14" idx="4"/>
            <a:endCxn id="39" idx="0"/>
          </p:cNvCxnSpPr>
          <p:nvPr/>
        </p:nvCxnSpPr>
        <p:spPr>
          <a:xfrm>
            <a:off x="1102678" y="2004388"/>
            <a:ext cx="0" cy="28215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2A4773-D44D-4B0C-88E5-B8F3F2F78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0A3C5E-22F5-47E3-A327-2E7E88CF3D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6238"/>
            <a:ext cx="7048500" cy="481012"/>
          </a:xfrm>
        </p:spPr>
        <p:txBody>
          <a:bodyPr/>
          <a:lstStyle/>
          <a:p>
            <a:pPr algn="ctr"/>
            <a:r>
              <a:rPr lang="en-US"/>
              <a:t>The .NET Roadmap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6C0619-9464-42C8-9805-20124A6E3148}"/>
              </a:ext>
            </a:extLst>
          </p:cNvPr>
          <p:cNvGrpSpPr/>
          <p:nvPr/>
        </p:nvGrpSpPr>
        <p:grpSpPr>
          <a:xfrm>
            <a:off x="616384" y="1171050"/>
            <a:ext cx="972587" cy="833338"/>
            <a:chOff x="821844" y="1472100"/>
            <a:chExt cx="1296783" cy="111111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84704B-6951-41A7-A82E-20E8AE73B860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E819B0-5056-40DA-A5F5-E62E8990FB7B}"/>
                </a:ext>
              </a:extLst>
            </p:cNvPr>
            <p:cNvSpPr txBox="1"/>
            <p:nvPr/>
          </p:nvSpPr>
          <p:spPr>
            <a:xfrm>
              <a:off x="821844" y="1629077"/>
              <a:ext cx="1296783" cy="879557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Many</a:t>
              </a:r>
            </a:p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5194-D4C7-4159-9DA5-FB0FFB83B40F}"/>
              </a:ext>
            </a:extLst>
          </p:cNvPr>
          <p:cNvGrpSpPr/>
          <p:nvPr/>
        </p:nvGrpSpPr>
        <p:grpSpPr>
          <a:xfrm>
            <a:off x="1371715" y="2838103"/>
            <a:ext cx="6538793" cy="1785867"/>
            <a:chOff x="2571118" y="3147983"/>
            <a:chExt cx="8718390" cy="238115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0EB3FD-1921-458B-A107-5F33120FD1EF}"/>
                </a:ext>
              </a:extLst>
            </p:cNvPr>
            <p:cNvGrpSpPr/>
            <p:nvPr/>
          </p:nvGrpSpPr>
          <p:grpSpPr>
            <a:xfrm>
              <a:off x="2571118" y="3147983"/>
              <a:ext cx="2827243" cy="2379949"/>
              <a:chOff x="1719261" y="1582079"/>
              <a:chExt cx="2772058" cy="4044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BFCF6F-9C62-425F-AD3E-61A03B2E69E8}"/>
                  </a:ext>
                </a:extLst>
              </p:cNvPr>
              <p:cNvSpPr/>
              <p:nvPr/>
            </p:nvSpPr>
            <p:spPr bwMode="auto">
              <a:xfrm>
                <a:off x="1719261" y="1582079"/>
                <a:ext cx="2772058" cy="404477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1E6955-7892-4B7B-AD93-D6204C0B5DB5}"/>
                  </a:ext>
                </a:extLst>
              </p:cNvPr>
              <p:cNvSpPr txBox="1"/>
              <p:nvPr/>
            </p:nvSpPr>
            <p:spPr>
              <a:xfrm>
                <a:off x="1719261" y="1582079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 dirty="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5FBA628-313B-4CB3-87F6-052CCBCF0A48}"/>
                </a:ext>
              </a:extLst>
            </p:cNvPr>
            <p:cNvGrpSpPr/>
            <p:nvPr/>
          </p:nvGrpSpPr>
          <p:grpSpPr>
            <a:xfrm>
              <a:off x="5524298" y="3147983"/>
              <a:ext cx="2817909" cy="2379949"/>
              <a:chOff x="4604404" y="1582078"/>
              <a:chExt cx="2772059" cy="404477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D69D969-F2FA-4BA5-BBA2-57DF320A44B5}"/>
                  </a:ext>
                </a:extLst>
              </p:cNvPr>
              <p:cNvSpPr/>
              <p:nvPr/>
            </p:nvSpPr>
            <p:spPr bwMode="auto">
              <a:xfrm>
                <a:off x="4604404" y="1582078"/>
                <a:ext cx="2772058" cy="4044770"/>
              </a:xfrm>
              <a:prstGeom prst="rect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0953D7-0229-4CCD-B6C3-8071E99DA20B}"/>
                  </a:ext>
                </a:extLst>
              </p:cNvPr>
              <p:cNvSpPr txBox="1"/>
              <p:nvPr/>
            </p:nvSpPr>
            <p:spPr>
              <a:xfrm>
                <a:off x="4611869" y="1582078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CORE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22C27F-CEF3-4A8D-A34E-8C8A723AE35F}"/>
                </a:ext>
              </a:extLst>
            </p:cNvPr>
            <p:cNvGrpSpPr/>
            <p:nvPr/>
          </p:nvGrpSpPr>
          <p:grpSpPr>
            <a:xfrm>
              <a:off x="8467093" y="3149190"/>
              <a:ext cx="2822415" cy="2379949"/>
              <a:chOff x="7489548" y="1582078"/>
              <a:chExt cx="2770346" cy="404477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D9E8FB3-DEC4-4602-8587-AE0F307BDED9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770346" cy="4044770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24461B-2297-446C-8BAF-88B4FA81CA4F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770346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XAMARIN / MONO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993A9A-15E5-4304-B765-A2B3CA03C9F9}"/>
                </a:ext>
              </a:extLst>
            </p:cNvPr>
            <p:cNvSpPr txBox="1"/>
            <p:nvPr/>
          </p:nvSpPr>
          <p:spPr>
            <a:xfrm>
              <a:off x="2618332" y="4233612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Base class library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646AEC-2A8A-4A91-9934-746D59E45A6D}"/>
                </a:ext>
              </a:extLst>
            </p:cNvPr>
            <p:cNvSpPr txBox="1"/>
            <p:nvPr/>
          </p:nvSpPr>
          <p:spPr>
            <a:xfrm>
              <a:off x="2609332" y="3470237"/>
              <a:ext cx="2743200" cy="631613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CBB949-60B2-4749-A80A-DD11C867B140}"/>
                </a:ext>
              </a:extLst>
            </p:cNvPr>
            <p:cNvSpPr txBox="1"/>
            <p:nvPr/>
          </p:nvSpPr>
          <p:spPr>
            <a:xfrm>
              <a:off x="5558713" y="3470236"/>
              <a:ext cx="2743200" cy="631614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1C7C92-2990-4D2E-A707-A225349D5A4A}"/>
                </a:ext>
              </a:extLst>
            </p:cNvPr>
            <p:cNvSpPr txBox="1"/>
            <p:nvPr/>
          </p:nvSpPr>
          <p:spPr>
            <a:xfrm>
              <a:off x="8503922" y="3470235"/>
              <a:ext cx="2743200" cy="631615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260E9A-518D-4813-ABE6-D9D704391805}"/>
                </a:ext>
              </a:extLst>
            </p:cNvPr>
            <p:cNvSpPr txBox="1"/>
            <p:nvPr/>
          </p:nvSpPr>
          <p:spPr>
            <a:xfrm>
              <a:off x="5558713" y="4233611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Core library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CD7490-5F01-46FE-A652-72B269B1CA36}"/>
                </a:ext>
              </a:extLst>
            </p:cNvPr>
            <p:cNvSpPr txBox="1"/>
            <p:nvPr/>
          </p:nvSpPr>
          <p:spPr>
            <a:xfrm>
              <a:off x="8503922" y="4233610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Mono class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9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01B72-465B-44F0-8D16-C069E4D1114C}"/>
              </a:ext>
            </a:extLst>
          </p:cNvPr>
          <p:cNvCxnSpPr>
            <a:cxnSpLocks/>
          </p:cNvCxnSpPr>
          <p:nvPr/>
        </p:nvCxnSpPr>
        <p:spPr>
          <a:xfrm flipV="1">
            <a:off x="366823" y="1626088"/>
            <a:ext cx="8548577" cy="69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318BE7-9FBC-4299-86E5-3ECF68990869}"/>
              </a:ext>
            </a:extLst>
          </p:cNvPr>
          <p:cNvSpPr txBox="1"/>
          <p:nvPr/>
        </p:nvSpPr>
        <p:spPr>
          <a:xfrm>
            <a:off x="339184" y="2286541"/>
            <a:ext cx="1526987" cy="600790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D2D2D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2014</a:t>
            </a:r>
          </a:p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endParaRPr lang="en-US" sz="1200" b="1" kern="1200">
              <a:solidFill>
                <a:srgbClr val="D2D2D2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FE36BB-B495-4A6E-BB39-E671D744B0C4}"/>
              </a:ext>
            </a:extLst>
          </p:cNvPr>
          <p:cNvCxnSpPr>
            <a:cxnSpLocks/>
            <a:stCxn id="14" idx="4"/>
            <a:endCxn id="39" idx="0"/>
          </p:cNvCxnSpPr>
          <p:nvPr/>
        </p:nvCxnSpPr>
        <p:spPr>
          <a:xfrm>
            <a:off x="1102678" y="2004388"/>
            <a:ext cx="0" cy="28215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D30A3C5E-22F5-47E3-A327-2E7E88CF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.NET Roadmap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6F4DDAE-E478-461B-8FE3-9F7D7AB60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7CB6B4-4B3C-477A-ADFF-F66A86C8FCCC}"/>
              </a:ext>
            </a:extLst>
          </p:cNvPr>
          <p:cNvCxnSpPr>
            <a:cxnSpLocks/>
          </p:cNvCxnSpPr>
          <p:nvPr/>
        </p:nvCxnSpPr>
        <p:spPr>
          <a:xfrm>
            <a:off x="4604658" y="1995891"/>
            <a:ext cx="1" cy="31809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6E9F0-5F4E-41FF-A6A9-2D89261C9176}"/>
              </a:ext>
            </a:extLst>
          </p:cNvPr>
          <p:cNvSpPr txBox="1"/>
          <p:nvPr/>
        </p:nvSpPr>
        <p:spPr>
          <a:xfrm>
            <a:off x="4022486" y="2268846"/>
            <a:ext cx="1164343" cy="383295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2016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6C0619-9464-42C8-9805-20124A6E3148}"/>
              </a:ext>
            </a:extLst>
          </p:cNvPr>
          <p:cNvGrpSpPr/>
          <p:nvPr/>
        </p:nvGrpSpPr>
        <p:grpSpPr>
          <a:xfrm>
            <a:off x="616384" y="1171050"/>
            <a:ext cx="972587" cy="833338"/>
            <a:chOff x="821844" y="1472100"/>
            <a:chExt cx="1296783" cy="111111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84704B-6951-41A7-A82E-20E8AE73B860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E819B0-5056-40DA-A5F5-E62E8990FB7B}"/>
                </a:ext>
              </a:extLst>
            </p:cNvPr>
            <p:cNvSpPr txBox="1"/>
            <p:nvPr/>
          </p:nvSpPr>
          <p:spPr>
            <a:xfrm>
              <a:off x="821844" y="1629077"/>
              <a:ext cx="1296783" cy="879557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Many</a:t>
              </a:r>
            </a:p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A7D9B5-7BBA-4719-A341-BA41E795BC8C}"/>
              </a:ext>
            </a:extLst>
          </p:cNvPr>
          <p:cNvGrpSpPr/>
          <p:nvPr/>
        </p:nvGrpSpPr>
        <p:grpSpPr>
          <a:xfrm>
            <a:off x="4118365" y="1132797"/>
            <a:ext cx="972587" cy="833338"/>
            <a:chOff x="821844" y="1472100"/>
            <a:chExt cx="1296783" cy="111111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62011F-ACDE-4447-A420-B0A2C9A9FFA7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31AB16-9967-4CD9-B13E-72EE56817E28}"/>
                </a:ext>
              </a:extLst>
            </p:cNvPr>
            <p:cNvSpPr txBox="1"/>
            <p:nvPr/>
          </p:nvSpPr>
          <p:spPr>
            <a:xfrm>
              <a:off x="821844" y="1629079"/>
              <a:ext cx="1296783" cy="879557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 dirty="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</a:t>
              </a:r>
            </a:p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 dirty="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standard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98CC65-6941-41E7-A00E-80B75803CDD4}"/>
              </a:ext>
            </a:extLst>
          </p:cNvPr>
          <p:cNvGrpSpPr/>
          <p:nvPr/>
        </p:nvGrpSpPr>
        <p:grpSpPr>
          <a:xfrm>
            <a:off x="1371715" y="2838103"/>
            <a:ext cx="6538793" cy="1785867"/>
            <a:chOff x="2571118" y="3147983"/>
            <a:chExt cx="8718390" cy="23811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8D8803-EDD6-430E-9F92-3231693976E1}"/>
                </a:ext>
              </a:extLst>
            </p:cNvPr>
            <p:cNvGrpSpPr/>
            <p:nvPr/>
          </p:nvGrpSpPr>
          <p:grpSpPr>
            <a:xfrm>
              <a:off x="2571118" y="3147983"/>
              <a:ext cx="2827243" cy="2379949"/>
              <a:chOff x="1719261" y="1582079"/>
              <a:chExt cx="2772058" cy="404477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77C0BB0-64B9-480C-B629-A540CA3ECFFD}"/>
                  </a:ext>
                </a:extLst>
              </p:cNvPr>
              <p:cNvSpPr/>
              <p:nvPr/>
            </p:nvSpPr>
            <p:spPr bwMode="auto">
              <a:xfrm>
                <a:off x="1719261" y="1582079"/>
                <a:ext cx="2772058" cy="404477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09CF56-EC6C-4934-85B3-F7BC4F56C941}"/>
                  </a:ext>
                </a:extLst>
              </p:cNvPr>
              <p:cNvSpPr txBox="1"/>
              <p:nvPr/>
            </p:nvSpPr>
            <p:spPr>
              <a:xfrm>
                <a:off x="1719261" y="1582079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 dirty="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2FCBBB-C556-4EEB-92FB-780E8B1D3E3D}"/>
                </a:ext>
              </a:extLst>
            </p:cNvPr>
            <p:cNvGrpSpPr/>
            <p:nvPr/>
          </p:nvGrpSpPr>
          <p:grpSpPr>
            <a:xfrm>
              <a:off x="5524298" y="3147983"/>
              <a:ext cx="2817909" cy="2379949"/>
              <a:chOff x="4604404" y="1582078"/>
              <a:chExt cx="2772059" cy="4044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D5E872-5AF6-4BF2-BB7E-066702D07BDA}"/>
                  </a:ext>
                </a:extLst>
              </p:cNvPr>
              <p:cNvSpPr/>
              <p:nvPr/>
            </p:nvSpPr>
            <p:spPr bwMode="auto">
              <a:xfrm>
                <a:off x="4604404" y="1582078"/>
                <a:ext cx="2772058" cy="4044770"/>
              </a:xfrm>
              <a:prstGeom prst="rect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3622A8-3075-46CC-A84C-30A40C071475}"/>
                  </a:ext>
                </a:extLst>
              </p:cNvPr>
              <p:cNvSpPr txBox="1"/>
              <p:nvPr/>
            </p:nvSpPr>
            <p:spPr>
              <a:xfrm>
                <a:off x="4611869" y="1582078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CORE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0FE4022-CCC9-4016-ADA6-7EEB9BDFFAD8}"/>
                </a:ext>
              </a:extLst>
            </p:cNvPr>
            <p:cNvGrpSpPr/>
            <p:nvPr/>
          </p:nvGrpSpPr>
          <p:grpSpPr>
            <a:xfrm>
              <a:off x="8467093" y="3149190"/>
              <a:ext cx="2822415" cy="2379949"/>
              <a:chOff x="7489548" y="1582078"/>
              <a:chExt cx="2770346" cy="404477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7E9A7BA-4C04-4767-9481-A11DEAE41448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770346" cy="4044770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6B130A-E60D-4AF2-BF16-6818F2658306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770346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XAMARIN / MONO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7F2940-4D8C-4B76-A4B4-032A102B0959}"/>
                </a:ext>
              </a:extLst>
            </p:cNvPr>
            <p:cNvSpPr txBox="1"/>
            <p:nvPr/>
          </p:nvSpPr>
          <p:spPr>
            <a:xfrm>
              <a:off x="2618332" y="4233612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Base class library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2FAB78-BC3F-4FAA-A4A3-B4A2446B56F6}"/>
                </a:ext>
              </a:extLst>
            </p:cNvPr>
            <p:cNvSpPr txBox="1"/>
            <p:nvPr/>
          </p:nvSpPr>
          <p:spPr>
            <a:xfrm>
              <a:off x="2609332" y="3470237"/>
              <a:ext cx="2743200" cy="631613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E19623-541C-4C31-8C58-7A1D1002220D}"/>
                </a:ext>
              </a:extLst>
            </p:cNvPr>
            <p:cNvSpPr txBox="1"/>
            <p:nvPr/>
          </p:nvSpPr>
          <p:spPr>
            <a:xfrm>
              <a:off x="5558713" y="3470236"/>
              <a:ext cx="2743200" cy="631614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D020C-A658-43B1-8210-4666FF0476D6}"/>
                </a:ext>
              </a:extLst>
            </p:cNvPr>
            <p:cNvSpPr txBox="1"/>
            <p:nvPr/>
          </p:nvSpPr>
          <p:spPr>
            <a:xfrm>
              <a:off x="8503922" y="3470235"/>
              <a:ext cx="2743200" cy="631615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E3AB89-185A-4C47-90BB-F5020D5A9019}"/>
                </a:ext>
              </a:extLst>
            </p:cNvPr>
            <p:cNvSpPr txBox="1"/>
            <p:nvPr/>
          </p:nvSpPr>
          <p:spPr>
            <a:xfrm>
              <a:off x="5558713" y="4233611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Core library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A6B719-332A-4EE8-9508-98B650CCF966}"/>
                </a:ext>
              </a:extLst>
            </p:cNvPr>
            <p:cNvSpPr txBox="1"/>
            <p:nvPr/>
          </p:nvSpPr>
          <p:spPr>
            <a:xfrm>
              <a:off x="8503922" y="4233610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Mono class library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F25AC97-98B1-42C0-980B-1918CF19C164}"/>
              </a:ext>
            </a:extLst>
          </p:cNvPr>
          <p:cNvSpPr txBox="1"/>
          <p:nvPr/>
        </p:nvSpPr>
        <p:spPr>
          <a:xfrm>
            <a:off x="1371715" y="4268390"/>
            <a:ext cx="6538793" cy="355580"/>
          </a:xfrm>
          <a:prstGeom prst="rect">
            <a:avLst/>
          </a:prstGeom>
          <a:solidFill>
            <a:srgbClr val="5C2D91"/>
          </a:solidFill>
        </p:spPr>
        <p:txBody>
          <a:bodyPr wrap="square" tIns="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105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294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336CA-F27E-4096-8C5F-59F5FF433EAB}"/>
              </a:ext>
            </a:extLst>
          </p:cNvPr>
          <p:cNvGrpSpPr/>
          <p:nvPr/>
        </p:nvGrpSpPr>
        <p:grpSpPr>
          <a:xfrm>
            <a:off x="5793697" y="2839009"/>
            <a:ext cx="2116811" cy="1784960"/>
            <a:chOff x="7724929" y="3785344"/>
            <a:chExt cx="2822415" cy="23799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E88735-EB11-489E-8B5C-1EFED2CB1DCF}"/>
                </a:ext>
              </a:extLst>
            </p:cNvPr>
            <p:cNvGrpSpPr/>
            <p:nvPr/>
          </p:nvGrpSpPr>
          <p:grpSpPr>
            <a:xfrm>
              <a:off x="7724929" y="3785344"/>
              <a:ext cx="2822415" cy="2379947"/>
              <a:chOff x="7489548" y="1582078"/>
              <a:chExt cx="2770346" cy="404477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6D24D6-15AD-4FFD-9D8F-B000C316DF0F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770346" cy="4044770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CF901A-1E8C-4717-B31B-2027EA8F2AD9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770346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XAMARIN / MONO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DB92F2-F886-45D6-99F0-5AB52403E6E7}"/>
                </a:ext>
              </a:extLst>
            </p:cNvPr>
            <p:cNvSpPr txBox="1"/>
            <p:nvPr/>
          </p:nvSpPr>
          <p:spPr>
            <a:xfrm>
              <a:off x="7761758" y="4106388"/>
              <a:ext cx="2743200" cy="631613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A25480-67CD-4393-A191-DF01D9E979D3}"/>
                </a:ext>
              </a:extLst>
            </p:cNvPr>
            <p:cNvSpPr txBox="1"/>
            <p:nvPr/>
          </p:nvSpPr>
          <p:spPr>
            <a:xfrm>
              <a:off x="7761758" y="4869764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Mono class library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D04021-C205-4FC8-A407-C57E977260F1}"/>
              </a:ext>
            </a:extLst>
          </p:cNvPr>
          <p:cNvGrpSpPr/>
          <p:nvPr/>
        </p:nvGrpSpPr>
        <p:grpSpPr>
          <a:xfrm>
            <a:off x="1371716" y="2838103"/>
            <a:ext cx="2120432" cy="1784962"/>
            <a:chOff x="1828954" y="3784137"/>
            <a:chExt cx="2827243" cy="2379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D86885-A325-4F64-9B3B-7E336B31010E}"/>
                </a:ext>
              </a:extLst>
            </p:cNvPr>
            <p:cNvGrpSpPr/>
            <p:nvPr/>
          </p:nvGrpSpPr>
          <p:grpSpPr>
            <a:xfrm>
              <a:off x="1828954" y="3784137"/>
              <a:ext cx="2827243" cy="2379949"/>
              <a:chOff x="1719261" y="1582079"/>
              <a:chExt cx="2772058" cy="404477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74C19F-0EAC-4FC8-8F59-AC3D4E50BADE}"/>
                  </a:ext>
                </a:extLst>
              </p:cNvPr>
              <p:cNvSpPr/>
              <p:nvPr/>
            </p:nvSpPr>
            <p:spPr bwMode="auto">
              <a:xfrm>
                <a:off x="1719261" y="1582079"/>
                <a:ext cx="2772058" cy="404477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C5DC2E-F9B5-4412-A03E-244D3A69FD6B}"/>
                  </a:ext>
                </a:extLst>
              </p:cNvPr>
              <p:cNvSpPr txBox="1"/>
              <p:nvPr/>
            </p:nvSpPr>
            <p:spPr>
              <a:xfrm>
                <a:off x="1719261" y="1582079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 dirty="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FB0157-B1CA-4D80-816E-8FA6D8058A78}"/>
                </a:ext>
              </a:extLst>
            </p:cNvPr>
            <p:cNvSpPr txBox="1"/>
            <p:nvPr/>
          </p:nvSpPr>
          <p:spPr>
            <a:xfrm>
              <a:off x="1876168" y="4869766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Base class library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93C556-1283-43B0-87B9-995465E4DEA6}"/>
                </a:ext>
              </a:extLst>
            </p:cNvPr>
            <p:cNvSpPr txBox="1"/>
            <p:nvPr/>
          </p:nvSpPr>
          <p:spPr>
            <a:xfrm>
              <a:off x="1867168" y="4106391"/>
              <a:ext cx="2743200" cy="631612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D4A35D-CCFB-4AC0-A964-1DE2E09F5BC9}"/>
              </a:ext>
            </a:extLst>
          </p:cNvPr>
          <p:cNvGrpSpPr/>
          <p:nvPr/>
        </p:nvGrpSpPr>
        <p:grpSpPr>
          <a:xfrm>
            <a:off x="3585206" y="2838103"/>
            <a:ext cx="2116811" cy="1784962"/>
            <a:chOff x="4773470" y="3784137"/>
            <a:chExt cx="2822415" cy="2379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033D50-3E9B-4CA7-B027-8FB5B74660EA}"/>
                </a:ext>
              </a:extLst>
            </p:cNvPr>
            <p:cNvSpPr/>
            <p:nvPr/>
          </p:nvSpPr>
          <p:spPr bwMode="auto">
            <a:xfrm>
              <a:off x="4773470" y="3784137"/>
              <a:ext cx="2822415" cy="2379949"/>
            </a:xfrm>
            <a:prstGeom prst="rect">
              <a:avLst/>
            </a:prstGeom>
            <a:solidFill>
              <a:srgbClr val="512BD4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547835" tIns="205439" rIns="67130" bIns="67133" numCol="1" rtlCol="0" anchor="t" anchorCtr="0" compatLnSpc="1">
              <a:prstTxWarp prst="textNoShape">
                <a:avLst/>
              </a:prstTxWarp>
            </a:bodyPr>
            <a:lstStyle/>
            <a:p>
              <a:pPr defTabSz="684581">
                <a:buClrTx/>
                <a:defRPr/>
              </a:pPr>
              <a:r>
                <a:rPr lang="en-US" sz="2098" kern="120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1F6A64-4D7C-4ED4-9B10-AA18C7D04571}"/>
                </a:ext>
              </a:extLst>
            </p:cNvPr>
            <p:cNvSpPr txBox="1"/>
            <p:nvPr/>
          </p:nvSpPr>
          <p:spPr>
            <a:xfrm>
              <a:off x="4773470" y="3784137"/>
              <a:ext cx="2822415" cy="34064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40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.NET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3833F4-C8CC-420D-9D41-970BAFBACBBA}"/>
                </a:ext>
              </a:extLst>
            </p:cNvPr>
            <p:cNvSpPr txBox="1"/>
            <p:nvPr/>
          </p:nvSpPr>
          <p:spPr>
            <a:xfrm>
              <a:off x="4810299" y="4105183"/>
              <a:ext cx="2743200" cy="606556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  <a:b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(JIT &amp; native)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CDB90F-4F30-4A1E-A0AA-3664440C92AB}"/>
                </a:ext>
              </a:extLst>
            </p:cNvPr>
            <p:cNvSpPr txBox="1"/>
            <p:nvPr/>
          </p:nvSpPr>
          <p:spPr>
            <a:xfrm>
              <a:off x="4810299" y="4868557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One base class library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01B72-465B-44F0-8D16-C069E4D1114C}"/>
              </a:ext>
            </a:extLst>
          </p:cNvPr>
          <p:cNvCxnSpPr>
            <a:cxnSpLocks/>
          </p:cNvCxnSpPr>
          <p:nvPr/>
        </p:nvCxnSpPr>
        <p:spPr>
          <a:xfrm flipV="1">
            <a:off x="366823" y="1626088"/>
            <a:ext cx="8548577" cy="69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318BE7-9FBC-4299-86E5-3ECF68990869}"/>
              </a:ext>
            </a:extLst>
          </p:cNvPr>
          <p:cNvSpPr txBox="1"/>
          <p:nvPr/>
        </p:nvSpPr>
        <p:spPr>
          <a:xfrm>
            <a:off x="339184" y="2286541"/>
            <a:ext cx="1526987" cy="600790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D2D2D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2014</a:t>
            </a:r>
          </a:p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endParaRPr lang="en-US" sz="1200" b="1" kern="1200">
              <a:solidFill>
                <a:srgbClr val="D2D2D2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FE36BB-B495-4A6E-BB39-E671D744B0C4}"/>
              </a:ext>
            </a:extLst>
          </p:cNvPr>
          <p:cNvCxnSpPr>
            <a:cxnSpLocks/>
            <a:stCxn id="14" idx="4"/>
            <a:endCxn id="39" idx="0"/>
          </p:cNvCxnSpPr>
          <p:nvPr/>
        </p:nvCxnSpPr>
        <p:spPr>
          <a:xfrm>
            <a:off x="1102678" y="2004388"/>
            <a:ext cx="0" cy="28215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B94032-28DD-40BA-B534-476CA1B4C58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161072" y="2004388"/>
            <a:ext cx="1" cy="319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B724A0-1C4C-4B14-BFB4-B1F8FF692CA6}"/>
              </a:ext>
            </a:extLst>
          </p:cNvPr>
          <p:cNvSpPr txBox="1"/>
          <p:nvPr/>
        </p:nvSpPr>
        <p:spPr>
          <a:xfrm>
            <a:off x="7578901" y="2323975"/>
            <a:ext cx="1164343" cy="383295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Next</a:t>
            </a:r>
            <a:endParaRPr lang="en-US" sz="1200" b="1" i="1" kern="1200">
              <a:solidFill>
                <a:srgbClr val="1A1A1A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7CB6B4-4B3C-477A-ADFF-F66A86C8FCCC}"/>
              </a:ext>
            </a:extLst>
          </p:cNvPr>
          <p:cNvCxnSpPr>
            <a:cxnSpLocks/>
          </p:cNvCxnSpPr>
          <p:nvPr/>
        </p:nvCxnSpPr>
        <p:spPr>
          <a:xfrm>
            <a:off x="4606988" y="2004388"/>
            <a:ext cx="1" cy="31809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6E9F0-5F4E-41FF-A6A9-2D89261C9176}"/>
              </a:ext>
            </a:extLst>
          </p:cNvPr>
          <p:cNvSpPr txBox="1"/>
          <p:nvPr/>
        </p:nvSpPr>
        <p:spPr>
          <a:xfrm>
            <a:off x="4024815" y="2279344"/>
            <a:ext cx="1164343" cy="383295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71701">
              <a:lnSpc>
                <a:spcPct val="90000"/>
              </a:lnSpc>
              <a:spcAft>
                <a:spcPts val="441"/>
              </a:spcAft>
              <a:buClrTx/>
              <a:defRPr/>
            </a:pPr>
            <a:r>
              <a:rPr lang="en-US" sz="1200" b="1" kern="1200">
                <a:solidFill>
                  <a:srgbClr val="D2D2D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2016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6C0619-9464-42C8-9805-20124A6E3148}"/>
              </a:ext>
            </a:extLst>
          </p:cNvPr>
          <p:cNvGrpSpPr/>
          <p:nvPr/>
        </p:nvGrpSpPr>
        <p:grpSpPr>
          <a:xfrm>
            <a:off x="616384" y="1171050"/>
            <a:ext cx="972587" cy="833338"/>
            <a:chOff x="821844" y="1472100"/>
            <a:chExt cx="1296783" cy="111111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84704B-6951-41A7-A82E-20E8AE73B860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E819B0-5056-40DA-A5F5-E62E8990FB7B}"/>
                </a:ext>
              </a:extLst>
            </p:cNvPr>
            <p:cNvSpPr txBox="1"/>
            <p:nvPr/>
          </p:nvSpPr>
          <p:spPr>
            <a:xfrm>
              <a:off x="821844" y="1629077"/>
              <a:ext cx="1296783" cy="879557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Many</a:t>
              </a:r>
            </a:p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A7D9B5-7BBA-4719-A341-BA41E795BC8C}"/>
              </a:ext>
            </a:extLst>
          </p:cNvPr>
          <p:cNvGrpSpPr/>
          <p:nvPr/>
        </p:nvGrpSpPr>
        <p:grpSpPr>
          <a:xfrm>
            <a:off x="4120694" y="1141294"/>
            <a:ext cx="972587" cy="833338"/>
            <a:chOff x="821844" y="1472100"/>
            <a:chExt cx="1296783" cy="111111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62011F-ACDE-4447-A420-B0A2C9A9FFA7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31AB16-9967-4CD9-B13E-72EE56817E28}"/>
                </a:ext>
              </a:extLst>
            </p:cNvPr>
            <p:cNvSpPr txBox="1"/>
            <p:nvPr/>
          </p:nvSpPr>
          <p:spPr>
            <a:xfrm>
              <a:off x="821844" y="1629079"/>
              <a:ext cx="1296783" cy="879557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 dirty="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</a:t>
              </a:r>
            </a:p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 dirty="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standard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7128A7-D623-46BB-9D3D-7B21A05DBBB8}"/>
              </a:ext>
            </a:extLst>
          </p:cNvPr>
          <p:cNvGrpSpPr/>
          <p:nvPr/>
        </p:nvGrpSpPr>
        <p:grpSpPr>
          <a:xfrm>
            <a:off x="7674778" y="1171050"/>
            <a:ext cx="972587" cy="833338"/>
            <a:chOff x="821844" y="1472100"/>
            <a:chExt cx="1296783" cy="11111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5621F8-FC30-46DE-91CA-97D71759B1C2}"/>
                </a:ext>
              </a:extLst>
            </p:cNvPr>
            <p:cNvSpPr/>
            <p:nvPr/>
          </p:nvSpPr>
          <p:spPr>
            <a:xfrm>
              <a:off x="888210" y="1472100"/>
              <a:ext cx="1164053" cy="111111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EC5716-A952-4A24-B00A-712CE08EAACC}"/>
                </a:ext>
              </a:extLst>
            </p:cNvPr>
            <p:cNvSpPr txBox="1"/>
            <p:nvPr/>
          </p:nvSpPr>
          <p:spPr>
            <a:xfrm>
              <a:off x="821844" y="1796473"/>
              <a:ext cx="1296783" cy="5447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 anchor="ctr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1350" kern="1200">
                  <a:solidFill>
                    <a:srgbClr val="FFFFFF"/>
                  </a:solidFill>
                  <a:latin typeface="Segoe UI"/>
                  <a:ea typeface="+mn-ea"/>
                  <a:cs typeface="+mn-cs"/>
                </a:rPr>
                <a:t>.NET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40AFE-6100-4F20-A64A-9A8835B07E62}"/>
              </a:ext>
            </a:extLst>
          </p:cNvPr>
          <p:cNvGrpSpPr/>
          <p:nvPr/>
        </p:nvGrpSpPr>
        <p:grpSpPr>
          <a:xfrm>
            <a:off x="3594276" y="2829969"/>
            <a:ext cx="2113432" cy="1784962"/>
            <a:chOff x="4782134" y="3784137"/>
            <a:chExt cx="2817909" cy="23799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10453-7DD4-4682-8543-E001AB0484F0}"/>
                </a:ext>
              </a:extLst>
            </p:cNvPr>
            <p:cNvGrpSpPr/>
            <p:nvPr/>
          </p:nvGrpSpPr>
          <p:grpSpPr>
            <a:xfrm>
              <a:off x="4782134" y="3784137"/>
              <a:ext cx="2817909" cy="2379949"/>
              <a:chOff x="4604404" y="1582078"/>
              <a:chExt cx="2772059" cy="404477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D98DCA-4705-4870-B891-97DFD2C1F732}"/>
                  </a:ext>
                </a:extLst>
              </p:cNvPr>
              <p:cNvSpPr/>
              <p:nvPr/>
            </p:nvSpPr>
            <p:spPr bwMode="auto">
              <a:xfrm>
                <a:off x="4604404" y="1582078"/>
                <a:ext cx="2772058" cy="4044770"/>
              </a:xfrm>
              <a:prstGeom prst="rect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47835" tIns="205439" rIns="67130" bIns="67133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4581">
                  <a:buClrTx/>
                  <a:defRPr/>
                </a:pPr>
                <a:r>
                  <a:rPr lang="en-US" sz="2098" kern="12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CCD92E-560F-4C54-8FB8-958510325B9E}"/>
                  </a:ext>
                </a:extLst>
              </p:cNvPr>
              <p:cNvSpPr txBox="1"/>
              <p:nvPr/>
            </p:nvSpPr>
            <p:spPr>
              <a:xfrm>
                <a:off x="4611869" y="1582078"/>
                <a:ext cx="2764594" cy="578940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buClrTx/>
                  <a:defRPr/>
                </a:pPr>
                <a:r>
                  <a:rPr lang="en-US" sz="1405" kern="12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CORE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76C1D5-7740-4858-8A20-498D6E275874}"/>
                </a:ext>
              </a:extLst>
            </p:cNvPr>
            <p:cNvSpPr txBox="1"/>
            <p:nvPr/>
          </p:nvSpPr>
          <p:spPr>
            <a:xfrm>
              <a:off x="4816549" y="4106389"/>
              <a:ext cx="2743200" cy="631613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82AD04-100F-4C9C-B34D-0F6D4F4E2889}"/>
                </a:ext>
              </a:extLst>
            </p:cNvPr>
            <p:cNvSpPr txBox="1"/>
            <p:nvPr/>
          </p:nvSpPr>
          <p:spPr>
            <a:xfrm>
              <a:off x="4816549" y="4869765"/>
              <a:ext cx="2743200" cy="787097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Core library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289ADBF-71E7-4AFE-9ED9-A03757558A70}"/>
              </a:ext>
            </a:extLst>
          </p:cNvPr>
          <p:cNvSpPr txBox="1"/>
          <p:nvPr/>
        </p:nvSpPr>
        <p:spPr>
          <a:xfrm>
            <a:off x="1371715" y="4265407"/>
            <a:ext cx="6538793" cy="356958"/>
          </a:xfrm>
          <a:prstGeom prst="rect">
            <a:avLst/>
          </a:prstGeom>
          <a:solidFill>
            <a:srgbClr val="5C2D91"/>
          </a:solidFill>
        </p:spPr>
        <p:txBody>
          <a:bodyPr wrap="square" tIns="0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05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E0997-A3EE-4991-B45D-27CE7BFB84C8}"/>
              </a:ext>
            </a:extLst>
          </p:cNvPr>
          <p:cNvSpPr txBox="1"/>
          <p:nvPr/>
        </p:nvSpPr>
        <p:spPr>
          <a:xfrm>
            <a:off x="3583829" y="4263817"/>
            <a:ext cx="2107741" cy="356958"/>
          </a:xfrm>
          <a:prstGeom prst="rect">
            <a:avLst/>
          </a:prstGeom>
          <a:solidFill>
            <a:srgbClr val="5C2D91"/>
          </a:solidFill>
        </p:spPr>
        <p:txBody>
          <a:bodyPr wrap="square" tIns="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1050" kern="1200">
                <a:solidFill>
                  <a:srgbClr val="737373">
                    <a:lumMod val="40000"/>
                    <a:lumOff val="60000"/>
                  </a:srgb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STANDARD</a:t>
            </a:r>
          </a:p>
        </p:txBody>
      </p:sp>
      <p:sp>
        <p:nvSpPr>
          <p:cNvPr id="48" name="Title 6">
            <a:extLst>
              <a:ext uri="{FF2B5EF4-FFF2-40B4-BE49-F238E27FC236}">
                <a16:creationId xmlns:a16="http://schemas.microsoft.com/office/drawing/2014/main" id="{D4495F0E-1021-4B4A-AD2B-78C268C3D3F4}"/>
              </a:ext>
            </a:extLst>
          </p:cNvPr>
          <p:cNvSpPr txBox="1">
            <a:spLocks/>
          </p:cNvSpPr>
          <p:nvPr/>
        </p:nvSpPr>
        <p:spPr>
          <a:xfrm>
            <a:off x="441197" y="342900"/>
            <a:ext cx="826389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699557">
              <a:buClrTx/>
              <a:defRPr/>
            </a:pPr>
            <a:r>
              <a:rPr lang="en-US" sz="2700" spc="-3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The .NET Roadmap</a:t>
            </a:r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CDAD8543-D3CB-44D0-BDDE-22D651A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15468"/>
            <a:ext cx="8263890" cy="461665"/>
          </a:xfrm>
        </p:spPr>
        <p:txBody>
          <a:bodyPr/>
          <a:lstStyle/>
          <a:p>
            <a:pPr algn="ctr"/>
            <a:r>
              <a:rPr lang="en-US" sz="3000">
                <a:latin typeface="+mn-lt"/>
                <a:cs typeface="Segoe UI"/>
              </a:rPr>
              <a:t>Introducing .NET 5</a:t>
            </a:r>
          </a:p>
        </p:txBody>
      </p:sp>
    </p:spTree>
    <p:extLst>
      <p:ext uri="{BB962C8B-B14F-4D97-AF65-F5344CB8AC3E}">
        <p14:creationId xmlns:p14="http://schemas.microsoft.com/office/powerpoint/2010/main" val="38033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24218 -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4128 -2.9629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nimBg="1"/>
      <p:bldP spid="48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786F08-2C15-44ED-AE55-AC7B977D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88" y="390927"/>
            <a:ext cx="6684300" cy="573092"/>
          </a:xfrm>
        </p:spPr>
        <p:txBody>
          <a:bodyPr/>
          <a:lstStyle/>
          <a:p>
            <a:pPr algn="ctr"/>
            <a:r>
              <a:rPr lang="en-US" sz="3000">
                <a:latin typeface="+mn-lt"/>
                <a:cs typeface="Segoe UI"/>
              </a:rPr>
              <a:t>Introducing .NET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033AD-9BE9-4EA9-8C5F-35266859A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084263"/>
            <a:ext cx="6705600" cy="3750007"/>
          </a:xfrm>
        </p:spPr>
        <p:txBody>
          <a:bodyPr spcFirstLastPara="1" vert="horz" wrap="square" lIns="109728" tIns="68580" rIns="109728" bIns="68580" rtlCol="0" anchor="t" anchorCtr="0">
            <a:spAutoFit/>
          </a:bodyPr>
          <a:lstStyle/>
          <a:p>
            <a:pPr marL="251936" indent="-251936"/>
            <a:r>
              <a:rPr lang="en-US" sz="2400">
                <a:latin typeface="+mn-lt"/>
              </a:rPr>
              <a:t>Supports all .NET application types</a:t>
            </a:r>
          </a:p>
          <a:p>
            <a:pPr marL="251936" indent="-251936"/>
            <a:r>
              <a:rPr lang="en-US" sz="2400">
                <a:latin typeface="+mn-lt"/>
              </a:rPr>
              <a:t>Evolution of .NET Core, adding the best of Mono into one unified platform</a:t>
            </a:r>
            <a:endParaRPr lang="en-US" sz="2400">
              <a:latin typeface="+mn-lt"/>
              <a:cs typeface="Segoe UI Light"/>
            </a:endParaRPr>
          </a:p>
          <a:p>
            <a:pPr marL="423386" lvl="1" indent="-251936"/>
            <a:r>
              <a:rPr lang="en-US" sz="1800">
                <a:latin typeface="+mn-lt"/>
              </a:rPr>
              <a:t>One BCL implementation, still adheres to .NET Standard</a:t>
            </a:r>
            <a:endParaRPr lang="en-US" sz="1800">
              <a:latin typeface="+mn-lt"/>
              <a:cs typeface="Segoe UI Light"/>
            </a:endParaRPr>
          </a:p>
          <a:p>
            <a:pPr marL="423386" lvl="1" indent="-251936"/>
            <a:r>
              <a:rPr lang="en-US" sz="1800">
                <a:latin typeface="+mn-lt"/>
                <a:cs typeface="Segoe UI Light"/>
              </a:rPr>
              <a:t>One toolchain (SDK style projects)</a:t>
            </a:r>
          </a:p>
          <a:p>
            <a:pPr marL="423386" lvl="1" indent="-251936"/>
            <a:r>
              <a:rPr lang="en-US" sz="1800">
                <a:latin typeface="+mn-lt"/>
                <a:cs typeface="Segoe UI Light"/>
              </a:rPr>
              <a:t>Both Just-in-Time (JIT) and native models supported</a:t>
            </a:r>
          </a:p>
          <a:p>
            <a:pPr marL="423386" lvl="1" indent="-251936"/>
            <a:r>
              <a:rPr lang="en-US" sz="1800">
                <a:cs typeface="Segoe UI Light"/>
              </a:rPr>
              <a:t>Interop with Java and Swift</a:t>
            </a:r>
            <a:endParaRPr lang="en-US" sz="1800">
              <a:latin typeface="+mn-lt"/>
              <a:cs typeface="Segoe UI Light"/>
            </a:endParaRPr>
          </a:p>
          <a:p>
            <a:pPr marL="251936" indent="-251936"/>
            <a:endParaRPr lang="en-US" sz="2400" dirty="0">
              <a:latin typeface="+mn-l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177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6F382-3358-4706-BEAE-7D6CFEE6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25">
                <a:cs typeface="Segoe UI"/>
              </a:rPr>
              <a:t>What is </a:t>
            </a:r>
            <a:r>
              <a:rPr lang="en-US" sz="3525" i="1">
                <a:cs typeface="Segoe UI"/>
              </a:rPr>
              <a:t>not</a:t>
            </a:r>
            <a:r>
              <a:rPr lang="en-US" sz="3525">
                <a:cs typeface="Segoe UI"/>
              </a:rPr>
              <a:t> in .NET 5?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03349-5345-4B21-BB39-CB296FB0A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1936" indent="-251936"/>
            <a:r>
              <a:rPr lang="en-US" sz="2400" dirty="0">
                <a:solidFill>
                  <a:schemeClr val="tx1"/>
                </a:solidFill>
                <a:latin typeface="+mn-lt"/>
                <a:cs typeface="Segoe UI"/>
              </a:rPr>
              <a:t>Web forms, WCF server and Windows workflow remain on .NET Framework 4.8 </a:t>
            </a:r>
            <a:r>
              <a:rPr lang="en-US" sz="2400" b="1" u="sng" dirty="0">
                <a:solidFill>
                  <a:schemeClr val="tx1"/>
                </a:solidFill>
                <a:latin typeface="+mn-lt"/>
                <a:cs typeface="Segoe UI"/>
              </a:rPr>
              <a:t>only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Segoe UI"/>
              </a:rPr>
              <a:t>. There are no plans to port these.</a:t>
            </a:r>
          </a:p>
          <a:p>
            <a:pPr marL="177410" lvl="1" indent="0">
              <a:buNone/>
            </a:pPr>
            <a:endParaRPr lang="en-US" dirty="0">
              <a:solidFill>
                <a:schemeClr val="tx1"/>
              </a:solidFill>
              <a:cs typeface="Segoe UI"/>
            </a:endParaRPr>
          </a:p>
          <a:p>
            <a:pPr marL="177410" lvl="1" indent="0">
              <a:buNone/>
            </a:pP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51936" indent="-251936"/>
            <a:r>
              <a:rPr lang="en-US" sz="2400" dirty="0">
                <a:solidFill>
                  <a:schemeClr val="tx1"/>
                </a:solidFill>
                <a:latin typeface="+mn-lt"/>
                <a:cs typeface="Segoe UI"/>
              </a:rPr>
              <a:t>Recommendations</a:t>
            </a:r>
          </a:p>
          <a:p>
            <a:pPr marL="429346" lvl="1" indent="-251936"/>
            <a:r>
              <a:rPr lang="en-US" dirty="0">
                <a:solidFill>
                  <a:schemeClr val="tx1"/>
                </a:solidFill>
                <a:cs typeface="Segoe UI"/>
              </a:rPr>
              <a:t>ASP.NET </a:t>
            </a:r>
            <a:r>
              <a:rPr lang="en-US" dirty="0" err="1">
                <a:solidFill>
                  <a:schemeClr val="tx1"/>
                </a:solidFill>
                <a:cs typeface="Segoe UI"/>
              </a:rPr>
              <a:t>Blazor</a:t>
            </a:r>
            <a:r>
              <a:rPr lang="en-US" dirty="0">
                <a:solidFill>
                  <a:schemeClr val="tx1"/>
                </a:solidFill>
                <a:cs typeface="Segoe UI"/>
              </a:rPr>
              <a:t> for ASP.NET Web forms (we will provide a migration guide)</a:t>
            </a:r>
          </a:p>
          <a:p>
            <a:pPr marL="429346" lvl="1" indent="-251936"/>
            <a:r>
              <a:rPr lang="en-US" dirty="0" err="1">
                <a:solidFill>
                  <a:schemeClr val="tx1"/>
                </a:solidFill>
                <a:cs typeface="Segoe UI"/>
              </a:rPr>
              <a:t>gRPC</a:t>
            </a:r>
            <a:r>
              <a:rPr lang="en-US" dirty="0">
                <a:solidFill>
                  <a:schemeClr val="tx1"/>
                </a:solidFill>
                <a:cs typeface="Segoe UI"/>
              </a:rPr>
              <a:t> for WCF server and remoting (we will provide a migration guide)</a:t>
            </a:r>
          </a:p>
          <a:p>
            <a:pPr marL="429346" lvl="1" indent="-251936"/>
            <a:r>
              <a:rPr lang="en-US" dirty="0">
                <a:solidFill>
                  <a:schemeClr val="tx1"/>
                </a:solidFill>
                <a:cs typeface="Segoe UI"/>
              </a:rPr>
              <a:t>Open source core workflow for Windows workflow (WF): </a:t>
            </a:r>
            <a:r>
              <a:rPr lang="en-US" sz="135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https://github.com/UiPath/corewf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</a:p>
          <a:p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4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F3C05F6-5643-4514-9015-EADA69635388}"/>
              </a:ext>
            </a:extLst>
          </p:cNvPr>
          <p:cNvGrpSpPr/>
          <p:nvPr/>
        </p:nvGrpSpPr>
        <p:grpSpPr>
          <a:xfrm>
            <a:off x="393673" y="2826044"/>
            <a:ext cx="6550773" cy="1871742"/>
            <a:chOff x="473522" y="2957809"/>
            <a:chExt cx="8438903" cy="30772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79A00A-288F-4596-8596-B6245973844F}"/>
                </a:ext>
              </a:extLst>
            </p:cNvPr>
            <p:cNvGrpSpPr/>
            <p:nvPr/>
          </p:nvGrpSpPr>
          <p:grpSpPr>
            <a:xfrm>
              <a:off x="473522" y="2957809"/>
              <a:ext cx="8438903" cy="3077297"/>
              <a:chOff x="406550" y="3713239"/>
              <a:chExt cx="9311752" cy="307729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CD9056F-D671-4F3C-A669-BF15F1237944}"/>
                  </a:ext>
                </a:extLst>
              </p:cNvPr>
              <p:cNvGrpSpPr/>
              <p:nvPr/>
            </p:nvGrpSpPr>
            <p:grpSpPr>
              <a:xfrm>
                <a:off x="406550" y="3713239"/>
                <a:ext cx="9311752" cy="3077297"/>
                <a:chOff x="474924" y="2957810"/>
                <a:chExt cx="9253607" cy="307729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74924" y="2957810"/>
                  <a:ext cx="9253607" cy="30772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2000" kern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685519">
                    <a:buClrTx/>
                    <a:defRPr/>
                  </a:pPr>
                  <a:endParaRPr lang="en-US" sz="1000" b="1">
                    <a:solidFill>
                      <a:srgbClr val="FFFFFF"/>
                    </a:solidFill>
                    <a:latin typeface="Segoe UI"/>
                    <a:ea typeface="+mn-ea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762304" y="5408884"/>
                  <a:ext cx="2688627" cy="382081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algn="ctr" defTabSz="672015">
                    <a:lnSpc>
                      <a:spcPct val="90000"/>
                    </a:lnSpc>
                    <a:buClrTx/>
                    <a:defRPr/>
                  </a:pPr>
                  <a:r>
                    <a:rPr lang="en-US" sz="7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"/>
                      <a:ea typeface="+mn-ea"/>
                      <a:cs typeface="Segoe UI Semilight" panose="020B0402040204020203" pitchFamily="34" charset="0"/>
                    </a:rPr>
                    <a:t>COMPILERS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759530" y="5408884"/>
                  <a:ext cx="2626177" cy="382081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algn="ctr" defTabSz="672015">
                    <a:lnSpc>
                      <a:spcPct val="90000"/>
                    </a:lnSpc>
                    <a:buClrTx/>
                    <a:defRPr/>
                  </a:pPr>
                  <a:r>
                    <a:rPr lang="en-US" sz="7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"/>
                      <a:ea typeface="+mn-ea"/>
                      <a:cs typeface="Segoe UI Semilight" panose="020B0402040204020203" pitchFamily="34" charset="0"/>
                    </a:rPr>
                    <a:t>LANGUAGES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19096" y="5408885"/>
                  <a:ext cx="2634609" cy="394116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algn="ctr" defTabSz="672015">
                    <a:lnSpc>
                      <a:spcPct val="90000"/>
                    </a:lnSpc>
                    <a:buClrTx/>
                    <a:defRPr/>
                  </a:pPr>
                  <a:r>
                    <a:rPr lang="en-US" sz="7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"/>
                      <a:ea typeface="+mn-ea"/>
                      <a:cs typeface="Segoe UI Semilight" panose="020B0402040204020203" pitchFamily="34" charset="0"/>
                    </a:rPr>
                    <a:t>RUNTIME COMPONENTS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32406" y="3480417"/>
                  <a:ext cx="9162736" cy="1149498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b="1" kern="0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cs typeface="Segoe UI Semilight" panose="020B0402040204020203" pitchFamily="34" charset="0"/>
                    </a:defRPr>
                  </a:lvl1pPr>
                </a:lstStyle>
                <a:p>
                  <a:pPr defTabSz="685519">
                    <a:buClrTx/>
                    <a:defRPr/>
                  </a:pPr>
                  <a:r>
                    <a:rPr lang="en-US" sz="2700">
                      <a:solidFill>
                        <a:srgbClr val="FFFFFF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.NET 5 </a:t>
                  </a:r>
                  <a:endParaRPr lang="en-US" sz="2100">
                    <a:solidFill>
                      <a:srgbClr val="FFFFFF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49899" y="4949462"/>
                  <a:ext cx="9162736" cy="4048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685373">
                    <a:buClrTx/>
                    <a:defRPr/>
                  </a:pPr>
                  <a:r>
                    <a:rPr lang="en-US" sz="1000" b="1">
                      <a:solidFill>
                        <a:srgbClr val="FFFFFF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INFRASTRUCTURE</a:t>
                  </a:r>
                  <a:endParaRPr lang="en-US" sz="1300" kern="1200">
                    <a:solidFill>
                      <a:srgbClr val="50505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431235" y="3774151"/>
                <a:ext cx="9253607" cy="390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519">
                  <a:lnSpc>
                    <a:spcPct val="90000"/>
                  </a:lnSpc>
                  <a:buClrTx/>
                  <a:defRPr/>
                </a:pPr>
                <a:r>
                  <a:rPr lang="en-US" sz="1050">
                    <a:solidFill>
                      <a:srgbClr val="E6E6E6">
                        <a:lumMod val="75000"/>
                      </a:srgb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.NET STANDARD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10497" y="4791765"/>
              <a:ext cx="8364952" cy="11083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defTabSz="685519">
                <a:buClrTx/>
                <a:defRPr/>
              </a:pPr>
              <a:endParaRPr lang="en-US" sz="80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C0FA3E5D-C80E-4CFA-BFDE-C88EC0212DD0}"/>
              </a:ext>
            </a:extLst>
          </p:cNvPr>
          <p:cNvSpPr txBox="1">
            <a:spLocks/>
          </p:cNvSpPr>
          <p:nvPr/>
        </p:nvSpPr>
        <p:spPr>
          <a:xfrm>
            <a:off x="167404" y="95832"/>
            <a:ext cx="8819249" cy="822904"/>
          </a:xfrm>
          <a:prstGeom prst="rect">
            <a:avLst/>
          </a:prstGeom>
        </p:spPr>
        <p:txBody>
          <a:bodyPr lIns="109573" tIns="6848" rIns="109573" bIns="6848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4808">
              <a:defRPr/>
            </a:pPr>
            <a:r>
              <a:rPr lang="en-US" sz="4000" spc="-75" dirty="0">
                <a:solidFill>
                  <a:srgbClr val="505050"/>
                </a:solidFill>
                <a:latin typeface="Segoe UI Light"/>
              </a:rPr>
              <a:t>.</a:t>
            </a:r>
            <a:r>
              <a:rPr lang="en-US" sz="4000" dirty="0">
                <a:solidFill>
                  <a:srgbClr val="505050"/>
                </a:solidFill>
                <a:latin typeface="Segoe UI Light"/>
              </a:rPr>
              <a:t>NET—A </a:t>
            </a:r>
            <a:r>
              <a:rPr lang="en-US" sz="4000" spc="-75" dirty="0">
                <a:solidFill>
                  <a:srgbClr val="505050"/>
                </a:solidFill>
                <a:latin typeface="Segoe UI Light"/>
              </a:rPr>
              <a:t>unified platform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86FFA0-E5B5-4AF7-A320-C9535073F790}"/>
              </a:ext>
            </a:extLst>
          </p:cNvPr>
          <p:cNvGrpSpPr/>
          <p:nvPr/>
        </p:nvGrpSpPr>
        <p:grpSpPr>
          <a:xfrm>
            <a:off x="393674" y="1262475"/>
            <a:ext cx="942062" cy="1556972"/>
            <a:chOff x="524899" y="1683299"/>
            <a:chExt cx="1256082" cy="2075963"/>
          </a:xfrm>
          <a:solidFill>
            <a:srgbClr val="002060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613743-259D-48D2-81DB-32D4C41AEFEC}"/>
                </a:ext>
              </a:extLst>
            </p:cNvPr>
            <p:cNvSpPr/>
            <p:nvPr/>
          </p:nvSpPr>
          <p:spPr bwMode="auto">
            <a:xfrm>
              <a:off x="524899" y="1683299"/>
              <a:ext cx="1250398" cy="207596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5876029-CCF1-4E08-9032-031E9B70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97" y="1756122"/>
              <a:ext cx="779562" cy="849589"/>
            </a:xfrm>
            <a:prstGeom prst="rect">
              <a:avLst/>
            </a:prstGeom>
            <a:grpFill/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29CD062-D24A-4352-858A-28D2B0E513C7}"/>
                </a:ext>
              </a:extLst>
            </p:cNvPr>
            <p:cNvSpPr txBox="1"/>
            <p:nvPr/>
          </p:nvSpPr>
          <p:spPr>
            <a:xfrm>
              <a:off x="529712" y="2677499"/>
              <a:ext cx="1251269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511932-C08D-4F2C-9687-EB460446AE5B}"/>
              </a:ext>
            </a:extLst>
          </p:cNvPr>
          <p:cNvGrpSpPr/>
          <p:nvPr/>
        </p:nvGrpSpPr>
        <p:grpSpPr>
          <a:xfrm>
            <a:off x="1328394" y="1262475"/>
            <a:ext cx="939045" cy="1556972"/>
            <a:chOff x="1771192" y="1683300"/>
            <a:chExt cx="1252060" cy="207596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3ADAB9-0CD3-4ACA-AFD8-60B6A95EDCFE}"/>
                </a:ext>
              </a:extLst>
            </p:cNvPr>
            <p:cNvSpPr/>
            <p:nvPr/>
          </p:nvSpPr>
          <p:spPr bwMode="auto">
            <a:xfrm>
              <a:off x="1772854" y="1683300"/>
              <a:ext cx="1250398" cy="2075962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5A882F9-C74B-4EA9-B745-829AB841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189" y="1748888"/>
              <a:ext cx="728049" cy="84958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6A25BB-F8AE-4AD3-91CE-05130160099B}"/>
                </a:ext>
              </a:extLst>
            </p:cNvPr>
            <p:cNvSpPr txBox="1"/>
            <p:nvPr/>
          </p:nvSpPr>
          <p:spPr>
            <a:xfrm>
              <a:off x="1771192" y="2677498"/>
              <a:ext cx="1251271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3C5607-4FDA-488D-A71C-8424A1C2F8A2}"/>
              </a:ext>
            </a:extLst>
          </p:cNvPr>
          <p:cNvGrpSpPr/>
          <p:nvPr/>
        </p:nvGrpSpPr>
        <p:grpSpPr>
          <a:xfrm>
            <a:off x="2262583" y="1262475"/>
            <a:ext cx="943901" cy="1556971"/>
            <a:chOff x="3654584" y="1899136"/>
            <a:chExt cx="1675508" cy="259740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0F3DE6-40E3-414B-A393-F3803440188A}"/>
                </a:ext>
              </a:extLst>
            </p:cNvPr>
            <p:cNvSpPr/>
            <p:nvPr/>
          </p:nvSpPr>
          <p:spPr bwMode="auto">
            <a:xfrm>
              <a:off x="3665416" y="1899136"/>
              <a:ext cx="1664676" cy="2597404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F116E44-5D20-4CEF-B373-368C5EF7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E4E48A-79E2-4DA6-97BE-3CDC1E0E3948}"/>
                </a:ext>
              </a:extLst>
            </p:cNvPr>
            <p:cNvSpPr txBox="1"/>
            <p:nvPr/>
          </p:nvSpPr>
          <p:spPr>
            <a:xfrm>
              <a:off x="3654584" y="3143060"/>
              <a:ext cx="1665837" cy="225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0412CE5-D295-4B57-B5FE-59B97DADA428}"/>
              </a:ext>
            </a:extLst>
          </p:cNvPr>
          <p:cNvGrpSpPr/>
          <p:nvPr/>
        </p:nvGrpSpPr>
        <p:grpSpPr>
          <a:xfrm>
            <a:off x="3198766" y="1262475"/>
            <a:ext cx="937799" cy="1556970"/>
            <a:chOff x="5329311" y="1899137"/>
            <a:chExt cx="1664676" cy="2597403"/>
          </a:xfrm>
          <a:solidFill>
            <a:srgbClr val="9B4F96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D23332-5CB4-47E5-84F9-B19F9E90C0F7}"/>
                </a:ext>
              </a:extLst>
            </p:cNvPr>
            <p:cNvSpPr/>
            <p:nvPr/>
          </p:nvSpPr>
          <p:spPr bwMode="auto">
            <a:xfrm>
              <a:off x="5329311" y="1899137"/>
              <a:ext cx="1664676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B056F02-3C52-4132-BC71-7042F9769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D40E6E-DBF8-4A45-8364-33C179C73747}"/>
                </a:ext>
              </a:extLst>
            </p:cNvPr>
            <p:cNvSpPr txBox="1"/>
            <p:nvPr/>
          </p:nvSpPr>
          <p:spPr>
            <a:xfrm>
              <a:off x="5368869" y="3143062"/>
              <a:ext cx="1606828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A90A75-B43C-43CF-B447-C771D99483E1}"/>
              </a:ext>
            </a:extLst>
          </p:cNvPr>
          <p:cNvGrpSpPr/>
          <p:nvPr/>
        </p:nvGrpSpPr>
        <p:grpSpPr>
          <a:xfrm>
            <a:off x="4136719" y="1262474"/>
            <a:ext cx="937799" cy="1556970"/>
            <a:chOff x="6993205" y="1899137"/>
            <a:chExt cx="1664677" cy="2597403"/>
          </a:xfrm>
          <a:solidFill>
            <a:srgbClr val="BAD80A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7578EA-2C96-4A1F-A9DB-37215A406649}"/>
                </a:ext>
              </a:extLst>
            </p:cNvPr>
            <p:cNvSpPr/>
            <p:nvPr/>
          </p:nvSpPr>
          <p:spPr bwMode="auto">
            <a:xfrm>
              <a:off x="6993205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ACDF4D9-60FA-496D-9F40-28C04046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4F433F-874A-4816-8A9D-DC8E6FF0041A}"/>
                </a:ext>
              </a:extLst>
            </p:cNvPr>
            <p:cNvSpPr txBox="1"/>
            <p:nvPr/>
          </p:nvSpPr>
          <p:spPr>
            <a:xfrm>
              <a:off x="7024097" y="3143062"/>
              <a:ext cx="1606875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E87AA6-5583-4795-B5C9-FEA269267199}"/>
              </a:ext>
            </a:extLst>
          </p:cNvPr>
          <p:cNvGrpSpPr/>
          <p:nvPr/>
        </p:nvGrpSpPr>
        <p:grpSpPr>
          <a:xfrm>
            <a:off x="5054863" y="1262474"/>
            <a:ext cx="958467" cy="1556970"/>
            <a:chOff x="8620412" y="1899137"/>
            <a:chExt cx="1701365" cy="258034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A40EA88-EB53-466C-BEA0-EBA2C0FADCE2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2580344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36388E8-0BF6-4A9B-AE51-94F2AAF69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E5C626-2780-4925-8F82-1895FFB0B245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223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15C79E-B654-402A-9083-E917EC5AF3BF}"/>
              </a:ext>
            </a:extLst>
          </p:cNvPr>
          <p:cNvGrpSpPr/>
          <p:nvPr/>
        </p:nvGrpSpPr>
        <p:grpSpPr>
          <a:xfrm>
            <a:off x="6007883" y="1262474"/>
            <a:ext cx="937799" cy="1556970"/>
            <a:chOff x="10320997" y="1899137"/>
            <a:chExt cx="1664677" cy="2597403"/>
          </a:xfrm>
          <a:solidFill>
            <a:srgbClr val="FF0000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FB452F1-EA1E-4516-ACA0-A8F4C3CBDA19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D7E4B8A-9B8E-45B4-BE9D-7A26A0597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4ACADA-BCA3-42F7-9644-31D2ACA5B3BB}"/>
                </a:ext>
              </a:extLst>
            </p:cNvPr>
            <p:cNvSpPr txBox="1"/>
            <p:nvPr/>
          </p:nvSpPr>
          <p:spPr>
            <a:xfrm>
              <a:off x="10349320" y="3143062"/>
              <a:ext cx="1592204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6346F8-3572-4340-A57F-2D381FB35FC3}"/>
              </a:ext>
            </a:extLst>
          </p:cNvPr>
          <p:cNvSpPr txBox="1"/>
          <p:nvPr/>
        </p:nvSpPr>
        <p:spPr>
          <a:xfrm>
            <a:off x="379599" y="2139512"/>
            <a:ext cx="983731" cy="67723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 dirty="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WPF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 dirty="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Windows forms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 dirty="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UWP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CF3675-BB06-48FE-A702-51F8BABC2391}"/>
              </a:ext>
            </a:extLst>
          </p:cNvPr>
          <p:cNvSpPr txBox="1"/>
          <p:nvPr/>
        </p:nvSpPr>
        <p:spPr>
          <a:xfrm>
            <a:off x="1345549" y="2146109"/>
            <a:ext cx="898265" cy="33073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ASP.NET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846E2D-1604-4C02-93EC-ADFC7C5F9CA7}"/>
              </a:ext>
            </a:extLst>
          </p:cNvPr>
          <p:cNvSpPr txBox="1"/>
          <p:nvPr/>
        </p:nvSpPr>
        <p:spPr>
          <a:xfrm>
            <a:off x="3226291" y="2152480"/>
            <a:ext cx="898265" cy="33073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Xamarin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5DE8-E2A9-42C5-B175-7BBCEEA18A1B}"/>
              </a:ext>
            </a:extLst>
          </p:cNvPr>
          <p:cNvSpPr txBox="1"/>
          <p:nvPr/>
        </p:nvSpPr>
        <p:spPr>
          <a:xfrm>
            <a:off x="4133828" y="2160387"/>
            <a:ext cx="920964" cy="33073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Unity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80F2DC-4682-4EB6-BD5C-4C8FFDC8A5E7}"/>
              </a:ext>
            </a:extLst>
          </p:cNvPr>
          <p:cNvSpPr txBox="1"/>
          <p:nvPr/>
        </p:nvSpPr>
        <p:spPr>
          <a:xfrm>
            <a:off x="2240508" y="2152480"/>
            <a:ext cx="938453" cy="33073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Azure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52381A-43A4-4608-90AC-7E082D86E1A0}"/>
              </a:ext>
            </a:extLst>
          </p:cNvPr>
          <p:cNvSpPr txBox="1"/>
          <p:nvPr/>
        </p:nvSpPr>
        <p:spPr>
          <a:xfrm>
            <a:off x="5066180" y="2133888"/>
            <a:ext cx="920964" cy="503984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ARM32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ARM64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95874C-89F3-4B8C-B4E5-DAAEF0D02193}"/>
              </a:ext>
            </a:extLst>
          </p:cNvPr>
          <p:cNvSpPr txBox="1"/>
          <p:nvPr/>
        </p:nvSpPr>
        <p:spPr>
          <a:xfrm>
            <a:off x="6017957" y="2139512"/>
            <a:ext cx="920964" cy="61311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ML.NET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788" kern="1200">
                <a:solidFill>
                  <a:srgbClr val="FFFFFF"/>
                </a:solidFill>
                <a:latin typeface="Segoe UI"/>
                <a:ea typeface="+mn-ea"/>
                <a:cs typeface="+mn-cs"/>
              </a:rPr>
              <a:t>.NET for Apache Spark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4766AD-C6A7-4F63-A3E1-0DCA92453930}"/>
              </a:ext>
            </a:extLst>
          </p:cNvPr>
          <p:cNvGrpSpPr/>
          <p:nvPr/>
        </p:nvGrpSpPr>
        <p:grpSpPr>
          <a:xfrm>
            <a:off x="6954954" y="1262475"/>
            <a:ext cx="1768238" cy="3434672"/>
            <a:chOff x="9273271" y="1683299"/>
            <a:chExt cx="2357651" cy="457956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815E02-EB40-4135-B7CA-5263451B5616}"/>
                </a:ext>
              </a:extLst>
            </p:cNvPr>
            <p:cNvGrpSpPr/>
            <p:nvPr/>
          </p:nvGrpSpPr>
          <p:grpSpPr>
            <a:xfrm>
              <a:off x="9273271" y="1683299"/>
              <a:ext cx="2357651" cy="4579563"/>
              <a:chOff x="8750422" y="1694131"/>
              <a:chExt cx="2357650" cy="456873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73B3872-481B-46B5-894C-3AEDEBE66CF6}"/>
                  </a:ext>
                </a:extLst>
              </p:cNvPr>
              <p:cNvGrpSpPr/>
              <p:nvPr/>
            </p:nvGrpSpPr>
            <p:grpSpPr>
              <a:xfrm>
                <a:off x="8750422" y="1694131"/>
                <a:ext cx="2357650" cy="4568730"/>
                <a:chOff x="9635245" y="1367247"/>
                <a:chExt cx="1927041" cy="5195531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90F277B-6B22-4F81-9DCF-448392C27BA4}"/>
                    </a:ext>
                  </a:extLst>
                </p:cNvPr>
                <p:cNvGrpSpPr/>
                <p:nvPr/>
              </p:nvGrpSpPr>
              <p:grpSpPr>
                <a:xfrm>
                  <a:off x="9635245" y="1367247"/>
                  <a:ext cx="1927041" cy="5195531"/>
                  <a:chOff x="7489548" y="1582077"/>
                  <a:chExt cx="1929967" cy="5197742"/>
                </a:xfrm>
                <a:solidFill>
                  <a:srgbClr val="FFFFFF">
                    <a:lumMod val="85000"/>
                  </a:srgbClr>
                </a:solidFill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DCDECF18-67A8-4760-B8DE-0636BFEA44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89549" y="1582078"/>
                    <a:ext cx="1929966" cy="5197741"/>
                  </a:xfrm>
                  <a:prstGeom prst="rect">
                    <a:avLst/>
                  </a:prstGeom>
                  <a:grpFill/>
                  <a:ln w="25400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79259" tIns="143407" rIns="179259" bIns="143407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70820">
                      <a:buClrTx/>
                      <a:defRPr/>
                    </a:pPr>
                    <a:r>
                      <a:rPr lang="en-US" sz="2100">
                        <a:gradFill>
                          <a:gsLst>
                            <a:gs pos="14679">
                              <a:srgbClr val="FFFFFF"/>
                            </a:gs>
                            <a:gs pos="38000">
                              <a:srgbClr val="FFFFFF"/>
                            </a:gs>
                          </a:gsLst>
                          <a:lin ang="5400000" scaled="1"/>
                        </a:gradFill>
                        <a:latin typeface="Segoe UI Light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389B246-68DD-4481-BBC4-1A7CF71F9408}"/>
                      </a:ext>
                    </a:extLst>
                  </p:cNvPr>
                  <p:cNvSpPr txBox="1"/>
                  <p:nvPr/>
                </p:nvSpPr>
                <p:spPr>
                  <a:xfrm>
                    <a:off x="7489548" y="1582077"/>
                    <a:ext cx="1929965" cy="627675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</p:spPr>
                <p:txBody>
                  <a:bodyPr wrap="square" lIns="179259" tIns="143407" rIns="179259" bIns="143407" rtlCol="0" anchor="ctr">
                    <a:noAutofit/>
                  </a:bodyPr>
                  <a:lstStyle>
                    <a:defPPr>
                      <a:defRPr lang="en-US"/>
                    </a:defPPr>
                    <a:lvl1pPr algn="ctr" defTabSz="914224">
                      <a:lnSpc>
                        <a:spcPct val="90000"/>
                      </a:lnSpc>
                      <a:defRPr sz="1600" b="1" kern="0">
                        <a:gradFill>
                          <a:gsLst>
                            <a:gs pos="2804">
                              <a:srgbClr val="505050"/>
                            </a:gs>
                            <a:gs pos="26000">
                              <a:srgbClr val="505050"/>
                            </a:gs>
                          </a:gsLst>
                          <a:lin ang="5400000" scaled="1"/>
                        </a:gradFill>
                        <a:cs typeface="Segoe UI Semilight" panose="020B0402040204020203" pitchFamily="34" charset="0"/>
                      </a:defRPr>
                    </a:lvl1pPr>
                  </a:lstStyle>
                  <a:p>
                    <a:pPr algn="l" defTabSz="685519">
                      <a:buClrTx/>
                      <a:defRPr/>
                    </a:pPr>
                    <a:r>
                      <a:rPr lang="en-US" sz="1400">
                        <a:latin typeface="Segoe UI"/>
                        <a:ea typeface="+mn-ea"/>
                      </a:rPr>
                      <a:t>TOOLS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30DD9FD-768F-43AB-A8DC-CBB27E0C4194}"/>
                    </a:ext>
                  </a:extLst>
                </p:cNvPr>
                <p:cNvSpPr txBox="1"/>
                <p:nvPr/>
              </p:nvSpPr>
              <p:spPr>
                <a:xfrm>
                  <a:off x="9736578" y="4855657"/>
                  <a:ext cx="1700317" cy="626645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</p:spPr>
              <p:txBody>
                <a:bodyPr wrap="square" lIns="91427" tIns="143407" rIns="91427" bIns="143407" rtlCol="0">
                  <a:spAutoFit/>
                </a:bodyPr>
                <a:lstStyle/>
                <a:p>
                  <a:pPr algn="ctr" defTabSz="672015">
                    <a:lnSpc>
                      <a:spcPct val="90000"/>
                    </a:lnSpc>
                    <a:buClrTx/>
                    <a:defRPr/>
                  </a:pPr>
                  <a:r>
                    <a:rPr lang="en-US" sz="9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VISUAL STUDIO CODE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506498E-6095-4170-A916-DC31745C1123}"/>
                    </a:ext>
                  </a:extLst>
                </p:cNvPr>
                <p:cNvSpPr txBox="1"/>
                <p:nvPr/>
              </p:nvSpPr>
              <p:spPr>
                <a:xfrm>
                  <a:off x="9635245" y="5833728"/>
                  <a:ext cx="1927039" cy="6266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91427" tIns="143407" rIns="91427" bIns="143407" rtlCol="0">
                  <a:spAutoFit/>
                </a:bodyPr>
                <a:lstStyle/>
                <a:p>
                  <a:pPr algn="ctr" defTabSz="672015">
                    <a:lnSpc>
                      <a:spcPct val="90000"/>
                    </a:lnSpc>
                    <a:buClrTx/>
                    <a:defRPr/>
                  </a:pPr>
                  <a:r>
                    <a:rPr lang="en-US" sz="9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COMMAND LINE INTERFACE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F657A89-710B-4935-A7AC-C59AADBC3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6273" y="5383990"/>
                  <a:ext cx="424982" cy="524549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9972DB0-D3D3-45BD-A2F3-A7DEF145CF13}"/>
                    </a:ext>
                  </a:extLst>
                </p:cNvPr>
                <p:cNvSpPr txBox="1"/>
                <p:nvPr/>
              </p:nvSpPr>
              <p:spPr>
                <a:xfrm>
                  <a:off x="9981394" y="2670072"/>
                  <a:ext cx="1266125" cy="609590"/>
                </a:xfrm>
                <a:prstGeom prst="rect">
                  <a:avLst/>
                </a:prstGeom>
                <a:noFill/>
              </p:spPr>
              <p:txBody>
                <a:bodyPr wrap="square" lIns="87868" tIns="137824" rIns="87868" bIns="137824" rtlCol="0">
                  <a:spAutoFit/>
                </a:bodyPr>
                <a:lstStyle/>
                <a:p>
                  <a:pPr algn="ctr" defTabSz="645799">
                    <a:lnSpc>
                      <a:spcPct val="90000"/>
                    </a:lnSpc>
                    <a:buClrTx/>
                    <a:defRPr/>
                  </a:pPr>
                  <a:r>
                    <a:rPr lang="en-US" sz="9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VISUAL STUDIO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EE777E9-9416-4AF3-8CE6-F9CBE1EDC735}"/>
                    </a:ext>
                  </a:extLst>
                </p:cNvPr>
                <p:cNvSpPr txBox="1"/>
                <p:nvPr/>
              </p:nvSpPr>
              <p:spPr>
                <a:xfrm>
                  <a:off x="9687120" y="3801665"/>
                  <a:ext cx="1854672" cy="609590"/>
                </a:xfrm>
                <a:prstGeom prst="rect">
                  <a:avLst/>
                </a:prstGeom>
                <a:noFill/>
              </p:spPr>
              <p:txBody>
                <a:bodyPr wrap="square" lIns="0" tIns="137824" rIns="89642" bIns="137824" rtlCol="0">
                  <a:spAutoFit/>
                </a:bodyPr>
                <a:lstStyle/>
                <a:p>
                  <a:pPr marL="10505" algn="ctr" defTabSz="645799">
                    <a:lnSpc>
                      <a:spcPct val="90000"/>
                    </a:lnSpc>
                    <a:buClrTx/>
                    <a:defRPr/>
                  </a:pPr>
                  <a:r>
                    <a:rPr lang="en-US" sz="900" b="1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VISUAL STUDIO FOR MAC</a:t>
                  </a:r>
                </a:p>
              </p:txBody>
            </p:sp>
          </p:grpSp>
          <p:pic>
            <p:nvPicPr>
              <p:cNvPr id="42" name="Shape 416">
                <a:extLst>
                  <a:ext uri="{FF2B5EF4-FFF2-40B4-BE49-F238E27FC236}">
                    <a16:creationId xmlns:a16="http://schemas.microsoft.com/office/drawing/2014/main" id="{CA9ED1C3-EE0B-46E2-8317-110E5BAC0B14}"/>
                  </a:ext>
                </a:extLst>
              </p:cNvPr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9602981" y="4275303"/>
                <a:ext cx="563942" cy="5540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6ED8C2-1CB4-451B-9E2E-8EF03120F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87123" y="2311706"/>
              <a:ext cx="588010" cy="58801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A0C581-5D9C-466E-B578-A5583E61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25748" y="3249407"/>
              <a:ext cx="720702" cy="720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597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/>
      <p:bldP spid="63" grpId="0"/>
      <p:bldP spid="64" grpId="0"/>
      <p:bldP spid="65" grpId="0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3" y="2493381"/>
            <a:ext cx="8457629" cy="960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" y="2496312"/>
            <a:ext cx="8457629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1" y="2496312"/>
            <a:ext cx="8457629" cy="96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1" y="2496312"/>
            <a:ext cx="8457629" cy="96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1" y="2496312"/>
            <a:ext cx="8457629" cy="96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" y="2496312"/>
            <a:ext cx="8457629" cy="96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1" y="2495180"/>
            <a:ext cx="8457629" cy="96012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6880" y="1424353"/>
            <a:ext cx="1248508" cy="1248508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7" name="TextBox 16"/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53143" y="1424353"/>
            <a:ext cx="1250167" cy="1248508"/>
            <a:chOff x="1999308" y="1899137"/>
            <a:chExt cx="1666889" cy="16646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94599" y="1424353"/>
            <a:ext cx="1256631" cy="1248508"/>
            <a:chOff x="3654584" y="1899137"/>
            <a:chExt cx="1675508" cy="16646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50644" y="1424353"/>
            <a:ext cx="1248508" cy="1248508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98565" y="1424353"/>
            <a:ext cx="1248508" cy="1248508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8971" y="1424353"/>
            <a:ext cx="1276024" cy="1248508"/>
            <a:chOff x="8620412" y="1899137"/>
            <a:chExt cx="1701365" cy="166467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94409" y="1424353"/>
            <a:ext cx="1248508" cy="1248508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23" name="TextBox 22"/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r>
                <a:rPr lang="en-US" sz="975" kern="1200">
                  <a:solidFill>
                    <a:srgbClr val="FFFFFF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58244" y="3196316"/>
            <a:ext cx="1248156" cy="1248156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3998" kern="1200">
                <a:solidFill>
                  <a:srgbClr val="FFFFFF"/>
                </a:solidFill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9AFE05D-9736-471E-B5D2-207940914560}"/>
              </a:ext>
            </a:extLst>
          </p:cNvPr>
          <p:cNvSpPr txBox="1">
            <a:spLocks/>
          </p:cNvSpPr>
          <p:nvPr/>
        </p:nvSpPr>
        <p:spPr>
          <a:xfrm>
            <a:off x="0" y="100257"/>
            <a:ext cx="9144000" cy="822904"/>
          </a:xfrm>
          <a:prstGeom prst="rect">
            <a:avLst/>
          </a:prstGeom>
        </p:spPr>
        <p:txBody>
          <a:bodyPr lIns="109571" tIns="6848" rIns="109571" bIns="6848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684791">
              <a:buClrTx/>
              <a:defRPr/>
            </a:pPr>
            <a:r>
              <a:rPr lang="en-US" sz="4000" spc="-75" dirty="0">
                <a:solidFill>
                  <a:srgbClr val="505050"/>
                </a:solidFill>
                <a:latin typeface="Segoe UI Light"/>
              </a:rPr>
              <a:t>Your platform for building </a:t>
            </a:r>
            <a:r>
              <a:rPr lang="en-US" sz="4000" spc="-75" dirty="0">
                <a:solidFill>
                  <a:srgbClr val="505050"/>
                </a:solidFill>
                <a:latin typeface="Segoe UI Semibold" panose="020B0702040204020203" pitchFamily="34" charset="0"/>
              </a:rPr>
              <a:t>anything</a:t>
            </a:r>
          </a:p>
        </p:txBody>
      </p:sp>
      <p:sp>
        <p:nvSpPr>
          <p:cNvPr id="38" name="Subtítulo 37">
            <a:extLst>
              <a:ext uri="{FF2B5EF4-FFF2-40B4-BE49-F238E27FC236}">
                <a16:creationId xmlns:a16="http://schemas.microsoft.com/office/drawing/2014/main" id="{41024B39-FA75-469F-8192-E06730E73DA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5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73141-AABB-48D7-AC77-E2A4E50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Schedule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D1495-BD70-420A-9A4F-8DBE90E379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3033141"/>
            <a:ext cx="8264129" cy="7109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</a:rPr>
              <a:t>.NET Core 3.0 release in September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</a:rPr>
              <a:t>.NET Core 3.1 = Long term support (LTS)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CB52B-62B2-44B0-B8F1-EC302FC2F67A}"/>
              </a:ext>
            </a:extLst>
          </p:cNvPr>
          <p:cNvCxnSpPr>
            <a:cxnSpLocks/>
          </p:cNvCxnSpPr>
          <p:nvPr/>
        </p:nvCxnSpPr>
        <p:spPr>
          <a:xfrm flipV="1">
            <a:off x="366823" y="1426719"/>
            <a:ext cx="8548577" cy="69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8AE705-F914-40B3-AE5C-185D60311792}"/>
              </a:ext>
            </a:extLst>
          </p:cNvPr>
          <p:cNvSpPr/>
          <p:nvPr/>
        </p:nvSpPr>
        <p:spPr>
          <a:xfrm>
            <a:off x="672981" y="1262429"/>
            <a:ext cx="317323" cy="32858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93663B-974C-48A6-BC5E-BFD0B8F0F387}"/>
              </a:ext>
            </a:extLst>
          </p:cNvPr>
          <p:cNvSpPr/>
          <p:nvPr/>
        </p:nvSpPr>
        <p:spPr>
          <a:xfrm>
            <a:off x="1938642" y="1252976"/>
            <a:ext cx="317323" cy="32858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95504-1D26-46FE-BC67-4AA8B10E96F7}"/>
              </a:ext>
            </a:extLst>
          </p:cNvPr>
          <p:cNvSpPr/>
          <p:nvPr/>
        </p:nvSpPr>
        <p:spPr>
          <a:xfrm>
            <a:off x="3202908" y="1244850"/>
            <a:ext cx="317323" cy="328581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FDEB7E-D543-49AF-A286-FBBFA962C324}"/>
              </a:ext>
            </a:extLst>
          </p:cNvPr>
          <p:cNvSpPr/>
          <p:nvPr/>
        </p:nvSpPr>
        <p:spPr>
          <a:xfrm>
            <a:off x="5726123" y="1250805"/>
            <a:ext cx="317323" cy="328581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370FF-02D7-4693-B30C-28D4374B1BA0}"/>
              </a:ext>
            </a:extLst>
          </p:cNvPr>
          <p:cNvSpPr/>
          <p:nvPr/>
        </p:nvSpPr>
        <p:spPr>
          <a:xfrm>
            <a:off x="4461855" y="1262429"/>
            <a:ext cx="317323" cy="32858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FE434-4AC1-4299-861A-0EADD968AFB8}"/>
              </a:ext>
            </a:extLst>
          </p:cNvPr>
          <p:cNvSpPr/>
          <p:nvPr/>
        </p:nvSpPr>
        <p:spPr>
          <a:xfrm>
            <a:off x="6988243" y="1250805"/>
            <a:ext cx="317323" cy="32858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915F4-A1FE-47EA-8146-22FF3EC3A85F}"/>
              </a:ext>
            </a:extLst>
          </p:cNvPr>
          <p:cNvSpPr txBox="1"/>
          <p:nvPr/>
        </p:nvSpPr>
        <p:spPr>
          <a:xfrm>
            <a:off x="279932" y="2086962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July 2019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3BCCE-50F4-4F0C-95B9-FA7EF878CCE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831643" y="1591010"/>
            <a:ext cx="2844" cy="49595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913FE-2E57-4F76-8393-4212E338E89C}"/>
              </a:ext>
            </a:extLst>
          </p:cNvPr>
          <p:cNvSpPr txBox="1"/>
          <p:nvPr/>
        </p:nvSpPr>
        <p:spPr>
          <a:xfrm>
            <a:off x="1543445" y="2081618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Sept 2019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endParaRPr lang="en-US" sz="1200" kern="1200" dirty="0">
              <a:solidFill>
                <a:srgbClr val="1A1A1A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910AD-BAF8-4702-A600-19B8C0BDE2D6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097304" y="1581557"/>
            <a:ext cx="696" cy="5000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0B96E8-AFE9-464F-AFC2-8DEAE2E88F8D}"/>
              </a:ext>
            </a:extLst>
          </p:cNvPr>
          <p:cNvSpPr txBox="1"/>
          <p:nvPr/>
        </p:nvSpPr>
        <p:spPr>
          <a:xfrm>
            <a:off x="2805565" y="2076919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2019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3.1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A02A97-9746-4479-9E0C-14ACB856DB56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3360120" y="1573431"/>
            <a:ext cx="1450" cy="5034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C711B2-7F79-4E3E-925B-3A3D3514C277}"/>
              </a:ext>
            </a:extLst>
          </p:cNvPr>
          <p:cNvSpPr/>
          <p:nvPr/>
        </p:nvSpPr>
        <p:spPr>
          <a:xfrm>
            <a:off x="8249337" y="1262429"/>
            <a:ext cx="317323" cy="328581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6EAC8-FA42-4B85-977C-BD1DEBC17DD6}"/>
              </a:ext>
            </a:extLst>
          </p:cNvPr>
          <p:cNvSpPr txBox="1"/>
          <p:nvPr/>
        </p:nvSpPr>
        <p:spPr>
          <a:xfrm>
            <a:off x="4065962" y="2076918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5.0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endParaRPr lang="en-US" sz="1200" kern="1200" dirty="0">
              <a:solidFill>
                <a:srgbClr val="1A1A1A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309C1-E35A-4C6A-AF68-E388182BED60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>
            <a:off x="4620517" y="1591010"/>
            <a:ext cx="0" cy="4859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DC9229-80F3-4B1F-9616-7D5F69D69E29}"/>
              </a:ext>
            </a:extLst>
          </p:cNvPr>
          <p:cNvSpPr txBox="1"/>
          <p:nvPr/>
        </p:nvSpPr>
        <p:spPr>
          <a:xfrm>
            <a:off x="5326358" y="2076918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2021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6.0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3D1A2D-D20C-450D-AF65-BB54DF202361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5880913" y="1579386"/>
            <a:ext cx="3872" cy="4975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E5FF5E-B26E-4C81-AB70-EF21C8CDFBC2}"/>
              </a:ext>
            </a:extLst>
          </p:cNvPr>
          <p:cNvSpPr txBox="1"/>
          <p:nvPr/>
        </p:nvSpPr>
        <p:spPr>
          <a:xfrm>
            <a:off x="6591837" y="2083450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2022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 dirty="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7.0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endParaRPr lang="en-US" sz="1200" kern="1200" dirty="0">
              <a:solidFill>
                <a:srgbClr val="1A1A1A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1932D2-0037-4AC9-9E88-F20364BA0FFB}"/>
              </a:ext>
            </a:extLst>
          </p:cNvPr>
          <p:cNvCxnSpPr>
            <a:cxnSpLocks/>
            <a:stCxn id="10" idx="4"/>
            <a:endCxn id="41" idx="0"/>
          </p:cNvCxnSpPr>
          <p:nvPr/>
        </p:nvCxnSpPr>
        <p:spPr>
          <a:xfrm flipH="1">
            <a:off x="7146392" y="1579386"/>
            <a:ext cx="513" cy="50406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493468-D54C-4E85-A0F1-07B5758996B1}"/>
              </a:ext>
            </a:extLst>
          </p:cNvPr>
          <p:cNvSpPr txBox="1"/>
          <p:nvPr/>
        </p:nvSpPr>
        <p:spPr>
          <a:xfrm>
            <a:off x="7857316" y="2076918"/>
            <a:ext cx="1109109" cy="818286"/>
          </a:xfrm>
          <a:prstGeom prst="rect">
            <a:avLst/>
          </a:prstGeom>
          <a:noFill/>
        </p:spPr>
        <p:txBody>
          <a:bodyPr wrap="square" lIns="134371" tIns="107498" rIns="67205" bIns="107498" rtlCol="0" anchor="t">
            <a:spAutoFit/>
          </a:bodyPr>
          <a:lstStyle/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2023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8.0</a:t>
            </a:r>
          </a:p>
          <a:p>
            <a:pPr algn="ctr" defTabSz="685463">
              <a:lnSpc>
                <a:spcPct val="90000"/>
              </a:lnSpc>
              <a:spcAft>
                <a:spcPts val="431"/>
              </a:spcAft>
              <a:buClrTx/>
              <a:defRPr/>
            </a:pPr>
            <a:r>
              <a:rPr lang="en-US" sz="1200" b="1" kern="1200">
                <a:solidFill>
                  <a:srgbClr val="1A1A1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FFA1D2-986C-46C7-B842-D5FBA0BCEDBC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>
            <a:off x="8407999" y="1591010"/>
            <a:ext cx="3872" cy="4859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5CF02D21-A2F5-4F25-A5F5-17B20B74187D}"/>
              </a:ext>
            </a:extLst>
          </p:cNvPr>
          <p:cNvSpPr txBox="1">
            <a:spLocks/>
          </p:cNvSpPr>
          <p:nvPr/>
        </p:nvSpPr>
        <p:spPr>
          <a:xfrm>
            <a:off x="438150" y="3802792"/>
            <a:ext cx="8264129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99557">
              <a:buFont typeface="Arial" panose="020B0604020202020204" pitchFamily="34" charset="0"/>
              <a:buChar char="•"/>
              <a:defRPr/>
            </a:pPr>
            <a:r>
              <a:rPr lang="en-US" sz="2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.NET 5.0 release in November 2020</a:t>
            </a:r>
          </a:p>
          <a:p>
            <a:pPr marL="171450" indent="-171450" defTabSz="699557">
              <a:buFont typeface="Arial" panose="020B0604020202020204" pitchFamily="34" charset="0"/>
              <a:buChar char="•"/>
              <a:defRPr/>
            </a:pPr>
            <a:r>
              <a:rPr lang="en-US" sz="2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Major releases every year, LTS for even numbered releases</a:t>
            </a:r>
          </a:p>
          <a:p>
            <a:pPr marL="171450" indent="-171450" defTabSz="699557">
              <a:buFont typeface="Arial" panose="020B0604020202020204" pitchFamily="34" charset="0"/>
              <a:buChar char="•"/>
              <a:defRPr/>
            </a:pPr>
            <a:r>
              <a:rPr lang="en-US" sz="2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Predictable schedule, minor releases if needed</a:t>
            </a:r>
          </a:p>
        </p:txBody>
      </p:sp>
    </p:spTree>
    <p:extLst>
      <p:ext uri="{BB962C8B-B14F-4D97-AF65-F5344CB8AC3E}">
        <p14:creationId xmlns:p14="http://schemas.microsoft.com/office/powerpoint/2010/main" val="2412432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3" grpId="0"/>
      <p:bldP spid="15" grpId="0"/>
      <p:bldP spid="30" grpId="0"/>
      <p:bldP spid="37" grpId="0"/>
      <p:bldP spid="41" grpId="0"/>
      <p:bldP spid="44" grpId="0"/>
      <p:bldP spid="2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FD9FC21-2E93-4499-A44A-2C45D7CD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129" y="142453"/>
            <a:ext cx="3795608" cy="904294"/>
          </a:xfrm>
        </p:spPr>
        <p:txBody>
          <a:bodyPr/>
          <a:lstStyle/>
          <a:p>
            <a:pPr algn="l"/>
            <a:r>
              <a:rPr lang="es-ES"/>
              <a:t>Muchas 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3EAB52-5330-4524-9C19-EDB52A5546E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560" y="804784"/>
            <a:ext cx="4375229" cy="478559"/>
          </a:xfrm>
        </p:spPr>
        <p:txBody>
          <a:bodyPr/>
          <a:lstStyle/>
          <a:p>
            <a:pPr marL="0" indent="0" algn="l"/>
            <a:r>
              <a:rPr lang="es-ES"/>
              <a:t>Para localizar o contactar con ENCAMINA puedes:</a:t>
            </a:r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DCB03774-8BCD-473B-9F5F-E68274E09C1D}"/>
              </a:ext>
            </a:extLst>
          </p:cNvPr>
          <p:cNvSpPr txBox="1">
            <a:spLocks/>
          </p:cNvSpPr>
          <p:nvPr/>
        </p:nvSpPr>
        <p:spPr>
          <a:xfrm>
            <a:off x="557718" y="1731215"/>
            <a:ext cx="4375229" cy="72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Segoe UI Light" panose="020B0502040204020203" pitchFamily="34" charset="0"/>
                <a:ea typeface="PT Sans"/>
                <a:cs typeface="Segoe UI Light" panose="020B0502040204020203" pitchFamily="34" charset="0"/>
                <a:sym typeface="PT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s-ES" sz="1600" b="1">
                <a:solidFill>
                  <a:schemeClr val="bg1"/>
                </a:solidFill>
                <a:latin typeface="Segoe UI Light"/>
                <a:cs typeface="Segoe UI Light"/>
                <a:sym typeface="Arial"/>
              </a:rPr>
              <a:t>Envía un email a:</a:t>
            </a:r>
          </a:p>
          <a:p>
            <a:pPr marL="0" indent="0" algn="l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s-ES" sz="1600">
                <a:solidFill>
                  <a:schemeClr val="bg1"/>
                </a:solidFill>
                <a:sym typeface="Arial"/>
              </a:rPr>
              <a:t>info@encamina.com</a:t>
            </a:r>
          </a:p>
        </p:txBody>
      </p:sp>
      <p:sp>
        <p:nvSpPr>
          <p:cNvPr id="51" name="Subtítulo 2">
            <a:extLst>
              <a:ext uri="{FF2B5EF4-FFF2-40B4-BE49-F238E27FC236}">
                <a16:creationId xmlns:a16="http://schemas.microsoft.com/office/drawing/2014/main" id="{828ED63F-8C33-4D10-93D0-DAF0C1B18C65}"/>
              </a:ext>
            </a:extLst>
          </p:cNvPr>
          <p:cNvSpPr txBox="1">
            <a:spLocks/>
          </p:cNvSpPr>
          <p:nvPr/>
        </p:nvSpPr>
        <p:spPr>
          <a:xfrm>
            <a:off x="581782" y="2838119"/>
            <a:ext cx="4050375" cy="69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Segoe UI Light" panose="020B0502040204020203" pitchFamily="34" charset="0"/>
                <a:ea typeface="PT Sans"/>
                <a:cs typeface="Segoe UI Light" panose="020B0502040204020203" pitchFamily="34" charset="0"/>
                <a:sym typeface="PT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es-ES" sz="1600" b="1">
                <a:solidFill>
                  <a:schemeClr val="bg1"/>
                </a:solidFill>
                <a:latin typeface="Segoe UI Light"/>
                <a:cs typeface="Segoe UI Light"/>
              </a:rPr>
              <a:t>Ven a visitarnos:</a:t>
            </a:r>
          </a:p>
          <a:p>
            <a:pPr marL="0" indent="0" algn="l"/>
            <a:r>
              <a:rPr lang="es-ES" sz="1600">
                <a:solidFill>
                  <a:schemeClr val="bg1"/>
                </a:solidFill>
              </a:rPr>
              <a:t>https://www.encamina.com/donde-estamos/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913151EE-E5DD-410E-AE42-D2503B135C72}"/>
              </a:ext>
            </a:extLst>
          </p:cNvPr>
          <p:cNvSpPr txBox="1">
            <a:spLocks/>
          </p:cNvSpPr>
          <p:nvPr/>
        </p:nvSpPr>
        <p:spPr>
          <a:xfrm>
            <a:off x="593813" y="4125498"/>
            <a:ext cx="4375229" cy="69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Segoe UI Light" panose="020B0502040204020203" pitchFamily="34" charset="0"/>
                <a:ea typeface="PT Sans"/>
                <a:cs typeface="Segoe UI Light" panose="020B0502040204020203" pitchFamily="34" charset="0"/>
                <a:sym typeface="PT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None/>
              <a:defRPr sz="1400" b="0" i="0" u="none" strike="noStrike" cap="none">
                <a:solidFill>
                  <a:srgbClr val="FBCCE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es-ES" sz="1600" b="1">
                <a:solidFill>
                  <a:schemeClr val="bg1"/>
                </a:solidFill>
              </a:rPr>
              <a:t>Llámanos al:</a:t>
            </a:r>
          </a:p>
          <a:p>
            <a:pPr marL="0" indent="0" algn="l"/>
            <a:r>
              <a:rPr lang="es-ES" sz="1600">
                <a:solidFill>
                  <a:schemeClr val="bg1"/>
                </a:solidFill>
              </a:rPr>
              <a:t>962 698 064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F5A8E72-4198-4A2C-BC01-7C5486243D5E}"/>
              </a:ext>
            </a:extLst>
          </p:cNvPr>
          <p:cNvGrpSpPr/>
          <p:nvPr/>
        </p:nvGrpSpPr>
        <p:grpSpPr>
          <a:xfrm>
            <a:off x="4923611" y="1888375"/>
            <a:ext cx="4015852" cy="1778658"/>
            <a:chOff x="6865491" y="6195680"/>
            <a:chExt cx="4015852" cy="1778658"/>
          </a:xfrm>
        </p:grpSpPr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596AE36-4F30-4B6A-8966-8A0E486D34BB}"/>
                </a:ext>
              </a:extLst>
            </p:cNvPr>
            <p:cNvSpPr txBox="1"/>
            <p:nvPr/>
          </p:nvSpPr>
          <p:spPr>
            <a:xfrm>
              <a:off x="6865491" y="6195680"/>
              <a:ext cx="244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Puedes encontrarnos en</a:t>
              </a:r>
            </a:p>
          </p:txBody>
        </p:sp>
        <p:pic>
          <p:nvPicPr>
            <p:cNvPr id="55" name="Imagen 54">
              <a:hlinkClick r:id="rId2"/>
              <a:extLst>
                <a:ext uri="{FF2B5EF4-FFF2-40B4-BE49-F238E27FC236}">
                  <a16:creationId xmlns:a16="http://schemas.microsoft.com/office/drawing/2014/main" id="{C5B84C03-0EF6-4C0D-9D4E-A921A964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068" y="6642027"/>
              <a:ext cx="288071" cy="288071"/>
            </a:xfrm>
            <a:prstGeom prst="rect">
              <a:avLst/>
            </a:prstGeom>
          </p:spPr>
        </p:pic>
        <p:pic>
          <p:nvPicPr>
            <p:cNvPr id="56" name="Imagen 55">
              <a:hlinkClick r:id="rId4"/>
              <a:extLst>
                <a:ext uri="{FF2B5EF4-FFF2-40B4-BE49-F238E27FC236}">
                  <a16:creationId xmlns:a16="http://schemas.microsoft.com/office/drawing/2014/main" id="{E4B3CD0D-A063-4219-B965-B9AD3730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5390" y="6638934"/>
              <a:ext cx="294256" cy="294256"/>
            </a:xfrm>
            <a:prstGeom prst="rect">
              <a:avLst/>
            </a:prstGeom>
          </p:spPr>
        </p:pic>
        <p:pic>
          <p:nvPicPr>
            <p:cNvPr id="57" name="Imagen 56">
              <a:hlinkClick r:id="rId6"/>
              <a:extLst>
                <a:ext uri="{FF2B5EF4-FFF2-40B4-BE49-F238E27FC236}">
                  <a16:creationId xmlns:a16="http://schemas.microsoft.com/office/drawing/2014/main" id="{9BF0DD2C-01D6-41F7-B627-144BED6B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3008" y="6638881"/>
              <a:ext cx="294363" cy="294363"/>
            </a:xfrm>
            <a:prstGeom prst="rect">
              <a:avLst/>
            </a:prstGeom>
          </p:spPr>
        </p:pic>
        <p:pic>
          <p:nvPicPr>
            <p:cNvPr id="58" name="Imagen 57">
              <a:hlinkClick r:id="rId8"/>
              <a:extLst>
                <a:ext uri="{FF2B5EF4-FFF2-40B4-BE49-F238E27FC236}">
                  <a16:creationId xmlns:a16="http://schemas.microsoft.com/office/drawing/2014/main" id="{BC3051A0-B39C-4E77-8CEE-C5670ACA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622" y="6638363"/>
              <a:ext cx="295399" cy="295399"/>
            </a:xfrm>
            <a:prstGeom prst="rect">
              <a:avLst/>
            </a:prstGeom>
          </p:spPr>
        </p:pic>
        <p:pic>
          <p:nvPicPr>
            <p:cNvPr id="59" name="Imagen 58">
              <a:hlinkClick r:id="rId10"/>
              <a:extLst>
                <a:ext uri="{FF2B5EF4-FFF2-40B4-BE49-F238E27FC236}">
                  <a16:creationId xmlns:a16="http://schemas.microsoft.com/office/drawing/2014/main" id="{4E8448ED-7972-4C7C-B27E-5F4CB722C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65270" y="6647402"/>
              <a:ext cx="277321" cy="277321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25059C12-4325-4CA9-8B89-50A7C23B220E}"/>
                </a:ext>
              </a:extLst>
            </p:cNvPr>
            <p:cNvSpPr txBox="1"/>
            <p:nvPr/>
          </p:nvSpPr>
          <p:spPr>
            <a:xfrm>
              <a:off x="6877522" y="7311146"/>
              <a:ext cx="4003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 descárgate nuestra App - </a:t>
              </a:r>
              <a:r>
                <a:rPr lang="es-ES_tradnl" sz="1600" err="1">
                  <a:solidFill>
                    <a:schemeClr val="bg1"/>
                  </a:solidFill>
                  <a:latin typeface="Seravek Medium" charset="0"/>
                  <a:ea typeface="Seravek Medium" charset="0"/>
                  <a:cs typeface="Seravek Medium" charset="0"/>
                </a:rPr>
                <a:t>MyENCAMINA</a:t>
              </a:r>
              <a:endParaRPr lang="es-ES_tradnl" sz="1600">
                <a:solidFill>
                  <a:schemeClr val="bg1"/>
                </a:solidFill>
                <a:latin typeface="Seravek Medium" charset="0"/>
                <a:ea typeface="Seravek Medium" charset="0"/>
                <a:cs typeface="Seravek Medium" charset="0"/>
              </a:endParaRPr>
            </a:p>
          </p:txBody>
        </p:sp>
        <p:pic>
          <p:nvPicPr>
            <p:cNvPr id="61" name="Imagen 60">
              <a:hlinkClick r:id="rId12"/>
              <a:extLst>
                <a:ext uri="{FF2B5EF4-FFF2-40B4-BE49-F238E27FC236}">
                  <a16:creationId xmlns:a16="http://schemas.microsoft.com/office/drawing/2014/main" id="{4B959D74-0AEA-47EB-8843-43C8E9291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07175" y="7675239"/>
              <a:ext cx="299099" cy="299099"/>
            </a:xfrm>
            <a:prstGeom prst="rect">
              <a:avLst/>
            </a:prstGeom>
          </p:spPr>
        </p:pic>
      </p:grpSp>
      <p:grpSp>
        <p:nvGrpSpPr>
          <p:cNvPr id="73" name="Google Shape;7721;p62">
            <a:extLst>
              <a:ext uri="{FF2B5EF4-FFF2-40B4-BE49-F238E27FC236}">
                <a16:creationId xmlns:a16="http://schemas.microsoft.com/office/drawing/2014/main" id="{FD8937E7-EF63-4D12-A43D-B7BA55B480F6}"/>
              </a:ext>
            </a:extLst>
          </p:cNvPr>
          <p:cNvGrpSpPr/>
          <p:nvPr/>
        </p:nvGrpSpPr>
        <p:grpSpPr>
          <a:xfrm>
            <a:off x="663831" y="3777915"/>
            <a:ext cx="310727" cy="311327"/>
            <a:chOff x="-34408675" y="3202075"/>
            <a:chExt cx="295375" cy="291875"/>
          </a:xfrm>
          <a:solidFill>
            <a:schemeClr val="bg1"/>
          </a:solidFill>
        </p:grpSpPr>
        <p:sp>
          <p:nvSpPr>
            <p:cNvPr id="74" name="Google Shape;7722;p62">
              <a:extLst>
                <a:ext uri="{FF2B5EF4-FFF2-40B4-BE49-F238E27FC236}">
                  <a16:creationId xmlns:a16="http://schemas.microsoft.com/office/drawing/2014/main" id="{11E6E9DA-E7AA-4D41-B2B4-37096B257190}"/>
                </a:ext>
              </a:extLst>
            </p:cNvPr>
            <p:cNvSpPr/>
            <p:nvPr/>
          </p:nvSpPr>
          <p:spPr>
            <a:xfrm>
              <a:off x="-34274775" y="3202075"/>
              <a:ext cx="161475" cy="161475"/>
            </a:xfrm>
            <a:custGeom>
              <a:avLst/>
              <a:gdLst/>
              <a:ahLst/>
              <a:cxnLst/>
              <a:rect l="l" t="t" r="r" b="b"/>
              <a:pathLst>
                <a:path w="6459" h="6459" extrusionOk="0">
                  <a:moveTo>
                    <a:pt x="3718" y="0"/>
                  </a:moveTo>
                  <a:cubicBezTo>
                    <a:pt x="3560" y="0"/>
                    <a:pt x="3434" y="63"/>
                    <a:pt x="3403" y="189"/>
                  </a:cubicBezTo>
                  <a:cubicBezTo>
                    <a:pt x="3340" y="315"/>
                    <a:pt x="3340" y="473"/>
                    <a:pt x="3466" y="536"/>
                  </a:cubicBezTo>
                  <a:lnTo>
                    <a:pt x="4190" y="1261"/>
                  </a:lnTo>
                  <a:lnTo>
                    <a:pt x="1260" y="4159"/>
                  </a:lnTo>
                  <a:lnTo>
                    <a:pt x="567" y="3466"/>
                  </a:lnTo>
                  <a:cubicBezTo>
                    <a:pt x="496" y="3395"/>
                    <a:pt x="390" y="3360"/>
                    <a:pt x="288" y="3360"/>
                  </a:cubicBezTo>
                  <a:cubicBezTo>
                    <a:pt x="254" y="3360"/>
                    <a:pt x="221" y="3363"/>
                    <a:pt x="189" y="3371"/>
                  </a:cubicBezTo>
                  <a:cubicBezTo>
                    <a:pt x="95" y="3403"/>
                    <a:pt x="0" y="3560"/>
                    <a:pt x="0" y="3686"/>
                  </a:cubicBezTo>
                  <a:lnTo>
                    <a:pt x="0" y="6081"/>
                  </a:lnTo>
                  <a:cubicBezTo>
                    <a:pt x="0" y="6301"/>
                    <a:pt x="158" y="6459"/>
                    <a:pt x="347" y="6459"/>
                  </a:cubicBezTo>
                  <a:lnTo>
                    <a:pt x="2773" y="6459"/>
                  </a:lnTo>
                  <a:cubicBezTo>
                    <a:pt x="2930" y="6459"/>
                    <a:pt x="3025" y="6364"/>
                    <a:pt x="3088" y="6238"/>
                  </a:cubicBezTo>
                  <a:cubicBezTo>
                    <a:pt x="3119" y="6144"/>
                    <a:pt x="3119" y="5986"/>
                    <a:pt x="2993" y="5892"/>
                  </a:cubicBezTo>
                  <a:lnTo>
                    <a:pt x="2300" y="5199"/>
                  </a:lnTo>
                  <a:lnTo>
                    <a:pt x="5198" y="2269"/>
                  </a:lnTo>
                  <a:lnTo>
                    <a:pt x="5923" y="2993"/>
                  </a:lnTo>
                  <a:cubicBezTo>
                    <a:pt x="5969" y="3039"/>
                    <a:pt x="6066" y="3069"/>
                    <a:pt x="6164" y="3069"/>
                  </a:cubicBezTo>
                  <a:cubicBezTo>
                    <a:pt x="6200" y="3069"/>
                    <a:pt x="6236" y="3065"/>
                    <a:pt x="6270" y="3056"/>
                  </a:cubicBezTo>
                  <a:cubicBezTo>
                    <a:pt x="6396" y="3025"/>
                    <a:pt x="6459" y="2867"/>
                    <a:pt x="6459" y="2741"/>
                  </a:cubicBezTo>
                  <a:lnTo>
                    <a:pt x="6459" y="347"/>
                  </a:lnTo>
                  <a:cubicBezTo>
                    <a:pt x="6459" y="158"/>
                    <a:pt x="6301" y="0"/>
                    <a:pt x="6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3;p62">
              <a:extLst>
                <a:ext uri="{FF2B5EF4-FFF2-40B4-BE49-F238E27FC236}">
                  <a16:creationId xmlns:a16="http://schemas.microsoft.com/office/drawing/2014/main" id="{7BF7B390-DB16-49F6-AD78-1AC537EAB7A6}"/>
                </a:ext>
              </a:extLst>
            </p:cNvPr>
            <p:cNvSpPr/>
            <p:nvPr/>
          </p:nvSpPr>
          <p:spPr>
            <a:xfrm>
              <a:off x="-34378750" y="3263175"/>
              <a:ext cx="76425" cy="73600"/>
            </a:xfrm>
            <a:custGeom>
              <a:avLst/>
              <a:gdLst/>
              <a:ahLst/>
              <a:cxnLst/>
              <a:rect l="l" t="t" r="r" b="b"/>
              <a:pathLst>
                <a:path w="3057" h="2944" extrusionOk="0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4;p62">
              <a:extLst>
                <a:ext uri="{FF2B5EF4-FFF2-40B4-BE49-F238E27FC236}">
                  <a16:creationId xmlns:a16="http://schemas.microsoft.com/office/drawing/2014/main" id="{ACD7C7AC-0297-4A0C-B45B-13357A4AA2D1}"/>
                </a:ext>
              </a:extLst>
            </p:cNvPr>
            <p:cNvSpPr/>
            <p:nvPr/>
          </p:nvSpPr>
          <p:spPr>
            <a:xfrm>
              <a:off x="-34250375" y="3392300"/>
              <a:ext cx="77225" cy="74425"/>
            </a:xfrm>
            <a:custGeom>
              <a:avLst/>
              <a:gdLst/>
              <a:ahLst/>
              <a:cxnLst/>
              <a:rect l="l" t="t" r="r" b="b"/>
              <a:pathLst>
                <a:path w="3089" h="2977" extrusionOk="0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5;p62">
              <a:extLst>
                <a:ext uri="{FF2B5EF4-FFF2-40B4-BE49-F238E27FC236}">
                  <a16:creationId xmlns:a16="http://schemas.microsoft.com/office/drawing/2014/main" id="{B17C3EF6-02CD-467C-ADA4-0227C97527F7}"/>
                </a:ext>
              </a:extLst>
            </p:cNvPr>
            <p:cNvSpPr/>
            <p:nvPr/>
          </p:nvSpPr>
          <p:spPr>
            <a:xfrm>
              <a:off x="-34408675" y="3290275"/>
              <a:ext cx="207150" cy="203675"/>
            </a:xfrm>
            <a:custGeom>
              <a:avLst/>
              <a:gdLst/>
              <a:ahLst/>
              <a:cxnLst/>
              <a:rect l="l" t="t" r="r" b="b"/>
              <a:pathLst>
                <a:path w="8286" h="8147" extrusionOk="0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621;p62">
            <a:extLst>
              <a:ext uri="{FF2B5EF4-FFF2-40B4-BE49-F238E27FC236}">
                <a16:creationId xmlns:a16="http://schemas.microsoft.com/office/drawing/2014/main" id="{517FC130-552A-489B-B3B0-4FAE33A102F6}"/>
              </a:ext>
            </a:extLst>
          </p:cNvPr>
          <p:cNvGrpSpPr/>
          <p:nvPr/>
        </p:nvGrpSpPr>
        <p:grpSpPr>
          <a:xfrm>
            <a:off x="685116" y="2513324"/>
            <a:ext cx="255466" cy="334002"/>
            <a:chOff x="-35089175" y="3919600"/>
            <a:chExt cx="222900" cy="291425"/>
          </a:xfrm>
          <a:solidFill>
            <a:schemeClr val="bg1"/>
          </a:solidFill>
        </p:grpSpPr>
        <p:sp>
          <p:nvSpPr>
            <p:cNvPr id="79" name="Google Shape;7622;p62">
              <a:extLst>
                <a:ext uri="{FF2B5EF4-FFF2-40B4-BE49-F238E27FC236}">
                  <a16:creationId xmlns:a16="http://schemas.microsoft.com/office/drawing/2014/main" id="{ADF4CB2A-EE70-4A68-BD6C-56506E11737F}"/>
                </a:ext>
              </a:extLst>
            </p:cNvPr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23;p62">
              <a:extLst>
                <a:ext uri="{FF2B5EF4-FFF2-40B4-BE49-F238E27FC236}">
                  <a16:creationId xmlns:a16="http://schemas.microsoft.com/office/drawing/2014/main" id="{5A7E7362-B024-4D51-867B-545637499327}"/>
                </a:ext>
              </a:extLst>
            </p:cNvPr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17;p62">
            <a:extLst>
              <a:ext uri="{FF2B5EF4-FFF2-40B4-BE49-F238E27FC236}">
                <a16:creationId xmlns:a16="http://schemas.microsoft.com/office/drawing/2014/main" id="{1B16C881-141F-4AF2-87E0-611B04641A54}"/>
              </a:ext>
            </a:extLst>
          </p:cNvPr>
          <p:cNvGrpSpPr/>
          <p:nvPr/>
        </p:nvGrpSpPr>
        <p:grpSpPr>
          <a:xfrm>
            <a:off x="662015" y="1360685"/>
            <a:ext cx="334031" cy="334031"/>
            <a:chOff x="-34003850" y="3227275"/>
            <a:chExt cx="291450" cy="291450"/>
          </a:xfrm>
          <a:solidFill>
            <a:schemeClr val="bg1"/>
          </a:solidFill>
        </p:grpSpPr>
        <p:sp>
          <p:nvSpPr>
            <p:cNvPr id="82" name="Google Shape;7518;p62">
              <a:extLst>
                <a:ext uri="{FF2B5EF4-FFF2-40B4-BE49-F238E27FC236}">
                  <a16:creationId xmlns:a16="http://schemas.microsoft.com/office/drawing/2014/main" id="{681E7797-1097-4509-83B2-AE7FEF3D478A}"/>
                </a:ext>
              </a:extLst>
            </p:cNvPr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19;p62">
              <a:extLst>
                <a:ext uri="{FF2B5EF4-FFF2-40B4-BE49-F238E27FC236}">
                  <a16:creationId xmlns:a16="http://schemas.microsoft.com/office/drawing/2014/main" id="{09FB5928-C75D-4DBB-B40C-1B1D3CD1C31D}"/>
                </a:ext>
              </a:extLst>
            </p:cNvPr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520;p62">
              <a:extLst>
                <a:ext uri="{FF2B5EF4-FFF2-40B4-BE49-F238E27FC236}">
                  <a16:creationId xmlns:a16="http://schemas.microsoft.com/office/drawing/2014/main" id="{A6023323-7804-48AB-A809-EE2416290B83}"/>
                </a:ext>
              </a:extLst>
            </p:cNvPr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21;p62">
              <a:extLst>
                <a:ext uri="{FF2B5EF4-FFF2-40B4-BE49-F238E27FC236}">
                  <a16:creationId xmlns:a16="http://schemas.microsoft.com/office/drawing/2014/main" id="{8715997F-DFA8-4761-9A7F-601099104606}"/>
                </a:ext>
              </a:extLst>
            </p:cNvPr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522;p62">
              <a:extLst>
                <a:ext uri="{FF2B5EF4-FFF2-40B4-BE49-F238E27FC236}">
                  <a16:creationId xmlns:a16="http://schemas.microsoft.com/office/drawing/2014/main" id="{17F57467-7B93-4078-80A0-0DBA1726A738}"/>
                </a:ext>
              </a:extLst>
            </p:cNvPr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7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>
            <a:extLst>
              <a:ext uri="{FF2B5EF4-FFF2-40B4-BE49-F238E27FC236}">
                <a16:creationId xmlns:a16="http://schemas.microsoft.com/office/drawing/2014/main" id="{A831F126-6B54-4762-8E67-1BE16302EDF2}"/>
              </a:ext>
            </a:extLst>
          </p:cNvPr>
          <p:cNvSpPr txBox="1">
            <a:spLocks/>
          </p:cNvSpPr>
          <p:nvPr/>
        </p:nvSpPr>
        <p:spPr>
          <a:xfrm>
            <a:off x="439469" y="1864140"/>
            <a:ext cx="5674996" cy="3739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defRPr/>
            </a:pPr>
            <a:r>
              <a:rPr lang="en-US" sz="2700" spc="-38" dirty="0">
                <a:solidFill>
                  <a:schemeClr val="tx1"/>
                </a:solidFill>
                <a:latin typeface="Segoe UI Semibold"/>
              </a:rPr>
              <a:t>.NET Core 3.0 preview 5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4B78FE7-C452-4DD2-AAC9-CE0B21371F96}"/>
              </a:ext>
            </a:extLst>
          </p:cNvPr>
          <p:cNvSpPr txBox="1">
            <a:spLocks/>
          </p:cNvSpPr>
          <p:nvPr/>
        </p:nvSpPr>
        <p:spPr>
          <a:xfrm>
            <a:off x="384074" y="2504329"/>
            <a:ext cx="5912996" cy="15004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lnSpc>
                <a:spcPct val="90000"/>
              </a:lnSpc>
              <a:spcBef>
                <a:spcPts val="900"/>
              </a:spcBef>
              <a:buClrTx/>
              <a:defRPr/>
            </a:pPr>
            <a:r>
              <a:rPr lang="en-US" sz="1500" spc="0" dirty="0">
                <a:solidFill>
                  <a:schemeClr val="tx1"/>
                </a:solidFill>
                <a:latin typeface="Segoe UI"/>
              </a:rPr>
              <a:t>Windows desktop support with WPF and WinForms, also open source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buSzPct val="90000"/>
              <a:defRPr/>
            </a:pPr>
            <a:r>
              <a:rPr lang="en-US" sz="1500" spc="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Flexible deployment, side-by-side support and self-contained EXEs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buSzPct val="90000"/>
              <a:defRPr/>
            </a:pPr>
            <a:r>
              <a:rPr lang="en-US" sz="1500" spc="0" dirty="0">
                <a:solidFill>
                  <a:schemeClr val="tx1"/>
                </a:solidFill>
                <a:latin typeface="Segoe UI"/>
              </a:rPr>
              <a:t>Full-stack web development with C# and Razor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buSzPct val="90000"/>
              <a:defRPr/>
            </a:pPr>
            <a:r>
              <a:rPr lang="en-US" sz="1500" spc="0" dirty="0">
                <a:solidFill>
                  <a:schemeClr val="tx1"/>
                </a:solidFill>
                <a:latin typeface="Segoe UI"/>
              </a:rPr>
              <a:t>Significant performance improvements</a:t>
            </a:r>
          </a:p>
          <a:p>
            <a:pPr defTabSz="699557">
              <a:lnSpc>
                <a:spcPct val="90000"/>
              </a:lnSpc>
              <a:spcBef>
                <a:spcPts val="900"/>
              </a:spcBef>
              <a:buClrTx/>
              <a:buSzPct val="90000"/>
              <a:defRPr/>
            </a:pPr>
            <a:r>
              <a:rPr lang="en-US" sz="1500" spc="0" dirty="0">
                <a:solidFill>
                  <a:schemeClr val="tx1"/>
                </a:solidFill>
                <a:latin typeface="Segoe UI"/>
              </a:rPr>
              <a:t>New C# language features for productivity and less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5E3E-6E8A-49C0-AA72-05344AB32CD3}"/>
              </a:ext>
            </a:extLst>
          </p:cNvPr>
          <p:cNvSpPr txBox="1"/>
          <p:nvPr/>
        </p:nvSpPr>
        <p:spPr>
          <a:xfrm>
            <a:off x="328679" y="4196187"/>
            <a:ext cx="6023786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1800" kern="120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dot.net/get-core3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D236ED-FB74-416E-B81A-0D38681560B8}"/>
              </a:ext>
            </a:extLst>
          </p:cNvPr>
          <p:cNvSpPr/>
          <p:nvPr/>
        </p:nvSpPr>
        <p:spPr bwMode="auto">
          <a:xfrm>
            <a:off x="439469" y="1364904"/>
            <a:ext cx="1384569" cy="288036"/>
          </a:xfrm>
          <a:prstGeom prst="roundRect">
            <a:avLst>
              <a:gd name="adj" fmla="val 2632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125" b="1" kern="1200" spc="150"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ANNOUNCING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0B7A8E-D296-4944-8E89-31460554A10E}"/>
              </a:ext>
            </a:extLst>
          </p:cNvPr>
          <p:cNvGrpSpPr/>
          <p:nvPr/>
        </p:nvGrpSpPr>
        <p:grpSpPr>
          <a:xfrm>
            <a:off x="5333290" y="-830753"/>
            <a:ext cx="7429500" cy="5583326"/>
            <a:chOff x="3581400" y="-500539"/>
            <a:chExt cx="9906000" cy="74444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2A1B9F-7CAE-4FAE-8A97-B5D27499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151"/>
            <a:stretch/>
          </p:blipFill>
          <p:spPr>
            <a:xfrm>
              <a:off x="3581400" y="-500539"/>
              <a:ext cx="9906000" cy="744443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D9A5F5-C396-4424-BC0B-5CA75AF01E3B}"/>
                </a:ext>
              </a:extLst>
            </p:cNvPr>
            <p:cNvSpPr/>
            <p:nvPr/>
          </p:nvSpPr>
          <p:spPr bwMode="auto">
            <a:xfrm>
              <a:off x="5880100" y="839893"/>
              <a:ext cx="6440593" cy="4309534"/>
            </a:xfrm>
            <a:prstGeom prst="rect">
              <a:avLst/>
            </a:prstGeom>
            <a:solidFill>
              <a:srgbClr val="28282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kern="12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CD4EF6-C83C-4000-AE5F-520F8740D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6" b="367"/>
            <a:stretch/>
          </p:blipFill>
          <p:spPr>
            <a:xfrm>
              <a:off x="5880099" y="839893"/>
              <a:ext cx="6440593" cy="4306824"/>
            </a:xfrm>
            <a:prstGeom prst="rect">
              <a:avLst/>
            </a:prstGeom>
          </p:spPr>
        </p:pic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B47C2B5D-2FDE-4CCC-93CF-4281CC7E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E708EB-AA1D-40E5-AF60-4A704AA73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4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2.59259E-6 L -3.33333E-6 0.0384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11111E-6 L -4.16667E-6 0.0384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7" grpId="0"/>
      <p:bldP spid="7" grpId="1"/>
      <p:bldP spid="2" grpId="0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71E4D-EC54-4E5D-89AF-09265D24D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394228"/>
          </a:xfrm>
        </p:spPr>
        <p:txBody>
          <a:bodyPr/>
          <a:lstStyle/>
          <a:p>
            <a:pPr lvl="1"/>
            <a:r>
              <a:rPr lang="en-US" dirty="0"/>
              <a:t>Healthy and active community helping in our Windows desktop repos</a:t>
            </a:r>
          </a:p>
          <a:p>
            <a:pPr lvl="2"/>
            <a:r>
              <a:rPr lang="en-US" dirty="0"/>
              <a:t>112 </a:t>
            </a:r>
            <a:r>
              <a:rPr lang="en-US" i="1" dirty="0"/>
              <a:t>squashed</a:t>
            </a:r>
            <a:r>
              <a:rPr lang="en-US" dirty="0"/>
              <a:t> commits by external contributors</a:t>
            </a:r>
          </a:p>
          <a:p>
            <a:pPr lvl="2"/>
            <a:r>
              <a:rPr lang="en-US" dirty="0"/>
              <a:t>168 forks by the community</a:t>
            </a:r>
          </a:p>
          <a:p>
            <a:pPr lvl="2"/>
            <a:r>
              <a:rPr lang="en-US" dirty="0"/>
              <a:t>186 issues opened by the community</a:t>
            </a:r>
          </a:p>
          <a:p>
            <a:pPr lvl="2"/>
            <a:r>
              <a:rPr lang="en-US" dirty="0"/>
              <a:t>346 pull requests opened by the community</a:t>
            </a:r>
          </a:p>
          <a:p>
            <a:pPr lvl="1"/>
            <a:r>
              <a:rPr lang="en-US" dirty="0"/>
              <a:t>Thank you to our top contributors—</a:t>
            </a:r>
            <a:r>
              <a:rPr lang="en-US" u="sng" dirty="0" err="1">
                <a:hlinkClick r:id="rId3"/>
              </a:rPr>
              <a:t>Hughbe</a:t>
            </a:r>
            <a:r>
              <a:rPr lang="en-US" u="sng" dirty="0"/>
              <a:t>, </a:t>
            </a:r>
            <a:r>
              <a:rPr lang="en-US" u="sng" dirty="0" err="1">
                <a:hlinkClick r:id="rId4"/>
              </a:rPr>
              <a:t>MaherJendoubi</a:t>
            </a:r>
            <a:r>
              <a:rPr lang="en-US" u="sng" dirty="0"/>
              <a:t>, </a:t>
            </a:r>
            <a:r>
              <a:rPr lang="en-US" u="sng" dirty="0" err="1">
                <a:hlinkClick r:id="rId5"/>
              </a:rPr>
              <a:t>zacpwhite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A0C23-62D6-477E-9AD7-A2A62BDB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</p:spPr>
        <p:txBody>
          <a:bodyPr/>
          <a:lstStyle/>
          <a:p>
            <a:r>
              <a:rPr lang="en-US" dirty="0"/>
              <a:t>Windows forms and WPF open source momentum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B90140-35AC-4C83-8AF2-FE61CAE3FFE9}"/>
              </a:ext>
            </a:extLst>
          </p:cNvPr>
          <p:cNvGraphicFramePr>
            <a:graphicFrameLocks/>
          </p:cNvGraphicFramePr>
          <p:nvPr/>
        </p:nvGraphicFramePr>
        <p:xfrm>
          <a:off x="334414" y="2387250"/>
          <a:ext cx="4014182" cy="263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C3607A-E643-4CD8-9A2E-16D3B010E064}"/>
              </a:ext>
            </a:extLst>
          </p:cNvPr>
          <p:cNvGraphicFramePr>
            <a:graphicFrameLocks/>
          </p:cNvGraphicFramePr>
          <p:nvPr/>
        </p:nvGraphicFramePr>
        <p:xfrm>
          <a:off x="4633657" y="2387250"/>
          <a:ext cx="4071431" cy="263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553154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74475-E06B-447B-AF23-42665DD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.NET Core 3.0 themes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2B3F901D-AA47-4DBF-9840-11F0EDF43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8395D-E673-4604-A342-0E524C9D6968}"/>
              </a:ext>
            </a:extLst>
          </p:cNvPr>
          <p:cNvSpPr/>
          <p:nvPr/>
        </p:nvSpPr>
        <p:spPr>
          <a:xfrm>
            <a:off x="115902" y="2783734"/>
            <a:ext cx="1983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buClrTx/>
              <a:defRPr/>
            </a:pPr>
            <a:r>
              <a:rPr lang="en-US" sz="1800" b="1" kern="1200" dirty="0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Windows </a:t>
            </a:r>
          </a:p>
          <a:p>
            <a:pPr algn="ctr" defTabSz="685800">
              <a:buClrTx/>
              <a:defRPr/>
            </a:pPr>
            <a:r>
              <a:rPr lang="en-US" sz="1800" b="1" kern="1200" dirty="0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desktop 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A893E-6C4E-401A-BD11-8ACF8B5698F0}"/>
              </a:ext>
            </a:extLst>
          </p:cNvPr>
          <p:cNvSpPr/>
          <p:nvPr/>
        </p:nvSpPr>
        <p:spPr>
          <a:xfrm>
            <a:off x="4491133" y="2783734"/>
            <a:ext cx="219745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>
              <a:buClrTx/>
              <a:defRPr/>
            </a:pPr>
            <a:r>
              <a:rPr lang="en-US" sz="1800" b="1" kern="1200" dirty="0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Artificial intelligence &amp; 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375FD2-2E0F-4489-9DE9-A411D5DFC46E}"/>
              </a:ext>
            </a:extLst>
          </p:cNvPr>
          <p:cNvSpPr/>
          <p:nvPr/>
        </p:nvSpPr>
        <p:spPr>
          <a:xfrm>
            <a:off x="2104836" y="2783734"/>
            <a:ext cx="219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buClrTx/>
              <a:defRPr/>
            </a:pPr>
            <a:r>
              <a:rPr lang="en-US" sz="1800" b="1" kern="1200" dirty="0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Full-stack web </a:t>
            </a:r>
            <a:r>
              <a:rPr lang="en-US" sz="1800" b="1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d</a:t>
            </a:r>
            <a:r>
              <a:rPr lang="en-US" sz="1800" b="1" kern="1200" dirty="0" err="1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evelopment</a:t>
            </a:r>
            <a:endParaRPr lang="en-US" sz="1800" b="1" kern="1200" dirty="0">
              <a:solidFill>
                <a:srgbClr val="505050"/>
              </a:solidFill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5" name="brain_2" title="Icon of a brain with circles and connection lines inside">
            <a:extLst>
              <a:ext uri="{FF2B5EF4-FFF2-40B4-BE49-F238E27FC236}">
                <a16:creationId xmlns:a16="http://schemas.microsoft.com/office/drawing/2014/main" id="{63831A82-AD43-4603-B3E2-C2B4901163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1440" y="1627380"/>
            <a:ext cx="1176842" cy="789108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solidFill>
            <a:schemeClr val="bg1"/>
          </a:solidFill>
          <a:ln w="57150" cap="sq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  <a:defRPr/>
            </a:pPr>
            <a:endParaRPr lang="en-US" sz="1350" b="1" kern="12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16" name="globe_2" title="Icon of a sphere made of lines">
            <a:extLst>
              <a:ext uri="{FF2B5EF4-FFF2-40B4-BE49-F238E27FC236}">
                <a16:creationId xmlns:a16="http://schemas.microsoft.com/office/drawing/2014/main" id="{3B91B990-782D-4610-990B-67B6C6767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7613" y="1715330"/>
            <a:ext cx="701158" cy="701158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76200" cap="flat">
            <a:solidFill>
              <a:srgbClr val="00206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  <a:defRPr/>
            </a:pPr>
            <a:endParaRPr lang="en-US" sz="675" kern="12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616E45-3A1F-43F3-9CDF-4EC39EBAD309}"/>
              </a:ext>
            </a:extLst>
          </p:cNvPr>
          <p:cNvSpPr/>
          <p:nvPr/>
        </p:nvSpPr>
        <p:spPr>
          <a:xfrm>
            <a:off x="6746050" y="2784395"/>
            <a:ext cx="219745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>
              <a:buClrTx/>
              <a:defRPr/>
            </a:pPr>
            <a:r>
              <a:rPr lang="en-US" sz="1800" b="1" kern="1200" dirty="0">
                <a:solidFill>
                  <a:srgbClr val="505050"/>
                </a:solidFill>
                <a:latin typeface="Segoe UI"/>
                <a:ea typeface="+mn-ea"/>
                <a:cs typeface="Segoe UI Semilight" panose="020B0402040204020203" pitchFamily="34" charset="0"/>
              </a:rPr>
              <a:t>Big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A2847-1EFA-422F-BBB1-D4430BA5F4E7}"/>
              </a:ext>
            </a:extLst>
          </p:cNvPr>
          <p:cNvGrpSpPr/>
          <p:nvPr/>
        </p:nvGrpSpPr>
        <p:grpSpPr>
          <a:xfrm>
            <a:off x="545023" y="1430006"/>
            <a:ext cx="1176842" cy="1223524"/>
            <a:chOff x="915060" y="1967975"/>
            <a:chExt cx="1434439" cy="1434439"/>
          </a:xfrm>
        </p:grpSpPr>
        <p:pic>
          <p:nvPicPr>
            <p:cNvPr id="4" name="Graphic 3" descr="Laptop">
              <a:extLst>
                <a:ext uri="{FF2B5EF4-FFF2-40B4-BE49-F238E27FC236}">
                  <a16:creationId xmlns:a16="http://schemas.microsoft.com/office/drawing/2014/main" id="{A6656E29-AEF1-480C-BB85-407E399D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060" y="1967975"/>
              <a:ext cx="1434439" cy="1434439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4BA0FF0-F5A6-41F5-8A24-85AEF93D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912" y="2478456"/>
              <a:ext cx="301640" cy="321500"/>
            </a:xfrm>
            <a:prstGeom prst="rect">
              <a:avLst/>
            </a:prstGeom>
            <a:noFill/>
            <a:ln w="38100">
              <a:noFill/>
            </a:ln>
          </p:spPr>
        </p:pic>
      </p:grpSp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6266DF7D-7196-4CF9-9465-FEDB3CB36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2944" y="1529935"/>
            <a:ext cx="1023666" cy="10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CDECC-ACED-4BFA-A8DE-4580F60D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 desktop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E139-349E-4782-99B7-5835C9247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Windows forms </a:t>
            </a:r>
          </a:p>
          <a:p>
            <a:r>
              <a:rPr lang="en-US" dirty="0"/>
              <a:t>WPF </a:t>
            </a:r>
          </a:p>
          <a:p>
            <a:r>
              <a:rPr lang="en-US" dirty="0">
                <a:latin typeface="+mn-lt"/>
              </a:rPr>
              <a:t>UWP, Unity (coming in the 3.0 wave)</a:t>
            </a:r>
          </a:p>
          <a:p>
            <a:r>
              <a:rPr lang="en-US" dirty="0"/>
              <a:t>Access to all the Windows 10 APIs</a:t>
            </a:r>
            <a:endParaRPr lang="en-US" dirty="0">
              <a:latin typeface="+mn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1C641-B2AF-41DF-A68E-13EBA2C1AB4A}"/>
              </a:ext>
            </a:extLst>
          </p:cNvPr>
          <p:cNvGrpSpPr/>
          <p:nvPr/>
        </p:nvGrpSpPr>
        <p:grpSpPr>
          <a:xfrm>
            <a:off x="2138928" y="3176727"/>
            <a:ext cx="4629163" cy="1465097"/>
            <a:chOff x="2824426" y="4720868"/>
            <a:chExt cx="6172217" cy="1953462"/>
          </a:xfrm>
        </p:grpSpPr>
        <p:sp>
          <p:nvSpPr>
            <p:cNvPr id="7" name="desktop" title="a desktop PC">
              <a:extLst>
                <a:ext uri="{FF2B5EF4-FFF2-40B4-BE49-F238E27FC236}">
                  <a16:creationId xmlns:a16="http://schemas.microsoft.com/office/drawing/2014/main" id="{70F7BAE5-2F97-4E8B-840B-5CCEAAD3BC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17006" y="5400471"/>
              <a:ext cx="1187405" cy="1168018"/>
            </a:xfrm>
            <a:custGeom>
              <a:avLst/>
              <a:gdLst>
                <a:gd name="T0" fmla="*/ 245 w 245"/>
                <a:gd name="T1" fmla="*/ 67 h 241"/>
                <a:gd name="T2" fmla="*/ 245 w 245"/>
                <a:gd name="T3" fmla="*/ 138 h 241"/>
                <a:gd name="T4" fmla="*/ 0 w 245"/>
                <a:gd name="T5" fmla="*/ 138 h 241"/>
                <a:gd name="T6" fmla="*/ 0 w 245"/>
                <a:gd name="T7" fmla="*/ 0 h 241"/>
                <a:gd name="T8" fmla="*/ 245 w 245"/>
                <a:gd name="T9" fmla="*/ 0 h 241"/>
                <a:gd name="T10" fmla="*/ 245 w 245"/>
                <a:gd name="T11" fmla="*/ 67 h 241"/>
                <a:gd name="T12" fmla="*/ 224 w 245"/>
                <a:gd name="T13" fmla="*/ 222 h 241"/>
                <a:gd name="T14" fmla="*/ 212 w 245"/>
                <a:gd name="T15" fmla="*/ 204 h 241"/>
                <a:gd name="T16" fmla="*/ 33 w 245"/>
                <a:gd name="T17" fmla="*/ 204 h 241"/>
                <a:gd name="T18" fmla="*/ 7 w 245"/>
                <a:gd name="T19" fmla="*/ 241 h 241"/>
                <a:gd name="T20" fmla="*/ 238 w 245"/>
                <a:gd name="T21" fmla="*/ 241 h 241"/>
                <a:gd name="T22" fmla="*/ 224 w 245"/>
                <a:gd name="T23" fmla="*/ 222 h 241"/>
                <a:gd name="T24" fmla="*/ 79 w 245"/>
                <a:gd name="T25" fmla="*/ 172 h 241"/>
                <a:gd name="T26" fmla="*/ 165 w 245"/>
                <a:gd name="T27" fmla="*/ 172 h 241"/>
                <a:gd name="T28" fmla="*/ 123 w 245"/>
                <a:gd name="T29" fmla="*/ 139 h 241"/>
                <a:gd name="T30" fmla="*/ 123 w 245"/>
                <a:gd name="T31" fmla="*/ 17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241">
                  <a:moveTo>
                    <a:pt x="245" y="67"/>
                  </a:moveTo>
                  <a:lnTo>
                    <a:pt x="245" y="138"/>
                  </a:lnTo>
                  <a:lnTo>
                    <a:pt x="0" y="138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67"/>
                  </a:lnTo>
                  <a:moveTo>
                    <a:pt x="224" y="222"/>
                  </a:moveTo>
                  <a:lnTo>
                    <a:pt x="212" y="204"/>
                  </a:lnTo>
                  <a:lnTo>
                    <a:pt x="33" y="204"/>
                  </a:lnTo>
                  <a:lnTo>
                    <a:pt x="7" y="241"/>
                  </a:lnTo>
                  <a:lnTo>
                    <a:pt x="238" y="241"/>
                  </a:lnTo>
                  <a:lnTo>
                    <a:pt x="224" y="222"/>
                  </a:lnTo>
                  <a:moveTo>
                    <a:pt x="79" y="172"/>
                  </a:moveTo>
                  <a:lnTo>
                    <a:pt x="165" y="172"/>
                  </a:lnTo>
                  <a:moveTo>
                    <a:pt x="123" y="139"/>
                  </a:moveTo>
                  <a:lnTo>
                    <a:pt x="123" y="171"/>
                  </a:ln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FEA0D7B-948D-4FE4-9C49-A7DF1FDC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48" y="5539563"/>
              <a:ext cx="397482" cy="4236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08F4FF1-07C5-4F4E-BA06-6D3F9D7F4197}"/>
                </a:ext>
              </a:extLst>
            </p:cNvPr>
            <p:cNvCxnSpPr>
              <a:cxnSpLocks/>
            </p:cNvCxnSpPr>
            <p:nvPr/>
          </p:nvCxnSpPr>
          <p:spPr>
            <a:xfrm>
              <a:off x="4406988" y="5083039"/>
              <a:ext cx="593702" cy="24478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68622A-8D19-4F75-BF82-3FFBCB583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219" y="5118638"/>
              <a:ext cx="962375" cy="37220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817545-5218-4C12-B624-B15F478199DF}"/>
                </a:ext>
              </a:extLst>
            </p:cNvPr>
            <p:cNvCxnSpPr/>
            <p:nvPr/>
          </p:nvCxnSpPr>
          <p:spPr>
            <a:xfrm flipV="1">
              <a:off x="4189228" y="6124353"/>
              <a:ext cx="797442" cy="29771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BE72A-AAD5-4684-87B7-9089DDF625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1219" y="6124353"/>
              <a:ext cx="993880" cy="14885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enericApp_EB3B" title="Icon of an app window">
              <a:extLst>
                <a:ext uri="{FF2B5EF4-FFF2-40B4-BE49-F238E27FC236}">
                  <a16:creationId xmlns:a16="http://schemas.microsoft.com/office/drawing/2014/main" id="{7E50F6A6-970C-4597-BF22-DBAE0299F2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04377" y="4888277"/>
              <a:ext cx="575803" cy="460824"/>
            </a:xfrm>
            <a:custGeom>
              <a:avLst/>
              <a:gdLst>
                <a:gd name="T0" fmla="*/ 5088 w 5088"/>
                <a:gd name="T1" fmla="*/ 4072 h 4072"/>
                <a:gd name="T2" fmla="*/ 0 w 5088"/>
                <a:gd name="T3" fmla="*/ 4072 h 4072"/>
                <a:gd name="T4" fmla="*/ 0 w 5088"/>
                <a:gd name="T5" fmla="*/ 0 h 4072"/>
                <a:gd name="T6" fmla="*/ 5088 w 5088"/>
                <a:gd name="T7" fmla="*/ 0 h 4072"/>
                <a:gd name="T8" fmla="*/ 5088 w 5088"/>
                <a:gd name="T9" fmla="*/ 4072 h 4072"/>
                <a:gd name="T10" fmla="*/ 0 w 5088"/>
                <a:gd name="T11" fmla="*/ 1018 h 4072"/>
                <a:gd name="T12" fmla="*/ 5004 w 5088"/>
                <a:gd name="T13" fmla="*/ 1018 h 4072"/>
                <a:gd name="T14" fmla="*/ 2035 w 5088"/>
                <a:gd name="T15" fmla="*/ 1697 h 4072"/>
                <a:gd name="T16" fmla="*/ 678 w 5088"/>
                <a:gd name="T17" fmla="*/ 1697 h 4072"/>
                <a:gd name="T18" fmla="*/ 678 w 5088"/>
                <a:gd name="T19" fmla="*/ 3393 h 4072"/>
                <a:gd name="T20" fmla="*/ 2035 w 5088"/>
                <a:gd name="T21" fmla="*/ 3393 h 4072"/>
                <a:gd name="T22" fmla="*/ 2035 w 5088"/>
                <a:gd name="T23" fmla="*/ 1697 h 4072"/>
                <a:gd name="T24" fmla="*/ 2544 w 5088"/>
                <a:gd name="T25" fmla="*/ 1697 h 4072"/>
                <a:gd name="T26" fmla="*/ 3561 w 5088"/>
                <a:gd name="T27" fmla="*/ 1697 h 4072"/>
                <a:gd name="T28" fmla="*/ 2544 w 5088"/>
                <a:gd name="T29" fmla="*/ 2375 h 4072"/>
                <a:gd name="T30" fmla="*/ 3561 w 5088"/>
                <a:gd name="T31" fmla="*/ 2375 h 4072"/>
                <a:gd name="T32" fmla="*/ 2544 w 5088"/>
                <a:gd name="T33" fmla="*/ 3054 h 4072"/>
                <a:gd name="T34" fmla="*/ 3222 w 5088"/>
                <a:gd name="T35" fmla="*/ 3054 h 4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8" h="4072">
                  <a:moveTo>
                    <a:pt x="5088" y="4072"/>
                  </a:moveTo>
                  <a:lnTo>
                    <a:pt x="0" y="4072"/>
                  </a:lnTo>
                  <a:lnTo>
                    <a:pt x="0" y="0"/>
                  </a:lnTo>
                  <a:lnTo>
                    <a:pt x="5088" y="0"/>
                  </a:lnTo>
                  <a:lnTo>
                    <a:pt x="5088" y="4072"/>
                  </a:lnTo>
                  <a:moveTo>
                    <a:pt x="0" y="1018"/>
                  </a:moveTo>
                  <a:lnTo>
                    <a:pt x="5004" y="1018"/>
                  </a:lnTo>
                  <a:moveTo>
                    <a:pt x="2035" y="1697"/>
                  </a:moveTo>
                  <a:lnTo>
                    <a:pt x="678" y="1697"/>
                  </a:lnTo>
                  <a:lnTo>
                    <a:pt x="678" y="3393"/>
                  </a:lnTo>
                  <a:lnTo>
                    <a:pt x="2035" y="3393"/>
                  </a:lnTo>
                  <a:lnTo>
                    <a:pt x="2035" y="1697"/>
                  </a:lnTo>
                  <a:moveTo>
                    <a:pt x="2544" y="1697"/>
                  </a:moveTo>
                  <a:lnTo>
                    <a:pt x="3561" y="1697"/>
                  </a:lnTo>
                  <a:moveTo>
                    <a:pt x="2544" y="2375"/>
                  </a:moveTo>
                  <a:lnTo>
                    <a:pt x="3561" y="2375"/>
                  </a:lnTo>
                  <a:moveTo>
                    <a:pt x="2544" y="3054"/>
                  </a:moveTo>
                  <a:lnTo>
                    <a:pt x="3222" y="3054"/>
                  </a:ln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Website" title="Icon of multiple app windows">
              <a:extLst>
                <a:ext uri="{FF2B5EF4-FFF2-40B4-BE49-F238E27FC236}">
                  <a16:creationId xmlns:a16="http://schemas.microsoft.com/office/drawing/2014/main" id="{91984D04-4347-4999-A5B6-9A5B6A4373B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39079" y="6169799"/>
              <a:ext cx="575803" cy="504531"/>
            </a:xfrm>
            <a:custGeom>
              <a:avLst/>
              <a:gdLst>
                <a:gd name="T0" fmla="*/ 0 w 614"/>
                <a:gd name="T1" fmla="*/ 0 h 538"/>
                <a:gd name="T2" fmla="*/ 614 w 614"/>
                <a:gd name="T3" fmla="*/ 0 h 538"/>
                <a:gd name="T4" fmla="*/ 614 w 614"/>
                <a:gd name="T5" fmla="*/ 538 h 538"/>
                <a:gd name="T6" fmla="*/ 0 w 614"/>
                <a:gd name="T7" fmla="*/ 538 h 538"/>
                <a:gd name="T8" fmla="*/ 0 w 614"/>
                <a:gd name="T9" fmla="*/ 0 h 538"/>
                <a:gd name="T10" fmla="*/ 0 w 614"/>
                <a:gd name="T11" fmla="*/ 0 h 538"/>
                <a:gd name="T12" fmla="*/ 327 w 614"/>
                <a:gd name="T13" fmla="*/ 250 h 538"/>
                <a:gd name="T14" fmla="*/ 327 w 614"/>
                <a:gd name="T15" fmla="*/ 250 h 538"/>
                <a:gd name="T16" fmla="*/ 327 w 614"/>
                <a:gd name="T17" fmla="*/ 87 h 538"/>
                <a:gd name="T18" fmla="*/ 77 w 614"/>
                <a:gd name="T19" fmla="*/ 87 h 538"/>
                <a:gd name="T20" fmla="*/ 77 w 614"/>
                <a:gd name="T21" fmla="*/ 250 h 538"/>
                <a:gd name="T22" fmla="*/ 128 w 614"/>
                <a:gd name="T23" fmla="*/ 250 h 538"/>
                <a:gd name="T24" fmla="*/ 327 w 614"/>
                <a:gd name="T25" fmla="*/ 250 h 538"/>
                <a:gd name="T26" fmla="*/ 327 w 614"/>
                <a:gd name="T27" fmla="*/ 250 h 538"/>
                <a:gd name="T28" fmla="*/ 139 w 614"/>
                <a:gd name="T29" fmla="*/ 254 h 538"/>
                <a:gd name="T30" fmla="*/ 139 w 614"/>
                <a:gd name="T31" fmla="*/ 362 h 538"/>
                <a:gd name="T32" fmla="*/ 513 w 614"/>
                <a:gd name="T33" fmla="*/ 362 h 538"/>
                <a:gd name="T34" fmla="*/ 513 w 614"/>
                <a:gd name="T35" fmla="*/ 163 h 538"/>
                <a:gd name="T36" fmla="*/ 325 w 614"/>
                <a:gd name="T37" fmla="*/ 163 h 538"/>
                <a:gd name="T38" fmla="*/ 0 w 614"/>
                <a:gd name="T39" fmla="*/ 451 h 538"/>
                <a:gd name="T40" fmla="*/ 614 w 614"/>
                <a:gd name="T41" fmla="*/ 45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4" h="538">
                  <a:moveTo>
                    <a:pt x="0" y="0"/>
                  </a:moveTo>
                  <a:lnTo>
                    <a:pt x="614" y="0"/>
                  </a:lnTo>
                  <a:lnTo>
                    <a:pt x="614" y="538"/>
                  </a:lnTo>
                  <a:lnTo>
                    <a:pt x="0" y="538"/>
                  </a:lnTo>
                  <a:lnTo>
                    <a:pt x="0" y="0"/>
                  </a:lnTo>
                  <a:lnTo>
                    <a:pt x="0" y="0"/>
                  </a:lnTo>
                  <a:moveTo>
                    <a:pt x="327" y="250"/>
                  </a:moveTo>
                  <a:lnTo>
                    <a:pt x="327" y="250"/>
                  </a:lnTo>
                  <a:lnTo>
                    <a:pt x="327" y="87"/>
                  </a:lnTo>
                  <a:lnTo>
                    <a:pt x="77" y="87"/>
                  </a:lnTo>
                  <a:lnTo>
                    <a:pt x="77" y="250"/>
                  </a:lnTo>
                  <a:lnTo>
                    <a:pt x="128" y="250"/>
                  </a:lnTo>
                  <a:lnTo>
                    <a:pt x="327" y="250"/>
                  </a:lnTo>
                  <a:lnTo>
                    <a:pt x="327" y="250"/>
                  </a:lnTo>
                  <a:moveTo>
                    <a:pt x="139" y="254"/>
                  </a:moveTo>
                  <a:lnTo>
                    <a:pt x="139" y="362"/>
                  </a:lnTo>
                  <a:lnTo>
                    <a:pt x="513" y="362"/>
                  </a:lnTo>
                  <a:lnTo>
                    <a:pt x="513" y="163"/>
                  </a:lnTo>
                  <a:lnTo>
                    <a:pt x="325" y="163"/>
                  </a:lnTo>
                  <a:moveTo>
                    <a:pt x="0" y="451"/>
                  </a:moveTo>
                  <a:lnTo>
                    <a:pt x="614" y="451"/>
                  </a:ln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pen" title="Icon of a surface pen with a drawn line below it">
              <a:extLst>
                <a:ext uri="{FF2B5EF4-FFF2-40B4-BE49-F238E27FC236}">
                  <a16:creationId xmlns:a16="http://schemas.microsoft.com/office/drawing/2014/main" id="{2CBB8CEB-72B7-4A7A-B793-D2B9BBA575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29637" y="4720868"/>
              <a:ext cx="514683" cy="520917"/>
            </a:xfrm>
            <a:custGeom>
              <a:avLst/>
              <a:gdLst>
                <a:gd name="T0" fmla="*/ 222 w 326"/>
                <a:gd name="T1" fmla="*/ 329 h 329"/>
                <a:gd name="T2" fmla="*/ 211 w 326"/>
                <a:gd name="T3" fmla="*/ 308 h 329"/>
                <a:gd name="T4" fmla="*/ 187 w 326"/>
                <a:gd name="T5" fmla="*/ 128 h 329"/>
                <a:gd name="T6" fmla="*/ 149 w 326"/>
                <a:gd name="T7" fmla="*/ 49 h 329"/>
                <a:gd name="T8" fmla="*/ 144 w 326"/>
                <a:gd name="T9" fmla="*/ 44 h 329"/>
                <a:gd name="T10" fmla="*/ 138 w 326"/>
                <a:gd name="T11" fmla="*/ 45 h 329"/>
                <a:gd name="T12" fmla="*/ 114 w 326"/>
                <a:gd name="T13" fmla="*/ 57 h 329"/>
                <a:gd name="T14" fmla="*/ 87 w 326"/>
                <a:gd name="T15" fmla="*/ 26 h 329"/>
                <a:gd name="T16" fmla="*/ 78 w 326"/>
                <a:gd name="T17" fmla="*/ 7 h 329"/>
                <a:gd name="T18" fmla="*/ 64 w 326"/>
                <a:gd name="T19" fmla="*/ 3 h 329"/>
                <a:gd name="T20" fmla="*/ 50 w 326"/>
                <a:gd name="T21" fmla="*/ 10 h 329"/>
                <a:gd name="T22" fmla="*/ 44 w 326"/>
                <a:gd name="T23" fmla="*/ 24 h 329"/>
                <a:gd name="T24" fmla="*/ 53 w 326"/>
                <a:gd name="T25" fmla="*/ 42 h 329"/>
                <a:gd name="T26" fmla="*/ 215 w 326"/>
                <a:gd name="T27" fmla="*/ 265 h 329"/>
                <a:gd name="T28" fmla="*/ 212 w 326"/>
                <a:gd name="T29" fmla="*/ 256 h 329"/>
                <a:gd name="T30" fmla="*/ 100 w 326"/>
                <a:gd name="T31" fmla="*/ 28 h 329"/>
                <a:gd name="T32" fmla="*/ 90 w 326"/>
                <a:gd name="T33" fmla="*/ 24 h 329"/>
                <a:gd name="T34" fmla="*/ 52 w 326"/>
                <a:gd name="T35" fmla="*/ 43 h 329"/>
                <a:gd name="T36" fmla="*/ 49 w 326"/>
                <a:gd name="T37" fmla="*/ 53 h 329"/>
                <a:gd name="T38" fmla="*/ 163 w 326"/>
                <a:gd name="T39" fmla="*/ 285 h 329"/>
                <a:gd name="T40" fmla="*/ 167 w 326"/>
                <a:gd name="T41" fmla="*/ 290 h 329"/>
                <a:gd name="T42" fmla="*/ 171 w 326"/>
                <a:gd name="T43" fmla="*/ 293 h 329"/>
                <a:gd name="T44" fmla="*/ 210 w 326"/>
                <a:gd name="T45" fmla="*/ 308 h 329"/>
                <a:gd name="T46" fmla="*/ 212 w 326"/>
                <a:gd name="T47" fmla="*/ 308 h 329"/>
                <a:gd name="T48" fmla="*/ 216 w 326"/>
                <a:gd name="T49" fmla="*/ 273 h 329"/>
                <a:gd name="T50" fmla="*/ 215 w 326"/>
                <a:gd name="T51" fmla="*/ 265 h 329"/>
                <a:gd name="T52" fmla="*/ 215 w 326"/>
                <a:gd name="T53" fmla="*/ 265 h 329"/>
                <a:gd name="T54" fmla="*/ 39 w 326"/>
                <a:gd name="T55" fmla="*/ 133 h 329"/>
                <a:gd name="T56" fmla="*/ 32 w 326"/>
                <a:gd name="T57" fmla="*/ 133 h 329"/>
                <a:gd name="T58" fmla="*/ 0 w 326"/>
                <a:gd name="T59" fmla="*/ 166 h 329"/>
                <a:gd name="T60" fmla="*/ 0 w 326"/>
                <a:gd name="T61" fmla="*/ 166 h 329"/>
                <a:gd name="T62" fmla="*/ 33 w 326"/>
                <a:gd name="T63" fmla="*/ 197 h 329"/>
                <a:gd name="T64" fmla="*/ 74 w 326"/>
                <a:gd name="T65" fmla="*/ 196 h 329"/>
                <a:gd name="T66" fmla="*/ 253 w 326"/>
                <a:gd name="T67" fmla="*/ 327 h 329"/>
                <a:gd name="T68" fmla="*/ 261 w 326"/>
                <a:gd name="T69" fmla="*/ 327 h 329"/>
                <a:gd name="T70" fmla="*/ 325 w 326"/>
                <a:gd name="T71" fmla="*/ 261 h 329"/>
                <a:gd name="T72" fmla="*/ 325 w 326"/>
                <a:gd name="T73" fmla="*/ 261 h 329"/>
                <a:gd name="T74" fmla="*/ 259 w 326"/>
                <a:gd name="T75" fmla="*/ 198 h 329"/>
                <a:gd name="T76" fmla="*/ 227 w 326"/>
                <a:gd name="T77" fmla="*/ 19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329">
                  <a:moveTo>
                    <a:pt x="222" y="329"/>
                  </a:moveTo>
                  <a:cubicBezTo>
                    <a:pt x="211" y="308"/>
                    <a:pt x="211" y="308"/>
                    <a:pt x="211" y="308"/>
                  </a:cubicBezTo>
                  <a:moveTo>
                    <a:pt x="187" y="128"/>
                  </a:moveTo>
                  <a:cubicBezTo>
                    <a:pt x="149" y="49"/>
                    <a:pt x="149" y="49"/>
                    <a:pt x="149" y="49"/>
                  </a:cubicBezTo>
                  <a:cubicBezTo>
                    <a:pt x="149" y="49"/>
                    <a:pt x="147" y="45"/>
                    <a:pt x="144" y="44"/>
                  </a:cubicBezTo>
                  <a:cubicBezTo>
                    <a:pt x="141" y="43"/>
                    <a:pt x="138" y="45"/>
                    <a:pt x="138" y="45"/>
                  </a:cubicBezTo>
                  <a:cubicBezTo>
                    <a:pt x="114" y="57"/>
                    <a:pt x="114" y="57"/>
                    <a:pt x="114" y="57"/>
                  </a:cubicBezTo>
                  <a:moveTo>
                    <a:pt x="87" y="26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6" y="2"/>
                    <a:pt x="69" y="0"/>
                    <a:pt x="64" y="3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4" y="13"/>
                    <a:pt x="42" y="19"/>
                    <a:pt x="44" y="24"/>
                  </a:cubicBezTo>
                  <a:cubicBezTo>
                    <a:pt x="53" y="42"/>
                    <a:pt x="53" y="42"/>
                    <a:pt x="53" y="42"/>
                  </a:cubicBezTo>
                  <a:moveTo>
                    <a:pt x="215" y="265"/>
                  </a:moveTo>
                  <a:cubicBezTo>
                    <a:pt x="215" y="262"/>
                    <a:pt x="212" y="256"/>
                    <a:pt x="212" y="25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8" y="24"/>
                    <a:pt x="93" y="23"/>
                    <a:pt x="90" y="2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9" y="45"/>
                    <a:pt x="47" y="49"/>
                    <a:pt x="49" y="53"/>
                  </a:cubicBezTo>
                  <a:cubicBezTo>
                    <a:pt x="163" y="285"/>
                    <a:pt x="163" y="285"/>
                    <a:pt x="163" y="285"/>
                  </a:cubicBezTo>
                  <a:cubicBezTo>
                    <a:pt x="163" y="285"/>
                    <a:pt x="165" y="288"/>
                    <a:pt x="167" y="290"/>
                  </a:cubicBezTo>
                  <a:cubicBezTo>
                    <a:pt x="168" y="291"/>
                    <a:pt x="171" y="293"/>
                    <a:pt x="171" y="293"/>
                  </a:cubicBezTo>
                  <a:cubicBezTo>
                    <a:pt x="181" y="298"/>
                    <a:pt x="207" y="309"/>
                    <a:pt x="210" y="308"/>
                  </a:cubicBezTo>
                  <a:cubicBezTo>
                    <a:pt x="210" y="308"/>
                    <a:pt x="211" y="308"/>
                    <a:pt x="212" y="308"/>
                  </a:cubicBezTo>
                  <a:cubicBezTo>
                    <a:pt x="214" y="306"/>
                    <a:pt x="215" y="285"/>
                    <a:pt x="216" y="273"/>
                  </a:cubicBezTo>
                  <a:cubicBezTo>
                    <a:pt x="216" y="268"/>
                    <a:pt x="215" y="265"/>
                    <a:pt x="215" y="265"/>
                  </a:cubicBezTo>
                  <a:cubicBezTo>
                    <a:pt x="215" y="265"/>
                    <a:pt x="215" y="267"/>
                    <a:pt x="215" y="265"/>
                  </a:cubicBezTo>
                  <a:close/>
                  <a:moveTo>
                    <a:pt x="39" y="133"/>
                  </a:moveTo>
                  <a:cubicBezTo>
                    <a:pt x="32" y="133"/>
                    <a:pt x="32" y="133"/>
                    <a:pt x="32" y="133"/>
                  </a:cubicBezTo>
                  <a:cubicBezTo>
                    <a:pt x="14" y="134"/>
                    <a:pt x="0" y="148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83"/>
                    <a:pt x="15" y="197"/>
                    <a:pt x="33" y="197"/>
                  </a:cubicBezTo>
                  <a:cubicBezTo>
                    <a:pt x="74" y="196"/>
                    <a:pt x="74" y="196"/>
                    <a:pt x="74" y="196"/>
                  </a:cubicBezTo>
                  <a:moveTo>
                    <a:pt x="253" y="327"/>
                  </a:moveTo>
                  <a:cubicBezTo>
                    <a:pt x="261" y="327"/>
                    <a:pt x="261" y="327"/>
                    <a:pt x="261" y="327"/>
                  </a:cubicBezTo>
                  <a:cubicBezTo>
                    <a:pt x="297" y="327"/>
                    <a:pt x="326" y="297"/>
                    <a:pt x="325" y="261"/>
                  </a:cubicBezTo>
                  <a:cubicBezTo>
                    <a:pt x="325" y="261"/>
                    <a:pt x="325" y="261"/>
                    <a:pt x="325" y="261"/>
                  </a:cubicBezTo>
                  <a:cubicBezTo>
                    <a:pt x="324" y="226"/>
                    <a:pt x="295" y="197"/>
                    <a:pt x="259" y="198"/>
                  </a:cubicBezTo>
                  <a:cubicBezTo>
                    <a:pt x="227" y="198"/>
                    <a:pt x="227" y="198"/>
                    <a:pt x="227" y="198"/>
                  </a:cubicBez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675" kern="12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PhotoCollection_E7AA" title="Icon of a stacked photo of a landscape">
              <a:extLst>
                <a:ext uri="{FF2B5EF4-FFF2-40B4-BE49-F238E27FC236}">
                  <a16:creationId xmlns:a16="http://schemas.microsoft.com/office/drawing/2014/main" id="{4DCC9A28-30FC-49E8-9460-435EECE96D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85688" y="5327824"/>
              <a:ext cx="610955" cy="466815"/>
            </a:xfrm>
            <a:custGeom>
              <a:avLst/>
              <a:gdLst>
                <a:gd name="T0" fmla="*/ 3326 w 3752"/>
                <a:gd name="T1" fmla="*/ 2439 h 2865"/>
                <a:gd name="T2" fmla="*/ 0 w 3752"/>
                <a:gd name="T3" fmla="*/ 2439 h 2865"/>
                <a:gd name="T4" fmla="*/ 0 w 3752"/>
                <a:gd name="T5" fmla="*/ 0 h 2865"/>
                <a:gd name="T6" fmla="*/ 3326 w 3752"/>
                <a:gd name="T7" fmla="*/ 0 h 2865"/>
                <a:gd name="T8" fmla="*/ 3326 w 3752"/>
                <a:gd name="T9" fmla="*/ 2439 h 2865"/>
                <a:gd name="T10" fmla="*/ 2616 w 3752"/>
                <a:gd name="T11" fmla="*/ 665 h 2865"/>
                <a:gd name="T12" fmla="*/ 2660 w 3752"/>
                <a:gd name="T13" fmla="*/ 710 h 2865"/>
                <a:gd name="T14" fmla="*/ 2705 w 3752"/>
                <a:gd name="T15" fmla="*/ 665 h 2865"/>
                <a:gd name="T16" fmla="*/ 2660 w 3752"/>
                <a:gd name="T17" fmla="*/ 620 h 2865"/>
                <a:gd name="T18" fmla="*/ 2616 w 3752"/>
                <a:gd name="T19" fmla="*/ 665 h 2865"/>
                <a:gd name="T20" fmla="*/ 2660 w 3752"/>
                <a:gd name="T21" fmla="*/ 2439 h 2865"/>
                <a:gd name="T22" fmla="*/ 887 w 3752"/>
                <a:gd name="T23" fmla="*/ 665 h 2865"/>
                <a:gd name="T24" fmla="*/ 0 w 3752"/>
                <a:gd name="T25" fmla="*/ 1552 h 2865"/>
                <a:gd name="T26" fmla="*/ 3326 w 3752"/>
                <a:gd name="T27" fmla="*/ 2217 h 2865"/>
                <a:gd name="T28" fmla="*/ 2439 w 3752"/>
                <a:gd name="T29" fmla="*/ 1330 h 2865"/>
                <a:gd name="T30" fmla="*/ 1995 w 3752"/>
                <a:gd name="T31" fmla="*/ 1774 h 2865"/>
                <a:gd name="T32" fmla="*/ 426 w 3752"/>
                <a:gd name="T33" fmla="*/ 2439 h 2865"/>
                <a:gd name="T34" fmla="*/ 426 w 3752"/>
                <a:gd name="T35" fmla="*/ 2865 h 2865"/>
                <a:gd name="T36" fmla="*/ 3752 w 3752"/>
                <a:gd name="T37" fmla="*/ 2865 h 2865"/>
                <a:gd name="T38" fmla="*/ 3752 w 3752"/>
                <a:gd name="T39" fmla="*/ 426 h 2865"/>
                <a:gd name="T40" fmla="*/ 3326 w 3752"/>
                <a:gd name="T41" fmla="*/ 426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52" h="2865">
                  <a:moveTo>
                    <a:pt x="3326" y="2439"/>
                  </a:moveTo>
                  <a:cubicBezTo>
                    <a:pt x="0" y="2439"/>
                    <a:pt x="0" y="2439"/>
                    <a:pt x="0" y="2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26" y="0"/>
                    <a:pt x="3326" y="0"/>
                    <a:pt x="3326" y="0"/>
                  </a:cubicBezTo>
                  <a:lnTo>
                    <a:pt x="3326" y="2439"/>
                  </a:lnTo>
                  <a:close/>
                  <a:moveTo>
                    <a:pt x="2616" y="665"/>
                  </a:moveTo>
                  <a:cubicBezTo>
                    <a:pt x="2616" y="690"/>
                    <a:pt x="2636" y="710"/>
                    <a:pt x="2660" y="710"/>
                  </a:cubicBezTo>
                  <a:cubicBezTo>
                    <a:pt x="2685" y="710"/>
                    <a:pt x="2705" y="690"/>
                    <a:pt x="2705" y="665"/>
                  </a:cubicBezTo>
                  <a:cubicBezTo>
                    <a:pt x="2705" y="640"/>
                    <a:pt x="2685" y="620"/>
                    <a:pt x="2660" y="620"/>
                  </a:cubicBezTo>
                  <a:cubicBezTo>
                    <a:pt x="2636" y="620"/>
                    <a:pt x="2616" y="640"/>
                    <a:pt x="2616" y="665"/>
                  </a:cubicBezTo>
                  <a:close/>
                  <a:moveTo>
                    <a:pt x="2660" y="2439"/>
                  </a:moveTo>
                  <a:cubicBezTo>
                    <a:pt x="887" y="665"/>
                    <a:pt x="887" y="665"/>
                    <a:pt x="887" y="665"/>
                  </a:cubicBezTo>
                  <a:cubicBezTo>
                    <a:pt x="0" y="1552"/>
                    <a:pt x="0" y="1552"/>
                    <a:pt x="0" y="1552"/>
                  </a:cubicBezTo>
                  <a:moveTo>
                    <a:pt x="3326" y="2217"/>
                  </a:moveTo>
                  <a:cubicBezTo>
                    <a:pt x="2439" y="1330"/>
                    <a:pt x="2439" y="1330"/>
                    <a:pt x="2439" y="1330"/>
                  </a:cubicBezTo>
                  <a:cubicBezTo>
                    <a:pt x="1995" y="1774"/>
                    <a:pt x="1995" y="1774"/>
                    <a:pt x="1995" y="1774"/>
                  </a:cubicBezTo>
                  <a:moveTo>
                    <a:pt x="426" y="2439"/>
                  </a:moveTo>
                  <a:cubicBezTo>
                    <a:pt x="426" y="2865"/>
                    <a:pt x="426" y="2865"/>
                    <a:pt x="426" y="2865"/>
                  </a:cubicBezTo>
                  <a:cubicBezTo>
                    <a:pt x="3752" y="2865"/>
                    <a:pt x="3752" y="2865"/>
                    <a:pt x="3752" y="2865"/>
                  </a:cubicBezTo>
                  <a:cubicBezTo>
                    <a:pt x="3752" y="426"/>
                    <a:pt x="3752" y="426"/>
                    <a:pt x="3752" y="426"/>
                  </a:cubicBezTo>
                  <a:cubicBezTo>
                    <a:pt x="3326" y="426"/>
                    <a:pt x="3326" y="426"/>
                    <a:pt x="3326" y="426"/>
                  </a:cubicBez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58DEF2C-8B6D-45C5-9014-D06B40B36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4748" y="5597937"/>
              <a:ext cx="1626418" cy="18617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01DAE09-29BA-414F-AE8E-BB4CCA8EE45D}"/>
                </a:ext>
              </a:extLst>
            </p:cNvPr>
            <p:cNvGrpSpPr/>
            <p:nvPr/>
          </p:nvGrpSpPr>
          <p:grpSpPr>
            <a:xfrm>
              <a:off x="7606535" y="6137284"/>
              <a:ext cx="654631" cy="526898"/>
              <a:chOff x="7606535" y="6137284"/>
              <a:chExt cx="654631" cy="526898"/>
            </a:xfrm>
          </p:grpSpPr>
          <p:sp>
            <p:nvSpPr>
              <p:cNvPr id="25" name="film" title="Icon of a filmstrip">
                <a:extLst>
                  <a:ext uri="{FF2B5EF4-FFF2-40B4-BE49-F238E27FC236}">
                    <a16:creationId xmlns:a16="http://schemas.microsoft.com/office/drawing/2014/main" id="{886A583A-13ED-48E1-82C3-6EC3CFED3F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06535" y="6137284"/>
                <a:ext cx="654631" cy="526898"/>
              </a:xfrm>
              <a:custGeom>
                <a:avLst/>
                <a:gdLst>
                  <a:gd name="T0" fmla="*/ 246 w 246"/>
                  <a:gd name="T1" fmla="*/ 95 h 198"/>
                  <a:gd name="T2" fmla="*/ 246 w 246"/>
                  <a:gd name="T3" fmla="*/ 198 h 198"/>
                  <a:gd name="T4" fmla="*/ 0 w 246"/>
                  <a:gd name="T5" fmla="*/ 198 h 198"/>
                  <a:gd name="T6" fmla="*/ 0 w 246"/>
                  <a:gd name="T7" fmla="*/ 0 h 198"/>
                  <a:gd name="T8" fmla="*/ 246 w 246"/>
                  <a:gd name="T9" fmla="*/ 0 h 198"/>
                  <a:gd name="T10" fmla="*/ 246 w 246"/>
                  <a:gd name="T11" fmla="*/ 95 h 198"/>
                  <a:gd name="T12" fmla="*/ 33 w 246"/>
                  <a:gd name="T13" fmla="*/ 36 h 198"/>
                  <a:gd name="T14" fmla="*/ 33 w 246"/>
                  <a:gd name="T15" fmla="*/ 54 h 198"/>
                  <a:gd name="T16" fmla="*/ 33 w 246"/>
                  <a:gd name="T17" fmla="*/ 0 h 198"/>
                  <a:gd name="T18" fmla="*/ 33 w 246"/>
                  <a:gd name="T19" fmla="*/ 17 h 198"/>
                  <a:gd name="T20" fmla="*/ 33 w 246"/>
                  <a:gd name="T21" fmla="*/ 72 h 198"/>
                  <a:gd name="T22" fmla="*/ 33 w 246"/>
                  <a:gd name="T23" fmla="*/ 89 h 198"/>
                  <a:gd name="T24" fmla="*/ 33 w 246"/>
                  <a:gd name="T25" fmla="*/ 108 h 198"/>
                  <a:gd name="T26" fmla="*/ 33 w 246"/>
                  <a:gd name="T27" fmla="*/ 126 h 198"/>
                  <a:gd name="T28" fmla="*/ 33 w 246"/>
                  <a:gd name="T29" fmla="*/ 144 h 198"/>
                  <a:gd name="T30" fmla="*/ 33 w 246"/>
                  <a:gd name="T31" fmla="*/ 161 h 198"/>
                  <a:gd name="T32" fmla="*/ 33 w 246"/>
                  <a:gd name="T33" fmla="*/ 180 h 198"/>
                  <a:gd name="T34" fmla="*/ 33 w 246"/>
                  <a:gd name="T35" fmla="*/ 198 h 198"/>
                  <a:gd name="T36" fmla="*/ 214 w 246"/>
                  <a:gd name="T37" fmla="*/ 36 h 198"/>
                  <a:gd name="T38" fmla="*/ 214 w 246"/>
                  <a:gd name="T39" fmla="*/ 54 h 198"/>
                  <a:gd name="T40" fmla="*/ 214 w 246"/>
                  <a:gd name="T41" fmla="*/ 0 h 198"/>
                  <a:gd name="T42" fmla="*/ 214 w 246"/>
                  <a:gd name="T43" fmla="*/ 17 h 198"/>
                  <a:gd name="T44" fmla="*/ 214 w 246"/>
                  <a:gd name="T45" fmla="*/ 72 h 198"/>
                  <a:gd name="T46" fmla="*/ 214 w 246"/>
                  <a:gd name="T47" fmla="*/ 89 h 198"/>
                  <a:gd name="T48" fmla="*/ 214 w 246"/>
                  <a:gd name="T49" fmla="*/ 108 h 198"/>
                  <a:gd name="T50" fmla="*/ 214 w 246"/>
                  <a:gd name="T51" fmla="*/ 126 h 198"/>
                  <a:gd name="T52" fmla="*/ 214 w 246"/>
                  <a:gd name="T53" fmla="*/ 144 h 198"/>
                  <a:gd name="T54" fmla="*/ 214 w 246"/>
                  <a:gd name="T55" fmla="*/ 161 h 198"/>
                  <a:gd name="T56" fmla="*/ 214 w 246"/>
                  <a:gd name="T57" fmla="*/ 180 h 198"/>
                  <a:gd name="T58" fmla="*/ 214 w 246"/>
                  <a:gd name="T5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6" h="198">
                    <a:moveTo>
                      <a:pt x="246" y="95"/>
                    </a:moveTo>
                    <a:lnTo>
                      <a:pt x="246" y="198"/>
                    </a:lnTo>
                    <a:lnTo>
                      <a:pt x="0" y="198"/>
                    </a:lnTo>
                    <a:lnTo>
                      <a:pt x="0" y="0"/>
                    </a:lnTo>
                    <a:lnTo>
                      <a:pt x="246" y="0"/>
                    </a:lnTo>
                    <a:lnTo>
                      <a:pt x="246" y="95"/>
                    </a:lnTo>
                    <a:moveTo>
                      <a:pt x="33" y="36"/>
                    </a:moveTo>
                    <a:lnTo>
                      <a:pt x="33" y="54"/>
                    </a:lnTo>
                    <a:moveTo>
                      <a:pt x="33" y="0"/>
                    </a:moveTo>
                    <a:lnTo>
                      <a:pt x="33" y="17"/>
                    </a:lnTo>
                    <a:moveTo>
                      <a:pt x="33" y="72"/>
                    </a:moveTo>
                    <a:lnTo>
                      <a:pt x="33" y="89"/>
                    </a:lnTo>
                    <a:moveTo>
                      <a:pt x="33" y="108"/>
                    </a:moveTo>
                    <a:lnTo>
                      <a:pt x="33" y="126"/>
                    </a:lnTo>
                    <a:moveTo>
                      <a:pt x="33" y="144"/>
                    </a:moveTo>
                    <a:lnTo>
                      <a:pt x="33" y="161"/>
                    </a:lnTo>
                    <a:moveTo>
                      <a:pt x="33" y="180"/>
                    </a:moveTo>
                    <a:lnTo>
                      <a:pt x="33" y="198"/>
                    </a:lnTo>
                    <a:moveTo>
                      <a:pt x="214" y="36"/>
                    </a:moveTo>
                    <a:lnTo>
                      <a:pt x="214" y="54"/>
                    </a:lnTo>
                    <a:moveTo>
                      <a:pt x="214" y="0"/>
                    </a:moveTo>
                    <a:lnTo>
                      <a:pt x="214" y="17"/>
                    </a:lnTo>
                    <a:moveTo>
                      <a:pt x="214" y="72"/>
                    </a:moveTo>
                    <a:lnTo>
                      <a:pt x="214" y="89"/>
                    </a:lnTo>
                    <a:moveTo>
                      <a:pt x="214" y="108"/>
                    </a:moveTo>
                    <a:lnTo>
                      <a:pt x="214" y="126"/>
                    </a:lnTo>
                    <a:moveTo>
                      <a:pt x="214" y="144"/>
                    </a:moveTo>
                    <a:lnTo>
                      <a:pt x="214" y="161"/>
                    </a:lnTo>
                    <a:moveTo>
                      <a:pt x="214" y="180"/>
                    </a:moveTo>
                    <a:lnTo>
                      <a:pt x="214" y="198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kern="120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video_2" title="Icon of a video camera">
                <a:extLst>
                  <a:ext uri="{FF2B5EF4-FFF2-40B4-BE49-F238E27FC236}">
                    <a16:creationId xmlns:a16="http://schemas.microsoft.com/office/drawing/2014/main" id="{51EE4E1C-1F8C-4789-810A-FB7791F1FE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9242" y="6304279"/>
                <a:ext cx="389215" cy="179515"/>
              </a:xfrm>
              <a:custGeom>
                <a:avLst/>
                <a:gdLst>
                  <a:gd name="T0" fmla="*/ 0 w 245"/>
                  <a:gd name="T1" fmla="*/ 62 h 113"/>
                  <a:gd name="T2" fmla="*/ 0 w 245"/>
                  <a:gd name="T3" fmla="*/ 0 h 113"/>
                  <a:gd name="T4" fmla="*/ 178 w 245"/>
                  <a:gd name="T5" fmla="*/ 0 h 113"/>
                  <a:gd name="T6" fmla="*/ 178 w 245"/>
                  <a:gd name="T7" fmla="*/ 113 h 113"/>
                  <a:gd name="T8" fmla="*/ 0 w 245"/>
                  <a:gd name="T9" fmla="*/ 113 h 113"/>
                  <a:gd name="T10" fmla="*/ 0 w 245"/>
                  <a:gd name="T11" fmla="*/ 62 h 113"/>
                  <a:gd name="T12" fmla="*/ 178 w 245"/>
                  <a:gd name="T13" fmla="*/ 73 h 113"/>
                  <a:gd name="T14" fmla="*/ 245 w 245"/>
                  <a:gd name="T15" fmla="*/ 108 h 113"/>
                  <a:gd name="T16" fmla="*/ 245 w 245"/>
                  <a:gd name="T17" fmla="*/ 0 h 113"/>
                  <a:gd name="T18" fmla="*/ 178 w 245"/>
                  <a:gd name="T19" fmla="*/ 3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5" h="113">
                    <a:moveTo>
                      <a:pt x="0" y="62"/>
                    </a:moveTo>
                    <a:lnTo>
                      <a:pt x="0" y="0"/>
                    </a:lnTo>
                    <a:lnTo>
                      <a:pt x="178" y="0"/>
                    </a:lnTo>
                    <a:lnTo>
                      <a:pt x="178" y="113"/>
                    </a:lnTo>
                    <a:lnTo>
                      <a:pt x="0" y="113"/>
                    </a:lnTo>
                    <a:lnTo>
                      <a:pt x="0" y="62"/>
                    </a:lnTo>
                    <a:moveTo>
                      <a:pt x="178" y="73"/>
                    </a:moveTo>
                    <a:lnTo>
                      <a:pt x="245" y="108"/>
                    </a:lnTo>
                    <a:lnTo>
                      <a:pt x="245" y="0"/>
                    </a:lnTo>
                    <a:lnTo>
                      <a:pt x="178" y="35"/>
                    </a:lnTo>
                  </a:path>
                </a:pathLst>
              </a:custGeom>
              <a:noFill/>
              <a:ln w="19050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kern="120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5" name="Browser_3" title="Icon of a browser window with an arrow pointing from the outside to the center">
              <a:extLst>
                <a:ext uri="{FF2B5EF4-FFF2-40B4-BE49-F238E27FC236}">
                  <a16:creationId xmlns:a16="http://schemas.microsoft.com/office/drawing/2014/main" id="{32792F5E-5A4B-4D69-AB55-33D6FE3B18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24426" y="5371937"/>
              <a:ext cx="575803" cy="547692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noFill/>
            <a:ln w="285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738494-4F3B-4809-ADDB-354F44660F54}"/>
                </a:ext>
              </a:extLst>
            </p:cNvPr>
            <p:cNvCxnSpPr/>
            <p:nvPr/>
          </p:nvCxnSpPr>
          <p:spPr>
            <a:xfrm>
              <a:off x="3704377" y="5668822"/>
              <a:ext cx="1296313" cy="8256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2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BCA-AB26-4303-B614-5F8B773D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Windows desktop on 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4629-C364-480F-8E7F-83A49E6DA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Deployment flexibility</a:t>
            </a:r>
          </a:p>
          <a:p>
            <a:pPr lvl="1"/>
            <a:r>
              <a:rPr lang="en-US" sz="1500" dirty="0"/>
              <a:t>Side-by-side support</a:t>
            </a:r>
          </a:p>
          <a:p>
            <a:pPr lvl="1"/>
            <a:r>
              <a:rPr lang="en-US" sz="1500" dirty="0"/>
              <a:t>Machine global or app local framework</a:t>
            </a:r>
          </a:p>
          <a:p>
            <a:pPr lvl="1"/>
            <a:r>
              <a:rPr lang="en-US" sz="1500" dirty="0"/>
              <a:t>Self-contained EXEs</a:t>
            </a:r>
          </a:p>
          <a:p>
            <a:r>
              <a:rPr lang="en-US" dirty="0">
                <a:latin typeface="+mn-lt"/>
              </a:rPr>
              <a:t>Core runtime and API improvements</a:t>
            </a:r>
          </a:p>
          <a:p>
            <a:r>
              <a:rPr lang="en-US" dirty="0">
                <a:latin typeface="+mn-lt"/>
              </a:rPr>
              <a:t>Performance</a:t>
            </a:r>
          </a:p>
          <a:p>
            <a:pPr marL="0" indent="0">
              <a:buNone/>
            </a:pPr>
            <a:endParaRPr lang="en-US" sz="27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7A3E-6C58-48F7-8861-D1A409D2E010}"/>
              </a:ext>
            </a:extLst>
          </p:cNvPr>
          <p:cNvSpPr txBox="1"/>
          <p:nvPr/>
        </p:nvSpPr>
        <p:spPr>
          <a:xfrm>
            <a:off x="2961167" y="3651532"/>
            <a:ext cx="829340" cy="67864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3300" kern="12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6E4D0-51EE-4CBC-9CFE-F7C5CCAEDF31}"/>
              </a:ext>
            </a:extLst>
          </p:cNvPr>
          <p:cNvSpPr txBox="1"/>
          <p:nvPr/>
        </p:nvSpPr>
        <p:spPr>
          <a:xfrm>
            <a:off x="4863036" y="3622006"/>
            <a:ext cx="829340" cy="67864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  <a:buClrTx/>
              <a:defRPr/>
            </a:pPr>
            <a:r>
              <a:rPr lang="en-US" sz="3300" kern="12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=</a:t>
            </a:r>
          </a:p>
        </p:txBody>
      </p:sp>
      <p:sp>
        <p:nvSpPr>
          <p:cNvPr id="8" name="heart" title="Icon of a heart">
            <a:extLst>
              <a:ext uri="{FF2B5EF4-FFF2-40B4-BE49-F238E27FC236}">
                <a16:creationId xmlns:a16="http://schemas.microsoft.com/office/drawing/2014/main" id="{8BCC5AD2-253B-45B3-B16F-C0B4162BC0B3}"/>
              </a:ext>
            </a:extLst>
          </p:cNvPr>
          <p:cNvSpPr>
            <a:spLocks noChangeAspect="1"/>
          </p:cNvSpPr>
          <p:nvPr/>
        </p:nvSpPr>
        <p:spPr bwMode="auto">
          <a:xfrm>
            <a:off x="5729791" y="3515556"/>
            <a:ext cx="935436" cy="851716"/>
          </a:xfrm>
          <a:custGeom>
            <a:avLst/>
            <a:gdLst>
              <a:gd name="T0" fmla="*/ 164 w 328"/>
              <a:gd name="T1" fmla="*/ 298 h 298"/>
              <a:gd name="T2" fmla="*/ 131 w 328"/>
              <a:gd name="T3" fmla="*/ 265 h 298"/>
              <a:gd name="T4" fmla="*/ 25 w 328"/>
              <a:gd name="T5" fmla="*/ 156 h 298"/>
              <a:gd name="T6" fmla="*/ 26 w 328"/>
              <a:gd name="T7" fmla="*/ 156 h 298"/>
              <a:gd name="T8" fmla="*/ 0 w 328"/>
              <a:gd name="T9" fmla="*/ 92 h 298"/>
              <a:gd name="T10" fmla="*/ 92 w 328"/>
              <a:gd name="T11" fmla="*/ 0 h 298"/>
              <a:gd name="T12" fmla="*/ 164 w 328"/>
              <a:gd name="T13" fmla="*/ 35 h 298"/>
              <a:gd name="T14" fmla="*/ 236 w 328"/>
              <a:gd name="T15" fmla="*/ 0 h 298"/>
              <a:gd name="T16" fmla="*/ 328 w 328"/>
              <a:gd name="T17" fmla="*/ 92 h 298"/>
              <a:gd name="T18" fmla="*/ 302 w 328"/>
              <a:gd name="T19" fmla="*/ 156 h 298"/>
              <a:gd name="T20" fmla="*/ 303 w 328"/>
              <a:gd name="T21" fmla="*/ 156 h 298"/>
              <a:gd name="T22" fmla="*/ 197 w 328"/>
              <a:gd name="T23" fmla="*/ 265 h 298"/>
              <a:gd name="T24" fmla="*/ 164 w 328"/>
              <a:gd name="T2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298">
                <a:moveTo>
                  <a:pt x="164" y="298"/>
                </a:moveTo>
                <a:cubicBezTo>
                  <a:pt x="131" y="265"/>
                  <a:pt x="131" y="265"/>
                  <a:pt x="131" y="265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17"/>
                  <a:pt x="318" y="140"/>
                  <a:pt x="302" y="156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197" y="265"/>
                  <a:pt x="197" y="265"/>
                  <a:pt x="197" y="265"/>
                </a:cubicBezTo>
                <a:lnTo>
                  <a:pt x="164" y="298"/>
                </a:lnTo>
                <a:close/>
              </a:path>
            </a:pathLst>
          </a:custGeom>
          <a:solidFill>
            <a:srgbClr val="FF0000"/>
          </a:solidFill>
          <a:ln w="57150" cap="sq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buClrTx/>
              <a:defRPr/>
            </a:pPr>
            <a:endParaRPr lang="en-US" sz="1350" kern="1200">
              <a:solidFill>
                <a:srgbClr val="505050"/>
              </a:solidFill>
              <a:latin typeface="Segoe UI"/>
              <a:ea typeface="+mn-ea"/>
              <a:cs typeface="+mn-cs"/>
            </a:endParaRPr>
          </a:p>
        </p:txBody>
      </p:sp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0F22A3C9-9C57-4455-8FD1-09A376ADA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134" y="3336514"/>
            <a:ext cx="1249634" cy="1249634"/>
          </a:xfrm>
          <a:prstGeom prst="rect">
            <a:avLst/>
          </a:prstGeom>
        </p:spPr>
      </p:pic>
      <p:pic>
        <p:nvPicPr>
          <p:cNvPr id="14" name="Graphic 13" descr="Box">
            <a:extLst>
              <a:ext uri="{FF2B5EF4-FFF2-40B4-BE49-F238E27FC236}">
                <a16:creationId xmlns:a16="http://schemas.microsoft.com/office/drawing/2014/main" id="{968414C6-4C76-45CB-8468-6B4649DF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8907" y="3316597"/>
            <a:ext cx="1249634" cy="12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21A62AD4-F9AF-4BCB-B0F7-EBD5B46A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Demo: .NET Core 3.0 for Windows desktop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0F40F28-809C-4F41-8315-E9080320284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98474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Curv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4199B777C844681DD0E4887553A6F" ma:contentTypeVersion="10" ma:contentTypeDescription="Crear nuevo documento." ma:contentTypeScope="" ma:versionID="f81e2d0691a9ab093feb47e7b0d41bd2">
  <xsd:schema xmlns:xsd="http://www.w3.org/2001/XMLSchema" xmlns:xs="http://www.w3.org/2001/XMLSchema" xmlns:p="http://schemas.microsoft.com/office/2006/metadata/properties" xmlns:ns2="35bde209-72ef-4355-915f-1a54df165aa9" xmlns:ns3="73276bed-b488-48d5-bb97-eb92a7520812" targetNamespace="http://schemas.microsoft.com/office/2006/metadata/properties" ma:root="true" ma:fieldsID="339c24f9340a686f9240328cf1cfadc4" ns2:_="" ns3:_="">
    <xsd:import namespace="35bde209-72ef-4355-915f-1a54df165aa9"/>
    <xsd:import namespace="73276bed-b488-48d5-bb97-eb92a75208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de209-72ef-4355-915f-1a54df165a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76bed-b488-48d5-bb97-eb92a7520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A5116-B90C-47F5-8305-4575BD546889}">
  <ds:schemaRefs>
    <ds:schemaRef ds:uri="35bde209-72ef-4355-915f-1a54df165aa9"/>
    <ds:schemaRef ds:uri="73276bed-b488-48d5-bb97-eb92a75208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A4B9F0-F3F7-45CD-A183-EBECDE8942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3A28E-CF74-4B23-863E-F40C904DEDB8}">
  <ds:schemaRefs>
    <ds:schemaRef ds:uri="http://www.w3.org/XML/1998/namespace"/>
    <ds:schemaRef ds:uri="35bde209-72ef-4355-915f-1a54df165aa9"/>
    <ds:schemaRef ds:uri="73276bed-b488-48d5-bb97-eb92a752081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1872</Words>
  <Application>Microsoft Office PowerPoint</Application>
  <PresentationFormat>Presentación en pantalla (16:9)</PresentationFormat>
  <Paragraphs>416</Paragraphs>
  <Slides>31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6" baseType="lpstr">
      <vt:lpstr>Arial</vt:lpstr>
      <vt:lpstr>Bodoni</vt:lpstr>
      <vt:lpstr>Cabin</vt:lpstr>
      <vt:lpstr>Calibri</vt:lpstr>
      <vt:lpstr>Consolas</vt:lpstr>
      <vt:lpstr>Montserrat ExtraLight</vt:lpstr>
      <vt:lpstr>Open Sans</vt:lpstr>
      <vt:lpstr>Open Sans ExtraBold</vt:lpstr>
      <vt:lpstr>Open Sans Light</vt:lpstr>
      <vt:lpstr>PT Sans</vt:lpstr>
      <vt:lpstr>Segoe UI</vt:lpstr>
      <vt:lpstr>Segoe UI Light</vt:lpstr>
      <vt:lpstr>Segoe UI Semibold</vt:lpstr>
      <vt:lpstr>Seravek Medium</vt:lpstr>
      <vt:lpstr>Abstract Curve</vt:lpstr>
      <vt:lpstr>Visual Studio Launch 2019 by </vt:lpstr>
      <vt:lpstr>Novedades de .NET Core 3.0</vt:lpstr>
      <vt:lpstr>Presentación de PowerPoint</vt:lpstr>
      <vt:lpstr>Presentación de PowerPoint</vt:lpstr>
      <vt:lpstr>Windows forms and WPF open source momentum</vt:lpstr>
      <vt:lpstr>.NET Core 3.0 themes</vt:lpstr>
      <vt:lpstr>.NET Core 3.0 desktop</vt:lpstr>
      <vt:lpstr>Why Windows desktop on .NET Core?</vt:lpstr>
      <vt:lpstr>Presentación de PowerPoint</vt:lpstr>
      <vt:lpstr>C# 8.0</vt:lpstr>
      <vt:lpstr>C# 8.0</vt:lpstr>
      <vt:lpstr>C# 8.0</vt:lpstr>
      <vt:lpstr>C# 8.0</vt:lpstr>
      <vt:lpstr>C# 8.0</vt:lpstr>
      <vt:lpstr>C# 8.0</vt:lpstr>
      <vt:lpstr>C# 8.0</vt:lpstr>
      <vt:lpstr>Demo: C# 8.0</vt:lpstr>
      <vt:lpstr>ASP.NET Core 3.0</vt:lpstr>
      <vt:lpstr>ASP.NET Core 3.0 Blazor</vt:lpstr>
      <vt:lpstr>Presentación de PowerPoint</vt:lpstr>
      <vt:lpstr>Presentación de PowerPoint</vt:lpstr>
      <vt:lpstr>The future of .NET Framework </vt:lpstr>
      <vt:lpstr>Presentación de PowerPoint</vt:lpstr>
      <vt:lpstr>The .NET Roadmap</vt:lpstr>
      <vt:lpstr>The .NET Roadmap</vt:lpstr>
      <vt:lpstr>Introducing .NET 5</vt:lpstr>
      <vt:lpstr>Introducing .NET 5</vt:lpstr>
      <vt:lpstr>What is not in .NET 5?</vt:lpstr>
      <vt:lpstr>Presentación de PowerPoint</vt:lpstr>
      <vt:lpstr>.NET Schedule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Launch 2019 by </dc:title>
  <dc:creator>Adrián Díaz Cervera</dc:creator>
  <cp:lastModifiedBy>Adrián Díaz Cervera</cp:lastModifiedBy>
  <cp:revision>5</cp:revision>
  <dcterms:created xsi:type="dcterms:W3CDTF">2019-05-28T11:32:15Z</dcterms:created>
  <dcterms:modified xsi:type="dcterms:W3CDTF">2019-05-29T10:36:34Z</dcterms:modified>
</cp:coreProperties>
</file>